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6" r:id="rId3"/>
    <p:sldId id="266" r:id="rId4"/>
    <p:sldId id="292" r:id="rId5"/>
    <p:sldId id="295" r:id="rId6"/>
    <p:sldId id="293" r:id="rId7"/>
    <p:sldId id="259" r:id="rId8"/>
    <p:sldId id="290" r:id="rId9"/>
    <p:sldId id="297" r:id="rId10"/>
    <p:sldId id="300" r:id="rId11"/>
    <p:sldId id="294" r:id="rId12"/>
    <p:sldId id="260" r:id="rId13"/>
    <p:sldId id="298" r:id="rId14"/>
    <p:sldId id="261" r:id="rId15"/>
    <p:sldId id="299" r:id="rId16"/>
    <p:sldId id="262" r:id="rId17"/>
    <p:sldId id="264" r:id="rId18"/>
    <p:sldId id="289" r:id="rId19"/>
    <p:sldId id="291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00265037" initials="s" lastIdx="14" clrIdx="0"/>
  <p:cmAuthor id="1" name="Phillip Barber" initials="PEB" lastIdx="19" clrIdx="1"/>
  <p:cmAuthor id="2" name="Edward Au" initials="Edward" lastIdx="1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5" autoAdjust="0"/>
    <p:restoredTop sz="94660"/>
  </p:normalViewPr>
  <p:slideViewPr>
    <p:cSldViewPr>
      <p:cViewPr>
        <p:scale>
          <a:sx n="75" d="100"/>
          <a:sy n="75" d="100"/>
        </p:scale>
        <p:origin x="-125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357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xxxx, et. al.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May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xxxx, et. al.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 smtClean="0"/>
              <a:t>May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xxxx</a:t>
            </a:r>
            <a:r>
              <a:rPr lang="en-US" smtClean="0"/>
              <a:t>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xxxx,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772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xxxx,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10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xxxx,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11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xxxx,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13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6165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 smtClean="0"/>
              <a:t>May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xxxx</a:t>
            </a:r>
            <a:r>
              <a:rPr lang="en-US" dirty="0" smtClean="0"/>
              <a:t>, et. al.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xxxx, et. al.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May 2014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Jiyong Pang, et. al.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altLang="zh-CN" smtClean="0"/>
              <a:t>Jiyong Pang, et. al.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802.11-14/0612r0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540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CO.,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3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4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5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6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7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8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9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1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2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3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4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5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13690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>
                <a:ea typeface="宋体" charset="-122"/>
              </a:rPr>
              <a:t>Calibration Procedures towards</a:t>
            </a:r>
            <a:br>
              <a:rPr lang="en-US" altLang="zh-CN" dirty="0" smtClean="0">
                <a:ea typeface="宋体" charset="-122"/>
              </a:rPr>
            </a:br>
            <a:r>
              <a:rPr lang="en-US" altLang="zh-CN" dirty="0" smtClean="0">
                <a:ea typeface="宋体" charset="-122"/>
              </a:rPr>
              <a:t>Integrated System Level Simulation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6575" y="2627313"/>
          <a:ext cx="7664450" cy="3308350"/>
        </p:xfrm>
        <a:graphic>
          <a:graphicData uri="http://schemas.openxmlformats.org/presentationml/2006/ole">
            <p:oleObj spid="_x0000_s3085" name="Document" r:id="rId4" imgW="8248880" imgH="3581072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10</a:t>
            </a:fld>
            <a:endParaRPr lang="en-GB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>
            <a:noAutofit/>
          </a:bodyPr>
          <a:lstStyle/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Objective: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Calibrate the behavior of MAC functions</a:t>
            </a: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Method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Use simulation </a:t>
            </a:r>
            <a:r>
              <a:rPr lang="en-US" altLang="zh-CN" sz="1600" dirty="0" smtClean="0"/>
              <a:t>log to verify the protocol implementation of basic MAC features on point-to-point link; 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Performance test in multiple STA scenarios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 need </a:t>
            </a:r>
            <a:r>
              <a:rPr lang="en-US" altLang="zh-CN" sz="1600" dirty="0" smtClean="0"/>
              <a:t>to include PHY features in MAC calibration because the results of other boxes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prior calibrated results can </a:t>
            </a:r>
            <a:r>
              <a:rPr lang="en-US" altLang="zh-CN" sz="1600" dirty="0" smtClean="0"/>
              <a:t>be reused.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dirty="0" smtClean="0"/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Refer to </a:t>
            </a: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our contribution </a:t>
            </a:r>
            <a:r>
              <a:rPr lang="en-US" altLang="zh-CN" sz="1800" dirty="0" smtClean="0"/>
              <a:t>for more details [12]</a:t>
            </a: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Box 3: MAC SLS Calibration</a:t>
            </a:r>
            <a:endParaRPr lang="zh-CN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11</a:t>
            </a:fld>
            <a:endParaRPr lang="en-GB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>
            <a:noAutofit/>
          </a:bodyPr>
          <a:lstStyle/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Objective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Provide accurate modeling of the PHY SLS using PHY abstraction and provide PHY SLS performance baseline </a:t>
            </a: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Metric: 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CDF of per non-AP STA throughput</a:t>
            </a: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Assumption</a:t>
            </a:r>
            <a:endParaRPr lang="zh-CN" altLang="zh-CN" sz="1800" dirty="0" smtClean="0"/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Full buffer traffic;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Simple 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MAC mechanism, same as Box 2;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PHY abstraction (such as RBIR);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PHY features such as MIMO(e.g. 2x2 ), </a:t>
            </a:r>
            <a:r>
              <a:rPr lang="en-US" altLang="zh-CN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TxBF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link adaption and receiver algorithm (</a:t>
            </a:r>
            <a:r>
              <a:rPr lang="en-US" altLang="zh-CN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e.g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MMSE)</a:t>
            </a:r>
            <a:endParaRPr lang="en-US" altLang="zh-CN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Box 4: PHY SLS Calibration</a:t>
            </a:r>
            <a:endParaRPr lang="zh-CN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Box 4 : PHY SLS Calibration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573325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These simulation results  have not been validated with other companies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4392488" cy="381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860032" y="1978248"/>
          <a:ext cx="3888432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0868"/>
                <a:gridCol w="229756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PHY Assumptions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MIMO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2x2 channel B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TxBF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Ideal CSI feedback,</a:t>
                      </a:r>
                      <a:r>
                        <a:rPr lang="en-US" altLang="zh-CN" baseline="0" dirty="0" smtClean="0"/>
                        <a:t> </a:t>
                      </a:r>
                    </a:p>
                    <a:p>
                      <a:r>
                        <a:rPr lang="en-US" altLang="zh-CN" baseline="0" dirty="0" err="1" smtClean="0"/>
                        <a:t>eigen</a:t>
                      </a:r>
                      <a:r>
                        <a:rPr lang="en-US" altLang="zh-CN" baseline="0" dirty="0" smtClean="0"/>
                        <a:t> vector </a:t>
                      </a:r>
                      <a:r>
                        <a:rPr lang="en-US" altLang="zh-CN" baseline="0" dirty="0" err="1" smtClean="0"/>
                        <a:t>beamforming</a:t>
                      </a:r>
                      <a:r>
                        <a:rPr lang="en-US" altLang="zh-CN" baseline="0" dirty="0" smtClean="0"/>
                        <a:t> with rank adaption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Receiver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MMSE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MCS selection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max </a:t>
                      </a:r>
                      <a:r>
                        <a:rPr lang="en-US" altLang="zh-CN" dirty="0" err="1" smtClean="0"/>
                        <a:t>good</a:t>
                      </a:r>
                      <a:r>
                        <a:rPr lang="en-US" altLang="zh-CN" baseline="0" dirty="0" err="1" smtClean="0"/>
                        <a:t>put</a:t>
                      </a:r>
                      <a:r>
                        <a:rPr lang="en-US" altLang="zh-CN" baseline="0" dirty="0" smtClean="0"/>
                        <a:t> ensuring &lt;10% PER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PHY-</a:t>
                      </a:r>
                      <a:r>
                        <a:rPr lang="en-US" altLang="zh-CN" baseline="0" dirty="0" smtClean="0"/>
                        <a:t>abs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RBIR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Time slot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1ms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13</a:t>
            </a:fld>
            <a:endParaRPr lang="en-GB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968552"/>
          </a:xfrm>
        </p:spPr>
        <p:txBody>
          <a:bodyPr>
            <a:normAutofit fontScale="92500" lnSpcReduction="20000"/>
          </a:bodyPr>
          <a:lstStyle/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Objective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Calibrate full functions of system level simulation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Provide aligned 11ac performance baseline with both PHY and MAC</a:t>
            </a: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Metric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CDF of per non-AP STA throughput</a:t>
            </a:r>
          </a:p>
          <a:p>
            <a:pPr marL="341313" lvl="1" indent="-341313">
              <a:spcBef>
                <a:spcPts val="600"/>
              </a:spcBef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1" dirty="0" smtClean="0">
                <a:cs typeface="+mn-cs"/>
              </a:rPr>
              <a:t>Assumption</a:t>
            </a:r>
            <a:endParaRPr lang="zh-CN" altLang="zh-CN" sz="1800" b="1" dirty="0" smtClean="0">
              <a:cs typeface="+mn-cs"/>
            </a:endParaRP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Use full buffer traffic for function tests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Use real traffic model, traffic mix and loading from the simulations scenarios document to obtain 11ac performance baseline.</a:t>
            </a:r>
            <a:endParaRPr lang="zh-CN" altLang="zh-CN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 smtClean="0"/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 smtClean="0"/>
          </a:p>
          <a:p>
            <a:pPr marL="341313" lvl="1" indent="-341313">
              <a:spcBef>
                <a:spcPts val="600"/>
              </a:spcBef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1" dirty="0" smtClean="0">
                <a:cs typeface="+mn-cs"/>
              </a:rPr>
              <a:t>Remarks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/>
                </a:solidFill>
              </a:rPr>
              <a:t>As we need to evaluate HEW techniques  in each HEW scenario, a common baseline performance for each scenario is required.</a:t>
            </a:r>
            <a:endParaRPr lang="zh-CN" altLang="zh-CN" sz="1600" dirty="0" smtClean="0">
              <a:solidFill>
                <a:schemeClr val="tx1"/>
              </a:solidFill>
            </a:endParaRPr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Box 5: Integrated SLS Calibration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4499992" y="3763436"/>
          <a:ext cx="4176463" cy="2041827"/>
        </p:xfrm>
        <a:graphic>
          <a:graphicData uri="http://schemas.openxmlformats.org/drawingml/2006/table">
            <a:tbl>
              <a:tblPr/>
              <a:tblGrid>
                <a:gridCol w="1172340"/>
                <a:gridCol w="3004123"/>
              </a:tblGrid>
              <a:tr h="156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Times New Roman"/>
                          <a:ea typeface="宋体"/>
                        </a:rPr>
                        <a:t>Feature</a:t>
                      </a:r>
                      <a:endParaRPr lang="en-US" sz="1100" b="1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宋体"/>
                        </a:rPr>
                        <a:t>Minimum </a:t>
                      </a:r>
                      <a:r>
                        <a:rPr lang="en-US" sz="1100" b="1" dirty="0" smtClean="0">
                          <a:latin typeface="Times New Roman"/>
                          <a:ea typeface="宋体"/>
                        </a:rPr>
                        <a:t>List</a:t>
                      </a:r>
                      <a:endParaRPr lang="zh-CN" sz="1100" b="1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794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MAC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CCA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79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Control frame (RTS/CTS/ACK/Block ACK)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79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EDCA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79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Aggregation (A-MPDU in 11ac)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8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Link Adaption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8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Transmission mode (SU-OL, </a:t>
                      </a:r>
                      <a:r>
                        <a:rPr lang="en-US" sz="1100" dirty="0" err="1">
                          <a:latin typeface="Times New Roman"/>
                          <a:ea typeface="宋体"/>
                        </a:rPr>
                        <a:t>Beamforming</a:t>
                      </a:r>
                      <a:r>
                        <a:rPr lang="en-US" sz="1100" dirty="0">
                          <a:latin typeface="Times New Roman"/>
                          <a:ea typeface="宋体"/>
                        </a:rPr>
                        <a:t>,…) selection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79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PHY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Times New Roman"/>
                          <a:ea typeface="宋体"/>
                        </a:rPr>
                        <a:t>Beamforming</a:t>
                      </a:r>
                      <a:r>
                        <a:rPr lang="en-US" sz="1100" dirty="0">
                          <a:latin typeface="Times New Roman"/>
                          <a:ea typeface="宋体"/>
                        </a:rPr>
                        <a:t> vector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79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MMSE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8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Effective SINR Mapping and PER prediction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8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宋体"/>
                        </a:rPr>
                        <a:t>Energy detection</a:t>
                      </a:r>
                      <a:endParaRPr lang="zh-CN" sz="1100" dirty="0">
                        <a:latin typeface="Times New Roman"/>
                        <a:ea typeface="宋体"/>
                      </a:endParaRPr>
                    </a:p>
                  </a:txBody>
                  <a:tcPr marL="54058" marR="540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Box 5: Integrated SLS Calibration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pic>
        <p:nvPicPr>
          <p:cNvPr id="10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8800"/>
            <a:ext cx="4392000" cy="38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15616" y="573325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These simulation results  have not been validated with other companies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788024" y="1978248"/>
          <a:ext cx="4032448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789"/>
                <a:gridCol w="238265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MAC Assumptions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EDCA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Control frame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RTS/CTS/BA/AK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TXOP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AC_VI  3ms</a:t>
                      </a:r>
                    </a:p>
                    <a:p>
                      <a:r>
                        <a:rPr lang="en-US" altLang="zh-CN" baseline="0" dirty="0" smtClean="0"/>
                        <a:t>AC_VO 1.5ms</a:t>
                      </a:r>
                    </a:p>
                    <a:p>
                      <a:r>
                        <a:rPr lang="en-US" altLang="zh-CN" baseline="0" dirty="0" smtClean="0"/>
                        <a:t>AC_BE/AC_BK no limit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RTS threshold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1000bytes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A-MPDU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Each MPDU 1500bytes</a:t>
                      </a:r>
                    </a:p>
                    <a:p>
                      <a:r>
                        <a:rPr lang="en-US" altLang="zh-CN" dirty="0" smtClean="0"/>
                        <a:t>Max 64 MPDU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Simulation time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3s per drop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7920880" cy="4608512"/>
          </a:xfrm>
          <a:ln/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n"/>
            </a:pPr>
            <a:r>
              <a:rPr lang="en-GB" dirty="0" smtClean="0"/>
              <a:t>The calibration procedures 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contributing to an integrated system level simulation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are described </a:t>
            </a:r>
          </a:p>
          <a:p>
            <a:pPr>
              <a:buFont typeface="Wingdings" pitchFamily="2" charset="2"/>
              <a:buChar char="n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Some preliminary results on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Instantaneous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SINR, PHY SLS and Integrated SLS are shown.</a:t>
            </a:r>
          </a:p>
          <a:p>
            <a:pPr>
              <a:buFont typeface="Wingdings" pitchFamily="2" charset="2"/>
              <a:buChar char="n"/>
            </a:pPr>
            <a:endParaRPr lang="en-GB" dirty="0" smtClean="0"/>
          </a:p>
          <a:p>
            <a:pPr>
              <a:buFont typeface="Wingdings" pitchFamily="2" charset="2"/>
              <a:buChar char="n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 each box in the calibration procedures</a:t>
            </a:r>
            <a:r>
              <a:rPr lang="en-GB" dirty="0" smtClean="0"/>
              <a:t>,   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Companies can choose PHY abstraction method if its accuracy can be proven.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assumptions of 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average interference seen from all nodes within each OBSS(opt 4) should be one of the metrics to calibrate long term SINR.</a:t>
            </a:r>
            <a:endParaRPr lang="en-GB" altLang="zh-CN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CDF of Instantaneous SINR per tone could be used to calibrate small scale fading channel assuming a simple MAC such as CCA-only.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MAC calibration should focus on MAC mechanism independent of any PHY features.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PHY SLS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calibration provides a performance baseline of PHY only features.</a:t>
            </a:r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Integrated SLS provides aligned 11ac performance baselines with both PHY and MAC features</a:t>
            </a:r>
          </a:p>
          <a:p>
            <a:pPr lvl="1">
              <a:buFont typeface="Wingdings" pitchFamily="2" charset="2"/>
              <a:buChar char="ü"/>
            </a:pPr>
            <a:endParaRPr lang="en-GB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536504"/>
          </a:xfrm>
          <a:ln/>
        </p:spPr>
        <p:txBody>
          <a:bodyPr>
            <a:normAutofit fontScale="85000" lnSpcReduction="10000"/>
          </a:bodyPr>
          <a:lstStyle/>
          <a:p>
            <a:r>
              <a:rPr lang="en-US" altLang="zh-CN" b="0" dirty="0" smtClean="0"/>
              <a:t>[1] 11-13/1392r0 Methodology of calibrating system simulation results</a:t>
            </a:r>
          </a:p>
          <a:p>
            <a:r>
              <a:rPr lang="en-US" altLang="zh-CN" b="0" dirty="0" smtClean="0"/>
              <a:t>[2] 11-14/0053r0 Further Considerations on Calibration of System Level Simulation</a:t>
            </a:r>
          </a:p>
          <a:p>
            <a:r>
              <a:rPr lang="en-US" altLang="zh-CN" b="0" dirty="0" smtClean="0"/>
              <a:t>[3] 11-14/0336r0 Calibration of Long-Term SINR for System Simulator</a:t>
            </a:r>
          </a:p>
          <a:p>
            <a:r>
              <a:rPr lang="en-US" altLang="zh-CN" b="0" dirty="0" smtClean="0"/>
              <a:t>[4] 11-13/1001r5 Simulation Scenarios Document Template</a:t>
            </a:r>
          </a:p>
          <a:p>
            <a:r>
              <a:rPr lang="en-US" altLang="zh-CN" b="0" dirty="0" smtClean="0"/>
              <a:t>[5] 11-13/1131r0 PHY abstraction for HEW system level simulation</a:t>
            </a:r>
          </a:p>
          <a:p>
            <a:r>
              <a:rPr lang="en-US" altLang="zh-CN" b="0" dirty="0" smtClean="0"/>
              <a:t>[6] 11-13/1390r0 PHY Abstraction for HEW System Level Simulation</a:t>
            </a:r>
          </a:p>
          <a:p>
            <a:r>
              <a:rPr lang="en-US" altLang="zh-CN" b="0" dirty="0" smtClean="0"/>
              <a:t>[7] 11-13/1059r0 PHY abstraction for HEW evaluation methodology</a:t>
            </a:r>
          </a:p>
          <a:p>
            <a:r>
              <a:rPr lang="en-US" altLang="zh-CN" b="0" dirty="0" smtClean="0"/>
              <a:t>[8] 11-13/1051r1 Evaluation Methodology</a:t>
            </a:r>
          </a:p>
          <a:p>
            <a:r>
              <a:rPr lang="en-US" altLang="zh-CN" b="0" dirty="0" smtClean="0"/>
              <a:t>[9] 11-14/0307r0 PHY Calibration Results</a:t>
            </a:r>
          </a:p>
          <a:p>
            <a:r>
              <a:rPr lang="en-US" altLang="zh-CN" b="0" dirty="0" smtClean="0"/>
              <a:t>[10] 11-13/1359r1 hew-evaluation-methodology</a:t>
            </a:r>
          </a:p>
          <a:p>
            <a:r>
              <a:rPr lang="en-US" altLang="zh-CN" b="0" dirty="0" smtClean="0"/>
              <a:t>[11] 11-14/0335r0 Instantaneous SINR Calibration for System Simulation</a:t>
            </a:r>
          </a:p>
          <a:p>
            <a:r>
              <a:rPr lang="en-US" altLang="zh-CN" b="0" dirty="0" smtClean="0"/>
              <a:t>[12] 11-14/0634r0 Consideration on MAC system calibration</a:t>
            </a:r>
          </a:p>
          <a:p>
            <a:endParaRPr lang="en-US" altLang="zh-CN" b="0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066800"/>
          </a:xfrm>
        </p:spPr>
        <p:txBody>
          <a:bodyPr/>
          <a:lstStyle/>
          <a:p>
            <a:pPr lvl="0"/>
            <a:r>
              <a:rPr lang="en-US" altLang="zh-CN" dirty="0" smtClean="0"/>
              <a:t>Appendix-1 Basic Parameters for Calibration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/>
          </p:cNvGraphicFramePr>
          <p:nvPr/>
        </p:nvGraphicFramePr>
        <p:xfrm>
          <a:off x="395536" y="1584734"/>
          <a:ext cx="8496944" cy="4580570"/>
        </p:xfrm>
        <a:graphic>
          <a:graphicData uri="http://schemas.openxmlformats.org/drawingml/2006/table">
            <a:tbl>
              <a:tblPr/>
              <a:tblGrid>
                <a:gridCol w="1080120"/>
                <a:gridCol w="1224136"/>
                <a:gridCol w="1224136"/>
                <a:gridCol w="2232248"/>
                <a:gridCol w="1296144"/>
                <a:gridCol w="1440160"/>
              </a:tblGrid>
              <a:tr h="148206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000" b="1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1" kern="100" dirty="0" smtClean="0">
                          <a:latin typeface="+mn-lt"/>
                          <a:ea typeface="宋体"/>
                          <a:cs typeface="Times New Roman"/>
                        </a:rPr>
                        <a:t>Parameter 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b="1" kern="100" dirty="0" smtClean="0">
                          <a:latin typeface="+mn-lt"/>
                          <a:ea typeface="宋体"/>
                          <a:cs typeface="Times New Roman"/>
                        </a:rPr>
                        <a:t>Value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3885">
                <a:tc gridSpan="2"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b="1" kern="100" dirty="0" smtClean="0">
                          <a:latin typeface="Times New Roman"/>
                          <a:ea typeface="宋体"/>
                          <a:cs typeface="Times New Roman"/>
                        </a:rPr>
                        <a:t>Residential</a:t>
                      </a:r>
                      <a:endParaRPr lang="zh-CN" sz="10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b="1" kern="100" dirty="0" smtClean="0">
                          <a:latin typeface="Times New Roman"/>
                          <a:ea typeface="宋体"/>
                          <a:cs typeface="Times New Roman"/>
                        </a:rPr>
                        <a:t>Enterprise</a:t>
                      </a:r>
                      <a:endParaRPr lang="zh-CN" sz="10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b="1" kern="100" dirty="0" smtClean="0">
                          <a:latin typeface="Times New Roman"/>
                          <a:ea typeface="宋体"/>
                          <a:cs typeface="Times New Roman"/>
                        </a:rPr>
                        <a:t>Indoor</a:t>
                      </a:r>
                      <a:endParaRPr lang="zh-CN" sz="10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b="1" kern="100" dirty="0" smtClean="0">
                          <a:latin typeface="Times New Roman"/>
                          <a:ea typeface="宋体"/>
                          <a:cs typeface="Times New Roman"/>
                        </a:rPr>
                        <a:t>Outdoor</a:t>
                      </a:r>
                      <a:endParaRPr lang="zh-CN" sz="1000" b="1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82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latin typeface="Times New Roman"/>
                          <a:ea typeface="宋体"/>
                          <a:cs typeface="Times New Roman"/>
                        </a:rPr>
                        <a:t>Central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Frequency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2.4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GHz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2.4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GHz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2.4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GHz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2.4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GHz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82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latin typeface="Times New Roman"/>
                          <a:ea typeface="宋体"/>
                          <a:cs typeface="Times New Roman"/>
                        </a:rPr>
                        <a:t>Bandwidth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20 MHz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20 MHz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20 MHz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20 MHz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82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Channel</a:t>
                      </a:r>
                      <a:r>
                        <a:rPr lang="en-US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Assignment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Random assignment of 3 non overlapping channels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chan</a:t>
                      </a: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= mod(BSS_index,4). That is,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in each office, (ch1, ch2, ch3, ch4) and identical for each office. Ignore adjacent channel interference.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Frequency reuse 3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Frequency reuse 1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Transmission</a:t>
                      </a:r>
                      <a:r>
                        <a:rPr lang="en-GB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P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ower </a:t>
                      </a: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j-lt"/>
                          <a:ea typeface="宋体"/>
                          <a:cs typeface="Times New Roman"/>
                        </a:rPr>
                        <a:t>AP  </a:t>
                      </a:r>
                      <a:r>
                        <a:rPr lang="en-US" altLang="zh-CN" sz="1000" kern="100" dirty="0" smtClean="0">
                          <a:latin typeface="+mj-lt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altLang="zh-CN" sz="1000" kern="100" dirty="0" smtClean="0">
                          <a:latin typeface="+mj-lt"/>
                          <a:ea typeface="宋体"/>
                          <a:cs typeface="Times New Roman"/>
                        </a:rPr>
                        <a:t>STA </a:t>
                      </a:r>
                      <a:endParaRPr lang="zh-CN" altLang="zh-CN" sz="1000" kern="100" dirty="0" smtClean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23 </a:t>
                      </a:r>
                      <a:r>
                        <a:rPr lang="en-GB" sz="1000" kern="100" dirty="0" err="1" smtClean="0">
                          <a:latin typeface="+mj-lt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000" kern="100" dirty="0" smtClean="0">
                          <a:latin typeface="+mj-lt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17</a:t>
                      </a:r>
                      <a:r>
                        <a:rPr lang="en-GB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err="1" smtClean="0">
                          <a:latin typeface="+mj-lt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24 </a:t>
                      </a:r>
                      <a:r>
                        <a:rPr lang="en-GB" sz="1000" kern="100" dirty="0" err="1" smtClean="0">
                          <a:latin typeface="+mj-lt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/ 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21</a:t>
                      </a:r>
                      <a:r>
                        <a:rPr lang="en-GB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err="1" smtClean="0">
                          <a:latin typeface="+mj-lt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17 </a:t>
                      </a:r>
                      <a:r>
                        <a:rPr lang="en-GB" sz="1000" kern="100" dirty="0" err="1" smtClean="0">
                          <a:latin typeface="+mj-lt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/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15</a:t>
                      </a:r>
                      <a:r>
                        <a:rPr lang="en-GB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err="1" smtClean="0">
                          <a:latin typeface="+mj-lt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23 </a:t>
                      </a:r>
                      <a:r>
                        <a:rPr lang="en-GB" sz="1000" kern="100" dirty="0" err="1" smtClean="0">
                          <a:latin typeface="+mj-lt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/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17</a:t>
                      </a:r>
                      <a:r>
                        <a:rPr lang="en-GB" sz="1000" kern="100" baseline="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err="1" smtClean="0">
                          <a:latin typeface="+mj-lt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000" kern="100" dirty="0" smtClean="0">
                          <a:latin typeface="+mj-lt"/>
                          <a:ea typeface="宋体"/>
                          <a:cs typeface="Times New Roman"/>
                        </a:rPr>
                        <a:t> </a:t>
                      </a:r>
                      <a:endParaRPr lang="zh-CN" sz="1000" kern="100" dirty="0">
                        <a:latin typeface="+mj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8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latin typeface="Times New Roman"/>
                          <a:ea typeface="宋体"/>
                          <a:cs typeface="Times New Roman"/>
                        </a:rPr>
                        <a:t>Antenna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Configuration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Antenna type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Antenna gain 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# of AP/STA antenna 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 smtClean="0">
                          <a:latin typeface="Times New Roman"/>
                          <a:ea typeface="宋体"/>
                          <a:cs typeface="Times New Roman"/>
                        </a:rPr>
                        <a:t>omni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-directional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0 dB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{1, 2 (in Box4&amp;5) }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 smtClean="0">
                          <a:latin typeface="Times New Roman"/>
                          <a:ea typeface="宋体"/>
                          <a:cs typeface="Times New Roman"/>
                        </a:rPr>
                        <a:t>omni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-directional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0 dB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{1, 2 (in Box4&amp;5) } </a:t>
                      </a:r>
                      <a:endParaRPr lang="zh-CN" altLang="zh-CN" sz="10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 smtClean="0">
                          <a:latin typeface="Times New Roman"/>
                          <a:ea typeface="宋体"/>
                          <a:cs typeface="Times New Roman"/>
                        </a:rPr>
                        <a:t>omni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-directional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0 dB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{1, 2 (in Box4&amp;5) } </a:t>
                      </a:r>
                      <a:endParaRPr lang="zh-CN" altLang="zh-CN" sz="10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err="1" smtClean="0">
                          <a:latin typeface="Times New Roman"/>
                          <a:ea typeface="宋体"/>
                          <a:cs typeface="Times New Roman"/>
                        </a:rPr>
                        <a:t>omni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-directional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0 dB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{1, 2 (in Box4&amp;5) } </a:t>
                      </a:r>
                      <a:endParaRPr lang="zh-CN" altLang="zh-CN" sz="10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Penetration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Loss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Wall / Floor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12 dB</a:t>
                      </a:r>
                      <a:r>
                        <a:rPr lang="en-GB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/ 17 dB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 dB</a:t>
                      </a:r>
                      <a:r>
                        <a:rPr lang="en-GB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/ N.A.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N.A.</a:t>
                      </a:r>
                      <a:r>
                        <a:rPr lang="en-GB" altLang="zh-CN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/ N.A.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100% outdoor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>
                          <a:latin typeface="Times New Roman"/>
                          <a:ea typeface="宋体"/>
                          <a:cs typeface="Times New Roman"/>
                        </a:rPr>
                        <a:t>Noise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Figure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AP</a:t>
                      </a:r>
                      <a:r>
                        <a:rPr lang="en-US" altLang="zh-CN" sz="1000" kern="100" baseline="0" dirty="0" smtClean="0">
                          <a:latin typeface="+mn-lt"/>
                          <a:ea typeface="宋体"/>
                          <a:cs typeface="Times New Roman"/>
                        </a:rPr>
                        <a:t> / 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STA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 </a:t>
                      </a:r>
                      <a:r>
                        <a:rPr lang="en-US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 </a:t>
                      </a: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 </a:t>
                      </a:r>
                      <a:r>
                        <a:rPr lang="en-US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/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 </a:t>
                      </a:r>
                      <a:r>
                        <a:rPr lang="en-US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/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 </a:t>
                      </a:r>
                      <a:r>
                        <a:rPr lang="en-US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/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en-GB" sz="10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GB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dB 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9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Channel Model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AP-AP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AP-STA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STA-STA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B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B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B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TGn</a:t>
                      </a: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 Model B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ITU </a:t>
                      </a: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UMi</a:t>
                      </a:r>
                      <a:endParaRPr lang="en-GB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ITU </a:t>
                      </a: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UMi</a:t>
                      </a:r>
                      <a:endParaRPr lang="en-GB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ITU </a:t>
                      </a:r>
                      <a:r>
                        <a:rPr lang="en-GB" altLang="zh-CN" sz="1000" kern="100" dirty="0" err="1" smtClean="0">
                          <a:latin typeface="+mn-lt"/>
                          <a:ea typeface="宋体"/>
                          <a:cs typeface="Times New Roman"/>
                        </a:rPr>
                        <a:t>UMi</a:t>
                      </a:r>
                      <a:endParaRPr lang="en-GB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9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Antenna Height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AP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STA</a:t>
                      </a:r>
                      <a:endParaRPr lang="zh-CN" altLang="zh-CN" sz="10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1.5m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Times New Roman"/>
                          <a:ea typeface="宋体"/>
                          <a:cs typeface="Times New Roman"/>
                        </a:rPr>
                        <a:t>1.5m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3m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2m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1.5m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1.5m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10m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latin typeface="+mn-lt"/>
                          <a:ea typeface="宋体"/>
                          <a:cs typeface="Times New Roman"/>
                        </a:rPr>
                        <a:t>1.5m</a:t>
                      </a: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91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STA Number</a:t>
                      </a: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 per apartment</a:t>
                      </a:r>
                      <a:endParaRPr lang="en-GB" altLang="zh-CN" sz="10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4 per cubicle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30 per BSS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50 per BSS (Box 1); 10 per BSS (Box 2,4,5)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91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AP-STA min distance</a:t>
                      </a:r>
                      <a:r>
                        <a:rPr lang="en-GB" altLang="zh-CN" sz="1000" kern="100" baseline="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 (2D)</a:t>
                      </a:r>
                      <a:endParaRPr lang="en-GB" altLang="zh-CN" sz="10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1m</a:t>
                      </a: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N.A.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1m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10m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91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Association</a:t>
                      </a: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100% STA associated to the AP in the same apartment</a:t>
                      </a:r>
                      <a:endParaRPr lang="en-GB" altLang="zh-CN" sz="10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100% STA associate with the strongest AP in the same office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100% of STAs associate with the strongest AP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100% of STAs associate with the strongest AP</a:t>
                      </a:r>
                      <a:endParaRPr lang="zh-CN" altLang="zh-CN" sz="10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964488" cy="1065213"/>
          </a:xfrm>
        </p:spPr>
        <p:txBody>
          <a:bodyPr/>
          <a:lstStyle/>
          <a:p>
            <a:r>
              <a:rPr lang="en-US" altLang="zh-CN" dirty="0" smtClean="0"/>
              <a:t>Appendix-2 An Example of CCA-only Mechanism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7" name="矩形 6"/>
          <p:cNvSpPr/>
          <p:nvPr/>
        </p:nvSpPr>
        <p:spPr>
          <a:xfrm>
            <a:off x="683568" y="1836113"/>
            <a:ext cx="74888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e.g., </a:t>
            </a:r>
            <a:r>
              <a:rPr lang="en-US" altLang="zh-CN" sz="1400" i="1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= 15, at one slot, </a:t>
            </a:r>
            <a:r>
              <a:rPr lang="en-US" altLang="zh-CN" sz="1400" i="1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R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(1:15) = 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[</a:t>
            </a:r>
            <a:r>
              <a:rPr lang="en-US" altLang="zh-CN" sz="1400" b="1" dirty="0" smtClean="0">
                <a:solidFill>
                  <a:srgbClr val="FF0000"/>
                </a:solidFill>
                <a:latin typeface="Calibri" pitchFamily="34" charset="0"/>
                <a:ea typeface="宋体"/>
                <a:cs typeface="Calibri" pitchFamily="34" charset="0"/>
              </a:rPr>
              <a:t>5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 </a:t>
            </a:r>
            <a:r>
              <a:rPr lang="en-US" altLang="zh-CN" sz="1400" dirty="0" smtClean="0">
                <a:solidFill>
                  <a:srgbClr val="FF0000"/>
                </a:solidFill>
                <a:latin typeface="Calibri" pitchFamily="34" charset="0"/>
                <a:ea typeface="宋体"/>
                <a:cs typeface="Calibri" pitchFamily="34" charset="0"/>
              </a:rPr>
              <a:t>2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</a:t>
            </a:r>
            <a:r>
              <a:rPr lang="en-US" altLang="zh-CN" sz="1400" b="1" dirty="0" smtClean="0">
                <a:solidFill>
                  <a:srgbClr val="00B050"/>
                </a:solidFill>
                <a:latin typeface="Calibri" pitchFamily="34" charset="0"/>
                <a:ea typeface="宋体"/>
                <a:cs typeface="Calibri" pitchFamily="34" charset="0"/>
              </a:rPr>
              <a:t>11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</a:t>
            </a:r>
            <a:r>
              <a:rPr lang="en-US" altLang="zh-CN" sz="1400" dirty="0" smtClean="0">
                <a:solidFill>
                  <a:srgbClr val="00B050"/>
                </a:solidFill>
                <a:latin typeface="Calibri" pitchFamily="34" charset="0"/>
                <a:ea typeface="宋体"/>
                <a:cs typeface="Calibri" pitchFamily="34" charset="0"/>
              </a:rPr>
              <a:t>13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 8   </a:t>
            </a:r>
            <a:r>
              <a:rPr lang="en-US" altLang="zh-CN" sz="1400" dirty="0" smtClean="0">
                <a:solidFill>
                  <a:srgbClr val="00B050"/>
                </a:solidFill>
                <a:latin typeface="Calibri" pitchFamily="34" charset="0"/>
                <a:ea typeface="宋体"/>
                <a:cs typeface="Calibri" pitchFamily="34" charset="0"/>
              </a:rPr>
              <a:t>12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 </a:t>
            </a:r>
            <a:r>
              <a:rPr lang="en-US" altLang="zh-CN" sz="1400" dirty="0" smtClean="0">
                <a:solidFill>
                  <a:srgbClr val="FF0000"/>
                </a:solidFill>
                <a:latin typeface="Calibri" pitchFamily="34" charset="0"/>
                <a:ea typeface="宋体"/>
                <a:cs typeface="Calibri" pitchFamily="34" charset="0"/>
              </a:rPr>
              <a:t>3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 </a:t>
            </a:r>
            <a:r>
              <a:rPr lang="en-US" altLang="zh-CN" sz="1400" dirty="0" smtClean="0">
                <a:solidFill>
                  <a:srgbClr val="FF0000"/>
                </a:solidFill>
                <a:latin typeface="Calibri" pitchFamily="34" charset="0"/>
                <a:ea typeface="宋体"/>
                <a:cs typeface="Calibri" pitchFamily="34" charset="0"/>
              </a:rPr>
              <a:t>4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 </a:t>
            </a:r>
            <a:r>
              <a:rPr lang="en-US" altLang="zh-CN" sz="1400" b="1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7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 6    </a:t>
            </a:r>
            <a:r>
              <a:rPr lang="en-US" altLang="zh-CN" sz="1400" dirty="0" smtClean="0">
                <a:solidFill>
                  <a:srgbClr val="FF0000"/>
                </a:solidFill>
                <a:latin typeface="Calibri" pitchFamily="34" charset="0"/>
                <a:ea typeface="宋体"/>
                <a:cs typeface="Calibri" pitchFamily="34" charset="0"/>
              </a:rPr>
              <a:t>1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10   </a:t>
            </a:r>
            <a:r>
              <a:rPr lang="en-US" altLang="zh-CN" sz="1400" dirty="0" smtClean="0">
                <a:solidFill>
                  <a:srgbClr val="00B050"/>
                </a:solidFill>
                <a:latin typeface="Calibri" pitchFamily="34" charset="0"/>
                <a:ea typeface="宋体"/>
                <a:cs typeface="Calibri" pitchFamily="34" charset="0"/>
              </a:rPr>
              <a:t>15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</a:t>
            </a:r>
            <a:r>
              <a:rPr lang="en-US" altLang="zh-CN" sz="1400" dirty="0" smtClean="0">
                <a:solidFill>
                  <a:srgbClr val="00B050"/>
                </a:solidFill>
                <a:latin typeface="Calibri" pitchFamily="34" charset="0"/>
                <a:ea typeface="宋体"/>
                <a:cs typeface="Calibri" pitchFamily="34" charset="0"/>
              </a:rPr>
              <a:t>14</a:t>
            </a:r>
            <a:r>
              <a:rPr lang="en-US" altLang="zh-CN" sz="1400" dirty="0" smtClean="0">
                <a:solidFill>
                  <a:srgbClr val="000000"/>
                </a:solidFill>
                <a:latin typeface="Calibri" pitchFamily="34" charset="0"/>
                <a:ea typeface="宋体"/>
                <a:cs typeface="Calibri" pitchFamily="34" charset="0"/>
              </a:rPr>
              <a:t>    9]</a:t>
            </a:r>
            <a:endParaRPr lang="en-US" altLang="zh-CN" sz="1400" dirty="0" smtClean="0">
              <a:solidFill>
                <a:srgbClr val="0000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grpSp>
        <p:nvGrpSpPr>
          <p:cNvPr id="3" name="组合 92"/>
          <p:cNvGrpSpPr/>
          <p:nvPr/>
        </p:nvGrpSpPr>
        <p:grpSpPr>
          <a:xfrm>
            <a:off x="3779912" y="2052137"/>
            <a:ext cx="4824536" cy="1487608"/>
            <a:chOff x="3779912" y="1772816"/>
            <a:chExt cx="4824536" cy="1487608"/>
          </a:xfrm>
        </p:grpSpPr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5868144" y="2060848"/>
            <a:ext cx="2160240" cy="1199576"/>
          </p:xfrm>
          <a:graphic>
            <a:graphicData uri="http://schemas.openxmlformats.org/presentationml/2006/ole">
              <p:oleObj spid="_x0000_s37971" name="Visio" r:id="rId3" imgW="3706540" imgH="3693211" progId="">
                <p:embed/>
              </p:oleObj>
            </a:graphicData>
          </a:graphic>
        </p:graphicFrame>
        <p:sp>
          <p:nvSpPr>
            <p:cNvPr id="10" name="椭圆 9"/>
            <p:cNvSpPr/>
            <p:nvPr/>
          </p:nvSpPr>
          <p:spPr bwMode="auto">
            <a:xfrm>
              <a:off x="7236296" y="2305474"/>
              <a:ext cx="317652" cy="187422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1" name="椭圆 10"/>
            <p:cNvSpPr/>
            <p:nvPr/>
          </p:nvSpPr>
          <p:spPr bwMode="auto">
            <a:xfrm rot="1910218">
              <a:off x="6336105" y="2564127"/>
              <a:ext cx="633438" cy="316824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2" name="椭圆 11"/>
            <p:cNvSpPr/>
            <p:nvPr/>
          </p:nvSpPr>
          <p:spPr bwMode="auto">
            <a:xfrm rot="331696">
              <a:off x="7177783" y="2240724"/>
              <a:ext cx="759755" cy="316824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cxnSp>
          <p:nvCxnSpPr>
            <p:cNvPr id="13" name="直接箭头连接符 12"/>
            <p:cNvCxnSpPr/>
            <p:nvPr/>
          </p:nvCxnSpPr>
          <p:spPr bwMode="auto">
            <a:xfrm>
              <a:off x="3779912" y="1772816"/>
              <a:ext cx="3168352" cy="360040"/>
            </a:xfrm>
            <a:prstGeom prst="straightConnector1">
              <a:avLst/>
            </a:prstGeom>
            <a:ln>
              <a:tailEnd type="arrow"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956376" y="2420888"/>
              <a:ext cx="6480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AP 11 is CCA idle and STA 12 is selected as receiver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5" name="组合 94"/>
          <p:cNvGrpSpPr/>
          <p:nvPr/>
        </p:nvGrpSpPr>
        <p:grpSpPr>
          <a:xfrm>
            <a:off x="3275856" y="2052137"/>
            <a:ext cx="2592288" cy="2855760"/>
            <a:chOff x="3275856" y="1772816"/>
            <a:chExt cx="2592288" cy="2855760"/>
          </a:xfrm>
        </p:grpSpPr>
        <p:graphicFrame>
          <p:nvGraphicFramePr>
            <p:cNvPr id="16" name="Object 2"/>
            <p:cNvGraphicFramePr>
              <a:graphicFrameLocks noChangeAspect="1"/>
            </p:cNvGraphicFramePr>
            <p:nvPr/>
          </p:nvGraphicFramePr>
          <p:xfrm>
            <a:off x="3275856" y="3429000"/>
            <a:ext cx="2160240" cy="1199576"/>
          </p:xfrm>
          <a:graphic>
            <a:graphicData uri="http://schemas.openxmlformats.org/presentationml/2006/ole">
              <p:oleObj spid="_x0000_s37972" name="Visio" r:id="rId4" imgW="3706540" imgH="3693211" progId="">
                <p:embed/>
              </p:oleObj>
            </a:graphicData>
          </a:graphic>
        </p:graphicFrame>
        <p:sp>
          <p:nvSpPr>
            <p:cNvPr id="17" name="乘号 16"/>
            <p:cNvSpPr/>
            <p:nvPr/>
          </p:nvSpPr>
          <p:spPr bwMode="auto">
            <a:xfrm>
              <a:off x="4427984" y="3933056"/>
              <a:ext cx="216024" cy="432048"/>
            </a:xfrm>
            <a:prstGeom prst="mathMultiply">
              <a:avLst/>
            </a:prstGeom>
            <a:noFill/>
            <a:ln>
              <a:solidFill>
                <a:srgbClr val="777777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dirty="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8" name="椭圆 17"/>
            <p:cNvSpPr/>
            <p:nvPr/>
          </p:nvSpPr>
          <p:spPr bwMode="auto">
            <a:xfrm rot="1910218">
              <a:off x="3743818" y="3932278"/>
              <a:ext cx="633438" cy="316824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9" name="椭圆 18"/>
            <p:cNvSpPr/>
            <p:nvPr/>
          </p:nvSpPr>
          <p:spPr bwMode="auto">
            <a:xfrm rot="331696">
              <a:off x="4657502" y="3608875"/>
              <a:ext cx="759755" cy="316824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cxnSp>
          <p:nvCxnSpPr>
            <p:cNvPr id="20" name="直接箭头连接符 19"/>
            <p:cNvCxnSpPr/>
            <p:nvPr/>
          </p:nvCxnSpPr>
          <p:spPr bwMode="auto">
            <a:xfrm flipH="1">
              <a:off x="3923928" y="1772816"/>
              <a:ext cx="432048" cy="1872208"/>
            </a:xfrm>
            <a:prstGeom prst="straightConnector1">
              <a:avLst/>
            </a:prstGeom>
            <a:ln>
              <a:tailEnd type="arrow"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292080" y="3861048"/>
              <a:ext cx="5760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STA 8 is CCA busy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8" name="组合 91"/>
          <p:cNvGrpSpPr/>
          <p:nvPr/>
        </p:nvGrpSpPr>
        <p:grpSpPr>
          <a:xfrm>
            <a:off x="2915816" y="2052137"/>
            <a:ext cx="2448272" cy="1656184"/>
            <a:chOff x="2915816" y="1772816"/>
            <a:chExt cx="2448272" cy="1656184"/>
          </a:xfrm>
        </p:grpSpPr>
        <p:graphicFrame>
          <p:nvGraphicFramePr>
            <p:cNvPr id="23" name="Object 2"/>
            <p:cNvGraphicFramePr>
              <a:graphicFrameLocks noChangeAspect="1"/>
            </p:cNvGraphicFramePr>
            <p:nvPr/>
          </p:nvGraphicFramePr>
          <p:xfrm>
            <a:off x="3203848" y="2060848"/>
            <a:ext cx="2160240" cy="1199576"/>
          </p:xfrm>
          <a:graphic>
            <a:graphicData uri="http://schemas.openxmlformats.org/presentationml/2006/ole">
              <p:oleObj spid="_x0000_s37973" name="Visio" r:id="rId5" imgW="3706540" imgH="3693211" progId="">
                <p:embed/>
              </p:oleObj>
            </a:graphicData>
          </a:graphic>
        </p:graphicFrame>
        <p:sp>
          <p:nvSpPr>
            <p:cNvPr id="24" name="乘号 23"/>
            <p:cNvSpPr/>
            <p:nvPr/>
          </p:nvSpPr>
          <p:spPr bwMode="auto">
            <a:xfrm>
              <a:off x="3491880" y="2204864"/>
              <a:ext cx="216024" cy="432048"/>
            </a:xfrm>
            <a:prstGeom prst="mathMultiply">
              <a:avLst/>
            </a:prstGeom>
            <a:noFill/>
            <a:ln>
              <a:solidFill>
                <a:srgbClr val="777777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25" name="椭圆 24"/>
            <p:cNvSpPr/>
            <p:nvPr/>
          </p:nvSpPr>
          <p:spPr bwMode="auto">
            <a:xfrm rot="1910218">
              <a:off x="3671810" y="2564126"/>
              <a:ext cx="633438" cy="316824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cxnSp>
          <p:nvCxnSpPr>
            <p:cNvPr id="26" name="直接箭头连接符 25"/>
            <p:cNvCxnSpPr/>
            <p:nvPr/>
          </p:nvCxnSpPr>
          <p:spPr bwMode="auto">
            <a:xfrm>
              <a:off x="3491880" y="1772816"/>
              <a:ext cx="72008" cy="504056"/>
            </a:xfrm>
            <a:prstGeom prst="straightConnector1">
              <a:avLst/>
            </a:prstGeom>
            <a:ln>
              <a:tailEnd type="arrow"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915816" y="2844225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There has been one transmitter in BSS 1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15" name="组合 93"/>
          <p:cNvGrpSpPr/>
          <p:nvPr/>
        </p:nvGrpSpPr>
        <p:grpSpPr>
          <a:xfrm>
            <a:off x="683568" y="2052137"/>
            <a:ext cx="3384376" cy="2880320"/>
            <a:chOff x="683568" y="1772816"/>
            <a:chExt cx="3384376" cy="2880320"/>
          </a:xfrm>
        </p:grpSpPr>
        <p:graphicFrame>
          <p:nvGraphicFramePr>
            <p:cNvPr id="29" name="Object 2"/>
            <p:cNvGraphicFramePr>
              <a:graphicFrameLocks noChangeAspect="1"/>
            </p:cNvGraphicFramePr>
            <p:nvPr/>
          </p:nvGraphicFramePr>
          <p:xfrm>
            <a:off x="683568" y="3453560"/>
            <a:ext cx="2160240" cy="1199576"/>
          </p:xfrm>
          <a:graphic>
            <a:graphicData uri="http://schemas.openxmlformats.org/presentationml/2006/ole">
              <p:oleObj spid="_x0000_s37974" name="Visio" r:id="rId6" imgW="3706540" imgH="3693211" progId="">
                <p:embed/>
              </p:oleObj>
            </a:graphicData>
          </a:graphic>
        </p:graphicFrame>
        <p:sp>
          <p:nvSpPr>
            <p:cNvPr id="30" name="乘号 29"/>
            <p:cNvSpPr/>
            <p:nvPr/>
          </p:nvSpPr>
          <p:spPr bwMode="auto">
            <a:xfrm>
              <a:off x="1979712" y="3309544"/>
              <a:ext cx="216024" cy="432048"/>
            </a:xfrm>
            <a:prstGeom prst="mathMultiply">
              <a:avLst/>
            </a:prstGeom>
            <a:noFill/>
            <a:ln>
              <a:solidFill>
                <a:srgbClr val="777777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31" name="椭圆 30"/>
            <p:cNvSpPr/>
            <p:nvPr/>
          </p:nvSpPr>
          <p:spPr bwMode="auto">
            <a:xfrm rot="1910218">
              <a:off x="1151529" y="3977050"/>
              <a:ext cx="633438" cy="316824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32" name="椭圆 31"/>
            <p:cNvSpPr/>
            <p:nvPr/>
          </p:nvSpPr>
          <p:spPr bwMode="auto">
            <a:xfrm rot="331696">
              <a:off x="1993206" y="3652380"/>
              <a:ext cx="759755" cy="316824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cxnSp>
          <p:nvCxnSpPr>
            <p:cNvPr id="33" name="直接箭头连接符 32"/>
            <p:cNvCxnSpPr/>
            <p:nvPr/>
          </p:nvCxnSpPr>
          <p:spPr bwMode="auto">
            <a:xfrm flipH="1">
              <a:off x="2339752" y="1772816"/>
              <a:ext cx="1728192" cy="1656184"/>
            </a:xfrm>
            <a:prstGeom prst="straightConnector1">
              <a:avLst/>
            </a:prstGeom>
            <a:ln>
              <a:tailEnd type="arrow"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699792" y="3852337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There has been one transmitter in BSS 3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22" name="组合 95"/>
          <p:cNvGrpSpPr/>
          <p:nvPr/>
        </p:nvGrpSpPr>
        <p:grpSpPr>
          <a:xfrm>
            <a:off x="4644008" y="2052137"/>
            <a:ext cx="4032448" cy="2927768"/>
            <a:chOff x="4644008" y="1772816"/>
            <a:chExt cx="4032448" cy="2927768"/>
          </a:xfrm>
        </p:grpSpPr>
        <p:graphicFrame>
          <p:nvGraphicFramePr>
            <p:cNvPr id="36" name="Object 2"/>
            <p:cNvGraphicFramePr>
              <a:graphicFrameLocks noChangeAspect="1"/>
            </p:cNvGraphicFramePr>
            <p:nvPr/>
          </p:nvGraphicFramePr>
          <p:xfrm>
            <a:off x="5940152" y="3501008"/>
            <a:ext cx="2160240" cy="1199576"/>
          </p:xfrm>
          <a:graphic>
            <a:graphicData uri="http://schemas.openxmlformats.org/presentationml/2006/ole">
              <p:oleObj spid="_x0000_s37975" name="Visio" r:id="rId7" imgW="3706540" imgH="3693211" progId="">
                <p:embed/>
              </p:oleObj>
            </a:graphicData>
          </a:graphic>
        </p:graphicFrame>
        <p:sp>
          <p:nvSpPr>
            <p:cNvPr id="37" name="乘号 36"/>
            <p:cNvSpPr/>
            <p:nvPr/>
          </p:nvSpPr>
          <p:spPr bwMode="auto">
            <a:xfrm>
              <a:off x="7740352" y="3645024"/>
              <a:ext cx="216024" cy="432048"/>
            </a:xfrm>
            <a:prstGeom prst="mathMultiply">
              <a:avLst/>
            </a:prstGeom>
            <a:noFill/>
            <a:ln>
              <a:solidFill>
                <a:srgbClr val="777777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38" name="椭圆 37"/>
            <p:cNvSpPr/>
            <p:nvPr/>
          </p:nvSpPr>
          <p:spPr bwMode="auto">
            <a:xfrm rot="1910218">
              <a:off x="6408113" y="4004287"/>
              <a:ext cx="633438" cy="316824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39" name="椭圆 38"/>
            <p:cNvSpPr/>
            <p:nvPr/>
          </p:nvSpPr>
          <p:spPr bwMode="auto">
            <a:xfrm rot="331696">
              <a:off x="7249790" y="3680884"/>
              <a:ext cx="759755" cy="316824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cxnSp>
          <p:nvCxnSpPr>
            <p:cNvPr id="40" name="直接箭头连接符 39"/>
            <p:cNvCxnSpPr/>
            <p:nvPr/>
          </p:nvCxnSpPr>
          <p:spPr bwMode="auto">
            <a:xfrm>
              <a:off x="4644008" y="1772816"/>
              <a:ext cx="2160240" cy="1944216"/>
            </a:xfrm>
            <a:prstGeom prst="straightConnector1">
              <a:avLst/>
            </a:prstGeom>
            <a:ln>
              <a:tailEnd type="arrow"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8028384" y="3789040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STA 12 has been selected as receiver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28" name="组合 96"/>
          <p:cNvGrpSpPr/>
          <p:nvPr/>
        </p:nvGrpSpPr>
        <p:grpSpPr>
          <a:xfrm>
            <a:off x="611560" y="2052137"/>
            <a:ext cx="4320480" cy="4473207"/>
            <a:chOff x="611560" y="1772816"/>
            <a:chExt cx="4320480" cy="4473207"/>
          </a:xfrm>
        </p:grpSpPr>
        <p:graphicFrame>
          <p:nvGraphicFramePr>
            <p:cNvPr id="43" name="Object 2"/>
            <p:cNvGraphicFramePr>
              <a:graphicFrameLocks noChangeAspect="1"/>
            </p:cNvGraphicFramePr>
            <p:nvPr/>
          </p:nvGraphicFramePr>
          <p:xfrm>
            <a:off x="611560" y="4797152"/>
            <a:ext cx="2160240" cy="1199576"/>
          </p:xfrm>
          <a:graphic>
            <a:graphicData uri="http://schemas.openxmlformats.org/presentationml/2006/ole">
              <p:oleObj spid="_x0000_s37976" name="Visio" r:id="rId8" imgW="3706540" imgH="3693211" progId="">
                <p:embed/>
              </p:oleObj>
            </a:graphicData>
          </a:graphic>
        </p:graphicFrame>
        <p:sp>
          <p:nvSpPr>
            <p:cNvPr id="44" name="乘号 43"/>
            <p:cNvSpPr/>
            <p:nvPr/>
          </p:nvSpPr>
          <p:spPr bwMode="auto">
            <a:xfrm>
              <a:off x="899592" y="5301208"/>
              <a:ext cx="216024" cy="432048"/>
            </a:xfrm>
            <a:prstGeom prst="mathMultiply">
              <a:avLst/>
            </a:prstGeom>
            <a:noFill/>
            <a:ln>
              <a:solidFill>
                <a:srgbClr val="777777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45" name="椭圆 44"/>
            <p:cNvSpPr/>
            <p:nvPr/>
          </p:nvSpPr>
          <p:spPr bwMode="auto">
            <a:xfrm rot="1910218">
              <a:off x="1079521" y="5300430"/>
              <a:ext cx="633438" cy="316824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46" name="椭圆 45"/>
            <p:cNvSpPr/>
            <p:nvPr/>
          </p:nvSpPr>
          <p:spPr bwMode="auto">
            <a:xfrm rot="331696">
              <a:off x="1921199" y="4977028"/>
              <a:ext cx="759755" cy="316824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cxnSp>
          <p:nvCxnSpPr>
            <p:cNvPr id="47" name="直接箭头连接符 46"/>
            <p:cNvCxnSpPr/>
            <p:nvPr/>
          </p:nvCxnSpPr>
          <p:spPr bwMode="auto">
            <a:xfrm flipH="1">
              <a:off x="2627784" y="1772816"/>
              <a:ext cx="2304256" cy="3096344"/>
            </a:xfrm>
            <a:prstGeom prst="straightConnector1">
              <a:avLst/>
            </a:prstGeom>
            <a:ln>
              <a:tailEnd type="arrow"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899592" y="5661248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There has been one transmitter in BSS 1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35" name="组合 97"/>
          <p:cNvGrpSpPr/>
          <p:nvPr/>
        </p:nvGrpSpPr>
        <p:grpSpPr>
          <a:xfrm>
            <a:off x="3275856" y="2052137"/>
            <a:ext cx="2160240" cy="4295920"/>
            <a:chOff x="3275856" y="1772816"/>
            <a:chExt cx="2160240" cy="4295920"/>
          </a:xfrm>
        </p:grpSpPr>
        <p:graphicFrame>
          <p:nvGraphicFramePr>
            <p:cNvPr id="50" name="Object 2"/>
            <p:cNvGraphicFramePr>
              <a:graphicFrameLocks noChangeAspect="1"/>
            </p:cNvGraphicFramePr>
            <p:nvPr/>
          </p:nvGraphicFramePr>
          <p:xfrm>
            <a:off x="3275856" y="4869160"/>
            <a:ext cx="2160240" cy="1199576"/>
          </p:xfrm>
          <a:graphic>
            <a:graphicData uri="http://schemas.openxmlformats.org/presentationml/2006/ole">
              <p:oleObj spid="_x0000_s37977" name="Visio" r:id="rId9" imgW="3706540" imgH="3693211" progId="">
                <p:embed/>
              </p:oleObj>
            </a:graphicData>
          </a:graphic>
        </p:graphicFrame>
        <p:sp>
          <p:nvSpPr>
            <p:cNvPr id="51" name="乘号 50"/>
            <p:cNvSpPr/>
            <p:nvPr/>
          </p:nvSpPr>
          <p:spPr bwMode="auto">
            <a:xfrm>
              <a:off x="3995936" y="5085184"/>
              <a:ext cx="216024" cy="432048"/>
            </a:xfrm>
            <a:prstGeom prst="mathMultiply">
              <a:avLst/>
            </a:prstGeom>
            <a:noFill/>
            <a:ln>
              <a:solidFill>
                <a:srgbClr val="777777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52" name="椭圆 51"/>
            <p:cNvSpPr/>
            <p:nvPr/>
          </p:nvSpPr>
          <p:spPr bwMode="auto">
            <a:xfrm rot="1910218">
              <a:off x="3743818" y="5372437"/>
              <a:ext cx="633438" cy="316824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53" name="椭圆 52"/>
            <p:cNvSpPr/>
            <p:nvPr/>
          </p:nvSpPr>
          <p:spPr bwMode="auto">
            <a:xfrm rot="331696">
              <a:off x="4585494" y="5049036"/>
              <a:ext cx="759755" cy="316824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cxnSp>
          <p:nvCxnSpPr>
            <p:cNvPr id="54" name="直接箭头连接符 53"/>
            <p:cNvCxnSpPr/>
            <p:nvPr/>
          </p:nvCxnSpPr>
          <p:spPr bwMode="auto">
            <a:xfrm flipH="1">
              <a:off x="4139952" y="1772816"/>
              <a:ext cx="1008112" cy="3240360"/>
            </a:xfrm>
            <a:prstGeom prst="straightConnector1">
              <a:avLst/>
            </a:prstGeom>
            <a:ln>
              <a:tailEnd type="arrow"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3491880" y="4509120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There has been one transmitter in BSS 1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42" name="组合 98"/>
          <p:cNvGrpSpPr/>
          <p:nvPr/>
        </p:nvGrpSpPr>
        <p:grpSpPr>
          <a:xfrm>
            <a:off x="5364088" y="2052137"/>
            <a:ext cx="3528392" cy="4295920"/>
            <a:chOff x="5364088" y="1772816"/>
            <a:chExt cx="3528392" cy="4295920"/>
          </a:xfrm>
        </p:grpSpPr>
        <p:graphicFrame>
          <p:nvGraphicFramePr>
            <p:cNvPr id="57" name="Object 2"/>
            <p:cNvGraphicFramePr>
              <a:graphicFrameLocks noChangeAspect="1"/>
            </p:cNvGraphicFramePr>
            <p:nvPr/>
          </p:nvGraphicFramePr>
          <p:xfrm>
            <a:off x="6012160" y="4869160"/>
            <a:ext cx="2160240" cy="1199576"/>
          </p:xfrm>
          <a:graphic>
            <a:graphicData uri="http://schemas.openxmlformats.org/presentationml/2006/ole">
              <p:oleObj spid="_x0000_s37978" name="Visio" r:id="rId10" imgW="3706540" imgH="3693211" progId="">
                <p:embed/>
              </p:oleObj>
            </a:graphicData>
          </a:graphic>
        </p:graphicFrame>
        <p:sp>
          <p:nvSpPr>
            <p:cNvPr id="58" name="椭圆 57"/>
            <p:cNvSpPr/>
            <p:nvPr/>
          </p:nvSpPr>
          <p:spPr bwMode="auto">
            <a:xfrm>
              <a:off x="7668344" y="5733256"/>
              <a:ext cx="317652" cy="187422"/>
            </a:xfrm>
            <a:prstGeom prst="ellipse">
              <a:avLst/>
            </a:prstGeom>
            <a:noFill/>
            <a:ln w="25400">
              <a:solidFill>
                <a:srgbClr val="FFFF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59" name="椭圆 58"/>
            <p:cNvSpPr/>
            <p:nvPr/>
          </p:nvSpPr>
          <p:spPr bwMode="auto">
            <a:xfrm rot="1910218">
              <a:off x="6480121" y="5372437"/>
              <a:ext cx="633438" cy="316824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60" name="椭圆 59"/>
            <p:cNvSpPr/>
            <p:nvPr/>
          </p:nvSpPr>
          <p:spPr bwMode="auto">
            <a:xfrm rot="331696">
              <a:off x="7393806" y="5049035"/>
              <a:ext cx="759755" cy="316824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dirty="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61" name="椭圆 60"/>
            <p:cNvSpPr/>
            <p:nvPr/>
          </p:nvSpPr>
          <p:spPr bwMode="auto">
            <a:xfrm rot="1015809">
              <a:off x="7315770" y="5626463"/>
              <a:ext cx="792646" cy="285248"/>
            </a:xfrm>
            <a:prstGeom prst="ellipse">
              <a:avLst/>
            </a:prstGeom>
            <a:noFill/>
            <a:ln w="9525">
              <a:solidFill>
                <a:srgbClr val="777777"/>
              </a:solidFill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>
                  <a:srgbClr val="CC9900"/>
                </a:buClr>
                <a:buSzTx/>
                <a:buFont typeface="Wingdings" pitchFamily="2" charset="2"/>
                <a:buChar char="n"/>
              </a:pPr>
              <a:endParaRPr lang="zh-CN" altLang="en-US" sz="1800" smtClean="0">
                <a:solidFill>
                  <a:srgbClr val="000000"/>
                </a:solidFill>
                <a:latin typeface="Arial" charset="0"/>
                <a:ea typeface="宋体" charset="-122"/>
              </a:endParaRPr>
            </a:p>
          </p:txBody>
        </p:sp>
        <p:cxnSp>
          <p:nvCxnSpPr>
            <p:cNvPr id="62" name="直接箭头连接符 61"/>
            <p:cNvCxnSpPr/>
            <p:nvPr/>
          </p:nvCxnSpPr>
          <p:spPr bwMode="auto">
            <a:xfrm>
              <a:off x="5364088" y="1772816"/>
              <a:ext cx="1584176" cy="3312368"/>
            </a:xfrm>
            <a:prstGeom prst="straightConnector1">
              <a:avLst/>
            </a:prstGeom>
            <a:ln>
              <a:tailEnd type="arrow"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8100392" y="5373216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There is no transmitter in BSS 2 and STA 7 is CCA idle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49" name="组合 90"/>
          <p:cNvGrpSpPr/>
          <p:nvPr/>
        </p:nvGrpSpPr>
        <p:grpSpPr>
          <a:xfrm>
            <a:off x="611560" y="2052137"/>
            <a:ext cx="2592288" cy="1736903"/>
            <a:chOff x="611560" y="1772816"/>
            <a:chExt cx="2592288" cy="1736903"/>
          </a:xfrm>
        </p:grpSpPr>
        <p:grpSp>
          <p:nvGrpSpPr>
            <p:cNvPr id="56" name="组合 88"/>
            <p:cNvGrpSpPr/>
            <p:nvPr/>
          </p:nvGrpSpPr>
          <p:grpSpPr>
            <a:xfrm>
              <a:off x="611560" y="1772816"/>
              <a:ext cx="2592288" cy="1440160"/>
              <a:chOff x="611560" y="1772816"/>
              <a:chExt cx="2592288" cy="1440160"/>
            </a:xfrm>
          </p:grpSpPr>
          <p:graphicFrame>
            <p:nvGraphicFramePr>
              <p:cNvPr id="67" name="Object 2"/>
              <p:cNvGraphicFramePr>
                <a:graphicFrameLocks noChangeAspect="1"/>
              </p:cNvGraphicFramePr>
              <p:nvPr/>
            </p:nvGraphicFramePr>
            <p:xfrm>
              <a:off x="611560" y="2013400"/>
              <a:ext cx="2160240" cy="1199576"/>
            </p:xfrm>
            <a:graphic>
              <a:graphicData uri="http://schemas.openxmlformats.org/presentationml/2006/ole">
                <p:oleObj spid="_x0000_s37979" name="Visio" r:id="rId11" imgW="3706540" imgH="3693211" progId="">
                  <p:embed/>
                </p:oleObj>
              </a:graphicData>
            </a:graphic>
          </p:graphicFrame>
          <p:sp>
            <p:nvSpPr>
              <p:cNvPr id="68" name="椭圆 67"/>
              <p:cNvSpPr/>
              <p:nvPr/>
            </p:nvSpPr>
            <p:spPr bwMode="auto">
              <a:xfrm>
                <a:off x="1331640" y="2665514"/>
                <a:ext cx="317652" cy="187422"/>
              </a:xfrm>
              <a:prstGeom prst="ellipse">
                <a:avLst/>
              </a:prstGeom>
              <a:noFill/>
              <a:ln w="25400">
                <a:solidFill>
                  <a:srgbClr val="FFFF00"/>
                </a:solidFill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4400" eaLnBrk="1" hangingPunct="1">
                  <a:buClr>
                    <a:srgbClr val="CC9900"/>
                  </a:buClr>
                  <a:buSzTx/>
                  <a:buFont typeface="Wingdings" pitchFamily="2" charset="2"/>
                  <a:buChar char="n"/>
                </a:pPr>
                <a:endParaRPr lang="zh-CN" altLang="en-US" sz="1800" smtClean="0">
                  <a:solidFill>
                    <a:srgbClr val="000000"/>
                  </a:solidFill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69" name="椭圆 68"/>
              <p:cNvSpPr/>
              <p:nvPr/>
            </p:nvSpPr>
            <p:spPr bwMode="auto">
              <a:xfrm rot="1910218">
                <a:off x="1079522" y="2536530"/>
                <a:ext cx="633438" cy="316824"/>
              </a:xfrm>
              <a:prstGeom prst="ellipse">
                <a:avLst/>
              </a:prstGeom>
              <a:noFill/>
              <a:ln w="9525">
                <a:solidFill>
                  <a:srgbClr val="C00000"/>
                </a:solidFill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4400" eaLnBrk="1" hangingPunct="1">
                  <a:buClr>
                    <a:srgbClr val="CC9900"/>
                  </a:buClr>
                  <a:buSzTx/>
                  <a:buFont typeface="Wingdings" pitchFamily="2" charset="2"/>
                  <a:buChar char="n"/>
                </a:pPr>
                <a:endParaRPr lang="zh-CN" altLang="en-US" sz="1800" smtClean="0">
                  <a:solidFill>
                    <a:srgbClr val="000000"/>
                  </a:solidFill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70" name="直接箭头连接符 59"/>
              <p:cNvCxnSpPr/>
              <p:nvPr/>
            </p:nvCxnSpPr>
            <p:spPr bwMode="auto">
              <a:xfrm flipH="1">
                <a:off x="2627784" y="1772816"/>
                <a:ext cx="576064" cy="360040"/>
              </a:xfrm>
              <a:prstGeom prst="straightConnector1">
                <a:avLst/>
              </a:prstGeom>
              <a:ln>
                <a:tailEnd type="arrow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6" name="TextBox 65"/>
            <p:cNvSpPr txBox="1"/>
            <p:nvPr/>
          </p:nvSpPr>
          <p:spPr>
            <a:xfrm>
              <a:off x="827584" y="2924944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There is no transmitter in BSS 1 and STA 5 is CCA idle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64" name="组合 109"/>
          <p:cNvGrpSpPr/>
          <p:nvPr/>
        </p:nvGrpSpPr>
        <p:grpSpPr>
          <a:xfrm>
            <a:off x="5580112" y="1548081"/>
            <a:ext cx="1512168" cy="576064"/>
            <a:chOff x="5580112" y="1268760"/>
            <a:chExt cx="1512168" cy="576064"/>
          </a:xfrm>
        </p:grpSpPr>
        <p:sp>
          <p:nvSpPr>
            <p:cNvPr id="72" name="TextBox 71"/>
            <p:cNvSpPr txBox="1"/>
            <p:nvPr/>
          </p:nvSpPr>
          <p:spPr>
            <a:xfrm>
              <a:off x="5868144" y="1268760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altLang="zh-CN" sz="800" b="1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No need to check the rest 6 nodes</a:t>
              </a:r>
              <a:endParaRPr lang="zh-CN" altLang="en-US" sz="800" b="1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3" name="双括号 72"/>
            <p:cNvSpPr/>
            <p:nvPr/>
          </p:nvSpPr>
          <p:spPr bwMode="auto">
            <a:xfrm>
              <a:off x="5580112" y="1268760"/>
              <a:ext cx="1512168" cy="576064"/>
            </a:xfrm>
            <a:prstGeom prst="bracketPair">
              <a:avLst/>
            </a:prstGeom>
            <a:ln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6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3213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discusses calibration procedures contributing to an integrated system level simulation, with emphasis on metrics and methods of each calibration box.</a:t>
            </a:r>
          </a:p>
          <a:p>
            <a:pPr algn="just">
              <a:buFont typeface="Wingdings" pitchFamily="2" charset="2"/>
              <a:buChar char="n"/>
            </a:pPr>
            <a:endParaRPr lang="en-US" altLang="zh-CN" dirty="0" smtClean="0"/>
          </a:p>
          <a:p>
            <a:pPr algn="just">
              <a:buFont typeface="Wingdings" pitchFamily="2" charset="2"/>
              <a:buChar char="n"/>
            </a:pP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presentation provides preliminary results of instantaneous SINR, PHY SLS and Integrated SLS of HEW scenarios to promote the calibration progress. 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3213"/>
          </a:xfrm>
        </p:spPr>
        <p:txBody>
          <a:bodyPr>
            <a:normAutofit lnSpcReduction="10000"/>
          </a:bodyPr>
          <a:lstStyle/>
          <a:p>
            <a:pPr algn="just" eaLnBrk="0" hangingPunct="0">
              <a:spcBef>
                <a:spcPct val="20000"/>
              </a:spcBef>
              <a:buFont typeface="Wingdings" pitchFamily="2" charset="2"/>
              <a:buChar char="n"/>
            </a:pPr>
            <a:r>
              <a:rPr lang="en-US" altLang="zh-CN" sz="2000" dirty="0" smtClean="0"/>
              <a:t>Step-by-step calibration procedures of integrated system level simulation were discussed in [1, 2].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n"/>
            </a:pPr>
            <a:r>
              <a:rPr lang="en-US" altLang="zh-CN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Six companies have validated Long-term SINR calibration [3]</a:t>
            </a:r>
            <a:r>
              <a:rPr lang="zh-CN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 HEW scenarios of residential, enterprise, indoor and outdoor  defined in [4].</a:t>
            </a:r>
          </a:p>
          <a:p>
            <a:pPr algn="just" eaLnBrk="0" hangingPunct="0">
              <a:spcBef>
                <a:spcPct val="20000"/>
              </a:spcBef>
              <a:buFont typeface="Wingdings" pitchFamily="2" charset="2"/>
              <a:buChar char="n"/>
            </a:pPr>
            <a:r>
              <a:rPr lang="en-US" altLang="zh-CN" sz="2000" dirty="0" smtClean="0">
                <a:solidFill>
                  <a:schemeClr val="tx1"/>
                </a:solidFill>
              </a:rPr>
              <a:t>According to recent offline discussion on evaluation methodology, </a:t>
            </a:r>
            <a:r>
              <a:rPr lang="en-US" altLang="zh-CN" sz="2000" dirty="0" smtClean="0"/>
              <a:t>calibration </a:t>
            </a:r>
            <a:r>
              <a:rPr lang="en-US" altLang="zh-CN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procedures are recommended to be </a:t>
            </a:r>
            <a:r>
              <a:rPr lang="en-US" altLang="zh-CN" sz="2000" dirty="0" smtClean="0"/>
              <a:t>divided into several boxes:</a:t>
            </a:r>
          </a:p>
          <a:p>
            <a:pPr marL="914400" lvl="1" indent="-457200" algn="just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zh-CN" sz="1600" dirty="0" smtClean="0">
                <a:solidFill>
                  <a:schemeClr val="tx1"/>
                </a:solidFill>
              </a:rPr>
              <a:t>Box 0 - PHY abstraction</a:t>
            </a:r>
          </a:p>
          <a:p>
            <a:pPr marL="914400" lvl="1" indent="-457200" algn="just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zh-CN" sz="1600" dirty="0" smtClean="0">
                <a:solidFill>
                  <a:schemeClr val="tx1"/>
                </a:solidFill>
              </a:rPr>
              <a:t>Box 1 - Long term SINR calibration</a:t>
            </a:r>
          </a:p>
          <a:p>
            <a:pPr marL="914400" lvl="1" indent="-457200" algn="just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zh-CN" sz="1600" dirty="0" smtClean="0">
                <a:solidFill>
                  <a:schemeClr val="tx1"/>
                </a:solidFill>
              </a:rPr>
              <a:t>Box 2 - Instantaneous SINR calibration</a:t>
            </a:r>
          </a:p>
          <a:p>
            <a:pPr marL="914400" lvl="1" indent="-457200" algn="just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zh-CN" sz="1600" dirty="0" smtClean="0">
                <a:solidFill>
                  <a:schemeClr val="tx1"/>
                </a:solidFill>
              </a:rPr>
              <a:t>Box 3 - MAC SLS calibration</a:t>
            </a:r>
          </a:p>
          <a:p>
            <a:pPr marL="914400" lvl="1" indent="-457200" algn="just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zh-CN" sz="1600" dirty="0" smtClean="0">
                <a:solidFill>
                  <a:schemeClr val="tx1"/>
                </a:solidFill>
              </a:rPr>
              <a:t>Box 4 - PHY SLS calibration</a:t>
            </a:r>
          </a:p>
          <a:p>
            <a:pPr marL="914400" lvl="1" indent="-457200" algn="just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altLang="zh-CN" sz="1600" dirty="0" smtClean="0">
                <a:solidFill>
                  <a:schemeClr val="tx1"/>
                </a:solidFill>
              </a:rPr>
              <a:t>Box 5 - Integrated SLS calibration</a:t>
            </a:r>
          </a:p>
          <a:p>
            <a:pPr algn="just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Box 0: PHY Abstraction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>
            <a:normAutofit fontScale="85000" lnSpcReduction="10000"/>
          </a:bodyPr>
          <a:lstStyle/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In [5]~[8], several ESM based PHY abstraction methods were proposed to predict instantaneous PER, e.g. RBIR-CM/BICM, MMIB  and capacity based ESM.</a:t>
            </a: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Considering the workload and difficulty to achieve consensus on a common PHY abstraction in a reasonable time period, and given that a common PHY abstraction method is not prerequisite so long as various PHY abstraction methods are sufficiently calibrated and validated, a generic PHY abstraction box 0 is warranted</a:t>
            </a: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Objective:</a:t>
            </a:r>
          </a:p>
          <a:p>
            <a:pPr marL="741363" lvl="1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Ensure different PHY abstraction methods will provide similar PER prediction.</a:t>
            </a: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Method:</a:t>
            </a:r>
          </a:p>
          <a:p>
            <a:pPr marL="741363" lvl="1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Compare the PER obtained from PHY abstraction methods and reference curves from link level simulation under same channel assumption.</a:t>
            </a: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Metric:</a:t>
            </a:r>
          </a:p>
          <a:p>
            <a:pPr marL="741363" lvl="1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Opt 1: Effective SNR vs. PER (for all channel models)</a:t>
            </a:r>
          </a:p>
          <a:p>
            <a:pPr marL="741363" lvl="1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Opt 2: Average SNR vs. PER (for each specific channel model)</a:t>
            </a:r>
            <a:endParaRPr lang="en-US" altLang="zh-CN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 [5][6], RBIR was shown to provide a PER prediction with sufficient accuracy for integrated SLS.</a:t>
            </a:r>
          </a:p>
          <a:p>
            <a:pPr marL="741363" lvl="1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calibration of  AWGN curves to be used as reference curves in ESM is a good starting point.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Box 1: Long Term SINR/SNR Calibration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85800" y="1628800"/>
            <a:ext cx="7924800" cy="4752528"/>
          </a:xfrm>
        </p:spPr>
        <p:txBody>
          <a:bodyPr>
            <a:normAutofit fontScale="92500" lnSpcReduction="20000"/>
          </a:bodyPr>
          <a:lstStyle/>
          <a:p>
            <a:pPr marL="341313" lvl="0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Objective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Calibrate deployment, large scale fading/shadowing, station association</a:t>
            </a:r>
          </a:p>
          <a:p>
            <a:pPr marL="341313" lvl="1" indent="-341313">
              <a:spcBef>
                <a:spcPts val="600"/>
              </a:spcBef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1" dirty="0" smtClean="0">
                <a:cs typeface="+mn-cs"/>
              </a:rPr>
              <a:t>Method</a:t>
            </a:r>
          </a:p>
          <a:p>
            <a:pPr marL="741363" lvl="2" indent="-341313">
              <a:spcBef>
                <a:spcPts val="600"/>
              </a:spcBef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 smtClean="0"/>
              <a:t>No need to realize any channel access mechanism in this step</a:t>
            </a:r>
          </a:p>
          <a:p>
            <a:pPr marL="741363" lvl="2" indent="-341313">
              <a:spcBef>
                <a:spcPts val="600"/>
              </a:spcBef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 smtClean="0"/>
              <a:t>Several options were discussed on how to calculate the OBSS interference  </a:t>
            </a:r>
          </a:p>
          <a:p>
            <a:pPr marL="1198563" lvl="3" indent="-341313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Opt 1[9]: interference from all OBSS AP (DL only) </a:t>
            </a:r>
          </a:p>
          <a:p>
            <a:pPr marL="1198563" lvl="3" indent="-341313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Opt 2[9]: interference from one randomly selected STA per OBSS (UL only)</a:t>
            </a:r>
          </a:p>
          <a:p>
            <a:pPr marL="1198563" lvl="3" indent="-341313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Opt 3[9]: interference from one randomly selected STA or AP per OBSS (50/50 DL&amp;UL) </a:t>
            </a:r>
          </a:p>
          <a:p>
            <a:pPr marL="1198563" lvl="3" indent="-341313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Opt 4[2]: </a:t>
            </a: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average interference over all nodes within each OBSS (i.e., every single interference term is weighted by one over the total number of nodes in that BSS.) </a:t>
            </a:r>
          </a:p>
          <a:p>
            <a:pPr marL="1655763" lvl="4" indent="-341313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communication links are considered in one calculation.</a:t>
            </a:r>
          </a:p>
          <a:p>
            <a:pPr marL="1655763" lvl="4" indent="-341313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Six companies already achieved alignment with Opt 4 for all HEW scenarios. [3]</a:t>
            </a:r>
          </a:p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Metric</a:t>
            </a:r>
          </a:p>
          <a:p>
            <a:pPr marL="741363" lvl="2" indent="-341313">
              <a:spcBef>
                <a:spcPts val="600"/>
              </a:spcBef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Separate DL/UL CDF of Long term SINR/SNR of each potential communication link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May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>
            <a:normAutofit fontScale="92500" lnSpcReduction="10000"/>
          </a:bodyPr>
          <a:lstStyle/>
          <a:p>
            <a:pPr marL="341313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Objective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Calibrate small scale fading channel of communication links and interference links</a:t>
            </a:r>
          </a:p>
          <a:p>
            <a:pPr marL="341313" lvl="1" indent="-341313">
              <a:spcBef>
                <a:spcPts val="600"/>
              </a:spcBef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1" dirty="0" smtClean="0">
                <a:cs typeface="+mn-cs"/>
              </a:rPr>
              <a:t>Method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Simple MAC is necessary to decide node to transmit. </a:t>
            </a:r>
          </a:p>
          <a:p>
            <a:pPr marL="1141413" lvl="2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Opt 1[9]: Dl only;</a:t>
            </a:r>
          </a:p>
          <a:p>
            <a:pPr marL="1141413" lvl="2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Opt 2[9]: UL only;</a:t>
            </a:r>
          </a:p>
          <a:p>
            <a:pPr marL="1141413" lvl="2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Opt 3[9]: 50/50 DL&amp;UL;</a:t>
            </a:r>
          </a:p>
          <a:p>
            <a:pPr marL="1141413" lvl="2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Opt 4: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CCA-only mechanism [10] with assumption of all nodes having the same channel access probability, which can be reused in the PHY SLS (i.e., box 4)</a:t>
            </a:r>
          </a:p>
          <a:p>
            <a:pPr marL="1141413" lvl="2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Opt 5[11]: EDCA need further calibration in MAC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Full buffer traffic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 need for MIMO calibration with MMSE receiver</a:t>
            </a:r>
          </a:p>
          <a:p>
            <a:pPr marL="1141413" lvl="2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1 </a:t>
            </a:r>
            <a:r>
              <a:rPr lang="en-US" altLang="zh-CN" sz="1400" dirty="0" err="1" smtClean="0"/>
              <a:t>Tx</a:t>
            </a:r>
            <a:r>
              <a:rPr lang="en-US" altLang="zh-CN" sz="1400" dirty="0" smtClean="0"/>
              <a:t> and 1 Rx are assumed; no antenna gain and cable loss</a:t>
            </a:r>
            <a:endParaRPr lang="zh-CN" altLang="zh-CN" sz="1400" dirty="0" smtClean="0"/>
          </a:p>
          <a:p>
            <a:pPr marL="341313" lvl="0" indent="-341313">
              <a:buFont typeface="Wingdings" pitchFamily="2" charset="2"/>
              <a:buChar char="n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Metric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Opt 1: Separate CDF of DL/UL Instantaneous SINR/SNR per tone of all OFDM symbols</a:t>
            </a:r>
          </a:p>
          <a:p>
            <a:pPr marL="1141413" lvl="2" indent="-34131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Offer all details for SINR distribution and can be reused by all effective SINR calculation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Opt 2: capacity based Effective SINR</a:t>
            </a:r>
          </a:p>
          <a:p>
            <a:pPr marL="1141413" lvl="2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 smtClean="0"/>
              <a:t>There is no consensus on which effective SINR to use for PHY abstraction.</a:t>
            </a:r>
          </a:p>
          <a:p>
            <a:pPr marL="741363" lvl="1" indent="-341313"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dirty="0" smtClean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Box 2: Instantaneous SINR Calibration</a:t>
            </a:r>
            <a:endParaRPr lang="zh-CN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91579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Simple MAC - CCA-Only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99992" y="1412776"/>
            <a:ext cx="4464496" cy="504056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/>
            </a:pPr>
            <a:r>
              <a:rPr lang="en-US" altLang="zh-CN" sz="1000" b="1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for drop = 1 : </a:t>
            </a:r>
            <a:r>
              <a:rPr lang="en-US" altLang="zh-CN" sz="1000" b="1" i="1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D</a:t>
            </a:r>
            <a:r>
              <a:rPr lang="en-US" altLang="zh-CN" sz="1000" b="1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{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Drop STAs/APs and associate STAs with APs according to the deployment    	 requirement defined by the scenario;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Assign each node (APs/STAs) an exclusive </a:t>
            </a:r>
            <a:r>
              <a:rPr lang="en-US" altLang="zh-CN" sz="1000" dirty="0" err="1" smtClean="0">
                <a:latin typeface="Times New Roman" pitchFamily="18" charset="0"/>
                <a:ea typeface="宋体"/>
                <a:cs typeface="Times New Roman" pitchFamily="18" charset="0"/>
              </a:rPr>
              <a:t>ordering_ID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</a:t>
            </a: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∈ 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[1,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] where   	   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	 is the total number of all network nodes;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</a:t>
            </a:r>
            <a:r>
              <a:rPr lang="en-US" altLang="zh-CN" sz="1000" b="1" dirty="0" smtClean="0">
                <a:solidFill>
                  <a:srgbClr val="0070C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for</a:t>
            </a:r>
            <a:r>
              <a:rPr lang="en-US" altLang="zh-CN" sz="1000" dirty="0" smtClean="0">
                <a:solidFill>
                  <a:srgbClr val="0070C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slot = 1 : </a:t>
            </a:r>
            <a:r>
              <a:rPr lang="en-US" altLang="zh-CN" sz="1000" i="1" dirty="0" smtClean="0">
                <a:solidFill>
                  <a:srgbClr val="0070C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S</a:t>
            </a:r>
            <a:r>
              <a:rPr lang="en-US" altLang="zh-CN" sz="1000" dirty="0" smtClean="0">
                <a:solidFill>
                  <a:srgbClr val="0070C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solidFill>
                  <a:srgbClr val="0070C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    { </a:t>
            </a:r>
            <a:endParaRPr lang="en-US" altLang="zh-CN" sz="1000" i="1" dirty="0" smtClean="0">
              <a:solidFill>
                <a:srgbClr val="0070C0"/>
              </a:solidFill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</a:t>
            </a:r>
            <a:r>
              <a:rPr lang="en-US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All nodes are not activated at the beginning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Generate an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-element random array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R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(1: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) where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R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(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) </a:t>
            </a:r>
            <a:r>
              <a:rPr lang="zh-CN" altLang="en-US" sz="1000" dirty="0" smtClean="0">
                <a:latin typeface="Times New Roman" pitchFamily="18" charset="0"/>
                <a:cs typeface="Times New Roman" pitchFamily="18" charset="0"/>
              </a:rPr>
              <a:t>∈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[1,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];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</a:t>
            </a:r>
            <a:r>
              <a:rPr lang="en-US" altLang="zh-CN" sz="1000" b="1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for</a:t>
            </a:r>
            <a:r>
              <a:rPr lang="en-US" altLang="zh-CN" sz="1000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</a:t>
            </a:r>
            <a:r>
              <a:rPr lang="en-US" altLang="zh-CN" sz="1000" i="1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= 1 : </a:t>
            </a:r>
            <a:r>
              <a:rPr lang="en-US" altLang="zh-CN" sz="1000" i="1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        { //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</a:t>
            </a:r>
            <a:r>
              <a:rPr lang="en-US" altLang="zh-CN" sz="1000" i="1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Check whether the n-</a:t>
            </a:r>
            <a:r>
              <a:rPr lang="en-US" altLang="zh-CN" sz="1000" i="1" dirty="0" err="1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th</a:t>
            </a:r>
            <a:r>
              <a:rPr lang="en-US" altLang="zh-CN" sz="1000" i="1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node with </a:t>
            </a:r>
            <a:r>
              <a:rPr lang="en-US" altLang="zh-CN" sz="1000" i="1" dirty="0" err="1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ordering_ID</a:t>
            </a:r>
            <a:r>
              <a:rPr lang="en-US" altLang="zh-CN" sz="1000" i="1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=R(n) could be a    	   	            transmitter ?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</a:t>
            </a:r>
            <a:r>
              <a:rPr lang="en-US" altLang="zh-CN" sz="1000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The </a:t>
            </a:r>
            <a:r>
              <a:rPr lang="en-US" altLang="zh-CN" sz="1000" i="1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-</a:t>
            </a:r>
            <a:r>
              <a:rPr lang="en-US" altLang="zh-CN" sz="1000" dirty="0" err="1" smtClean="0">
                <a:solidFill>
                  <a:srgbClr val="FF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th</a:t>
            </a:r>
            <a:r>
              <a:rPr lang="en-US" altLang="zh-CN" sz="1000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node is just the node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R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(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) ;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</a:t>
            </a:r>
            <a:r>
              <a:rPr lang="en-US" altLang="zh-CN" sz="1000" b="1" dirty="0" smtClean="0">
                <a:latin typeface="Times New Roman" pitchFamily="18" charset="0"/>
                <a:ea typeface="宋体"/>
                <a:cs typeface="Times New Roman" pitchFamily="18" charset="0"/>
              </a:rPr>
              <a:t>if (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all BSSs have selected one and only one transmitter)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break;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</a:t>
            </a:r>
            <a:r>
              <a:rPr lang="en-US" altLang="zh-CN" sz="1000" b="1" dirty="0" err="1" smtClean="0">
                <a:latin typeface="Times New Roman" pitchFamily="18" charset="0"/>
                <a:ea typeface="宋体"/>
                <a:cs typeface="Times New Roman" pitchFamily="18" charset="0"/>
              </a:rPr>
              <a:t>elseif</a:t>
            </a:r>
            <a:r>
              <a:rPr lang="en-US" altLang="zh-CN" sz="1000" b="1" dirty="0" smtClean="0">
                <a:latin typeface="Times New Roman" pitchFamily="18" charset="0"/>
                <a:ea typeface="宋体"/>
                <a:cs typeface="Times New Roman" pitchFamily="18" charset="0"/>
              </a:rPr>
              <a:t>  (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the node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R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(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) has been activated passively as a receiver)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continue;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</a:t>
            </a:r>
            <a:r>
              <a:rPr lang="en-US" altLang="zh-CN" sz="1000" b="1" dirty="0" err="1" smtClean="0">
                <a:latin typeface="Times New Roman" pitchFamily="18" charset="0"/>
                <a:ea typeface="宋体"/>
                <a:cs typeface="Times New Roman" pitchFamily="18" charset="0"/>
              </a:rPr>
              <a:t>elseif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(there is no activated transmitter in the BSS the node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R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(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) associated   	                     with)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The node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R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(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) checks its CCA status based on interference level 		              </a:t>
            </a:r>
            <a:r>
              <a:rPr lang="en-GB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from </a:t>
            </a:r>
            <a:r>
              <a:rPr lang="en-GB" altLang="zh-CN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transmitter nodes that are already activated </a:t>
            </a:r>
            <a:endParaRPr lang="en-US" altLang="zh-CN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宋体"/>
              <a:cs typeface="Times New Roman" pitchFamily="18" charset="0"/>
            </a:endParaRP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</a:t>
            </a:r>
            <a:r>
              <a:rPr lang="en-US" altLang="zh-CN" sz="1000" b="1" dirty="0" smtClean="0">
                <a:latin typeface="Times New Roman" pitchFamily="18" charset="0"/>
                <a:ea typeface="宋体"/>
                <a:cs typeface="Times New Roman" pitchFamily="18" charset="0"/>
              </a:rPr>
              <a:t>if (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CCA idle),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    The node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R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(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) is activated as a transmitter;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    </a:t>
            </a:r>
            <a:r>
              <a:rPr lang="en-US" altLang="zh-CN" sz="1000" b="1" dirty="0" smtClean="0">
                <a:latin typeface="Times New Roman" pitchFamily="18" charset="0"/>
                <a:ea typeface="宋体"/>
                <a:cs typeface="Times New Roman" pitchFamily="18" charset="0"/>
              </a:rPr>
              <a:t>if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(the node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R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(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) is a STA),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        its associated AP is also activated as the receiver;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    </a:t>
            </a:r>
            <a:r>
              <a:rPr lang="en-US" altLang="zh-CN" sz="1000" b="1" dirty="0" smtClean="0">
                <a:latin typeface="Times New Roman" pitchFamily="18" charset="0"/>
                <a:ea typeface="宋体"/>
                <a:cs typeface="Times New Roman" pitchFamily="18" charset="0"/>
              </a:rPr>
              <a:t>if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(the node 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R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(</a:t>
            </a:r>
            <a:r>
              <a:rPr lang="en-US" altLang="zh-CN" sz="1000" i="1" dirty="0" smtClean="0">
                <a:latin typeface="Times New Roman" pitchFamily="18" charset="0"/>
                <a:ea typeface="宋体"/>
                <a:cs typeface="Times New Roman" pitchFamily="18" charset="0"/>
              </a:rPr>
              <a:t>n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) is an AP),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        one STA within the same BSS is randomly activated as the receiver;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</a:t>
            </a:r>
            <a:r>
              <a:rPr lang="en-US" altLang="zh-CN" sz="1000" b="1" dirty="0" err="1" smtClean="0">
                <a:latin typeface="Times New Roman" pitchFamily="18" charset="0"/>
                <a:ea typeface="宋体"/>
                <a:cs typeface="Times New Roman" pitchFamily="18" charset="0"/>
              </a:rPr>
              <a:t>elseif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(CCA busy)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    continue;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</a:t>
            </a:r>
            <a:r>
              <a:rPr lang="en-US" altLang="zh-CN" sz="1000" b="1" dirty="0" smtClean="0">
                <a:latin typeface="Times New Roman" pitchFamily="18" charset="0"/>
                <a:ea typeface="宋体"/>
                <a:cs typeface="Times New Roman" pitchFamily="18" charset="0"/>
              </a:rPr>
              <a:t>else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                     continue;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         }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        Instantaneous SINR for STAs (downlink) and APs (uplink) is collected based 	     on current-slot </a:t>
            </a:r>
            <a:r>
              <a:rPr lang="en-US" altLang="zh-CN" sz="1000" dirty="0" err="1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Tx</a:t>
            </a:r>
            <a:r>
              <a:rPr lang="en-US" altLang="zh-CN" sz="1000" dirty="0" smtClean="0">
                <a:solidFill>
                  <a:srgbClr val="00B05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-Rx profile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</a:pPr>
            <a:r>
              <a:rPr lang="en-US" altLang="zh-CN" sz="1000" dirty="0" smtClean="0">
                <a:solidFill>
                  <a:srgbClr val="0070C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                 }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solidFill>
                  <a:srgbClr val="C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} </a:t>
            </a:r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60000"/>
              <a:buFont typeface="+mj-lt"/>
              <a:buAutoNum type="arabicPeriod" startAt="4"/>
            </a:pPr>
            <a:r>
              <a:rPr lang="en-US" altLang="zh-CN" sz="1000" dirty="0" smtClean="0">
                <a:solidFill>
                  <a:srgbClr val="C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Generate CDF of instantaneous SINR collected over multiple drops</a:t>
            </a:r>
            <a:r>
              <a:rPr lang="en-US" altLang="zh-CN" sz="1000" dirty="0" smtClean="0">
                <a:latin typeface="Times New Roman" pitchFamily="18" charset="0"/>
                <a:ea typeface="宋体"/>
                <a:cs typeface="Times New Roman" pitchFamily="18" charset="0"/>
              </a:rPr>
              <a:t>  </a:t>
            </a:r>
            <a:endParaRPr lang="en-US" altLang="zh-CN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zh-CN" altLang="zh-CN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endParaRPr lang="zh-CN" altLang="zh-CN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zh-CN" alt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11560" y="1556792"/>
            <a:ext cx="3888432" cy="48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eaLnBrk="1" latinLnBrk="0" hangingPunct="1">
              <a:lnSpc>
                <a:spcPct val="100000"/>
              </a:lnSpc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dirty="0" smtClean="0">
                <a:solidFill>
                  <a:srgbClr val="000000"/>
                </a:solidFill>
                <a:latin typeface="+mn-lt"/>
                <a:ea typeface="+mn-ea"/>
              </a:rPr>
              <a:t>A fixed CCA threshold for all nodes (e.g., -82dBm)</a:t>
            </a:r>
          </a:p>
          <a:p>
            <a:pPr marL="341313" indent="-341313" eaLnBrk="1" hangingPunct="1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In each drop, assign each node (AP or STA) 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  <a:ea typeface="+mn-ea"/>
              </a:rPr>
              <a:t>an exclusive sequence number from 1 to </a:t>
            </a:r>
            <a:r>
              <a:rPr lang="en-US" altLang="zh-CN" sz="1800" b="1" i="1" dirty="0" smtClean="0">
                <a:solidFill>
                  <a:srgbClr val="000000"/>
                </a:solidFill>
                <a:latin typeface="+mn-lt"/>
                <a:ea typeface="+mn-ea"/>
              </a:rPr>
              <a:t>N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  <a:ea typeface="+mn-ea"/>
              </a:rPr>
              <a:t> (where </a:t>
            </a:r>
            <a:r>
              <a:rPr lang="en-US" altLang="zh-CN" sz="1800" b="1" i="1" dirty="0" smtClean="0">
                <a:solidFill>
                  <a:srgbClr val="000000"/>
                </a:solidFill>
                <a:latin typeface="+mn-lt"/>
                <a:ea typeface="+mn-ea"/>
              </a:rPr>
              <a:t>N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  <a:ea typeface="+mn-ea"/>
              </a:rPr>
              <a:t> is the total number of all nodes)</a:t>
            </a:r>
          </a:p>
          <a:p>
            <a:pPr marL="341313" marR="0" lvl="0" indent="-341313" eaLnBrk="1" latinLnBrk="0" hangingPunct="1">
              <a:lnSpc>
                <a:spcPct val="100000"/>
              </a:lnSpc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dirty="0" smtClean="0">
                <a:solidFill>
                  <a:srgbClr val="000000"/>
                </a:solidFill>
                <a:latin typeface="+mn-lt"/>
                <a:ea typeface="+mn-ea"/>
              </a:rPr>
              <a:t>Slot-by-slot simulation</a:t>
            </a:r>
            <a:endParaRPr lang="zh-CN" altLang="zh-CN" sz="1800" b="1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-     </a:t>
            </a:r>
            <a:r>
              <a:rPr lang="en-US" altLang="zh-CN" sz="1400" kern="0" dirty="0" smtClean="0">
                <a:solidFill>
                  <a:srgbClr val="000000"/>
                </a:solidFill>
                <a:latin typeface="+mn-lt"/>
                <a:ea typeface="+mn-ea"/>
              </a:rPr>
              <a:t>At the start of each slot, generate N different random numbers within [1, N]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  <a:latin typeface="+mn-lt"/>
                <a:ea typeface="+mn-ea"/>
              </a:rPr>
              <a:t>Select a node one-by-one from the random number array. A transmitter is </a:t>
            </a:r>
            <a:r>
              <a:rPr lang="en-US" altLang="zh-CN" sz="14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selected only if  </a:t>
            </a:r>
            <a:r>
              <a:rPr lang="en-US" altLang="zh-CN" sz="1400" kern="0" dirty="0" smtClean="0">
                <a:solidFill>
                  <a:srgbClr val="000000"/>
                </a:solidFill>
                <a:latin typeface="+mn-lt"/>
                <a:ea typeface="+mn-ea"/>
              </a:rPr>
              <a:t>the CCA is idle at this node. Only single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node-pair transmission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</a:t>
            </a:r>
            <a:r>
              <a:rPr lang="en-US" altLang="zh-CN" sz="1400" kern="0" dirty="0" smtClean="0">
                <a:solidFill>
                  <a:srgbClr val="000000"/>
                </a:solidFill>
                <a:latin typeface="+mn-lt"/>
                <a:ea typeface="+mn-ea"/>
              </a:rPr>
              <a:t> is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allowed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in each BSS</a:t>
            </a:r>
          </a:p>
          <a:p>
            <a:pPr lvl="1" eaLnBrk="1" hangingPunct="1">
              <a:spcBef>
                <a:spcPts val="500"/>
              </a:spcBef>
              <a:buFontTx/>
              <a:buChar char="-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SINR is computed at the active receiving nodes once the transmission node has been selected.   </a:t>
            </a: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zh-CN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zh-CN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Box 2: Instantaneous SNR/SINR Calibration</a:t>
            </a:r>
            <a:endParaRPr lang="zh-CN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11" name="TextBox 10"/>
          <p:cNvSpPr txBox="1"/>
          <p:nvPr/>
        </p:nvSpPr>
        <p:spPr>
          <a:xfrm>
            <a:off x="1619672" y="6165304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These simulation results  have been calibrated and validated with some other companies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229277"/>
            <a:ext cx="4415634" cy="350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229276"/>
            <a:ext cx="4417200" cy="350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228400"/>
            <a:ext cx="4417200" cy="350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2014</a:t>
            </a:r>
            <a:endParaRPr lang="en-GB" altLang="zh-CN" dirty="0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Box 2: Instantaneous SNR/SINR Calibration</a:t>
            </a:r>
            <a:endParaRPr lang="zh-CN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altLang="zh-CN" smtClean="0"/>
              <a:t>Jiyong Pang, et. al. Huawei</a:t>
            </a:r>
            <a:endParaRPr lang="en-GB" altLang="zh-CN" dirty="0"/>
          </a:p>
        </p:txBody>
      </p:sp>
      <p:sp>
        <p:nvSpPr>
          <p:cNvPr id="11" name="TextBox 10"/>
          <p:cNvSpPr txBox="1"/>
          <p:nvPr/>
        </p:nvSpPr>
        <p:spPr>
          <a:xfrm>
            <a:off x="1619672" y="6165304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These simulation results  have been calibrated and validated with some other companies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00" y="2228400"/>
            <a:ext cx="4417200" cy="350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11158</TotalTime>
  <Words>2138</Words>
  <Application>Microsoft Office PowerPoint</Application>
  <PresentationFormat>全屏显示(4:3)</PresentationFormat>
  <Paragraphs>408</Paragraphs>
  <Slides>18</Slides>
  <Notes>7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2" baseType="lpstr">
      <vt:lpstr>802-11-Submission</vt:lpstr>
      <vt:lpstr>9_主题1</vt:lpstr>
      <vt:lpstr>Document</vt:lpstr>
      <vt:lpstr>Visio</vt:lpstr>
      <vt:lpstr>Calibration Procedures towards Integrated System Level Simulation</vt:lpstr>
      <vt:lpstr>Abstract</vt:lpstr>
      <vt:lpstr>Background</vt:lpstr>
      <vt:lpstr>Box 0: PHY Abstraction</vt:lpstr>
      <vt:lpstr>Box 1: Long Term SINR/SNR Calibration</vt:lpstr>
      <vt:lpstr>Box 2: Instantaneous SINR Calibration</vt:lpstr>
      <vt:lpstr>Simple MAC - CCA-Only</vt:lpstr>
      <vt:lpstr>Box 2: Instantaneous SNR/SINR Calibration</vt:lpstr>
      <vt:lpstr>Box 2: Instantaneous SNR/SINR Calibration</vt:lpstr>
      <vt:lpstr>Box 3: MAC SLS Calibration</vt:lpstr>
      <vt:lpstr>Box 4: PHY SLS Calibration</vt:lpstr>
      <vt:lpstr>Box 4 : PHY SLS Calibration</vt:lpstr>
      <vt:lpstr>Box 5: Integrated SLS Calibration</vt:lpstr>
      <vt:lpstr>Box 5: Integrated SLS Calibration</vt:lpstr>
      <vt:lpstr>Summary</vt:lpstr>
      <vt:lpstr>References</vt:lpstr>
      <vt:lpstr>Appendix-1 Basic Parameters for Calibration</vt:lpstr>
      <vt:lpstr>Appendix-2 An Example of CCA-only Mechanism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Calibration of System Level Simulation</dc:title>
  <dc:creator>Ma Chixiang</dc:creator>
  <cp:lastModifiedBy>Jiayin Zhang</cp:lastModifiedBy>
  <cp:revision>362</cp:revision>
  <cp:lastPrinted>1601-01-01T00:00:00Z</cp:lastPrinted>
  <dcterms:created xsi:type="dcterms:W3CDTF">2014-04-21T02:01:01Z</dcterms:created>
  <dcterms:modified xsi:type="dcterms:W3CDTF">2014-05-13T20:13:45Z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(3)4ft0jHWYppbSQ0bbTnSVAcfDn0JK3lPjTQPp3YQi+yHNPKi9PSy+TQ1p5eRrULJ7uCjVvlLq_x000d_
qjgOsEeJ9BixHQu5VkVgNbDDJpkKVCkwYxGRJ014MZbZ3TG3WV9Okh4cO8TGNQCSLK+VUEX9_x000d_
N4veheH1dbo+iYPdgQcG8bMCvU50t7yFbj99D0nOKYHE8ju7HW3UEw3rWd6fYMzZxzi06ek2_x000d_
ZP/uBOCCuDrLHsYTEt</vt:lpwstr>
  </property>
  <property fmtid="{D5CDD505-2E9C-101B-9397-08002B2CF9AE}" pid="3" name="_new_ms_pID_725431">
    <vt:lpwstr>kUudqJ8a2XZrrZTdb1Cje6EuCJdw8zfAEu6qXmOkKAK54exfNb9rTI_x000d_
yc0PKQ9asmaW7bcRCGdzVYbrsyTC1Jju7UfNuJZ2/yJh6+VNiwQix6R1fxbyYxooXLiUZNzv_x000d_
YSANJIG3dc5U7azNq+PHGQf56UG/lUGCE9XIIlxkUksXtA9wTq4ZmTPHhmorOENaJTS0Re9O_x000d_
TuWxxOMjK5+bQjvmLy9haQNv7qUIGsmYUPKK</vt:lpwstr>
  </property>
  <property fmtid="{D5CDD505-2E9C-101B-9397-08002B2CF9AE}" pid="4" name="_new_ms_pID_725432">
    <vt:lpwstr>R4ZGQKFjCNHUJj7DMcxR9grBVdqMlRCww0hh_x000d_
xjBkc8M80rrK0qcVYMlpAir0ZH9YoGitoGDcYthMIdvdPueHsaLq3N7TgkU7lt6nAMWZ/dXw_x000d_
jHP0uSCH2Kl7NGL+vXwpJsLZxYsiJDEsvlieUvpQuC8gNuFkfZ9FTIdY53mxwNfjSSQJ1N6m_x000d_
SdNp82KEqowM2A==</vt:lpwstr>
  </property>
  <property fmtid="{D5CDD505-2E9C-101B-9397-08002B2CF9AE}" pid="5" name="_new_ms_pID_725433">
    <vt:lpwstr>UWTlPiI2QRoy41D2vF_x000d_ FsER0w==</vt:lpwstr>
  </property>
  <property fmtid="{D5CDD505-2E9C-101B-9397-08002B2CF9AE}" pid="6" name="sflag">
    <vt:lpwstr>1400011979</vt:lpwstr>
  </property>
</Properties>
</file>