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1" r:id="rId2"/>
    <p:sldId id="344" r:id="rId3"/>
    <p:sldId id="321" r:id="rId4"/>
    <p:sldId id="334" r:id="rId5"/>
    <p:sldId id="340" r:id="rId6"/>
    <p:sldId id="342" r:id="rId7"/>
    <p:sldId id="341" r:id="rId8"/>
    <p:sldId id="325" r:id="rId9"/>
    <p:sldId id="343" r:id="rId10"/>
    <p:sldId id="336" r:id="rId11"/>
    <p:sldId id="326" r:id="rId12"/>
    <p:sldId id="324" r:id="rId13"/>
    <p:sldId id="327" r:id="rId14"/>
    <p:sldId id="328" r:id="rId15"/>
    <p:sldId id="329" r:id="rId16"/>
    <p:sldId id="309" r:id="rId17"/>
    <p:sldId id="310" r:id="rId18"/>
    <p:sldId id="311" r:id="rId19"/>
    <p:sldId id="312" r:id="rId20"/>
    <p:sldId id="331" r:id="rId21"/>
    <p:sldId id="315" r:id="rId22"/>
    <p:sldId id="316" r:id="rId23"/>
    <p:sldId id="317" r:id="rId24"/>
    <p:sldId id="318" r:id="rId25"/>
    <p:sldId id="319" r:id="rId26"/>
    <p:sldId id="300" r:id="rId27"/>
    <p:sldId id="330" r:id="rId28"/>
    <p:sldId id="337" r:id="rId29"/>
    <p:sldId id="339" r:id="rId30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>
        <p:scale>
          <a:sx n="60" d="100"/>
          <a:sy n="60" d="100"/>
        </p:scale>
        <p:origin x="-1572" y="-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24676402629165E-2"/>
          <c:y val="4.3710302698383177E-2"/>
          <c:w val="0.89183491486641098"/>
          <c:h val="0.7195434316027271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11.2</c:v>
                </c:pt>
                <c:pt idx="1">
                  <c:v>14.4</c:v>
                </c:pt>
                <c:pt idx="2">
                  <c:v>18.2</c:v>
                </c:pt>
                <c:pt idx="3">
                  <c:v>22.9</c:v>
                </c:pt>
                <c:pt idx="4">
                  <c:v>28.4</c:v>
                </c:pt>
                <c:pt idx="5">
                  <c:v>34.799999999999997</c:v>
                </c:pt>
                <c:pt idx="6">
                  <c:v>42.1</c:v>
                </c:pt>
                <c:pt idx="7">
                  <c:v>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3460608"/>
        <c:axId val="143482880"/>
      </c:barChart>
      <c:catAx>
        <c:axId val="14346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500000"/>
          <a:lstStyle/>
          <a:p>
            <a:pPr>
              <a:defRPr sz="1000"/>
            </a:pPr>
            <a:endParaRPr lang="en-US"/>
          </a:p>
        </c:txPr>
        <c:crossAx val="143482880"/>
        <c:crosses val="autoZero"/>
        <c:auto val="1"/>
        <c:lblAlgn val="ctr"/>
        <c:lblOffset val="100"/>
        <c:noMultiLvlLbl val="0"/>
      </c:catAx>
      <c:valAx>
        <c:axId val="143482880"/>
        <c:scaling>
          <c:orientation val="minMax"/>
          <c:max val="6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346060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2572803399576"/>
          <c:y val="4.3710302698383177E-2"/>
          <c:w val="0.84957427196600421"/>
          <c:h val="0.7098487464315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Laptop</c:v>
                </c:pt>
                <c:pt idx="1">
                  <c:v>4G Smartphone</c:v>
                </c:pt>
                <c:pt idx="2">
                  <c:v>Nonsmartphone</c:v>
                </c:pt>
                <c:pt idx="3">
                  <c:v>M2M Module</c:v>
                </c:pt>
                <c:pt idx="4">
                  <c:v>Tablet</c:v>
                </c:pt>
                <c:pt idx="5">
                  <c:v>Smartphone</c:v>
                </c:pt>
              </c:strCache>
            </c:strRef>
          </c:cat>
          <c:val>
            <c:numRef>
              <c:f>Sheet1!$B$2:$B$7</c:f>
              <c:numCache>
                <c:formatCode>#,##0.0%_);\(#,##0.0%\)</c:formatCode>
                <c:ptCount val="6"/>
                <c:pt idx="0">
                  <c:v>0.18019538422683512</c:v>
                </c:pt>
                <c:pt idx="1">
                  <c:v>0.31470994429181398</c:v>
                </c:pt>
                <c:pt idx="2">
                  <c:v>0.35447363615696981</c:v>
                </c:pt>
                <c:pt idx="3">
                  <c:v>0.38824715836703905</c:v>
                </c:pt>
                <c:pt idx="4">
                  <c:v>0.45715793172729735</c:v>
                </c:pt>
                <c:pt idx="5">
                  <c:v>0.50720076581253326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4055296"/>
        <c:axId val="144069376"/>
      </c:barChart>
      <c:catAx>
        <c:axId val="14405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4069376"/>
        <c:crosses val="autoZero"/>
        <c:auto val="1"/>
        <c:lblAlgn val="ctr"/>
        <c:lblOffset val="100"/>
        <c:noMultiLvlLbl val="0"/>
      </c:catAx>
      <c:valAx>
        <c:axId val="144069376"/>
        <c:scaling>
          <c:orientation val="minMax"/>
          <c:max val="0.60000000000000009"/>
          <c:min val="0"/>
        </c:scaling>
        <c:delete val="0"/>
        <c:axPos val="l"/>
        <c:numFmt formatCode="#,##0%_);\(#,##0%\)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4055296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024676402629165E-2"/>
          <c:y val="4.3710302698383177E-2"/>
          <c:w val="0.89183491486641098"/>
          <c:h val="0.700342146796705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Offload Traffic from Mobile Devices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0.9</c:v>
                </c:pt>
                <c:pt idx="1">
                  <c:v>1.6</c:v>
                </c:pt>
                <c:pt idx="2">
                  <c:v>2.8</c:v>
                </c:pt>
                <c:pt idx="3">
                  <c:v>4.7</c:v>
                </c:pt>
                <c:pt idx="4">
                  <c:v>7.4</c:v>
                </c:pt>
                <c:pt idx="5">
                  <c:v>11.2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Cellular Traffic from Mobile Devices</c:v>
                </c:pt>
              </c:strCache>
            </c:strRef>
          </c:tx>
          <c:spPr>
            <a:solidFill>
              <a:srgbClr val="AAD367"/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0.65</c:v>
                </c:pt>
                <c:pt idx="1">
                  <c:v>1.1499999999999999</c:v>
                </c:pt>
                <c:pt idx="2">
                  <c:v>2</c:v>
                </c:pt>
                <c:pt idx="3">
                  <c:v>3.5</c:v>
                </c:pt>
                <c:pt idx="4">
                  <c:v>6</c:v>
                </c:pt>
                <c:pt idx="5">
                  <c:v>8.8000000000000007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4081664"/>
        <c:axId val="144083200"/>
      </c:barChart>
      <c:catAx>
        <c:axId val="14408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4083200"/>
        <c:crosses val="autoZero"/>
        <c:auto val="1"/>
        <c:lblAlgn val="ctr"/>
        <c:lblOffset val="100"/>
        <c:noMultiLvlLbl val="0"/>
      </c:catAx>
      <c:valAx>
        <c:axId val="144083200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4081664"/>
        <c:crosses val="autoZero"/>
        <c:crossBetween val="between"/>
        <c:majorUnit val="10"/>
      </c:valAx>
    </c:plotArea>
    <c:legend>
      <c:legendPos val="b"/>
      <c:layout>
        <c:manualLayout>
          <c:xMode val="edge"/>
          <c:yMode val="edge"/>
          <c:x val="3.561169437153689E-3"/>
          <c:y val="0.83924245174849077"/>
          <c:w val="0.98219373219373218"/>
          <c:h val="0.12078364544657053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79E11-DE55-4583-9AA0-16262AB26E0D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A80F35B-CC7B-492F-BA65-D310D74E239C}">
      <dgm:prSet phldrT="[Text]"/>
      <dgm:spPr/>
      <dgm:t>
        <a:bodyPr/>
        <a:lstStyle/>
        <a:p>
          <a:r>
            <a:rPr lang="en-US" dirty="0" smtClean="0"/>
            <a:t>11ad</a:t>
          </a:r>
          <a:endParaRPr lang="en-US" dirty="0"/>
        </a:p>
      </dgm:t>
    </dgm:pt>
    <dgm:pt modelId="{35FD2127-57C4-46EA-89EE-253AD601ACA0}" type="parTrans" cxnId="{3F8561BC-E232-4F35-A5F5-79FA5A58E402}">
      <dgm:prSet/>
      <dgm:spPr/>
      <dgm:t>
        <a:bodyPr/>
        <a:lstStyle/>
        <a:p>
          <a:endParaRPr lang="en-US"/>
        </a:p>
      </dgm:t>
    </dgm:pt>
    <dgm:pt modelId="{A34180BD-5759-4E8C-A5FF-0916D4807BB1}" type="sibTrans" cxnId="{3F8561BC-E232-4F35-A5F5-79FA5A58E402}">
      <dgm:prSet/>
      <dgm:spPr/>
      <dgm:t>
        <a:bodyPr/>
        <a:lstStyle/>
        <a:p>
          <a:endParaRPr lang="en-US"/>
        </a:p>
      </dgm:t>
    </dgm:pt>
    <dgm:pt modelId="{8E82988F-CF58-477E-8FDB-CFBD516E9DDE}">
      <dgm:prSet phldrT="[Text]"/>
      <dgm:spPr/>
      <dgm:t>
        <a:bodyPr/>
        <a:lstStyle/>
        <a:p>
          <a:r>
            <a:rPr lang="en-US" dirty="0" smtClean="0"/>
            <a:t>PHY data rate</a:t>
          </a:r>
          <a:endParaRPr lang="en-US" dirty="0"/>
        </a:p>
      </dgm:t>
    </dgm:pt>
    <dgm:pt modelId="{A9C4F2C1-ECCC-4644-A2D1-0DFDDE2F2996}" type="parTrans" cxnId="{4D55BBAE-D777-4D6C-925A-ABD910DFD8E1}">
      <dgm:prSet/>
      <dgm:spPr/>
      <dgm:t>
        <a:bodyPr/>
        <a:lstStyle/>
        <a:p>
          <a:endParaRPr lang="en-US"/>
        </a:p>
      </dgm:t>
    </dgm:pt>
    <dgm:pt modelId="{B53BBF92-A8F5-494B-979E-79C43AFB21B2}" type="sibTrans" cxnId="{4D55BBAE-D777-4D6C-925A-ABD910DFD8E1}">
      <dgm:prSet/>
      <dgm:spPr/>
      <dgm:t>
        <a:bodyPr/>
        <a:lstStyle/>
        <a:p>
          <a:endParaRPr lang="en-US"/>
        </a:p>
      </dgm:t>
    </dgm:pt>
    <dgm:pt modelId="{BDE93B94-385F-44DF-B82A-4287BDD3F21C}">
      <dgm:prSet phldrT="[Text]"/>
      <dgm:spPr/>
      <dgm:t>
        <a:bodyPr/>
        <a:lstStyle/>
        <a:p>
          <a:r>
            <a:rPr lang="en-US" dirty="0" smtClean="0"/>
            <a:t>Channelization</a:t>
          </a:r>
          <a:endParaRPr lang="en-US" dirty="0"/>
        </a:p>
      </dgm:t>
    </dgm:pt>
    <dgm:pt modelId="{EF84B68F-A4B5-4B50-89DF-FDF00CA65233}" type="parTrans" cxnId="{0A6A798C-C984-4EB9-B721-054225BB2DFF}">
      <dgm:prSet/>
      <dgm:spPr/>
      <dgm:t>
        <a:bodyPr/>
        <a:lstStyle/>
        <a:p>
          <a:endParaRPr lang="en-US"/>
        </a:p>
      </dgm:t>
    </dgm:pt>
    <dgm:pt modelId="{5F1D3157-0C20-4658-9000-4E3367569DA7}" type="sibTrans" cxnId="{0A6A798C-C984-4EB9-B721-054225BB2DFF}">
      <dgm:prSet/>
      <dgm:spPr/>
      <dgm:t>
        <a:bodyPr/>
        <a:lstStyle/>
        <a:p>
          <a:endParaRPr lang="en-US"/>
        </a:p>
      </dgm:t>
    </dgm:pt>
    <dgm:pt modelId="{7F2E7604-D9AB-4DDA-A519-3EB4B0D19951}">
      <dgm:prSet phldrT="[Text]"/>
      <dgm:spPr/>
      <dgm:t>
        <a:bodyPr/>
        <a:lstStyle/>
        <a:p>
          <a:r>
            <a:rPr lang="en-US" dirty="0" smtClean="0"/>
            <a:t>SC: 4.6 </a:t>
          </a:r>
          <a:r>
            <a:rPr lang="en-US" dirty="0" err="1" smtClean="0"/>
            <a:t>Gbps</a:t>
          </a:r>
          <a:endParaRPr lang="en-US" dirty="0"/>
        </a:p>
      </dgm:t>
    </dgm:pt>
    <dgm:pt modelId="{D360BC2B-280A-4C0F-8C09-ED32552DDD49}" type="parTrans" cxnId="{E2991060-7634-4B0D-BC02-7A9D86B85ABD}">
      <dgm:prSet/>
      <dgm:spPr/>
      <dgm:t>
        <a:bodyPr/>
        <a:lstStyle/>
        <a:p>
          <a:endParaRPr lang="en-US"/>
        </a:p>
      </dgm:t>
    </dgm:pt>
    <dgm:pt modelId="{05C84D14-2841-4ED7-84F5-08B1539A2408}" type="sibTrans" cxnId="{E2991060-7634-4B0D-BC02-7A9D86B85ABD}">
      <dgm:prSet/>
      <dgm:spPr/>
      <dgm:t>
        <a:bodyPr/>
        <a:lstStyle/>
        <a:p>
          <a:endParaRPr lang="en-US"/>
        </a:p>
      </dgm:t>
    </dgm:pt>
    <dgm:pt modelId="{479258DC-44C3-455F-91A0-2DC157235393}">
      <dgm:prSet phldrT="[Text]"/>
      <dgm:spPr/>
      <dgm:t>
        <a:bodyPr/>
        <a:lstStyle/>
        <a:p>
          <a:r>
            <a:rPr lang="en-US" dirty="0" smtClean="0"/>
            <a:t>OFDM: 6.7 </a:t>
          </a:r>
          <a:r>
            <a:rPr lang="en-US" dirty="0" err="1" smtClean="0"/>
            <a:t>Gbps</a:t>
          </a:r>
          <a:endParaRPr lang="en-US" dirty="0"/>
        </a:p>
      </dgm:t>
    </dgm:pt>
    <dgm:pt modelId="{9C3C6B67-11E9-49CB-9C17-4EC9BC682543}" type="parTrans" cxnId="{4C40649F-BCA7-44CE-8871-EFCBA0B574EF}">
      <dgm:prSet/>
      <dgm:spPr/>
      <dgm:t>
        <a:bodyPr/>
        <a:lstStyle/>
        <a:p>
          <a:endParaRPr lang="en-US"/>
        </a:p>
      </dgm:t>
    </dgm:pt>
    <dgm:pt modelId="{73EAF7D1-8CBD-4C89-AC9A-D7182EE83FA6}" type="sibTrans" cxnId="{4C40649F-BCA7-44CE-8871-EFCBA0B574EF}">
      <dgm:prSet/>
      <dgm:spPr/>
      <dgm:t>
        <a:bodyPr/>
        <a:lstStyle/>
        <a:p>
          <a:endParaRPr lang="en-US"/>
        </a:p>
      </dgm:t>
    </dgm:pt>
    <dgm:pt modelId="{DE2D69BB-B3D4-49FB-ACB8-3E546535C5D0}">
      <dgm:prSet phldrT="[Text]"/>
      <dgm:spPr/>
      <dgm:t>
        <a:bodyPr/>
        <a:lstStyle/>
        <a:p>
          <a:r>
            <a:rPr lang="en-US" dirty="0" smtClean="0"/>
            <a:t>Beamforming</a:t>
          </a:r>
          <a:endParaRPr lang="en-US" dirty="0"/>
        </a:p>
      </dgm:t>
    </dgm:pt>
    <dgm:pt modelId="{36CB1426-5839-4180-B5DD-6094ADBE7C4B}" type="parTrans" cxnId="{7E12CB5A-75B6-4E97-8051-2FAFDF9F5337}">
      <dgm:prSet/>
      <dgm:spPr/>
      <dgm:t>
        <a:bodyPr/>
        <a:lstStyle/>
        <a:p>
          <a:endParaRPr lang="en-US"/>
        </a:p>
      </dgm:t>
    </dgm:pt>
    <dgm:pt modelId="{EFB6A99A-8405-4654-8E9E-C589C80E54BC}" type="sibTrans" cxnId="{7E12CB5A-75B6-4E97-8051-2FAFDF9F5337}">
      <dgm:prSet/>
      <dgm:spPr/>
      <dgm:t>
        <a:bodyPr/>
        <a:lstStyle/>
        <a:p>
          <a:endParaRPr lang="en-US"/>
        </a:p>
      </dgm:t>
    </dgm:pt>
    <dgm:pt modelId="{823E125A-F1B5-4F7C-A035-B0A74BA367F6}">
      <dgm:prSet phldrT="[Text]"/>
      <dgm:spPr/>
      <dgm:t>
        <a:bodyPr/>
        <a:lstStyle/>
        <a:p>
          <a:r>
            <a:rPr lang="en-US" dirty="0" smtClean="0"/>
            <a:t>Supports multiple antennas, one at a time</a:t>
          </a:r>
          <a:endParaRPr lang="en-US" dirty="0"/>
        </a:p>
      </dgm:t>
    </dgm:pt>
    <dgm:pt modelId="{2015DFFA-EDD8-4921-8180-FB2A724689FC}" type="parTrans" cxnId="{B588E1E3-1E54-4706-AAC3-7AAB8018FF8D}">
      <dgm:prSet/>
      <dgm:spPr/>
      <dgm:t>
        <a:bodyPr/>
        <a:lstStyle/>
        <a:p>
          <a:endParaRPr lang="en-US"/>
        </a:p>
      </dgm:t>
    </dgm:pt>
    <dgm:pt modelId="{084AB490-998D-4726-BD5F-253CE27D3486}" type="sibTrans" cxnId="{B588E1E3-1E54-4706-AAC3-7AAB8018FF8D}">
      <dgm:prSet/>
      <dgm:spPr/>
      <dgm:t>
        <a:bodyPr/>
        <a:lstStyle/>
        <a:p>
          <a:endParaRPr lang="en-US"/>
        </a:p>
      </dgm:t>
    </dgm:pt>
    <dgm:pt modelId="{C13984B4-115C-4E08-B43E-B2029FB41DA5}">
      <dgm:prSet phldrT="[Text]"/>
      <dgm:spPr/>
      <dgm:t>
        <a:bodyPr/>
        <a:lstStyle/>
        <a:p>
          <a:r>
            <a:rPr lang="en-US" dirty="0" smtClean="0"/>
            <a:t>Single stream</a:t>
          </a:r>
          <a:endParaRPr lang="en-US" dirty="0"/>
        </a:p>
      </dgm:t>
    </dgm:pt>
    <dgm:pt modelId="{50020435-B78E-468C-9FE9-04D42A9CDB67}" type="parTrans" cxnId="{8C1D088A-0EF2-47A8-878D-A53CD2BB87D4}">
      <dgm:prSet/>
      <dgm:spPr/>
      <dgm:t>
        <a:bodyPr/>
        <a:lstStyle/>
        <a:p>
          <a:endParaRPr lang="en-US"/>
        </a:p>
      </dgm:t>
    </dgm:pt>
    <dgm:pt modelId="{84EB593E-D1F9-43CF-BA8A-72CC0869FE68}" type="sibTrans" cxnId="{8C1D088A-0EF2-47A8-878D-A53CD2BB87D4}">
      <dgm:prSet/>
      <dgm:spPr/>
      <dgm:t>
        <a:bodyPr/>
        <a:lstStyle/>
        <a:p>
          <a:endParaRPr lang="en-US"/>
        </a:p>
      </dgm:t>
    </dgm:pt>
    <dgm:pt modelId="{30E85842-41E3-4643-B8D6-6EC124D90715}">
      <dgm:prSet phldrT="[Text]"/>
      <dgm:spPr/>
      <dgm:t>
        <a:bodyPr/>
        <a:lstStyle/>
        <a:p>
          <a:r>
            <a:rPr lang="en-US" dirty="0" smtClean="0"/>
            <a:t>Supports channel feedback</a:t>
          </a:r>
          <a:endParaRPr lang="en-US" dirty="0"/>
        </a:p>
      </dgm:t>
    </dgm:pt>
    <dgm:pt modelId="{7C66DE72-4522-4596-A5C8-A0E02A41DA13}" type="parTrans" cxnId="{0F98A553-C6AF-4BBC-A21C-3D9E827B79D8}">
      <dgm:prSet/>
      <dgm:spPr/>
      <dgm:t>
        <a:bodyPr/>
        <a:lstStyle/>
        <a:p>
          <a:endParaRPr lang="en-US"/>
        </a:p>
      </dgm:t>
    </dgm:pt>
    <dgm:pt modelId="{9D3652E4-89A4-4058-B6D3-9628BC9A3922}" type="sibTrans" cxnId="{0F98A553-C6AF-4BBC-A21C-3D9E827B79D8}">
      <dgm:prSet/>
      <dgm:spPr/>
      <dgm:t>
        <a:bodyPr/>
        <a:lstStyle/>
        <a:p>
          <a:endParaRPr lang="en-US"/>
        </a:p>
      </dgm:t>
    </dgm:pt>
    <dgm:pt modelId="{774BC436-FF31-4CF3-B33A-4C8CC7C8C234}">
      <dgm:prSet phldrT="[Text]"/>
      <dgm:spPr/>
      <dgm:t>
        <a:bodyPr/>
        <a:lstStyle/>
        <a:p>
          <a:r>
            <a:rPr lang="en-US" dirty="0" smtClean="0"/>
            <a:t>Each channel is 2.16 GHz</a:t>
          </a:r>
          <a:endParaRPr lang="en-US" dirty="0"/>
        </a:p>
      </dgm:t>
    </dgm:pt>
    <dgm:pt modelId="{8023758B-9EF1-4227-87EC-2044FC5D7999}" type="parTrans" cxnId="{1170B6D1-4B65-40C3-91B6-0ABF845AF028}">
      <dgm:prSet/>
      <dgm:spPr/>
      <dgm:t>
        <a:bodyPr/>
        <a:lstStyle/>
        <a:p>
          <a:endParaRPr lang="en-US"/>
        </a:p>
      </dgm:t>
    </dgm:pt>
    <dgm:pt modelId="{CCBF5D9C-5E8F-4AF3-A5BA-E63D0B7FB467}" type="sibTrans" cxnId="{1170B6D1-4B65-40C3-91B6-0ABF845AF028}">
      <dgm:prSet/>
      <dgm:spPr/>
      <dgm:t>
        <a:bodyPr/>
        <a:lstStyle/>
        <a:p>
          <a:endParaRPr lang="en-US"/>
        </a:p>
      </dgm:t>
    </dgm:pt>
    <dgm:pt modelId="{5DCA08E0-0E20-4013-AEF8-BFC496BCCA6C}">
      <dgm:prSet phldrT="[Text]"/>
      <dgm:spPr/>
      <dgm:t>
        <a:bodyPr/>
        <a:lstStyle/>
        <a:p>
          <a:r>
            <a:rPr lang="en-US" dirty="0" smtClean="0"/>
            <a:t>No channel bonding</a:t>
          </a:r>
          <a:endParaRPr lang="en-US" dirty="0"/>
        </a:p>
      </dgm:t>
    </dgm:pt>
    <dgm:pt modelId="{842CCFD8-0424-419C-B890-1475C47B86A8}" type="parTrans" cxnId="{71A3A7F2-D2AE-4CF4-80C5-985ABFAEE113}">
      <dgm:prSet/>
      <dgm:spPr/>
      <dgm:t>
        <a:bodyPr/>
        <a:lstStyle/>
        <a:p>
          <a:endParaRPr lang="en-US"/>
        </a:p>
      </dgm:t>
    </dgm:pt>
    <dgm:pt modelId="{DFFBC698-2F3E-44B8-A26A-CBA39B39B1F8}" type="sibTrans" cxnId="{71A3A7F2-D2AE-4CF4-80C5-985ABFAEE113}">
      <dgm:prSet/>
      <dgm:spPr/>
      <dgm:t>
        <a:bodyPr/>
        <a:lstStyle/>
        <a:p>
          <a:endParaRPr lang="en-US"/>
        </a:p>
      </dgm:t>
    </dgm:pt>
    <dgm:pt modelId="{E62F43A6-1D3A-4F7D-9FEF-4CEBA319963D}">
      <dgm:prSet phldrT="[Text]"/>
      <dgm:spPr/>
      <dgm:t>
        <a:bodyPr/>
        <a:lstStyle/>
        <a:p>
          <a:r>
            <a:rPr lang="en-US" dirty="0" smtClean="0"/>
            <a:t>Channel access</a:t>
          </a:r>
          <a:endParaRPr lang="en-US" dirty="0"/>
        </a:p>
      </dgm:t>
    </dgm:pt>
    <dgm:pt modelId="{8F7C4B7C-6AA8-4A04-B5B6-9558D5DCAE6B}" type="parTrans" cxnId="{F79CED87-E060-4A25-AFC9-3C8B7B89905B}">
      <dgm:prSet/>
      <dgm:spPr/>
      <dgm:t>
        <a:bodyPr/>
        <a:lstStyle/>
        <a:p>
          <a:endParaRPr lang="en-US"/>
        </a:p>
      </dgm:t>
    </dgm:pt>
    <dgm:pt modelId="{317DD298-B3DD-462C-889D-73D2E2F1F6E2}" type="sibTrans" cxnId="{F79CED87-E060-4A25-AFC9-3C8B7B89905B}">
      <dgm:prSet/>
      <dgm:spPr/>
      <dgm:t>
        <a:bodyPr/>
        <a:lstStyle/>
        <a:p>
          <a:endParaRPr lang="en-US"/>
        </a:p>
      </dgm:t>
    </dgm:pt>
    <dgm:pt modelId="{947DF1D4-85B7-49E4-9790-BDC666DB97D2}">
      <dgm:prSet phldrT="[Text]"/>
      <dgm:spPr/>
      <dgm:t>
        <a:bodyPr/>
        <a:lstStyle/>
        <a:p>
          <a:r>
            <a:rPr lang="en-US" dirty="0" smtClean="0"/>
            <a:t>Transmissions are directional, receptions can be directional or quasi-</a:t>
          </a:r>
          <a:r>
            <a:rPr lang="en-US" dirty="0" err="1" smtClean="0"/>
            <a:t>omni</a:t>
          </a:r>
          <a:endParaRPr lang="en-US" dirty="0"/>
        </a:p>
      </dgm:t>
    </dgm:pt>
    <dgm:pt modelId="{CBB50A7E-7DA4-4208-9D19-753557493AC3}" type="parTrans" cxnId="{8516538A-785E-49A9-9425-12E21B79FF12}">
      <dgm:prSet/>
      <dgm:spPr/>
      <dgm:t>
        <a:bodyPr/>
        <a:lstStyle/>
        <a:p>
          <a:endParaRPr lang="en-US"/>
        </a:p>
      </dgm:t>
    </dgm:pt>
    <dgm:pt modelId="{6FAE318A-CA14-45C0-B303-EC4C0E3FB75A}" type="sibTrans" cxnId="{8516538A-785E-49A9-9425-12E21B79FF12}">
      <dgm:prSet/>
      <dgm:spPr/>
      <dgm:t>
        <a:bodyPr/>
        <a:lstStyle/>
        <a:p>
          <a:endParaRPr lang="en-US"/>
        </a:p>
      </dgm:t>
    </dgm:pt>
    <dgm:pt modelId="{A27CF00C-F2FA-46A7-97A9-2C4A842867F2}">
      <dgm:prSet phldrT="[Text]"/>
      <dgm:spPr/>
      <dgm:t>
        <a:bodyPr/>
        <a:lstStyle/>
        <a:p>
          <a:r>
            <a:rPr lang="en-US" dirty="0" smtClean="0"/>
            <a:t>All transmissions use the same channelization</a:t>
          </a:r>
          <a:endParaRPr lang="en-US" dirty="0"/>
        </a:p>
      </dgm:t>
    </dgm:pt>
    <dgm:pt modelId="{3585050E-6564-443F-94D0-3FFBAA6E9B23}" type="parTrans" cxnId="{5955D699-50C3-4A98-A4FE-701219A83D05}">
      <dgm:prSet/>
      <dgm:spPr/>
      <dgm:t>
        <a:bodyPr/>
        <a:lstStyle/>
        <a:p>
          <a:endParaRPr lang="en-US"/>
        </a:p>
      </dgm:t>
    </dgm:pt>
    <dgm:pt modelId="{B0B40FAD-B959-4177-B028-F34F97BDA69C}" type="sibTrans" cxnId="{5955D699-50C3-4A98-A4FE-701219A83D05}">
      <dgm:prSet/>
      <dgm:spPr/>
      <dgm:t>
        <a:bodyPr/>
        <a:lstStyle/>
        <a:p>
          <a:endParaRPr lang="en-US"/>
        </a:p>
      </dgm:t>
    </dgm:pt>
    <dgm:pt modelId="{A97B29A9-EF71-4D84-AD57-1D666665536F}" type="pres">
      <dgm:prSet presAssocID="{FC679E11-DE55-4583-9AA0-16262AB26E0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B350C3-9DEB-45F6-91A5-A0436EFB057E}" type="pres">
      <dgm:prSet presAssocID="{FC679E11-DE55-4583-9AA0-16262AB26E0D}" presName="matrix" presStyleCnt="0"/>
      <dgm:spPr/>
      <dgm:t>
        <a:bodyPr/>
        <a:lstStyle/>
        <a:p>
          <a:endParaRPr lang="en-US"/>
        </a:p>
      </dgm:t>
    </dgm:pt>
    <dgm:pt modelId="{ADE48B14-113C-4A5D-B37C-4A3697F55808}" type="pres">
      <dgm:prSet presAssocID="{FC679E11-DE55-4583-9AA0-16262AB26E0D}" presName="tile1" presStyleLbl="node1" presStyleIdx="0" presStyleCnt="4"/>
      <dgm:spPr/>
      <dgm:t>
        <a:bodyPr/>
        <a:lstStyle/>
        <a:p>
          <a:endParaRPr lang="en-US"/>
        </a:p>
      </dgm:t>
    </dgm:pt>
    <dgm:pt modelId="{BF272F25-28FF-46B5-B1E6-A10FA042A84F}" type="pres">
      <dgm:prSet presAssocID="{FC679E11-DE55-4583-9AA0-16262AB26E0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2B5DD-C224-4C8A-84D1-D717A82D9B86}" type="pres">
      <dgm:prSet presAssocID="{FC679E11-DE55-4583-9AA0-16262AB26E0D}" presName="tile2" presStyleLbl="node1" presStyleIdx="1" presStyleCnt="4"/>
      <dgm:spPr/>
      <dgm:t>
        <a:bodyPr/>
        <a:lstStyle/>
        <a:p>
          <a:endParaRPr lang="en-US"/>
        </a:p>
      </dgm:t>
    </dgm:pt>
    <dgm:pt modelId="{B1FCAB7F-90BD-4324-BA3F-31870A31C43B}" type="pres">
      <dgm:prSet presAssocID="{FC679E11-DE55-4583-9AA0-16262AB26E0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C35B03-E123-4442-9738-82C8271996FF}" type="pres">
      <dgm:prSet presAssocID="{FC679E11-DE55-4583-9AA0-16262AB26E0D}" presName="tile3" presStyleLbl="node1" presStyleIdx="2" presStyleCnt="4"/>
      <dgm:spPr/>
      <dgm:t>
        <a:bodyPr/>
        <a:lstStyle/>
        <a:p>
          <a:endParaRPr lang="en-US"/>
        </a:p>
      </dgm:t>
    </dgm:pt>
    <dgm:pt modelId="{A1D57B9C-FD8E-4819-8094-0108A10B2C46}" type="pres">
      <dgm:prSet presAssocID="{FC679E11-DE55-4583-9AA0-16262AB26E0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95501-5B15-4FF3-890C-8CFBAA5B9628}" type="pres">
      <dgm:prSet presAssocID="{FC679E11-DE55-4583-9AA0-16262AB26E0D}" presName="tile4" presStyleLbl="node1" presStyleIdx="3" presStyleCnt="4"/>
      <dgm:spPr/>
      <dgm:t>
        <a:bodyPr/>
        <a:lstStyle/>
        <a:p>
          <a:endParaRPr lang="en-US"/>
        </a:p>
      </dgm:t>
    </dgm:pt>
    <dgm:pt modelId="{6DDE1996-8BC6-4530-A94F-A35FA59002BE}" type="pres">
      <dgm:prSet presAssocID="{FC679E11-DE55-4583-9AA0-16262AB26E0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C9C60-91D4-41F4-A436-2147803F0020}" type="pres">
      <dgm:prSet presAssocID="{FC679E11-DE55-4583-9AA0-16262AB26E0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5DDA0A-0B8E-419A-AFF0-910750901C2A}" type="presOf" srcId="{774BC436-FF31-4CF3-B33A-4C8CC7C8C234}" destId="{A1D57B9C-FD8E-4819-8094-0108A10B2C46}" srcOrd="1" destOrd="1" presId="urn:microsoft.com/office/officeart/2005/8/layout/matrix1"/>
    <dgm:cxn modelId="{5955D699-50C3-4A98-A4FE-701219A83D05}" srcId="{E62F43A6-1D3A-4F7D-9FEF-4CEBA319963D}" destId="{A27CF00C-F2FA-46A7-97A9-2C4A842867F2}" srcOrd="1" destOrd="0" parTransId="{3585050E-6564-443F-94D0-3FFBAA6E9B23}" sibTransId="{B0B40FAD-B959-4177-B028-F34F97BDA69C}"/>
    <dgm:cxn modelId="{AB96B0AE-DA10-4824-8A52-DB5880BF2797}" type="presOf" srcId="{5DCA08E0-0E20-4013-AEF8-BFC496BCCA6C}" destId="{82C35B03-E123-4442-9738-82C8271996FF}" srcOrd="0" destOrd="2" presId="urn:microsoft.com/office/officeart/2005/8/layout/matrix1"/>
    <dgm:cxn modelId="{B588E1E3-1E54-4706-AAC3-7AAB8018FF8D}" srcId="{DE2D69BB-B3D4-49FB-ACB8-3E546535C5D0}" destId="{823E125A-F1B5-4F7C-A035-B0A74BA367F6}" srcOrd="0" destOrd="0" parTransId="{2015DFFA-EDD8-4921-8180-FB2A724689FC}" sibTransId="{084AB490-998D-4726-BD5F-253CE27D3486}"/>
    <dgm:cxn modelId="{378F6351-5B6C-444D-A6AE-C16C3D51FDED}" type="presOf" srcId="{BDE93B94-385F-44DF-B82A-4287BDD3F21C}" destId="{A1D57B9C-FD8E-4819-8094-0108A10B2C46}" srcOrd="1" destOrd="0" presId="urn:microsoft.com/office/officeart/2005/8/layout/matrix1"/>
    <dgm:cxn modelId="{268747A5-A431-4CD0-9B5F-6EC00735CFFB}" type="presOf" srcId="{C13984B4-115C-4E08-B43E-B2029FB41DA5}" destId="{BF22B5DD-C224-4C8A-84D1-D717A82D9B86}" srcOrd="0" destOrd="2" presId="urn:microsoft.com/office/officeart/2005/8/layout/matrix1"/>
    <dgm:cxn modelId="{E2991060-7634-4B0D-BC02-7A9D86B85ABD}" srcId="{8E82988F-CF58-477E-8FDB-CFBD516E9DDE}" destId="{7F2E7604-D9AB-4DDA-A519-3EB4B0D19951}" srcOrd="0" destOrd="0" parTransId="{D360BC2B-280A-4C0F-8C09-ED32552DDD49}" sibTransId="{05C84D14-2841-4ED7-84F5-08B1539A2408}"/>
    <dgm:cxn modelId="{0DBBD1D8-1246-40AD-8144-27D6B2B7D737}" type="presOf" srcId="{30E85842-41E3-4643-B8D6-6EC124D90715}" destId="{BF22B5DD-C224-4C8A-84D1-D717A82D9B86}" srcOrd="0" destOrd="3" presId="urn:microsoft.com/office/officeart/2005/8/layout/matrix1"/>
    <dgm:cxn modelId="{1992974F-CF35-4586-96FA-DD5A0669B615}" type="presOf" srcId="{947DF1D4-85B7-49E4-9790-BDC666DB97D2}" destId="{71695501-5B15-4FF3-890C-8CFBAA5B9628}" srcOrd="0" destOrd="1" presId="urn:microsoft.com/office/officeart/2005/8/layout/matrix1"/>
    <dgm:cxn modelId="{4D55BBAE-D777-4D6C-925A-ABD910DFD8E1}" srcId="{1A80F35B-CC7B-492F-BA65-D310D74E239C}" destId="{8E82988F-CF58-477E-8FDB-CFBD516E9DDE}" srcOrd="0" destOrd="0" parTransId="{A9C4F2C1-ECCC-4644-A2D1-0DFDDE2F2996}" sibTransId="{B53BBF92-A8F5-494B-979E-79C43AFB21B2}"/>
    <dgm:cxn modelId="{C7600A26-B74A-4712-9171-EAC59F3165E3}" type="presOf" srcId="{5DCA08E0-0E20-4013-AEF8-BFC496BCCA6C}" destId="{A1D57B9C-FD8E-4819-8094-0108A10B2C46}" srcOrd="1" destOrd="2" presId="urn:microsoft.com/office/officeart/2005/8/layout/matrix1"/>
    <dgm:cxn modelId="{56CC91FD-373C-4A48-93AE-3444CFD93BAF}" type="presOf" srcId="{947DF1D4-85B7-49E4-9790-BDC666DB97D2}" destId="{6DDE1996-8BC6-4530-A94F-A35FA59002BE}" srcOrd="1" destOrd="1" presId="urn:microsoft.com/office/officeart/2005/8/layout/matrix1"/>
    <dgm:cxn modelId="{41C81A45-0153-4927-B129-17BE54E9DBE4}" type="presOf" srcId="{BDE93B94-385F-44DF-B82A-4287BDD3F21C}" destId="{82C35B03-E123-4442-9738-82C8271996FF}" srcOrd="0" destOrd="0" presId="urn:microsoft.com/office/officeart/2005/8/layout/matrix1"/>
    <dgm:cxn modelId="{05A86429-F5E5-426D-A4AB-A68CFB230943}" type="presOf" srcId="{7F2E7604-D9AB-4DDA-A519-3EB4B0D19951}" destId="{BF272F25-28FF-46B5-B1E6-A10FA042A84F}" srcOrd="1" destOrd="1" presId="urn:microsoft.com/office/officeart/2005/8/layout/matrix1"/>
    <dgm:cxn modelId="{60AB9D2B-A462-4690-BBCA-F584F88FAF40}" type="presOf" srcId="{8E82988F-CF58-477E-8FDB-CFBD516E9DDE}" destId="{BF272F25-28FF-46B5-B1E6-A10FA042A84F}" srcOrd="1" destOrd="0" presId="urn:microsoft.com/office/officeart/2005/8/layout/matrix1"/>
    <dgm:cxn modelId="{8C1D088A-0EF2-47A8-878D-A53CD2BB87D4}" srcId="{DE2D69BB-B3D4-49FB-ACB8-3E546535C5D0}" destId="{C13984B4-115C-4E08-B43E-B2029FB41DA5}" srcOrd="1" destOrd="0" parTransId="{50020435-B78E-468C-9FE9-04D42A9CDB67}" sibTransId="{84EB593E-D1F9-43CF-BA8A-72CC0869FE68}"/>
    <dgm:cxn modelId="{CAF2AC8D-1A5B-4B4A-AFC4-1CA4C6A1E2F2}" type="presOf" srcId="{A27CF00C-F2FA-46A7-97A9-2C4A842867F2}" destId="{6DDE1996-8BC6-4530-A94F-A35FA59002BE}" srcOrd="1" destOrd="2" presId="urn:microsoft.com/office/officeart/2005/8/layout/matrix1"/>
    <dgm:cxn modelId="{984B22F9-56DB-4BFC-9C81-BED3E739D71A}" type="presOf" srcId="{C13984B4-115C-4E08-B43E-B2029FB41DA5}" destId="{B1FCAB7F-90BD-4324-BA3F-31870A31C43B}" srcOrd="1" destOrd="2" presId="urn:microsoft.com/office/officeart/2005/8/layout/matrix1"/>
    <dgm:cxn modelId="{3F8561BC-E232-4F35-A5F5-79FA5A58E402}" srcId="{FC679E11-DE55-4583-9AA0-16262AB26E0D}" destId="{1A80F35B-CC7B-492F-BA65-D310D74E239C}" srcOrd="0" destOrd="0" parTransId="{35FD2127-57C4-46EA-89EE-253AD601ACA0}" sibTransId="{A34180BD-5759-4E8C-A5FF-0916D4807BB1}"/>
    <dgm:cxn modelId="{2FFE4AB4-1626-4C62-9438-0156108D4873}" type="presOf" srcId="{7F2E7604-D9AB-4DDA-A519-3EB4B0D19951}" destId="{ADE48B14-113C-4A5D-B37C-4A3697F55808}" srcOrd="0" destOrd="1" presId="urn:microsoft.com/office/officeart/2005/8/layout/matrix1"/>
    <dgm:cxn modelId="{3BEBCA49-AA85-470F-B3D6-BB7996A88DF4}" type="presOf" srcId="{E62F43A6-1D3A-4F7D-9FEF-4CEBA319963D}" destId="{71695501-5B15-4FF3-890C-8CFBAA5B9628}" srcOrd="0" destOrd="0" presId="urn:microsoft.com/office/officeart/2005/8/layout/matrix1"/>
    <dgm:cxn modelId="{522DE898-4076-4DAF-918E-3F6E7637A6CE}" type="presOf" srcId="{479258DC-44C3-455F-91A0-2DC157235393}" destId="{ADE48B14-113C-4A5D-B37C-4A3697F55808}" srcOrd="0" destOrd="2" presId="urn:microsoft.com/office/officeart/2005/8/layout/matrix1"/>
    <dgm:cxn modelId="{4C40649F-BCA7-44CE-8871-EFCBA0B574EF}" srcId="{8E82988F-CF58-477E-8FDB-CFBD516E9DDE}" destId="{479258DC-44C3-455F-91A0-2DC157235393}" srcOrd="1" destOrd="0" parTransId="{9C3C6B67-11E9-49CB-9C17-4EC9BC682543}" sibTransId="{73EAF7D1-8CBD-4C89-AC9A-D7182EE83FA6}"/>
    <dgm:cxn modelId="{CEFAD038-878B-44CB-AE50-9660194C1CE2}" type="presOf" srcId="{1A80F35B-CC7B-492F-BA65-D310D74E239C}" destId="{6E6C9C60-91D4-41F4-A436-2147803F0020}" srcOrd="0" destOrd="0" presId="urn:microsoft.com/office/officeart/2005/8/layout/matrix1"/>
    <dgm:cxn modelId="{8B8679E0-DFA9-4759-BFD7-157CF470883A}" type="presOf" srcId="{30E85842-41E3-4643-B8D6-6EC124D90715}" destId="{B1FCAB7F-90BD-4324-BA3F-31870A31C43B}" srcOrd="1" destOrd="3" presId="urn:microsoft.com/office/officeart/2005/8/layout/matrix1"/>
    <dgm:cxn modelId="{D8DDB43E-8A2A-4AF4-8E1F-2BFC59EDA3BA}" type="presOf" srcId="{A27CF00C-F2FA-46A7-97A9-2C4A842867F2}" destId="{71695501-5B15-4FF3-890C-8CFBAA5B9628}" srcOrd="0" destOrd="2" presId="urn:microsoft.com/office/officeart/2005/8/layout/matrix1"/>
    <dgm:cxn modelId="{30A1BCC8-FD65-4EB6-BC02-51481B3AA6C6}" type="presOf" srcId="{E62F43A6-1D3A-4F7D-9FEF-4CEBA319963D}" destId="{6DDE1996-8BC6-4530-A94F-A35FA59002BE}" srcOrd="1" destOrd="0" presId="urn:microsoft.com/office/officeart/2005/8/layout/matrix1"/>
    <dgm:cxn modelId="{DFF9E251-75A2-4DC1-9979-B70846437F1E}" type="presOf" srcId="{823E125A-F1B5-4F7C-A035-B0A74BA367F6}" destId="{BF22B5DD-C224-4C8A-84D1-D717A82D9B86}" srcOrd="0" destOrd="1" presId="urn:microsoft.com/office/officeart/2005/8/layout/matrix1"/>
    <dgm:cxn modelId="{71A3A7F2-D2AE-4CF4-80C5-985ABFAEE113}" srcId="{BDE93B94-385F-44DF-B82A-4287BDD3F21C}" destId="{5DCA08E0-0E20-4013-AEF8-BFC496BCCA6C}" srcOrd="1" destOrd="0" parTransId="{842CCFD8-0424-419C-B890-1475C47B86A8}" sibTransId="{DFFBC698-2F3E-44B8-A26A-CBA39B39B1F8}"/>
    <dgm:cxn modelId="{8A8EAA4B-8080-4B88-A799-8D9AC31405C2}" type="presOf" srcId="{FC679E11-DE55-4583-9AA0-16262AB26E0D}" destId="{A97B29A9-EF71-4D84-AD57-1D666665536F}" srcOrd="0" destOrd="0" presId="urn:microsoft.com/office/officeart/2005/8/layout/matrix1"/>
    <dgm:cxn modelId="{FD75DE78-12C6-4D81-BAB5-FD68A692EF9F}" type="presOf" srcId="{823E125A-F1B5-4F7C-A035-B0A74BA367F6}" destId="{B1FCAB7F-90BD-4324-BA3F-31870A31C43B}" srcOrd="1" destOrd="1" presId="urn:microsoft.com/office/officeart/2005/8/layout/matrix1"/>
    <dgm:cxn modelId="{2E21805A-0300-40C8-92D9-0AF5FAFFA558}" type="presOf" srcId="{8E82988F-CF58-477E-8FDB-CFBD516E9DDE}" destId="{ADE48B14-113C-4A5D-B37C-4A3697F55808}" srcOrd="0" destOrd="0" presId="urn:microsoft.com/office/officeart/2005/8/layout/matrix1"/>
    <dgm:cxn modelId="{0F98A553-C6AF-4BBC-A21C-3D9E827B79D8}" srcId="{DE2D69BB-B3D4-49FB-ACB8-3E546535C5D0}" destId="{30E85842-41E3-4643-B8D6-6EC124D90715}" srcOrd="2" destOrd="0" parTransId="{7C66DE72-4522-4596-A5C8-A0E02A41DA13}" sibTransId="{9D3652E4-89A4-4058-B6D3-9628BC9A3922}"/>
    <dgm:cxn modelId="{8516538A-785E-49A9-9425-12E21B79FF12}" srcId="{E62F43A6-1D3A-4F7D-9FEF-4CEBA319963D}" destId="{947DF1D4-85B7-49E4-9790-BDC666DB97D2}" srcOrd="0" destOrd="0" parTransId="{CBB50A7E-7DA4-4208-9D19-753557493AC3}" sibTransId="{6FAE318A-CA14-45C0-B303-EC4C0E3FB75A}"/>
    <dgm:cxn modelId="{1170B6D1-4B65-40C3-91B6-0ABF845AF028}" srcId="{BDE93B94-385F-44DF-B82A-4287BDD3F21C}" destId="{774BC436-FF31-4CF3-B33A-4C8CC7C8C234}" srcOrd="0" destOrd="0" parTransId="{8023758B-9EF1-4227-87EC-2044FC5D7999}" sibTransId="{CCBF5D9C-5E8F-4AF3-A5BA-E63D0B7FB467}"/>
    <dgm:cxn modelId="{F79CED87-E060-4A25-AFC9-3C8B7B89905B}" srcId="{1A80F35B-CC7B-492F-BA65-D310D74E239C}" destId="{E62F43A6-1D3A-4F7D-9FEF-4CEBA319963D}" srcOrd="3" destOrd="0" parTransId="{8F7C4B7C-6AA8-4A04-B5B6-9558D5DCAE6B}" sibTransId="{317DD298-B3DD-462C-889D-73D2E2F1F6E2}"/>
    <dgm:cxn modelId="{1624B45D-CD58-4816-A722-E6DC87516E4F}" type="presOf" srcId="{479258DC-44C3-455F-91A0-2DC157235393}" destId="{BF272F25-28FF-46B5-B1E6-A10FA042A84F}" srcOrd="1" destOrd="2" presId="urn:microsoft.com/office/officeart/2005/8/layout/matrix1"/>
    <dgm:cxn modelId="{81FEFFA1-8727-4FAD-A7D8-164976706EC4}" type="presOf" srcId="{DE2D69BB-B3D4-49FB-ACB8-3E546535C5D0}" destId="{B1FCAB7F-90BD-4324-BA3F-31870A31C43B}" srcOrd="1" destOrd="0" presId="urn:microsoft.com/office/officeart/2005/8/layout/matrix1"/>
    <dgm:cxn modelId="{B06FF0D7-1624-408C-96F9-C5D8B632757F}" type="presOf" srcId="{774BC436-FF31-4CF3-B33A-4C8CC7C8C234}" destId="{82C35B03-E123-4442-9738-82C8271996FF}" srcOrd="0" destOrd="1" presId="urn:microsoft.com/office/officeart/2005/8/layout/matrix1"/>
    <dgm:cxn modelId="{0771A7E5-0A38-4E14-B5C6-74A4BBB80E43}" type="presOf" srcId="{DE2D69BB-B3D4-49FB-ACB8-3E546535C5D0}" destId="{BF22B5DD-C224-4C8A-84D1-D717A82D9B86}" srcOrd="0" destOrd="0" presId="urn:microsoft.com/office/officeart/2005/8/layout/matrix1"/>
    <dgm:cxn modelId="{0A6A798C-C984-4EB9-B721-054225BB2DFF}" srcId="{1A80F35B-CC7B-492F-BA65-D310D74E239C}" destId="{BDE93B94-385F-44DF-B82A-4287BDD3F21C}" srcOrd="2" destOrd="0" parTransId="{EF84B68F-A4B5-4B50-89DF-FDF00CA65233}" sibTransId="{5F1D3157-0C20-4658-9000-4E3367569DA7}"/>
    <dgm:cxn modelId="{7E12CB5A-75B6-4E97-8051-2FAFDF9F5337}" srcId="{1A80F35B-CC7B-492F-BA65-D310D74E239C}" destId="{DE2D69BB-B3D4-49FB-ACB8-3E546535C5D0}" srcOrd="1" destOrd="0" parTransId="{36CB1426-5839-4180-B5DD-6094ADBE7C4B}" sibTransId="{EFB6A99A-8405-4654-8E9E-C589C80E54BC}"/>
    <dgm:cxn modelId="{D6D5689D-83E0-494F-A2ED-7F2FD3880937}" type="presParOf" srcId="{A97B29A9-EF71-4D84-AD57-1D666665536F}" destId="{6DB350C3-9DEB-45F6-91A5-A0436EFB057E}" srcOrd="0" destOrd="0" presId="urn:microsoft.com/office/officeart/2005/8/layout/matrix1"/>
    <dgm:cxn modelId="{9B168B9D-13F1-487F-AD48-3199F1ECDA8E}" type="presParOf" srcId="{6DB350C3-9DEB-45F6-91A5-A0436EFB057E}" destId="{ADE48B14-113C-4A5D-B37C-4A3697F55808}" srcOrd="0" destOrd="0" presId="urn:microsoft.com/office/officeart/2005/8/layout/matrix1"/>
    <dgm:cxn modelId="{88F50EF1-FCEA-44C9-BD46-A00483190195}" type="presParOf" srcId="{6DB350C3-9DEB-45F6-91A5-A0436EFB057E}" destId="{BF272F25-28FF-46B5-B1E6-A10FA042A84F}" srcOrd="1" destOrd="0" presId="urn:microsoft.com/office/officeart/2005/8/layout/matrix1"/>
    <dgm:cxn modelId="{9F0F489E-8DE3-48B9-B519-B2B5D225EBC3}" type="presParOf" srcId="{6DB350C3-9DEB-45F6-91A5-A0436EFB057E}" destId="{BF22B5DD-C224-4C8A-84D1-D717A82D9B86}" srcOrd="2" destOrd="0" presId="urn:microsoft.com/office/officeart/2005/8/layout/matrix1"/>
    <dgm:cxn modelId="{C6DF21D2-056F-4AFF-9820-E37ADFB09995}" type="presParOf" srcId="{6DB350C3-9DEB-45F6-91A5-A0436EFB057E}" destId="{B1FCAB7F-90BD-4324-BA3F-31870A31C43B}" srcOrd="3" destOrd="0" presId="urn:microsoft.com/office/officeart/2005/8/layout/matrix1"/>
    <dgm:cxn modelId="{C974B36B-7A25-45AF-A231-6A8548DA70B0}" type="presParOf" srcId="{6DB350C3-9DEB-45F6-91A5-A0436EFB057E}" destId="{82C35B03-E123-4442-9738-82C8271996FF}" srcOrd="4" destOrd="0" presId="urn:microsoft.com/office/officeart/2005/8/layout/matrix1"/>
    <dgm:cxn modelId="{AADCCC2B-2B1F-4B25-A249-F5C82CA9B6CF}" type="presParOf" srcId="{6DB350C3-9DEB-45F6-91A5-A0436EFB057E}" destId="{A1D57B9C-FD8E-4819-8094-0108A10B2C46}" srcOrd="5" destOrd="0" presId="urn:microsoft.com/office/officeart/2005/8/layout/matrix1"/>
    <dgm:cxn modelId="{6CAB7B99-9D7F-4019-A9AD-052A744AB2C5}" type="presParOf" srcId="{6DB350C3-9DEB-45F6-91A5-A0436EFB057E}" destId="{71695501-5B15-4FF3-890C-8CFBAA5B9628}" srcOrd="6" destOrd="0" presId="urn:microsoft.com/office/officeart/2005/8/layout/matrix1"/>
    <dgm:cxn modelId="{10640A7C-5B35-42D3-A29A-44578B4041B1}" type="presParOf" srcId="{6DB350C3-9DEB-45F6-91A5-A0436EFB057E}" destId="{6DDE1996-8BC6-4530-A94F-A35FA59002BE}" srcOrd="7" destOrd="0" presId="urn:microsoft.com/office/officeart/2005/8/layout/matrix1"/>
    <dgm:cxn modelId="{D99F7430-CDF6-4957-A230-EF3DBC5FDB11}" type="presParOf" srcId="{A97B29A9-EF71-4D84-AD57-1D666665536F}" destId="{6E6C9C60-91D4-41F4-A436-2147803F002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100E4-BE3A-422A-BE76-E7219D7F57E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CBD1116D-AF69-4160-933A-7050A7653DAE}">
      <dgm:prSet phldrT="[Text]"/>
      <dgm:spPr/>
      <dgm:t>
        <a:bodyPr/>
        <a:lstStyle/>
        <a:p>
          <a:r>
            <a:rPr lang="en-US" dirty="0" smtClean="0"/>
            <a:t>&gt; 2x2 MIMO</a:t>
          </a:r>
          <a:endParaRPr lang="en-US" dirty="0"/>
        </a:p>
      </dgm:t>
    </dgm:pt>
    <dgm:pt modelId="{12EE1A4B-9CEF-46DE-8548-19F056D5C02C}" type="parTrans" cxnId="{1E61B0CA-4ED7-427A-8FC7-1241E5390E77}">
      <dgm:prSet/>
      <dgm:spPr/>
      <dgm:t>
        <a:bodyPr/>
        <a:lstStyle/>
        <a:p>
          <a:endParaRPr lang="en-US"/>
        </a:p>
      </dgm:t>
    </dgm:pt>
    <dgm:pt modelId="{39B65DC5-F2F3-41C1-84CF-430ED86B5CD2}" type="sibTrans" cxnId="{1E61B0CA-4ED7-427A-8FC7-1241E5390E77}">
      <dgm:prSet/>
      <dgm:spPr/>
      <dgm:t>
        <a:bodyPr/>
        <a:lstStyle/>
        <a:p>
          <a:endParaRPr lang="en-US"/>
        </a:p>
      </dgm:t>
    </dgm:pt>
    <dgm:pt modelId="{BA3C46FA-39DB-422E-A549-D0121E874126}">
      <dgm:prSet phldrT="[Text]"/>
      <dgm:spPr/>
      <dgm:t>
        <a:bodyPr/>
        <a:lstStyle/>
        <a:p>
          <a:r>
            <a:rPr lang="en-US" dirty="0" smtClean="0"/>
            <a:t>Channel bonding</a:t>
          </a:r>
          <a:endParaRPr lang="en-US" dirty="0"/>
        </a:p>
      </dgm:t>
    </dgm:pt>
    <dgm:pt modelId="{3E68D605-4453-440E-AAE0-065D65B906D7}" type="parTrans" cxnId="{55B7BF11-DB83-4503-9241-9589F84C34EA}">
      <dgm:prSet/>
      <dgm:spPr/>
      <dgm:t>
        <a:bodyPr/>
        <a:lstStyle/>
        <a:p>
          <a:endParaRPr lang="en-US"/>
        </a:p>
      </dgm:t>
    </dgm:pt>
    <dgm:pt modelId="{8951A905-0DA8-405A-A55D-4960AA542584}" type="sibTrans" cxnId="{55B7BF11-DB83-4503-9241-9589F84C34EA}">
      <dgm:prSet/>
      <dgm:spPr/>
      <dgm:t>
        <a:bodyPr/>
        <a:lstStyle/>
        <a:p>
          <a:endParaRPr lang="en-US"/>
        </a:p>
      </dgm:t>
    </dgm:pt>
    <dgm:pt modelId="{ABD4E255-5D45-4F9B-915D-BF674DE3F76C}">
      <dgm:prSet phldrT="[Text]"/>
      <dgm:spPr/>
      <dgm:t>
        <a:bodyPr/>
        <a:lstStyle/>
        <a:p>
          <a:r>
            <a:rPr lang="en-US" dirty="0" smtClean="0"/>
            <a:t>30+ </a:t>
          </a:r>
          <a:r>
            <a:rPr lang="en-US" dirty="0" err="1" smtClean="0"/>
            <a:t>Gbps</a:t>
          </a:r>
          <a:r>
            <a:rPr lang="en-US" dirty="0" smtClean="0"/>
            <a:t> WLAN</a:t>
          </a:r>
          <a:endParaRPr lang="en-US" dirty="0"/>
        </a:p>
      </dgm:t>
    </dgm:pt>
    <dgm:pt modelId="{ADF8DA61-4AD2-4B84-98CA-83889D851B7A}" type="parTrans" cxnId="{340D13A8-9445-4965-8CCD-0D8E2793EFB9}">
      <dgm:prSet/>
      <dgm:spPr/>
      <dgm:t>
        <a:bodyPr/>
        <a:lstStyle/>
        <a:p>
          <a:endParaRPr lang="en-US"/>
        </a:p>
      </dgm:t>
    </dgm:pt>
    <dgm:pt modelId="{8E6E95F6-8AC1-4A5C-A1AD-7A625A039FF3}" type="sibTrans" cxnId="{340D13A8-9445-4965-8CCD-0D8E2793EFB9}">
      <dgm:prSet/>
      <dgm:spPr/>
      <dgm:t>
        <a:bodyPr/>
        <a:lstStyle/>
        <a:p>
          <a:endParaRPr lang="en-US"/>
        </a:p>
      </dgm:t>
    </dgm:pt>
    <dgm:pt modelId="{1C384F08-D19E-4D4C-BBE9-493802976A21}" type="pres">
      <dgm:prSet presAssocID="{567100E4-BE3A-422A-BE76-E7219D7F57EE}" presName="linearFlow" presStyleCnt="0">
        <dgm:presLayoutVars>
          <dgm:dir/>
          <dgm:resizeHandles val="exact"/>
        </dgm:presLayoutVars>
      </dgm:prSet>
      <dgm:spPr/>
    </dgm:pt>
    <dgm:pt modelId="{60E14E92-E67B-422A-ACF4-8A46783CF274}" type="pres">
      <dgm:prSet presAssocID="{CBD1116D-AF69-4160-933A-7050A7653D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62DE8-D635-4BDC-AF95-B7668E9A8421}" type="pres">
      <dgm:prSet presAssocID="{39B65DC5-F2F3-41C1-84CF-430ED86B5CD2}" presName="spacerL" presStyleCnt="0"/>
      <dgm:spPr/>
    </dgm:pt>
    <dgm:pt modelId="{40221555-3B91-4CF8-A440-8B2696ED702B}" type="pres">
      <dgm:prSet presAssocID="{39B65DC5-F2F3-41C1-84CF-430ED86B5CD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01C8763-71C4-437F-96D6-C643898C9D64}" type="pres">
      <dgm:prSet presAssocID="{39B65DC5-F2F3-41C1-84CF-430ED86B5CD2}" presName="spacerR" presStyleCnt="0"/>
      <dgm:spPr/>
    </dgm:pt>
    <dgm:pt modelId="{84161FF6-C075-468B-872F-B3D16B5EB577}" type="pres">
      <dgm:prSet presAssocID="{BA3C46FA-39DB-422E-A549-D0121E87412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5ADFB-1AE7-40CC-A576-0A1932678900}" type="pres">
      <dgm:prSet presAssocID="{8951A905-0DA8-405A-A55D-4960AA542584}" presName="spacerL" presStyleCnt="0"/>
      <dgm:spPr/>
    </dgm:pt>
    <dgm:pt modelId="{38A34D6A-7603-4F85-8014-AE6CDC70D37B}" type="pres">
      <dgm:prSet presAssocID="{8951A905-0DA8-405A-A55D-4960AA54258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606FF32-2FE6-4D4E-82A6-C3E5E0651650}" type="pres">
      <dgm:prSet presAssocID="{8951A905-0DA8-405A-A55D-4960AA542584}" presName="spacerR" presStyleCnt="0"/>
      <dgm:spPr/>
    </dgm:pt>
    <dgm:pt modelId="{52C5CD3F-AF35-4766-8E1A-FB106A4457DB}" type="pres">
      <dgm:prSet presAssocID="{ABD4E255-5D45-4F9B-915D-BF674DE3F7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D8ECE-5432-4521-8255-CC1D0F2BD920}" type="presOf" srcId="{BA3C46FA-39DB-422E-A549-D0121E874126}" destId="{84161FF6-C075-468B-872F-B3D16B5EB577}" srcOrd="0" destOrd="0" presId="urn:microsoft.com/office/officeart/2005/8/layout/equation1"/>
    <dgm:cxn modelId="{340D13A8-9445-4965-8CCD-0D8E2793EFB9}" srcId="{567100E4-BE3A-422A-BE76-E7219D7F57EE}" destId="{ABD4E255-5D45-4F9B-915D-BF674DE3F76C}" srcOrd="2" destOrd="0" parTransId="{ADF8DA61-4AD2-4B84-98CA-83889D851B7A}" sibTransId="{8E6E95F6-8AC1-4A5C-A1AD-7A625A039FF3}"/>
    <dgm:cxn modelId="{55B7BF11-DB83-4503-9241-9589F84C34EA}" srcId="{567100E4-BE3A-422A-BE76-E7219D7F57EE}" destId="{BA3C46FA-39DB-422E-A549-D0121E874126}" srcOrd="1" destOrd="0" parTransId="{3E68D605-4453-440E-AAE0-065D65B906D7}" sibTransId="{8951A905-0DA8-405A-A55D-4960AA542584}"/>
    <dgm:cxn modelId="{E8A53960-AF81-4EBD-B61C-B6CA0F73F40A}" type="presOf" srcId="{ABD4E255-5D45-4F9B-915D-BF674DE3F76C}" destId="{52C5CD3F-AF35-4766-8E1A-FB106A4457DB}" srcOrd="0" destOrd="0" presId="urn:microsoft.com/office/officeart/2005/8/layout/equation1"/>
    <dgm:cxn modelId="{B2F1D1E0-5923-4B68-986C-B6E5FCDC8623}" type="presOf" srcId="{39B65DC5-F2F3-41C1-84CF-430ED86B5CD2}" destId="{40221555-3B91-4CF8-A440-8B2696ED702B}" srcOrd="0" destOrd="0" presId="urn:microsoft.com/office/officeart/2005/8/layout/equation1"/>
    <dgm:cxn modelId="{1B61B8E6-5529-4F3F-92D7-B35BDC4C6360}" type="presOf" srcId="{8951A905-0DA8-405A-A55D-4960AA542584}" destId="{38A34D6A-7603-4F85-8014-AE6CDC70D37B}" srcOrd="0" destOrd="0" presId="urn:microsoft.com/office/officeart/2005/8/layout/equation1"/>
    <dgm:cxn modelId="{D3D87033-2B67-43BA-972F-4A804D85EFF2}" type="presOf" srcId="{567100E4-BE3A-422A-BE76-E7219D7F57EE}" destId="{1C384F08-D19E-4D4C-BBE9-493802976A21}" srcOrd="0" destOrd="0" presId="urn:microsoft.com/office/officeart/2005/8/layout/equation1"/>
    <dgm:cxn modelId="{6558288F-DE6D-40E1-A93A-73D6FE6815FB}" type="presOf" srcId="{CBD1116D-AF69-4160-933A-7050A7653DAE}" destId="{60E14E92-E67B-422A-ACF4-8A46783CF274}" srcOrd="0" destOrd="0" presId="urn:microsoft.com/office/officeart/2005/8/layout/equation1"/>
    <dgm:cxn modelId="{1E61B0CA-4ED7-427A-8FC7-1241E5390E77}" srcId="{567100E4-BE3A-422A-BE76-E7219D7F57EE}" destId="{CBD1116D-AF69-4160-933A-7050A7653DAE}" srcOrd="0" destOrd="0" parTransId="{12EE1A4B-9CEF-46DE-8548-19F056D5C02C}" sibTransId="{39B65DC5-F2F3-41C1-84CF-430ED86B5CD2}"/>
    <dgm:cxn modelId="{76BEC5C8-6E5E-4643-B94B-2D1320F0874F}" type="presParOf" srcId="{1C384F08-D19E-4D4C-BBE9-493802976A21}" destId="{60E14E92-E67B-422A-ACF4-8A46783CF274}" srcOrd="0" destOrd="0" presId="urn:microsoft.com/office/officeart/2005/8/layout/equation1"/>
    <dgm:cxn modelId="{ECCB3807-59E1-4FE5-B1D7-90A3B9C3462A}" type="presParOf" srcId="{1C384F08-D19E-4D4C-BBE9-493802976A21}" destId="{4BA62DE8-D635-4BDC-AF95-B7668E9A8421}" srcOrd="1" destOrd="0" presId="urn:microsoft.com/office/officeart/2005/8/layout/equation1"/>
    <dgm:cxn modelId="{82F07C61-224E-4BD1-A50D-B22A4E5B586F}" type="presParOf" srcId="{1C384F08-D19E-4D4C-BBE9-493802976A21}" destId="{40221555-3B91-4CF8-A440-8B2696ED702B}" srcOrd="2" destOrd="0" presId="urn:microsoft.com/office/officeart/2005/8/layout/equation1"/>
    <dgm:cxn modelId="{E49BB826-AB6F-4413-9A6C-5CB31DC21FD3}" type="presParOf" srcId="{1C384F08-D19E-4D4C-BBE9-493802976A21}" destId="{A01C8763-71C4-437F-96D6-C643898C9D64}" srcOrd="3" destOrd="0" presId="urn:microsoft.com/office/officeart/2005/8/layout/equation1"/>
    <dgm:cxn modelId="{D62C78EC-079A-4822-B861-5905A3805485}" type="presParOf" srcId="{1C384F08-D19E-4D4C-BBE9-493802976A21}" destId="{84161FF6-C075-468B-872F-B3D16B5EB577}" srcOrd="4" destOrd="0" presId="urn:microsoft.com/office/officeart/2005/8/layout/equation1"/>
    <dgm:cxn modelId="{08C53341-8BE6-4C59-B3A0-53E2D62E3F72}" type="presParOf" srcId="{1C384F08-D19E-4D4C-BBE9-493802976A21}" destId="{1955ADFB-1AE7-40CC-A576-0A1932678900}" srcOrd="5" destOrd="0" presId="urn:microsoft.com/office/officeart/2005/8/layout/equation1"/>
    <dgm:cxn modelId="{27D48414-B416-42AF-8A06-34F201D60E9B}" type="presParOf" srcId="{1C384F08-D19E-4D4C-BBE9-493802976A21}" destId="{38A34D6A-7603-4F85-8014-AE6CDC70D37B}" srcOrd="6" destOrd="0" presId="urn:microsoft.com/office/officeart/2005/8/layout/equation1"/>
    <dgm:cxn modelId="{BECF360E-C057-49E8-A634-B7CBDEC47814}" type="presParOf" srcId="{1C384F08-D19E-4D4C-BBE9-493802976A21}" destId="{3606FF32-2FE6-4D4E-82A6-C3E5E0651650}" srcOrd="7" destOrd="0" presId="urn:microsoft.com/office/officeart/2005/8/layout/equation1"/>
    <dgm:cxn modelId="{B116B00F-50D9-44A2-BB5E-EC728370FF6D}" type="presParOf" srcId="{1C384F08-D19E-4D4C-BBE9-493802976A21}" destId="{52C5CD3F-AF35-4766-8E1A-FB106A4457D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4BA52-25E7-442F-97A1-ACA1CDFECD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5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344988" y="6475413"/>
            <a:ext cx="530225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646B16E-F570-4E5E-ABAA-AC99636E3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685800" y="377825"/>
            <a:ext cx="2057400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20,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7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3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11-14/0606r0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al.Basson@wilocity.com" TargetMode="External"/><Relationship Id="rId3" Type="http://schemas.openxmlformats.org/officeDocument/2006/relationships/hyperlink" Target="mailto:s29.chang@samsung.com" TargetMode="External"/><Relationship Id="rId7" Type="http://schemas.openxmlformats.org/officeDocument/2006/relationships/hyperlink" Target="mailto:Lei.Huang@sg.panasonic.com" TargetMode="External"/><Relationship Id="rId2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lfv@qca.qualcomm.com" TargetMode="External"/><Relationship Id="rId11" Type="http://schemas.openxmlformats.org/officeDocument/2006/relationships/hyperlink" Target="mailto:hongyuan@marvell.com" TargetMode="External"/><Relationship Id="rId5" Type="http://schemas.openxmlformats.org/officeDocument/2006/relationships/hyperlink" Target="mailto:ptorab@broadcom.com" TargetMode="External"/><Relationship Id="rId10" Type="http://schemas.openxmlformats.org/officeDocument/2006/relationships/hyperlink" Target="mailto:James.wang@mediatek.com" TargetMode="External"/><Relationship Id="rId4" Type="http://schemas.openxmlformats.org/officeDocument/2006/relationships/hyperlink" Target="mailto:Rob.Sun@huawei.com" TargetMode="External"/><Relationship Id="rId9" Type="http://schemas.openxmlformats.org/officeDocument/2006/relationships/hyperlink" Target="mailto:bhart@cisco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eileiw@marvell.com" TargetMode="External"/><Relationship Id="rId3" Type="http://schemas.openxmlformats.org/officeDocument/2006/relationships/hyperlink" Target="mailto:andrey.pudeyev@intel.com" TargetMode="External"/><Relationship Id="rId7" Type="http://schemas.openxmlformats.org/officeDocument/2006/relationships/hyperlink" Target="mailto:chiu.ngo@samsung.com" TargetMode="External"/><Relationship Id="rId2" Type="http://schemas.openxmlformats.org/officeDocument/2006/relationships/hyperlink" Target="mailto:Alexander.Maltsev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erceg@broadcom.com" TargetMode="External"/><Relationship Id="rId5" Type="http://schemas.openxmlformats.org/officeDocument/2006/relationships/hyperlink" Target="mailto:Edward.Au@huawei.com" TargetMode="External"/><Relationship Id="rId4" Type="http://schemas.openxmlformats.org/officeDocument/2006/relationships/hyperlink" Target="mailto:Yan.Xin@huawei.com" TargetMode="External"/><Relationship Id="rId9" Type="http://schemas.openxmlformats.org/officeDocument/2006/relationships/hyperlink" Target="mailto:Mark.Grodzinsky@wilocity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chart" Target="../charts/char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21" Type="http://schemas.openxmlformats.org/officeDocument/2006/relationships/image" Target="../media/image37.wmf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image" Target="../media/image18.jpeg"/><Relationship Id="rId16" Type="http://schemas.openxmlformats.org/officeDocument/2006/relationships/image" Target="../media/image32.jpe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i.edu/Pubs/ETD/Available/etd-050112-072212/unrestricted/Fitzpatrick.pdf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Next Generation 802.11ad:</a:t>
            </a:r>
            <a:br>
              <a:rPr lang="en-US" sz="4000" dirty="0" smtClean="0"/>
            </a:br>
            <a:r>
              <a:rPr lang="en-US" sz="4000" dirty="0" smtClean="0"/>
              <a:t>30+ </a:t>
            </a:r>
            <a:r>
              <a:rPr lang="en-US" sz="4000" dirty="0" err="1" smtClean="0"/>
              <a:t>Gbps</a:t>
            </a:r>
            <a:r>
              <a:rPr lang="en-US" sz="4000" dirty="0" smtClean="0"/>
              <a:t> WLAN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8584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>
          <a:xfrm>
            <a:off x="5357818" y="6488385"/>
            <a:ext cx="3184520" cy="180975"/>
          </a:xfrm>
        </p:spPr>
        <p:txBody>
          <a:bodyPr/>
          <a:lstStyle/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88082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13684"/>
              </p:ext>
            </p:extLst>
          </p:nvPr>
        </p:nvGraphicFramePr>
        <p:xfrm>
          <a:off x="575556" y="2311593"/>
          <a:ext cx="8280920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756"/>
                <a:gridCol w="1389564"/>
                <a:gridCol w="1049166"/>
                <a:gridCol w="899285"/>
                <a:gridCol w="29601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Carlos Cordeiro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2"/>
                        </a:rPr>
                        <a:t>Carlos.Cordeiro@intel.com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SangHyun</a:t>
                      </a:r>
                      <a:r>
                        <a:rPr lang="en-US" sz="1600" dirty="0" smtClean="0"/>
                        <a:t> Chang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Samsung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s29.chang@samsung.com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Rob 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Huawei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Rob.Sun@huawei.com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Payam Torab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ptorab@broadcom.com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Rolf De</a:t>
                      </a:r>
                      <a:r>
                        <a:rPr lang="en-US" sz="1600" baseline="0" dirty="0" smtClean="0"/>
                        <a:t> Vegt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Qualcomm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6"/>
                        </a:rPr>
                        <a:t>rolfv@qca.qualcomm.com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Lei Huang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Panasonic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Lei.Huang@sg.panasonic.com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Gal</a:t>
                      </a:r>
                      <a:r>
                        <a:rPr lang="en-US" sz="1600" baseline="0" dirty="0" smtClean="0"/>
                        <a:t> Basson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Wilocity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8"/>
                        </a:rPr>
                        <a:t>Gal.Basson@wilocity.com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Brian Hart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Cisco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9"/>
                        </a:rPr>
                        <a:t>bhart@cisco.com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James Wang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MediaTek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0"/>
                        </a:rPr>
                        <a:t>James.wang@mediatek.com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Hongyuan Zhang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Marvell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11"/>
                        </a:rPr>
                        <a:t>hongyuan@marvell.com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06680" cy="1065213"/>
          </a:xfrm>
        </p:spPr>
        <p:txBody>
          <a:bodyPr/>
          <a:lstStyle/>
          <a:p>
            <a:r>
              <a:rPr lang="en-GB" sz="2800" dirty="0" smtClean="0"/>
              <a:t>Related market trend: tri-band Wi-Fi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740" y="1196752"/>
            <a:ext cx="4670301" cy="467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9"/>
          <p:cNvSpPr>
            <a:spLocks noGrp="1"/>
          </p:cNvSpPr>
          <p:nvPr>
            <p:ph idx="1"/>
          </p:nvPr>
        </p:nvSpPr>
        <p:spPr>
          <a:xfrm>
            <a:off x="719572" y="5868515"/>
            <a:ext cx="7740860" cy="584821"/>
          </a:xfrm>
          <a:solidFill>
            <a:srgbClr val="0070C0"/>
          </a:solidFill>
          <a:effectLst/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Tri-band Wi-Fi is inevitable: 11ad is just the start!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idx="4294967295"/>
          </p:nvPr>
        </p:nvSpPr>
        <p:spPr>
          <a:xfrm>
            <a:off x="680953" y="3476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May 2014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0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834988"/>
          </a:xfrm>
        </p:spPr>
        <p:txBody>
          <a:bodyPr/>
          <a:lstStyle/>
          <a:p>
            <a:r>
              <a:rPr lang="en-US" dirty="0" smtClean="0"/>
              <a:t>What does 11ad offer?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719572" y="5580483"/>
            <a:ext cx="7740860" cy="872853"/>
          </a:xfrm>
          <a:solidFill>
            <a:srgbClr val="0070C0"/>
          </a:solidFill>
          <a:effectLst/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Need to evolve both the DMG PHY and MAC to support envisioned applications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4344988" y="648584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69B99EC4-A1FB-4C79-B9A5-C1FFD5A9038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6"/>
          </p:nvPr>
        </p:nvSpPr>
        <p:spPr>
          <a:xfrm>
            <a:off x="5357818" y="6485843"/>
            <a:ext cx="3184520" cy="180975"/>
          </a:xfrm>
        </p:spPr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07690092"/>
              </p:ext>
            </p:extLst>
          </p:nvPr>
        </p:nvGraphicFramePr>
        <p:xfrm>
          <a:off x="791580" y="1412776"/>
          <a:ext cx="768096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41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MIMO </a:t>
            </a:r>
            <a:r>
              <a:rPr lang="en-US" dirty="0" smtClean="0"/>
              <a:t>(&gt; 1 stream)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981200"/>
            <a:ext cx="6350396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It is possible, for example, to create a MIMO system by combining multiple RF signals in one BB through </a:t>
            </a:r>
            <a:r>
              <a:rPr lang="en-US" sz="1800" dirty="0"/>
              <a:t>a hybrid beamforming </a:t>
            </a:r>
            <a:r>
              <a:rPr lang="en-US" sz="1800" dirty="0" smtClean="0"/>
              <a:t>scheme (see figure on the left)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Relatively simple </a:t>
            </a:r>
            <a:r>
              <a:rPr lang="en-US" sz="1600" dirty="0"/>
              <a:t>modification </a:t>
            </a:r>
            <a:r>
              <a:rPr lang="en-US" sz="1600" dirty="0" smtClean="0"/>
              <a:t>to 11ad to support multi-stream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Could also be with a single array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9024"/>
              </p:ext>
            </p:extLst>
          </p:nvPr>
        </p:nvGraphicFramePr>
        <p:xfrm>
          <a:off x="933770" y="3573016"/>
          <a:ext cx="4056685" cy="291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Visio" r:id="rId3" imgW="3214721" imgH="2309238" progId="Visio.Drawing.11">
                  <p:embed/>
                </p:oleObj>
              </mc:Choice>
              <mc:Fallback>
                <p:oleObj name="Visio" r:id="rId3" imgW="3214721" imgH="230923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770" y="3573016"/>
                        <a:ext cx="4056685" cy="2918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 l="18367" t="23734" r="12342" b="14522"/>
          <a:stretch>
            <a:fillRect/>
          </a:stretch>
        </p:blipFill>
        <p:spPr bwMode="auto">
          <a:xfrm>
            <a:off x="7036197" y="2384884"/>
            <a:ext cx="1636106" cy="109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6872103" y="1592796"/>
            <a:ext cx="1964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802.11ad antenna: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16 element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3D beamforming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425" name="Picture 113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937" y="3573016"/>
            <a:ext cx="2587519" cy="2816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4951222" y="4719657"/>
            <a:ext cx="163698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MIMO with new </a:t>
            </a:r>
          </a:p>
          <a:p>
            <a:pPr algn="ctr"/>
            <a:r>
              <a:rPr lang="en-US" sz="1400" dirty="0" smtClean="0"/>
              <a:t>antenna architecture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237427" y="4719656"/>
            <a:ext cx="171713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MIMO with existing </a:t>
            </a:r>
          </a:p>
          <a:p>
            <a:pPr algn="ctr"/>
            <a:r>
              <a:rPr lang="en-US" sz="1400" dirty="0" smtClean="0"/>
              <a:t>antenna architecture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33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example: Hybrid </a:t>
            </a:r>
            <a:r>
              <a:rPr lang="en-US" dirty="0"/>
              <a:t>beamforming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5074332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Hybrid beamforming consists of two stages: Coarse (RF) and Fine (BB) beamforming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Coarse beamforming: sector sweep in </a:t>
            </a:r>
            <a:br>
              <a:rPr lang="en-US" sz="1800" dirty="0"/>
            </a:br>
            <a:r>
              <a:rPr lang="en-US" sz="1800" dirty="0"/>
              <a:t>RF to establish one or several independent </a:t>
            </a:r>
            <a:br>
              <a:rPr lang="en-US" sz="1800" dirty="0"/>
            </a:br>
            <a:r>
              <a:rPr lang="en-US" sz="1800" dirty="0"/>
              <a:t>links (rays) between TX and RX </a:t>
            </a:r>
            <a:br>
              <a:rPr lang="en-US" sz="1800" dirty="0"/>
            </a:br>
            <a:r>
              <a:rPr lang="en-US" sz="1800" dirty="0"/>
              <a:t>antennas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Fine beamforming: optimal weighting </a:t>
            </a:r>
            <a:br>
              <a:rPr lang="en-US" sz="1800" dirty="0"/>
            </a:br>
            <a:r>
              <a:rPr lang="en-US" sz="1800" dirty="0"/>
              <a:t>done in BB in accordance with </a:t>
            </a:r>
            <a:br>
              <a:rPr lang="en-US" sz="1800" dirty="0"/>
            </a:br>
            <a:r>
              <a:rPr lang="en-US" sz="1800" dirty="0"/>
              <a:t>given criterion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Set of channels after coarse </a:t>
            </a:r>
            <a:r>
              <a:rPr lang="en-US" sz="1800" dirty="0" smtClean="0"/>
              <a:t>beamforming </a:t>
            </a:r>
            <a:r>
              <a:rPr lang="en-US" sz="1800" dirty="0"/>
              <a:t>between different </a:t>
            </a:r>
            <a:r>
              <a:rPr lang="en-US" sz="1800" dirty="0" smtClean="0"/>
              <a:t>TX-RX </a:t>
            </a:r>
            <a:r>
              <a:rPr lang="en-US" sz="1800" dirty="0"/>
              <a:t>beams may be treated </a:t>
            </a:r>
            <a:r>
              <a:rPr lang="en-US" sz="1800" dirty="0" smtClean="0"/>
              <a:t>as </a:t>
            </a:r>
            <a:r>
              <a:rPr lang="en-US" sz="1800" dirty="0"/>
              <a:t>a virtual MIMO channel, and </a:t>
            </a:r>
            <a:r>
              <a:rPr lang="en-US" sz="1800" dirty="0" smtClean="0"/>
              <a:t>well-known </a:t>
            </a:r>
            <a:r>
              <a:rPr lang="en-US" sz="1800" dirty="0"/>
              <a:t>MIMO techniques can </a:t>
            </a:r>
            <a:r>
              <a:rPr lang="en-US" sz="1800" dirty="0" smtClean="0"/>
              <a:t>be </a:t>
            </a:r>
            <a:r>
              <a:rPr lang="en-US" sz="1800" dirty="0"/>
              <a:t>applied to </a:t>
            </a:r>
            <a:r>
              <a:rPr lang="en-US" sz="1800" dirty="0" smtClean="0"/>
              <a:t>those channels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750657"/>
              </p:ext>
            </p:extLst>
          </p:nvPr>
        </p:nvGraphicFramePr>
        <p:xfrm>
          <a:off x="5551488" y="2133600"/>
          <a:ext cx="35052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3" name="Visio" r:id="rId3" imgW="5809304" imgH="7093626" progId="Visio.Drawing.11">
                  <p:embed/>
                </p:oleObj>
              </mc:Choice>
              <mc:Fallback>
                <p:oleObj name="Visio" r:id="rId3" imgW="5809304" imgH="7093626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133600"/>
                        <a:ext cx="35052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2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beamforming: Coarse beamforming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482" y="1952836"/>
            <a:ext cx="46621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282244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Coarse beamforming can be implemented on top of 11ad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  criteria may be used for ray set selection. Examples: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Rays should provide highest signal power or SINR at the RX side</a:t>
            </a:r>
            <a:endParaRPr lang="ru-RU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Rays should be mutually uncorrelated, for example, they should come from different directions or be reflected from different objects</a:t>
            </a:r>
            <a:endParaRPr lang="ru-RU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Number of selected pairs should be equal to (or more) than the minimal number of TX and RX chains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593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beamforming: Fine beamforming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138228" cy="41132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Rays created during coarse beamforming are used to compose virtual MIMO channel matrix 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Could limit the max rank of the </a:t>
            </a:r>
            <a:r>
              <a:rPr lang="en-US" sz="2400" dirty="0"/>
              <a:t>virtual MIMO channel </a:t>
            </a:r>
            <a:r>
              <a:rPr lang="en-US" sz="2400" dirty="0" smtClean="0"/>
              <a:t>to, say,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Optimal MIMO modes are selected to maximize the total throughput or robustness</a:t>
            </a:r>
            <a:endParaRPr lang="ru-RU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30338"/>
              </p:ext>
            </p:extLst>
          </p:nvPr>
        </p:nvGraphicFramePr>
        <p:xfrm>
          <a:off x="4968044" y="2492896"/>
          <a:ext cx="3824287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Visio" r:id="rId3" imgW="6349745" imgH="4981770" progId="Visio.Drawing.11">
                  <p:embed/>
                </p:oleObj>
              </mc:Choice>
              <mc:Fallback>
                <p:oleObj name="Visio" r:id="rId3" imgW="6349745" imgH="498177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44" y="2492896"/>
                        <a:ext cx="3824287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beamforming applications</a:t>
            </a:r>
            <a:endParaRPr lang="ru-RU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5556" y="1843679"/>
            <a:ext cx="48943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LOS MIMO mode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Spatial separation of antenna signals is available for large coverage area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Signal separation may be improved by using cross-polarized antenna arrays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High throughput mode (&gt;=2 streams)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Throughput increase by simultaneous usage of several spatial streams for data transmission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Spatial streams created by independent paths/reflected 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High reliability mode (1 stream)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Used in cases when ray blockage probability is high/unacceptable from a </a:t>
            </a:r>
            <a:r>
              <a:rPr lang="en-US" sz="1600" dirty="0" err="1" smtClean="0"/>
              <a:t>QoS</a:t>
            </a:r>
            <a:r>
              <a:rPr lang="en-US" sz="1600" dirty="0" smtClean="0"/>
              <a:t> point of view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Space-Time, Space-Frequency Block Coding may be used</a:t>
            </a:r>
          </a:p>
        </p:txBody>
      </p:sp>
      <p:grpSp>
        <p:nvGrpSpPr>
          <p:cNvPr id="29" name="Group 7"/>
          <p:cNvGrpSpPr/>
          <p:nvPr/>
        </p:nvGrpSpPr>
        <p:grpSpPr>
          <a:xfrm>
            <a:off x="5686097" y="4473116"/>
            <a:ext cx="3087413" cy="1355596"/>
            <a:chOff x="2440813" y="7200899"/>
            <a:chExt cx="7114626" cy="3081376"/>
          </a:xfrm>
        </p:grpSpPr>
        <p:grpSp>
          <p:nvGrpSpPr>
            <p:cNvPr id="31" name="Group 54"/>
            <p:cNvGrpSpPr/>
            <p:nvPr/>
          </p:nvGrpSpPr>
          <p:grpSpPr>
            <a:xfrm>
              <a:off x="2440813" y="7200899"/>
              <a:ext cx="7114626" cy="3081376"/>
              <a:chOff x="2199281" y="2361269"/>
              <a:chExt cx="4361856" cy="1915157"/>
            </a:xfrm>
          </p:grpSpPr>
          <p:sp>
            <p:nvSpPr>
              <p:cNvPr id="36" name="Cube 35"/>
              <p:cNvSpPr/>
              <p:nvPr/>
            </p:nvSpPr>
            <p:spPr bwMode="auto">
              <a:xfrm>
                <a:off x="4021929" y="2361269"/>
                <a:ext cx="1636818" cy="1083804"/>
              </a:xfrm>
              <a:prstGeom prst="cube">
                <a:avLst>
                  <a:gd name="adj" fmla="val 2175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Verdana" pitchFamily="34" charset="0"/>
                  </a:rPr>
                  <a:t>reflector</a:t>
                </a:r>
              </a:p>
            </p:txBody>
          </p:sp>
          <p:sp>
            <p:nvSpPr>
              <p:cNvPr id="37" name="Cube 36"/>
              <p:cNvSpPr/>
              <p:nvPr/>
            </p:nvSpPr>
            <p:spPr bwMode="auto">
              <a:xfrm>
                <a:off x="2746516" y="3795884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8" name="Cube 37"/>
              <p:cNvSpPr/>
              <p:nvPr/>
            </p:nvSpPr>
            <p:spPr bwMode="auto">
              <a:xfrm>
                <a:off x="3115028" y="3437221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9" name="TextBox 1"/>
              <p:cNvSpPr txBox="1"/>
              <p:nvPr/>
            </p:nvSpPr>
            <p:spPr>
              <a:xfrm>
                <a:off x="2499927" y="3277395"/>
                <a:ext cx="705961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effectLst/>
                  </a:rPr>
                  <a:t>2x8 antenna </a:t>
                </a:r>
              </a:p>
              <a:p>
                <a:pPr algn="ctr"/>
                <a:r>
                  <a:rPr lang="en-US" sz="800" b="1" dirty="0" smtClean="0">
                    <a:solidFill>
                      <a:schemeClr val="tx1"/>
                    </a:solidFill>
                    <a:effectLst/>
                  </a:rPr>
                  <a:t>array</a:t>
                </a:r>
                <a:endParaRPr lang="en-US" sz="800" b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2898258" y="3879564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4608816" y="3879564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 rot="20101543">
                <a:off x="3241175" y="3284626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 rot="1505470">
                <a:off x="5020693" y="3280842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44" name="Straight Arrow Connector 43"/>
              <p:cNvCxnSpPr>
                <a:stCxn id="40" idx="2"/>
              </p:cNvCxnSpPr>
              <p:nvPr/>
            </p:nvCxnSpPr>
            <p:spPr bwMode="auto">
              <a:xfrm flipV="1">
                <a:off x="2898258" y="3961551"/>
                <a:ext cx="2689184" cy="1169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5" name="Cube 44"/>
              <p:cNvSpPr/>
              <p:nvPr/>
            </p:nvSpPr>
            <p:spPr bwMode="auto">
              <a:xfrm>
                <a:off x="5529130" y="3803762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6" name="Cube 45"/>
              <p:cNvSpPr/>
              <p:nvPr/>
            </p:nvSpPr>
            <p:spPr bwMode="auto">
              <a:xfrm>
                <a:off x="5897642" y="3445099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7" name="TextBox 1"/>
              <p:cNvSpPr txBox="1"/>
              <p:nvPr/>
            </p:nvSpPr>
            <p:spPr>
              <a:xfrm>
                <a:off x="3994598" y="3511552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800" b="1" i="1" dirty="0" smtClean="0">
                    <a:solidFill>
                      <a:schemeClr val="tx1"/>
                    </a:solidFill>
                    <a:effectLst/>
                  </a:rPr>
                  <a:t>Null-forming</a:t>
                </a:r>
                <a:endParaRPr lang="en-US" sz="800" b="1" i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8" name="TextBox 1"/>
              <p:cNvSpPr txBox="1"/>
              <p:nvPr/>
            </p:nvSpPr>
            <p:spPr>
              <a:xfrm>
                <a:off x="2735539" y="2977469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800" b="1" i="1" dirty="0" smtClean="0">
                    <a:solidFill>
                      <a:schemeClr val="tx1"/>
                    </a:solidFill>
                    <a:effectLst/>
                  </a:rPr>
                  <a:t>Beam-forming</a:t>
                </a:r>
                <a:endParaRPr lang="en-US" sz="800" b="1" i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49" name="TextBox 1"/>
              <p:cNvSpPr txBox="1"/>
              <p:nvPr/>
            </p:nvSpPr>
            <p:spPr>
              <a:xfrm>
                <a:off x="3955376" y="3981118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solidFill>
                      <a:schemeClr val="tx1"/>
                    </a:solidFill>
                    <a:effectLst/>
                  </a:rPr>
                  <a:t>Link 1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0" name="TextBox 1"/>
              <p:cNvSpPr txBox="1"/>
              <p:nvPr/>
            </p:nvSpPr>
            <p:spPr>
              <a:xfrm>
                <a:off x="4869641" y="2812664"/>
                <a:ext cx="705962" cy="295309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solidFill>
                      <a:schemeClr val="tx1"/>
                    </a:solidFill>
                    <a:effectLst/>
                  </a:rPr>
                  <a:t>Link 2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1" name="TextBox 1"/>
              <p:cNvSpPr txBox="1"/>
              <p:nvPr/>
            </p:nvSpPr>
            <p:spPr>
              <a:xfrm>
                <a:off x="2199281" y="3687746"/>
                <a:ext cx="497069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solidFill>
                      <a:schemeClr val="tx1"/>
                    </a:solidFill>
                    <a:effectLst/>
                  </a:rPr>
                  <a:t>2Tx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52" name="TextBox 1"/>
              <p:cNvSpPr txBox="1"/>
              <p:nvPr/>
            </p:nvSpPr>
            <p:spPr>
              <a:xfrm>
                <a:off x="6107823" y="3730711"/>
                <a:ext cx="453314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solidFill>
                      <a:schemeClr val="tx1"/>
                    </a:solidFill>
                    <a:effectLst/>
                  </a:rPr>
                  <a:t>2Rx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cxnSp>
          <p:nvCxnSpPr>
            <p:cNvPr id="32" name="Straight Arrow Connector 31"/>
            <p:cNvCxnSpPr>
              <a:stCxn id="42" idx="2"/>
            </p:cNvCxnSpPr>
            <p:nvPr/>
          </p:nvCxnSpPr>
          <p:spPr bwMode="auto">
            <a:xfrm flipV="1">
              <a:off x="4220796" y="8139363"/>
              <a:ext cx="2326722" cy="106161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6490754" y="8150216"/>
              <a:ext cx="2150259" cy="10479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580915" y="9220200"/>
              <a:ext cx="5007460" cy="57427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419981" y="9230083"/>
              <a:ext cx="3595389" cy="52151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518" y="2214510"/>
            <a:ext cx="1870841" cy="193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Date Placeholder 5"/>
          <p:cNvSpPr>
            <a:spLocks noGrp="1"/>
          </p:cNvSpPr>
          <p:nvPr>
            <p:ph type="dt" idx="13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58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5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MIMO performance evaluation</a:t>
            </a:r>
            <a:endParaRPr lang="ru-RU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Simulated a  “Sync </a:t>
            </a:r>
            <a:r>
              <a:rPr lang="en-US" dirty="0"/>
              <a:t>and Go” </a:t>
            </a:r>
            <a:r>
              <a:rPr lang="en-US" dirty="0" smtClean="0"/>
              <a:t>scenario (see figure)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Parameter configuration: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1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2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2404" y="3514694"/>
            <a:ext cx="2951820" cy="236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591454"/>
              </p:ext>
            </p:extLst>
          </p:nvPr>
        </p:nvGraphicFramePr>
        <p:xfrm>
          <a:off x="827584" y="2924944"/>
          <a:ext cx="5148572" cy="34055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132348"/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Parameter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Value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Carrier frequency, F</a:t>
                      </a:r>
                      <a:r>
                        <a:rPr lang="en-US" sz="1400" baseline="-25000" dirty="0">
                          <a:effectLst/>
                        </a:rPr>
                        <a:t>c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 GHz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TX power per antenna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 dBm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Antenna </a:t>
                      </a:r>
                      <a:r>
                        <a:rPr lang="en-US" sz="1400" dirty="0">
                          <a:effectLst/>
                        </a:rPr>
                        <a:t>element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Quasi-</a:t>
                      </a:r>
                      <a:r>
                        <a:rPr lang="en-US" sz="1400" dirty="0" err="1">
                          <a:effectLst/>
                        </a:rPr>
                        <a:t>omni</a:t>
                      </a:r>
                      <a:r>
                        <a:rPr lang="en-US" sz="1400" dirty="0">
                          <a:effectLst/>
                        </a:rPr>
                        <a:t>, 5 </a:t>
                      </a:r>
                      <a:r>
                        <a:rPr lang="en-US" sz="1400" dirty="0" err="1">
                          <a:effectLst/>
                        </a:rPr>
                        <a:t>dBi</a:t>
                      </a:r>
                      <a:r>
                        <a:rPr lang="en-US" sz="1400" dirty="0">
                          <a:effectLst/>
                        </a:rPr>
                        <a:t> gain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Antenna array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[1x4</a:t>
                      </a:r>
                      <a:r>
                        <a:rPr lang="en-US" sz="1400" baseline="0" dirty="0" smtClean="0">
                          <a:effectLst/>
                        </a:rPr>
                        <a:t>, </a:t>
                      </a:r>
                      <a:r>
                        <a:rPr lang="en-US" sz="1400" dirty="0" smtClean="0">
                          <a:effectLst/>
                        </a:rPr>
                        <a:t>2x8] </a:t>
                      </a:r>
                      <a:r>
                        <a:rPr lang="en-US" sz="1400" dirty="0">
                          <a:effectLst/>
                        </a:rPr>
                        <a:t>elements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Antenna array gain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[10,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15] </a:t>
                      </a:r>
                      <a:r>
                        <a:rPr lang="en-US" sz="1400" dirty="0">
                          <a:effectLst/>
                        </a:rPr>
                        <a:t>dBi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RX thermal noise in band, P</a:t>
                      </a:r>
                      <a:r>
                        <a:rPr lang="en-US" sz="1400" baseline="-25000">
                          <a:effectLst/>
                        </a:rPr>
                        <a:t>noise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-70 dBm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Noise figure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dB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TX antenna distance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 cm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RX antenna distance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 cm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MIMO mode</a:t>
                      </a:r>
                      <a:endParaRPr lang="ru-RU" sz="1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2x2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1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LOS MIMO signal processing schemes</a:t>
            </a:r>
            <a:endParaRPr lang="ru-RU" dirty="0"/>
          </a:p>
        </p:txBody>
      </p:sp>
      <p:sp>
        <p:nvSpPr>
          <p:cNvPr id="13" name="Date Placeholder 5"/>
          <p:cNvSpPr>
            <a:spLocks noGrp="1"/>
          </p:cNvSpPr>
          <p:nvPr>
            <p:ph type="dt" idx="12"/>
          </p:nvPr>
        </p:nvSpPr>
        <p:spPr>
          <a:xfrm>
            <a:off x="685800" y="377825"/>
            <a:ext cx="2057400" cy="21590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19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345324"/>
            <a:ext cx="528637" cy="363537"/>
          </a:xfrm>
        </p:spPr>
        <p:txBody>
          <a:bodyPr/>
          <a:lstStyle/>
          <a:p>
            <a:r>
              <a:rPr lang="en-GB" sz="1200" b="0" smtClean="0"/>
              <a:t>Slide </a:t>
            </a:r>
            <a:fld id="{1CD163DD-D5E7-41DA-95F2-71530C24F8C3}" type="slidenum">
              <a:rPr lang="en-GB" sz="1200" b="0" smtClean="0"/>
              <a:pPr/>
              <a:t>18</a:t>
            </a:fld>
            <a:endParaRPr lang="en-GB" sz="1200" b="0" dirty="0"/>
          </a:p>
        </p:txBody>
      </p:sp>
      <p:sp>
        <p:nvSpPr>
          <p:cNvPr id="15" name="Content Placeholder 1"/>
          <p:cNvSpPr>
            <a:spLocks noGrp="1"/>
          </p:cNvSpPr>
          <p:nvPr>
            <p:ph sz="half" idx="1"/>
          </p:nvPr>
        </p:nvSpPr>
        <p:spPr>
          <a:xfrm>
            <a:off x="575556" y="1843679"/>
            <a:ext cx="5508612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Three signal processing schemes are evaluated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</a:t>
            </a:r>
            <a:r>
              <a:rPr lang="en-US" sz="2000" dirty="0" smtClean="0"/>
              <a:t>patial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Antennas places separately so the illumination spot from one TX antenna will cover only one RX antenna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Good performance at distances where nulls are set into the opposing antenna direction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Polarization separation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Cross-polarized antennas used at the TX and RX to create separated signal streams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Hybrid RF-BB processing (beamforming)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Coarse RF antenna </a:t>
            </a:r>
            <a:r>
              <a:rPr lang="en-US" sz="1600" dirty="0" err="1" smtClean="0"/>
              <a:t>beamsteering</a:t>
            </a:r>
            <a:r>
              <a:rPr lang="en-US" sz="1600" dirty="0" smtClean="0"/>
              <a:t> to maximize the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Fine BB interference mitigation to maximize SINR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96" y="2924944"/>
            <a:ext cx="2658208" cy="197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2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80" y="1196752"/>
            <a:ext cx="6372708" cy="445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68660"/>
            <a:ext cx="7770813" cy="1065213"/>
          </a:xfrm>
        </p:spPr>
        <p:txBody>
          <a:bodyPr/>
          <a:lstStyle/>
          <a:p>
            <a:r>
              <a:rPr lang="en-US" dirty="0" smtClean="0"/>
              <a:t>LOS MIMO evaluation: SINR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1580" y="5839881"/>
            <a:ext cx="3204356" cy="523220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Simple spatial separation shows  acceptable performance in close range</a:t>
            </a:r>
            <a:endParaRPr lang="ru-RU" sz="1400" dirty="0">
              <a:latin typeface="+mj-lt"/>
            </a:endParaRPr>
          </a:p>
        </p:txBody>
      </p:sp>
      <p:cxnSp>
        <p:nvCxnSpPr>
          <p:cNvPr id="9" name="Straight Connector 8"/>
          <p:cNvCxnSpPr>
            <a:stCxn id="8" idx="0"/>
          </p:cNvCxnSpPr>
          <p:nvPr/>
        </p:nvCxnSpPr>
        <p:spPr bwMode="auto">
          <a:xfrm flipV="1">
            <a:off x="2393758" y="2888940"/>
            <a:ext cx="774086" cy="295094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Date Placeholder 5"/>
          <p:cNvSpPr>
            <a:spLocks noGrp="1"/>
          </p:cNvSpPr>
          <p:nvPr>
            <p:ph type="dt" idx="13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idx="14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GB" dirty="0" smtClean="0"/>
              <a:t>Carlos Cordeiro, Intel</a:t>
            </a:r>
            <a:endParaRPr lang="en-GB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057400" y="4332312"/>
            <a:ext cx="228600" cy="38100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716016" y="5678668"/>
            <a:ext cx="4298501" cy="738664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Orthogonal polarization of adjacent antennas provides substantial performance improvement over spatial separation, especially for large distances.</a:t>
            </a:r>
            <a:endParaRPr lang="ru-RU" sz="1400" dirty="0">
              <a:latin typeface="+mj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941560" y="2817676"/>
            <a:ext cx="0" cy="8273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>
            <a:stCxn id="15" idx="0"/>
          </p:cNvCxnSpPr>
          <p:nvPr/>
        </p:nvCxnSpPr>
        <p:spPr bwMode="auto">
          <a:xfrm flipH="1" flipV="1">
            <a:off x="4941560" y="3194603"/>
            <a:ext cx="1923707" cy="24840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059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9405" y="171585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38473"/>
              </p:ext>
            </p:extLst>
          </p:nvPr>
        </p:nvGraphicFramePr>
        <p:xfrm>
          <a:off x="575556" y="2074609"/>
          <a:ext cx="828092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756"/>
                <a:gridCol w="1389564"/>
                <a:gridCol w="1049166"/>
                <a:gridCol w="899285"/>
                <a:gridCol w="29601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Alexander Maltsev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2"/>
                        </a:rPr>
                        <a:t>Alexander.Maltsev@intel.com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Andrey Pudeyev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andrey.pudeyev@intel.com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Yan Xin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Huawei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sz="160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Yan.Xin@huawei.com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Edward</a:t>
                      </a:r>
                      <a:r>
                        <a:rPr kumimoji="1"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Au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Huawei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Edward.Au@huawei.com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Vinko</a:t>
                      </a:r>
                      <a:r>
                        <a:rPr kumimoji="1"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Erceg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Broadcom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6"/>
                        </a:rPr>
                        <a:t>verceg@broadcom.com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Chiu Ngo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Samsung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7"/>
                        </a:rPr>
                        <a:t>chiu.ngo@samsung.com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 Wang</a:t>
                      </a:r>
                      <a:endParaRPr kumimoji="1"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Marvell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8"/>
                        </a:rPr>
                        <a:t>leileiw@marvell.com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Mark Grodzinsky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Wilocity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9"/>
                        </a:rPr>
                        <a:t>Mark.Grodzinsky@wilocity.com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9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82843"/>
            <a:ext cx="7770813" cy="1065213"/>
          </a:xfrm>
        </p:spPr>
        <p:txBody>
          <a:bodyPr/>
          <a:lstStyle/>
          <a:p>
            <a:r>
              <a:rPr lang="en-US" dirty="0"/>
              <a:t>LOS MIMO evaluation: </a:t>
            </a:r>
            <a:r>
              <a:rPr lang="en-US" dirty="0" smtClean="0"/>
              <a:t>Throughput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484337"/>
            <a:ext cx="6438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1898962"/>
            <a:ext cx="1944216" cy="1169551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Even very small antenna arrays (1x4 elements) can provide over 10 Gbps throughput at close range</a:t>
            </a:r>
            <a:endParaRPr lang="ru-RU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300" y="2774114"/>
            <a:ext cx="1843959" cy="954107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2x8 antenna arrays can double the data rate at 1m distance for only a 0 dBm TX power!</a:t>
            </a:r>
            <a:endParaRPr lang="ru-RU" sz="1400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5348594" y="1988128"/>
            <a:ext cx="2139730" cy="7859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7" idx="3"/>
          </p:cNvCxnSpPr>
          <p:nvPr/>
        </p:nvCxnSpPr>
        <p:spPr bwMode="auto">
          <a:xfrm>
            <a:off x="1979712" y="2483738"/>
            <a:ext cx="86409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sm" len="sm"/>
            <a:tailEnd type="triangle" w="med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14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Simulations were performed with ray-tracing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Simulation scenario (see figure):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Living room environment (6x4x2.5m)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Receiver (e.g., TV) is on the wall; transmitter (video player) is in the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Direct path from TX to RX is blocked by a 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Antenna setup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600" dirty="0"/>
              <a:t>2x8 phased antenna arrays; 10dBm TX power; 17dBi antenna gain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  <a:p>
            <a:pPr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NLOS MIMO: High throughput and high reliability modes performance evaluation</a:t>
            </a:r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700" y="4467120"/>
            <a:ext cx="2636427" cy="1948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145" y="4467119"/>
            <a:ext cx="2597491" cy="1948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45" y="4467119"/>
            <a:ext cx="2555969" cy="1986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345324"/>
            <a:ext cx="528637" cy="363537"/>
          </a:xfrm>
        </p:spPr>
        <p:txBody>
          <a:bodyPr/>
          <a:lstStyle/>
          <a:p>
            <a:r>
              <a:rPr lang="en-GB" sz="1200" b="0" dirty="0" smtClean="0"/>
              <a:t>Slide </a:t>
            </a:r>
            <a:fld id="{1CD163DD-D5E7-41DA-95F2-71530C24F8C3}" type="slidenum">
              <a:rPr lang="en-GB" sz="1200" b="0" smtClean="0"/>
              <a:pPr/>
              <a:t>21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7286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Closed-Loop (CL) MIMO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SVD fine subcarrier-wise beamforming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Open-Loop (OL) MIMO/STBC, optimal selection from: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2x2 OL MIMO (two streams, double rate)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dirty="0" smtClean="0"/>
              <a:t>2x2 Alamouti space-time coding scheme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Results are compared against 11ad, which is used as a benchmark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11ad OFDM PHY is </a:t>
            </a:r>
            <a:r>
              <a:rPr lang="en-US" dirty="0" smtClean="0"/>
              <a:t>employed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modes evaluated</a:t>
            </a:r>
            <a:endParaRPr lang="ru-RU" dirty="0"/>
          </a:p>
        </p:txBody>
      </p:sp>
      <p:sp>
        <p:nvSpPr>
          <p:cNvPr id="8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309320"/>
            <a:ext cx="528637" cy="363537"/>
          </a:xfrm>
        </p:spPr>
        <p:txBody>
          <a:bodyPr/>
          <a:lstStyle/>
          <a:p>
            <a:r>
              <a:rPr lang="en-GB" sz="1200" b="0" dirty="0" smtClean="0"/>
              <a:t>Slide </a:t>
            </a:r>
            <a:fld id="{1CD163DD-D5E7-41DA-95F2-71530C24F8C3}" type="slidenum">
              <a:rPr lang="en-GB" sz="1200" b="0" smtClean="0"/>
              <a:pPr/>
              <a:t>22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5129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NLOS MIMO: 2D throughput distributions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19380"/>
            <a:ext cx="3200400" cy="2400300"/>
          </a:xfrm>
          <a:prstGeom prst="rect">
            <a:avLst/>
          </a:prstGeom>
          <a:noFill/>
        </p:spPr>
      </p:pic>
      <p:pic>
        <p:nvPicPr>
          <p:cNvPr id="2867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19380"/>
            <a:ext cx="3200400" cy="2400300"/>
          </a:xfrm>
          <a:prstGeom prst="rect">
            <a:avLst/>
          </a:prstGeom>
          <a:noFill/>
        </p:spPr>
      </p:pic>
      <p:pic>
        <p:nvPicPr>
          <p:cNvPr id="28673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19380"/>
            <a:ext cx="3200400" cy="2400300"/>
          </a:xfrm>
          <a:prstGeom prst="rect">
            <a:avLst/>
          </a:prstGeom>
          <a:noFill/>
        </p:spPr>
      </p:pic>
      <p:sp>
        <p:nvSpPr>
          <p:cNvPr id="13" name="Rectangular Callout 12"/>
          <p:cNvSpPr/>
          <p:nvPr/>
        </p:nvSpPr>
        <p:spPr bwMode="auto">
          <a:xfrm>
            <a:off x="381000" y="4257780"/>
            <a:ext cx="2018714" cy="507831"/>
          </a:xfrm>
          <a:prstGeom prst="wedgeRectCallout">
            <a:avLst>
              <a:gd name="adj1" fmla="val 39104"/>
              <a:gd name="adj2" fmla="val -335532"/>
            </a:avLst>
          </a:prstGeom>
          <a:solidFill>
            <a:schemeClr val="bg2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Neo Sans Intel Medium" pitchFamily="34" charset="0"/>
              </a:rPr>
              <a:t>11ad encounters severe degradation when switching from direct ray to the reflected ray</a:t>
            </a:r>
            <a:endParaRPr lang="ru-RU" sz="900" dirty="0" smtClean="0">
              <a:solidFill>
                <a:schemeClr val="tx1"/>
              </a:solidFill>
              <a:latin typeface="Neo Sans Intel Medium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6629400" y="4257780"/>
            <a:ext cx="2018714" cy="369332"/>
          </a:xfrm>
          <a:prstGeom prst="wedgeRectCallout">
            <a:avLst>
              <a:gd name="adj1" fmla="val -14019"/>
              <a:gd name="adj2" fmla="val -417127"/>
            </a:avLst>
          </a:prstGeom>
          <a:solidFill>
            <a:schemeClr val="bg2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Neo Sans Intel Medium" pitchFamily="34" charset="0"/>
              </a:rPr>
              <a:t>Even in the shadow zone, CL MIMO can provide high throughput</a:t>
            </a:r>
            <a:endParaRPr lang="ru-RU" sz="900" dirty="0" smtClean="0">
              <a:solidFill>
                <a:schemeClr val="tx1"/>
              </a:solidFill>
              <a:latin typeface="Neo Sans Intel Medium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3536373" y="4271635"/>
            <a:ext cx="2018714" cy="369332"/>
          </a:xfrm>
          <a:prstGeom prst="wedgeRectCallout">
            <a:avLst>
              <a:gd name="adj1" fmla="val -5479"/>
              <a:gd name="adj2" fmla="val -467773"/>
            </a:avLst>
          </a:prstGeom>
          <a:solidFill>
            <a:schemeClr val="bg2">
              <a:lumMod val="20000"/>
              <a:lumOff val="80000"/>
              <a:alpha val="3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Neo Sans Intel Medium" pitchFamily="34" charset="0"/>
              </a:rPr>
              <a:t>STBC/OL have almost the same performance as optimal CL-MIMO</a:t>
            </a:r>
            <a:endParaRPr lang="ru-RU" sz="900" dirty="0" smtClean="0">
              <a:solidFill>
                <a:schemeClr val="tx1"/>
              </a:solidFill>
              <a:latin typeface="Neo Sans Intel Medium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4832445"/>
            <a:ext cx="7772400" cy="154888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Both CL and OL MIMO modes demonstrate almost the same throughput in the shadow zone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CL MIMO outperforms OL in LOS environment, where both rays (LOS and reflected) are very strong</a:t>
            </a:r>
          </a:p>
        </p:txBody>
      </p:sp>
      <p:sp>
        <p:nvSpPr>
          <p:cNvPr id="14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7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587" y="1430544"/>
            <a:ext cx="196817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Base 11ad throughput (</a:t>
            </a:r>
            <a:r>
              <a:rPr lang="en-US" sz="1600" dirty="0" err="1" smtClean="0">
                <a:solidFill>
                  <a:schemeClr val="tx1"/>
                </a:solidFill>
              </a:rPr>
              <a:t>Gbps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1860" y="1444532"/>
            <a:ext cx="21186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OL-MIMO/STBC throughput (</a:t>
            </a:r>
            <a:r>
              <a:rPr lang="en-US" sz="1600" dirty="0" err="1" smtClean="0">
                <a:solidFill>
                  <a:schemeClr val="tx1"/>
                </a:solidFill>
              </a:rPr>
              <a:t>Gbps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1817" y="1444531"/>
            <a:ext cx="211861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CL-MIMO throughput (</a:t>
            </a:r>
            <a:r>
              <a:rPr lang="en-US" sz="1600" dirty="0" err="1" smtClean="0">
                <a:solidFill>
                  <a:schemeClr val="tx1"/>
                </a:solidFill>
              </a:rPr>
              <a:t>Gbps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309320"/>
            <a:ext cx="528637" cy="363537"/>
          </a:xfrm>
        </p:spPr>
        <p:txBody>
          <a:bodyPr/>
          <a:lstStyle/>
          <a:p>
            <a:r>
              <a:rPr lang="en-GB" sz="1200" b="0" dirty="0" smtClean="0"/>
              <a:t>Slide </a:t>
            </a:r>
            <a:fld id="{1CD163DD-D5E7-41DA-95F2-71530C24F8C3}" type="slidenum">
              <a:rPr lang="en-GB" sz="1200" b="0" smtClean="0"/>
              <a:pPr/>
              <a:t>23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4686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use of channel bonding can increase the achievable throughput linearly with the number of bonded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Some existing 60 GHz RFs are already wide enough to support 4 channels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Practical ADC/DAC implementations possible [2]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Simple changes to the 11ad PHY can enable channel bonding, but more work will be required on the MAC side to ensure coexistence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bonding: additional throughput multiplication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27925268"/>
              </p:ext>
            </p:extLst>
          </p:nvPr>
        </p:nvGraphicFramePr>
        <p:xfrm>
          <a:off x="1475656" y="4833156"/>
          <a:ext cx="6096000" cy="155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11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309320"/>
            <a:ext cx="528637" cy="363537"/>
          </a:xfrm>
        </p:spPr>
        <p:txBody>
          <a:bodyPr/>
          <a:lstStyle/>
          <a:p>
            <a:r>
              <a:rPr lang="en-GB" sz="1200" b="0" dirty="0" smtClean="0"/>
              <a:t>Slide </a:t>
            </a:r>
            <a:fld id="{1CD163DD-D5E7-41DA-95F2-71530C24F8C3}" type="slidenum">
              <a:rPr lang="en-GB" sz="1200" b="0" smtClean="0"/>
              <a:pPr/>
              <a:t>24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9667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New applications are driving the need for tens of </a:t>
            </a:r>
            <a:r>
              <a:rPr lang="en-US" dirty="0" err="1" smtClean="0"/>
              <a:t>Gbps</a:t>
            </a:r>
            <a:r>
              <a:rPr lang="en-US" dirty="0" smtClean="0"/>
              <a:t> WLANs. The 60 GHz band can meet this demand!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Extending 11ad for &gt;2x2 MIMO (&gt;1 stream) and channel bonding can enable 30+ </a:t>
            </a:r>
            <a:r>
              <a:rPr lang="en-US" dirty="0" err="1" smtClean="0"/>
              <a:t>Gbps</a:t>
            </a:r>
            <a:r>
              <a:rPr lang="en-US" dirty="0" smtClean="0"/>
              <a:t> WLANs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dirty="0" smtClean="0"/>
              <a:t>Feasible with today’s technologies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We propose that 802.11 WG members consider starting a new project in this area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ru-RU" dirty="0"/>
          </a:p>
        </p:txBody>
      </p:sp>
      <p:sp>
        <p:nvSpPr>
          <p:cNvPr id="4" name="Date Placeholder 5"/>
          <p:cNvSpPr>
            <a:spLocks noGrp="1"/>
          </p:cNvSpPr>
          <p:nvPr>
            <p:ph type="dt" idx="4294967295"/>
          </p:nvPr>
        </p:nvSpPr>
        <p:spPr>
          <a:xfrm>
            <a:off x="696912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309320"/>
            <a:ext cx="528637" cy="363537"/>
          </a:xfrm>
        </p:spPr>
        <p:txBody>
          <a:bodyPr/>
          <a:lstStyle/>
          <a:p>
            <a:r>
              <a:rPr lang="en-GB" sz="1200" b="0" dirty="0" smtClean="0"/>
              <a:t>Slide </a:t>
            </a:r>
            <a:fld id="{1CD163DD-D5E7-41DA-95F2-71530C24F8C3}" type="slidenum">
              <a:rPr lang="en-GB" sz="1200" b="0" smtClean="0"/>
              <a:pPr/>
              <a:t>25</a:t>
            </a:fld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3314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It is our expectation that a motion to form a study group associated with this subject will be brought to this week’s mid-week or closing 802.11 plenary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May 2014</a:t>
            </a:r>
            <a:endParaRPr lang="en-GB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5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http://www.businessinsider.com/smartphone-and-tablet-penetration-2013-10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mentor.ieee.org/802.11/dcn/13/11-13-1408-01-0wng-beyond-802-11ad-ultra-high-capacity-and-tpt-</a:t>
            </a:r>
            <a:r>
              <a:rPr lang="en-US" dirty="0" smtClean="0">
                <a:solidFill>
                  <a:schemeClr val="tx1"/>
                </a:solidFill>
              </a:rPr>
              <a:t>wlan.pptx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41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9" name="Date Placeholder 4"/>
          <p:cNvSpPr>
            <a:spLocks noGrp="1"/>
          </p:cNvSpPr>
          <p:nvPr>
            <p:ph type="dt" idx="4294967295"/>
          </p:nvPr>
        </p:nvSpPr>
        <p:spPr>
          <a:xfrm>
            <a:off x="647564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42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650" y="1411945"/>
            <a:ext cx="2444043" cy="3161837"/>
            <a:chOff x="471792" y="1411945"/>
            <a:chExt cx="2444043" cy="3161837"/>
          </a:xfrm>
        </p:grpSpPr>
        <p:graphicFrame>
          <p:nvGraphicFramePr>
            <p:cNvPr id="22" name="Chart 21"/>
            <p:cNvGraphicFramePr/>
            <p:nvPr>
              <p:extLst>
                <p:ext uri="{D42A27DB-BD31-4B8C-83A1-F6EECF244321}">
                  <p14:modId xmlns:p14="http://schemas.microsoft.com/office/powerpoint/2010/main" val="392750259"/>
                </p:ext>
              </p:extLst>
            </p:nvPr>
          </p:nvGraphicFramePr>
          <p:xfrm>
            <a:off x="686591" y="1714202"/>
            <a:ext cx="2229244" cy="24759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2" name="1158.4410.428.8338.418"/>
            <p:cNvSpPr/>
            <p:nvPr>
              <p:custDataLst>
                <p:tags r:id="rId3"/>
              </p:custDataLst>
            </p:nvPr>
          </p:nvSpPr>
          <p:spPr bwMode="auto">
            <a:xfrm>
              <a:off x="686591" y="1411945"/>
              <a:ext cx="2110785" cy="255783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73152" tIns="27432" rIns="73152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151630" algn="r"/>
                </a:tabLst>
                <a:defRPr/>
              </a:pPr>
              <a:r>
                <a:rPr lang="en-US" sz="1400" b="1" kern="0" noProof="0" dirty="0" smtClean="0">
                  <a:solidFill>
                    <a:srgbClr val="77A22F"/>
                  </a:solidFill>
                  <a:latin typeface="+mj-lt"/>
                  <a:cs typeface="Arial" pitchFamily="34" charset="0"/>
                </a:rPr>
                <a:t>Connected Devices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7A22F"/>
                </a:solidFill>
                <a:effectLst/>
                <a:uLnTx/>
                <a:uFillTx/>
                <a:latin typeface="+mj-lt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85634" y="4184100"/>
              <a:ext cx="1876993" cy="3896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1400" dirty="0" smtClean="0">
                  <a:solidFill>
                    <a:srgbClr val="77A22F"/>
                  </a:solidFill>
                </a:rPr>
                <a:t>Substantial Growth </a:t>
              </a:r>
              <a:r>
                <a:rPr lang="en-US" sz="1400" dirty="0">
                  <a:solidFill>
                    <a:srgbClr val="77A22F"/>
                  </a:solidFill>
                </a:rPr>
                <a:t>i</a:t>
              </a:r>
              <a:r>
                <a:rPr lang="en-US" sz="1400" dirty="0" smtClean="0">
                  <a:solidFill>
                    <a:srgbClr val="77A22F"/>
                  </a:solidFill>
                </a:rPr>
                <a:t>n Connected Devices</a:t>
              </a:r>
              <a:endParaRPr lang="en-US" sz="1400" dirty="0">
                <a:solidFill>
                  <a:srgbClr val="77A22F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16200000">
              <a:off x="-333723" y="2588593"/>
              <a:ext cx="18572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75" lvl="1" algn="ctr"/>
              <a:r>
                <a:rPr lang="en-US" sz="1000" dirty="0" smtClean="0">
                  <a:latin typeface="+mn-lt"/>
                  <a:cs typeface="Arial" panose="020B0604020202020204" pitchFamily="34" charset="0"/>
                </a:rPr>
                <a:t>Number of Devices  (B)</a:t>
              </a:r>
              <a:endParaRPr lang="en-US" sz="10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92" y="512676"/>
            <a:ext cx="8311896" cy="751313"/>
          </a:xfrm>
        </p:spPr>
        <p:txBody>
          <a:bodyPr/>
          <a:lstStyle/>
          <a:p>
            <a:r>
              <a:rPr lang="en-US" sz="3000" dirty="0" smtClean="0"/>
              <a:t>Tri-band Wi-Fi Value = Capacity</a:t>
            </a:r>
            <a:endParaRPr lang="en-US" sz="3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4101" y="6262010"/>
            <a:ext cx="3185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Sources: Gartner, 2013; Cisco VNI Mobile Forecast, 2013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5" name="1158.4410.428.8338.418"/>
          <p:cNvSpPr/>
          <p:nvPr>
            <p:custDataLst>
              <p:tags r:id="rId1"/>
            </p:custDataLst>
          </p:nvPr>
        </p:nvSpPr>
        <p:spPr bwMode="auto">
          <a:xfrm>
            <a:off x="6410101" y="1368118"/>
            <a:ext cx="2454499" cy="34343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3152" tIns="27432" rIns="73152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1630" algn="r"/>
              </a:tabLst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77A22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Mobile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77A22F"/>
                </a:solidFill>
                <a:effectLst/>
                <a:uLnTx/>
                <a:uFillTx/>
                <a:latin typeface="+mj-lt"/>
                <a:cs typeface="Arial" pitchFamily="34" charset="0"/>
              </a:rPr>
              <a:t> Data Traffic Offloaded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77A22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4273" y="4848855"/>
            <a:ext cx="6302859" cy="1200329"/>
          </a:xfrm>
          <a:prstGeom prst="rect">
            <a:avLst/>
          </a:prstGeom>
          <a:noFill/>
          <a:ln>
            <a:solidFill>
              <a:srgbClr val="77A2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</a:rPr>
              <a:t>mmWave</a:t>
            </a:r>
            <a:r>
              <a:rPr lang="en-US" sz="1800" b="1" dirty="0" smtClean="0">
                <a:solidFill>
                  <a:schemeClr val="tx1"/>
                </a:solidFill>
              </a:rPr>
              <a:t> adds capacity due to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bandwidth and spatial separation.</a:t>
            </a:r>
          </a:p>
          <a:p>
            <a:pPr algn="ctr"/>
            <a:endParaRPr lang="en-US" sz="1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11ad is just a start</a:t>
            </a:r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2159790537"/>
              </p:ext>
            </p:extLst>
          </p:nvPr>
        </p:nvGraphicFramePr>
        <p:xfrm>
          <a:off x="3257011" y="1703275"/>
          <a:ext cx="2229244" cy="2497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17574897"/>
              </p:ext>
            </p:extLst>
          </p:nvPr>
        </p:nvGraphicFramePr>
        <p:xfrm>
          <a:off x="6403187" y="1703276"/>
          <a:ext cx="2229244" cy="2518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94852" y="2084079"/>
            <a:ext cx="607595" cy="22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7A22F"/>
                </a:solidFill>
              </a:rPr>
              <a:t>46%</a:t>
            </a:r>
            <a:endParaRPr lang="en-US" sz="1400" dirty="0">
              <a:solidFill>
                <a:srgbClr val="77A22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8077656" y="2198691"/>
            <a:ext cx="41204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7A22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 rot="5400000">
            <a:off x="5835070" y="2598294"/>
            <a:ext cx="1906056" cy="18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/>
            <a:r>
              <a:rPr lang="en-US" sz="1000" dirty="0" err="1" smtClean="0">
                <a:latin typeface="+mn-lt"/>
                <a:cs typeface="Arial" panose="020B0604020202020204" pitchFamily="34" charset="0"/>
              </a:rPr>
              <a:t>Exabytes</a:t>
            </a:r>
            <a:r>
              <a:rPr lang="en-US" sz="1000" dirty="0" smtClean="0">
                <a:latin typeface="+mn-lt"/>
                <a:cs typeface="Arial" panose="020B0604020202020204" pitchFamily="34" charset="0"/>
              </a:rPr>
              <a:t> per month</a:t>
            </a: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8006" y="1683292"/>
            <a:ext cx="1906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lvl="1" algn="ctr"/>
            <a:r>
              <a:rPr lang="en-US" sz="1000" dirty="0" smtClean="0">
                <a:latin typeface="+mn-lt"/>
                <a:cs typeface="Arial" panose="020B0604020202020204" pitchFamily="34" charset="0"/>
              </a:rPr>
              <a:t>2012 – 2017 CAGR</a:t>
            </a:r>
            <a:endParaRPr lang="en-US" sz="1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1158.4410.428.8338.418"/>
          <p:cNvSpPr/>
          <p:nvPr>
            <p:custDataLst>
              <p:tags r:id="rId2"/>
            </p:custDataLst>
          </p:nvPr>
        </p:nvSpPr>
        <p:spPr bwMode="auto">
          <a:xfrm>
            <a:off x="3257011" y="1411945"/>
            <a:ext cx="3812112" cy="255783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73152" tIns="27432" rIns="73152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51630" algn="r"/>
              </a:tabLst>
              <a:defRPr/>
            </a:pPr>
            <a:r>
              <a:rPr lang="en-US" sz="1400" b="1" kern="0" dirty="0" smtClean="0">
                <a:solidFill>
                  <a:srgbClr val="77A22F"/>
                </a:solidFill>
                <a:latin typeface="+mj-lt"/>
                <a:cs typeface="Arial" pitchFamily="34" charset="0"/>
              </a:rPr>
              <a:t>Per Device Usage Growth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77A22F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28481" y="4201034"/>
            <a:ext cx="1686305" cy="38968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77A22F"/>
                </a:solidFill>
              </a:rPr>
              <a:t>Massive Growth </a:t>
            </a:r>
            <a:r>
              <a:rPr lang="en-US" sz="1400" dirty="0">
                <a:solidFill>
                  <a:srgbClr val="77A22F"/>
                </a:solidFill>
              </a:rPr>
              <a:t>in D</a:t>
            </a:r>
            <a:r>
              <a:rPr lang="en-US" sz="1400" dirty="0" smtClean="0">
                <a:solidFill>
                  <a:srgbClr val="77A22F"/>
                </a:solidFill>
              </a:rPr>
              <a:t>emand </a:t>
            </a:r>
            <a:r>
              <a:rPr lang="en-US" sz="1400" dirty="0">
                <a:solidFill>
                  <a:srgbClr val="77A22F"/>
                </a:solidFill>
              </a:rPr>
              <a:t>per </a:t>
            </a:r>
            <a:r>
              <a:rPr lang="en-US" sz="1400" dirty="0" smtClean="0">
                <a:solidFill>
                  <a:srgbClr val="77A22F"/>
                </a:solidFill>
              </a:rPr>
              <a:t>Node</a:t>
            </a:r>
            <a:endParaRPr lang="en-US" sz="1400" dirty="0">
              <a:solidFill>
                <a:srgbClr val="77A22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43112" y="4241985"/>
            <a:ext cx="238847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smtClean="0">
                <a:solidFill>
                  <a:srgbClr val="77A22F"/>
                </a:solidFill>
              </a:rPr>
              <a:t>Majority on Wi-Fi</a:t>
            </a:r>
            <a:endParaRPr lang="en-US" sz="1400" dirty="0">
              <a:solidFill>
                <a:srgbClr val="77A22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732015" y="1962331"/>
            <a:ext cx="1836752" cy="12394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7A22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 rot="19511695">
            <a:off x="919096" y="2396063"/>
            <a:ext cx="1135918" cy="22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7A22F"/>
                </a:solidFill>
              </a:rPr>
              <a:t>CAGR: 24%</a:t>
            </a:r>
            <a:endParaRPr lang="en-US" sz="1400" dirty="0">
              <a:solidFill>
                <a:srgbClr val="77A22F"/>
              </a:solidFill>
            </a:endParaRPr>
          </a:p>
        </p:txBody>
      </p:sp>
      <p:sp>
        <p:nvSpPr>
          <p:cNvPr id="6" name="Multiply 5"/>
          <p:cNvSpPr/>
          <p:nvPr/>
        </p:nvSpPr>
        <p:spPr bwMode="auto">
          <a:xfrm>
            <a:off x="2666920" y="2483010"/>
            <a:ext cx="548460" cy="46914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8" name="Multiply 27"/>
          <p:cNvSpPr/>
          <p:nvPr/>
        </p:nvSpPr>
        <p:spPr bwMode="auto">
          <a:xfrm>
            <a:off x="5629994" y="2483010"/>
            <a:ext cx="548460" cy="469145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31" name="Date Placeholder 4"/>
          <p:cNvSpPr>
            <a:spLocks noGrp="1"/>
          </p:cNvSpPr>
          <p:nvPr>
            <p:ph type="dt" idx="4294967295"/>
          </p:nvPr>
        </p:nvSpPr>
        <p:spPr>
          <a:xfrm>
            <a:off x="647564" y="296652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tx1"/>
                </a:solidFill>
              </a:rPr>
              <a:pPr/>
              <a:t>29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Footer Placeholder 5"/>
          <p:cNvSpPr>
            <a:spLocks noGrp="1"/>
          </p:cNvSpPr>
          <p:nvPr>
            <p:ph type="ftr" idx="4294967295"/>
          </p:nvPr>
        </p:nvSpPr>
        <p:spPr>
          <a:xfrm>
            <a:off x="5357818" y="6453336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and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GB" smtClean="0"/>
              <a:t>Carlos Cordeiro, Intel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Since the Nov/13 </a:t>
            </a:r>
            <a:r>
              <a:rPr lang="en-US" dirty="0" smtClean="0"/>
              <a:t>802.11 meeting</a:t>
            </a:r>
            <a:r>
              <a:rPr lang="en-US" dirty="0"/>
              <a:t>, there have been </a:t>
            </a:r>
            <a:r>
              <a:rPr lang="en-US" dirty="0" smtClean="0"/>
              <a:t>several </a:t>
            </a:r>
            <a:r>
              <a:rPr lang="en-US" dirty="0"/>
              <a:t>presentations promoting the creation of an 802.11 </a:t>
            </a:r>
            <a:r>
              <a:rPr lang="en-US" dirty="0" smtClean="0"/>
              <a:t>project </a:t>
            </a:r>
            <a:r>
              <a:rPr lang="en-US" dirty="0"/>
              <a:t>to </a:t>
            </a:r>
            <a:r>
              <a:rPr lang="en-US" dirty="0" smtClean="0"/>
              <a:t>evolve </a:t>
            </a:r>
            <a:r>
              <a:rPr lang="en-US" dirty="0"/>
              <a:t>11ad for much higher </a:t>
            </a:r>
            <a:r>
              <a:rPr lang="en-US" dirty="0" smtClean="0"/>
              <a:t>rates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13/1408r1, 14/114r0, 14/131r1, 14/136r3, etc.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In this presentation, we add to this by: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Describing use cases that are driving the need to increase WLAN link speeds to the order of tens of </a:t>
            </a:r>
            <a:r>
              <a:rPr lang="en-GB" kern="0" dirty="0" err="1" smtClean="0"/>
              <a:t>Gbps</a:t>
            </a:r>
            <a:r>
              <a:rPr lang="en-GB" kern="0" dirty="0" smtClean="0"/>
              <a:t> (30+ </a:t>
            </a:r>
            <a:r>
              <a:rPr lang="en-GB" kern="0" dirty="0" err="1" smtClean="0"/>
              <a:t>Gbps</a:t>
            </a:r>
            <a:r>
              <a:rPr lang="en-GB" kern="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Demonstrating the technical feasibility of achieving this goal in the 60 GHz spectrum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On this basis, we propose the formation of a new 802.11 SG to create a PAR&amp;CSD to evolve 802.11ad (DMG) to achieve significantly higher data rates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4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773375"/>
          </a:xfrm>
        </p:spPr>
        <p:txBody>
          <a:bodyPr/>
          <a:lstStyle/>
          <a:p>
            <a:r>
              <a:rPr lang="en-GB" dirty="0" smtClean="0"/>
              <a:t>Application space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272027" y="2322921"/>
            <a:ext cx="4976580" cy="338527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66095" y="4601992"/>
            <a:ext cx="1507168" cy="766594"/>
            <a:chOff x="6634528" y="3671270"/>
            <a:chExt cx="979210" cy="531153"/>
          </a:xfrm>
        </p:grpSpPr>
        <p:pic>
          <p:nvPicPr>
            <p:cNvPr id="11" name="Picture 10" descr="Toshiba-Thrive-Tablet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7417" y="3671270"/>
              <a:ext cx="751405" cy="489902"/>
            </a:xfrm>
            <a:prstGeom prst="rect">
              <a:avLst/>
            </a:prstGeom>
          </p:spPr>
        </p:pic>
        <p:grpSp>
          <p:nvGrpSpPr>
            <p:cNvPr id="12" name="Group 66"/>
            <p:cNvGrpSpPr/>
            <p:nvPr/>
          </p:nvGrpSpPr>
          <p:grpSpPr>
            <a:xfrm>
              <a:off x="6634528" y="4112371"/>
              <a:ext cx="979210" cy="90052"/>
              <a:chOff x="4295916" y="5538240"/>
              <a:chExt cx="2909172" cy="26754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95916" y="5538240"/>
                <a:ext cx="2909172" cy="2675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1671" y="5589777"/>
                <a:ext cx="2389579" cy="1730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1289280" y="2173189"/>
            <a:ext cx="2412640" cy="1598116"/>
            <a:chOff x="1125975" y="1296537"/>
            <a:chExt cx="4398199" cy="3034892"/>
          </a:xfrm>
        </p:grpSpPr>
        <p:pic>
          <p:nvPicPr>
            <p:cNvPr id="16" name="Picture 8" descr="http://i.walmartimages.com/i/p/11/13/00/06/91/1113000691280_500X500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25975" y="1296537"/>
              <a:ext cx="4398199" cy="1947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62776" y="3243572"/>
              <a:ext cx="1753791" cy="1087857"/>
            </a:xfrm>
            <a:prstGeom prst="rect">
              <a:avLst/>
            </a:prstGeom>
          </p:spPr>
        </p:pic>
        <p:pic>
          <p:nvPicPr>
            <p:cNvPr id="18" name="Picture 17" descr="Screen shot 2013-08-27 at 1.28.05 PM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2353" y="1502429"/>
              <a:ext cx="2074071" cy="1165829"/>
            </a:xfrm>
            <a:prstGeom prst="rect">
              <a:avLst/>
            </a:prstGeom>
            <a:effectLst>
              <a:innerShdw blurRad="63500" dir="13500000">
                <a:srgbClr val="000000">
                  <a:alpha val="50000"/>
                </a:srgbClr>
              </a:innerShdw>
            </a:effectLst>
          </p:spPr>
        </p:pic>
        <p:pic>
          <p:nvPicPr>
            <p:cNvPr id="19" name="Picture 16" descr="http://3.bp.blogspot.com/-Embiy26WT6M/UdfEmbAiLcI/AAAAAAAABbA/LsyMjSRLGWY/s640/Samsung-Galaxy-S4-Life-Companion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282" y="1513339"/>
              <a:ext cx="2053189" cy="115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680152" y="4347069"/>
            <a:ext cx="2645031" cy="1216903"/>
            <a:chOff x="2332765" y="3745363"/>
            <a:chExt cx="5259324" cy="2435520"/>
          </a:xfrm>
        </p:grpSpPr>
        <p:pic>
          <p:nvPicPr>
            <p:cNvPr id="21" name="Picture 20" descr="Untitled-1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0751" y="3745363"/>
              <a:ext cx="3695563" cy="231840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2765" y="5915206"/>
              <a:ext cx="5259324" cy="2656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Content Placeholder 1"/>
          <p:cNvSpPr>
            <a:spLocks noGrp="1"/>
          </p:cNvSpPr>
          <p:nvPr>
            <p:ph idx="1"/>
          </p:nvPr>
        </p:nvSpPr>
        <p:spPr>
          <a:xfrm>
            <a:off x="5040052" y="1592796"/>
            <a:ext cx="3921455" cy="2346796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Multi-gigabit cloud connectivity</a:t>
            </a:r>
          </a:p>
          <a:p>
            <a:pPr marL="0" indent="0" algn="ctr">
              <a:buNone/>
            </a:pPr>
            <a:r>
              <a:rPr lang="en-US" sz="1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networking</a:t>
            </a:r>
          </a:p>
          <a:p>
            <a:pPr lvl="1" algn="ctr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5336268" y="5676781"/>
            <a:ext cx="3453703" cy="9925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Blip>
                <a:blip r:embed="rId11"/>
              </a:buBlip>
              <a:defRPr lang="en-US" sz="24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74295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20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2pPr>
            <a:lvl3pPr marL="102870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18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3pPr>
            <a:lvl4pPr marL="131445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600200" indent="-347472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Qualcomm Regular" pitchFamily="34" charset="0"/>
              <a:buChar char="−"/>
              <a:defRPr lang="en-US" sz="1400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Qualcomm Regular" pitchFamily="34" charset="0"/>
                <a:ea typeface="+mn-ea"/>
                <a:cs typeface="Arial" pitchFamily="34" charset="0"/>
              </a:defRPr>
            </a:lvl5pPr>
            <a:lvl6pPr marL="2171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Device to Device collaboration</a:t>
            </a:r>
          </a:p>
          <a:p>
            <a:pPr lvl="1"/>
            <a:endParaRPr lang="en-US" sz="1800" dirty="0" smtClean="0">
              <a:latin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655950" y="1701769"/>
            <a:ext cx="3904856" cy="10218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Blip>
                <a:blip r:embed="rId11"/>
              </a:buBlip>
              <a:defRPr lang="en-US" sz="24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74295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20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2pPr>
            <a:lvl3pPr marL="102870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18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3pPr>
            <a:lvl4pPr marL="131445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600200" indent="-347472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Qualcomm Regular" pitchFamily="34" charset="0"/>
              <a:buChar char="−"/>
              <a:defRPr lang="en-US" sz="1400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Qualcomm Regular" pitchFamily="34" charset="0"/>
                <a:ea typeface="+mn-ea"/>
                <a:cs typeface="Arial" pitchFamily="34" charset="0"/>
              </a:defRPr>
            </a:lvl5pPr>
            <a:lvl6pPr marL="2171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Connector free platform extension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338350" y="5676781"/>
            <a:ext cx="4286999" cy="99257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Blip>
                <a:blip r:embed="rId11"/>
              </a:buBlip>
              <a:defRPr lang="en-US" sz="24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74295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20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2pPr>
            <a:lvl3pPr marL="102870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1800" kern="120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3pPr>
            <a:lvl4pPr marL="1314450" indent="-3429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Calibre Regular" pitchFamily="34" charset="0"/>
              <a:buChar char="−"/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600200" indent="-347472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5"/>
              </a:buClr>
              <a:buFont typeface="Qualcomm Regular" pitchFamily="34" charset="0"/>
              <a:buChar char="−"/>
              <a:defRPr lang="en-US" sz="1400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Qualcomm Regular" pitchFamily="34" charset="0"/>
                <a:ea typeface="+mn-ea"/>
                <a:cs typeface="Arial" pitchFamily="34" charset="0"/>
              </a:defRPr>
            </a:lvl5pPr>
            <a:lvl6pPr marL="21717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  <a:latin typeface="Arial" panose="020B0604020202020204" pitchFamily="34" charset="0"/>
              </a:rPr>
              <a:t>High quality, low latency video</a:t>
            </a:r>
          </a:p>
          <a:p>
            <a:pPr lvl="1"/>
            <a:endParaRPr lang="en-US" sz="1800" dirty="0" smtClean="0">
              <a:latin typeface="Arial" panose="020B0604020202020204" pitchFamily="34" charset="0"/>
            </a:endParaRPr>
          </a:p>
          <a:p>
            <a:pPr lvl="1"/>
            <a:endParaRPr lang="en-US" sz="1800" dirty="0">
              <a:latin typeface="Arial" panose="020B0604020202020204" pitchFamily="34" charset="0"/>
            </a:endParaRPr>
          </a:p>
        </p:txBody>
      </p:sp>
      <p:sp>
        <p:nvSpPr>
          <p:cNvPr id="27" name="Cloud 26"/>
          <p:cNvSpPr/>
          <p:nvPr/>
        </p:nvSpPr>
        <p:spPr bwMode="auto">
          <a:xfrm>
            <a:off x="5964068" y="2299549"/>
            <a:ext cx="1711222" cy="980851"/>
          </a:xfrm>
          <a:prstGeom prst="cloud">
            <a:avLst/>
          </a:prstGeom>
          <a:solidFill>
            <a:srgbClr val="6FC6ED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840" y="3150623"/>
            <a:ext cx="1591492" cy="124136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678" l="0" r="99394">
                        <a14:foregroundMark x1="0" y1="9325" x2="16364" y2="0"/>
                        <a14:foregroundMark x1="81818" y1="1929" x2="99394" y2="13183"/>
                        <a14:foregroundMark x1="95758" y1="91318" x2="77576" y2="99678"/>
                        <a14:foregroundMark x1="52121" y1="27974" x2="83636" y2="21543"/>
                        <a14:foregroundMark x1="12727" y1="15756" x2="42424" y2="6109"/>
                        <a14:foregroundMark x1="50909" y1="14469" x2="67273" y2="9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97" y="3739023"/>
            <a:ext cx="397394" cy="74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Date Placeholder 4"/>
          <p:cNvSpPr>
            <a:spLocks noGrp="1"/>
          </p:cNvSpPr>
          <p:nvPr>
            <p:ph type="dt" idx="4294967295"/>
          </p:nvPr>
        </p:nvSpPr>
        <p:spPr>
          <a:xfrm>
            <a:off x="680953" y="3476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May 2014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1" name="Footer Placeholder 5"/>
          <p:cNvSpPr>
            <a:spLocks noGrp="1"/>
          </p:cNvSpPr>
          <p:nvPr>
            <p:ph type="ftr" idx="4294967295"/>
          </p:nvPr>
        </p:nvSpPr>
        <p:spPr>
          <a:xfrm>
            <a:off x="5419928" y="6468147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6" y="685800"/>
            <a:ext cx="8062664" cy="1065213"/>
          </a:xfrm>
        </p:spPr>
        <p:txBody>
          <a:bodyPr/>
          <a:lstStyle/>
          <a:p>
            <a:r>
              <a:rPr lang="en-GB" sz="2800" dirty="0" smtClean="0"/>
              <a:t>Example of driving applications (1): Mobile Devices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" y="1715784"/>
            <a:ext cx="4618856" cy="413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Based on </a:t>
            </a:r>
            <a:r>
              <a:rPr lang="en-US" sz="1800" dirty="0" smtClean="0">
                <a:solidFill>
                  <a:schemeClr val="tx1"/>
                </a:solidFill>
              </a:rPr>
              <a:t>[1], </a:t>
            </a:r>
            <a:r>
              <a:rPr lang="en-US" sz="1800" dirty="0">
                <a:solidFill>
                  <a:schemeClr val="tx1"/>
                </a:solidFill>
              </a:rPr>
              <a:t>by the end of 2013 there existed about 1.4 billion smart phones and 420-million tablets used worldwide.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Mobile devices like smart phones and tablets may operate multiple functions (call, internet access, data transfer and/or video streaming etc.) simultaneously, some of which require very high data rate transmission.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Wi-Fi  can offload data through the 60 GHz band and the 2.4/5 GHz bands.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Individual mobile users require good user experience with low mobility and/or a change of gesture.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339" y="3227887"/>
            <a:ext cx="883396" cy="5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9083" y="2557094"/>
            <a:ext cx="304800" cy="7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6947405" y="2657733"/>
            <a:ext cx="709670" cy="486270"/>
            <a:chOff x="6167020" y="2198297"/>
            <a:chExt cx="709670" cy="486270"/>
          </a:xfrm>
        </p:grpSpPr>
        <p:sp>
          <p:nvSpPr>
            <p:cNvPr id="10" name="Arc 9"/>
            <p:cNvSpPr/>
            <p:nvPr/>
          </p:nvSpPr>
          <p:spPr>
            <a:xfrm rot="11785342">
              <a:off x="6648090" y="2198297"/>
              <a:ext cx="228600" cy="152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11785342">
              <a:off x="6505245" y="2251708"/>
              <a:ext cx="274191" cy="197977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67020" y="2280828"/>
              <a:ext cx="539377" cy="403739"/>
              <a:chOff x="6167020" y="2280828"/>
              <a:chExt cx="539377" cy="403739"/>
            </a:xfrm>
          </p:grpSpPr>
          <p:sp>
            <p:nvSpPr>
              <p:cNvPr id="12" name="Arc 11"/>
              <p:cNvSpPr/>
              <p:nvPr/>
            </p:nvSpPr>
            <p:spPr>
              <a:xfrm rot="11785342">
                <a:off x="6336742" y="2280828"/>
                <a:ext cx="369655" cy="277759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/>
              <p:cNvSpPr/>
              <p:nvPr/>
            </p:nvSpPr>
            <p:spPr>
              <a:xfrm rot="11785342">
                <a:off x="6167020" y="2318749"/>
                <a:ext cx="467555" cy="365818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7630391" y="2382076"/>
            <a:ext cx="683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Cellular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85599" y="2304439"/>
            <a:ext cx="3950897" cy="1595886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8878" y="2794339"/>
            <a:ext cx="179820" cy="2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Oval 17"/>
          <p:cNvSpPr/>
          <p:nvPr/>
        </p:nvSpPr>
        <p:spPr bwMode="auto">
          <a:xfrm rot="2742522">
            <a:off x="6538373" y="3052437"/>
            <a:ext cx="233566" cy="78343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58704" y="2533353"/>
            <a:ext cx="11304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Offloading (60GHz)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26329" y="1873117"/>
            <a:ext cx="1479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tx1"/>
                </a:solidFill>
              </a:rPr>
              <a:t>Wi-Fi Offloading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8722" y="3173482"/>
            <a:ext cx="179820" cy="23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0" name="Group 39"/>
          <p:cNvGrpSpPr/>
          <p:nvPr/>
        </p:nvGrpSpPr>
        <p:grpSpPr>
          <a:xfrm>
            <a:off x="5629603" y="3123253"/>
            <a:ext cx="493194" cy="369655"/>
            <a:chOff x="5250662" y="3645123"/>
            <a:chExt cx="493194" cy="369655"/>
          </a:xfrm>
        </p:grpSpPr>
        <p:sp>
          <p:nvSpPr>
            <p:cNvPr id="34" name="Arc 33"/>
            <p:cNvSpPr/>
            <p:nvPr/>
          </p:nvSpPr>
          <p:spPr>
            <a:xfrm rot="3361392">
              <a:off x="5212562" y="3712128"/>
              <a:ext cx="228600" cy="152400"/>
            </a:xfrm>
            <a:prstGeom prst="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3361392">
              <a:off x="5330837" y="3707151"/>
              <a:ext cx="274191" cy="197977"/>
            </a:xfrm>
            <a:prstGeom prst="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3361392">
              <a:off x="5420149" y="3691071"/>
              <a:ext cx="369655" cy="277759"/>
            </a:xfrm>
            <a:prstGeom prst="arc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80256" y="2901342"/>
            <a:ext cx="1231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Offloading (2.4/5GHz)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684521" y="4771592"/>
            <a:ext cx="3227789" cy="1069676"/>
            <a:chOff x="5472848" y="4278701"/>
            <a:chExt cx="3227789" cy="1069676"/>
          </a:xfrm>
        </p:grpSpPr>
        <p:pic>
          <p:nvPicPr>
            <p:cNvPr id="1030" name="Picture 6" descr="D:\Yan\research\NG60\internal\2014-04\2014-04-23-SIG use case\ref\ST-S_03_20110812-3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2848" y="4584941"/>
              <a:ext cx="979710" cy="685798"/>
            </a:xfrm>
            <a:prstGeom prst="rect">
              <a:avLst/>
            </a:prstGeom>
            <a:noFill/>
          </p:spPr>
        </p:pic>
        <p:pic>
          <p:nvPicPr>
            <p:cNvPr id="1031" name="Picture 7" descr="D:\Yan\research\NG60\internal\2014-04\2014-04-23-SIG use case\ref\flatscreen_tv_53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33410" y="4595185"/>
              <a:ext cx="1167227" cy="753192"/>
            </a:xfrm>
            <a:prstGeom prst="rect">
              <a:avLst/>
            </a:prstGeom>
            <a:noFill/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6668219" y="4917057"/>
              <a:ext cx="586596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314536" y="4278701"/>
              <a:ext cx="13083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Mobile Display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27199" y="4973231"/>
              <a:ext cx="11737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3D, HD</a:t>
              </a:r>
            </a:p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Uncompressed video</a:t>
              </a:r>
            </a:p>
          </p:txBody>
        </p:sp>
      </p:grpSp>
      <p:sp>
        <p:nvSpPr>
          <p:cNvPr id="32" name="Date Placeholder 4"/>
          <p:cNvSpPr>
            <a:spLocks noGrp="1"/>
          </p:cNvSpPr>
          <p:nvPr>
            <p:ph type="dt" idx="4294967295"/>
          </p:nvPr>
        </p:nvSpPr>
        <p:spPr>
          <a:xfrm>
            <a:off x="680953" y="3476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May 2014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6" name="Footer Placeholder 5"/>
          <p:cNvSpPr>
            <a:spLocks noGrp="1"/>
          </p:cNvSpPr>
          <p:nvPr>
            <p:ph type="ftr" idx="4294967295"/>
          </p:nvPr>
        </p:nvSpPr>
        <p:spPr>
          <a:xfrm>
            <a:off x="5419928" y="6468147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9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driving applications (2): </a:t>
            </a:r>
            <a:r>
              <a:rPr lang="en-US" altLang="ja-JP" dirty="0" smtClean="0"/>
              <a:t>High speed download service</a:t>
            </a:r>
            <a:endParaRPr lang="en-US" altLang="ja-JP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ja-JP" sz="1800" dirty="0" smtClean="0">
                <a:solidFill>
                  <a:schemeClr val="tx1"/>
                </a:solidFill>
              </a:rPr>
              <a:t>Very short range (TX/RX </a:t>
            </a:r>
            <a:r>
              <a:rPr lang="en-GB" altLang="ja-JP" sz="1800" dirty="0">
                <a:solidFill>
                  <a:schemeClr val="tx1"/>
                </a:solidFill>
              </a:rPr>
              <a:t>separation up to </a:t>
            </a:r>
            <a:r>
              <a:rPr lang="en-GB" altLang="ja-JP" sz="1800" dirty="0" smtClean="0">
                <a:solidFill>
                  <a:schemeClr val="tx1"/>
                </a:solidFill>
              </a:rPr>
              <a:t>10cm)</a:t>
            </a:r>
            <a:endParaRPr lang="en-GB" altLang="ja-JP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ja-JP" sz="1800" dirty="0">
                <a:solidFill>
                  <a:schemeClr val="tx1"/>
                </a:solidFill>
              </a:rPr>
              <a:t>Huge </a:t>
            </a:r>
            <a:r>
              <a:rPr lang="en-GB" altLang="ja-JP" sz="1800" dirty="0" smtClean="0">
                <a:solidFill>
                  <a:schemeClr val="tx1"/>
                </a:solidFill>
              </a:rPr>
              <a:t>content </a:t>
            </a:r>
            <a:r>
              <a:rPr lang="en-GB" altLang="ja-JP" sz="1800" dirty="0">
                <a:solidFill>
                  <a:schemeClr val="tx1"/>
                </a:solidFill>
              </a:rPr>
              <a:t>sync with “touch and go” </a:t>
            </a:r>
            <a:r>
              <a:rPr lang="en-GB" altLang="ja-JP" sz="1800" dirty="0" smtClean="0">
                <a:solidFill>
                  <a:schemeClr val="tx1"/>
                </a:solidFill>
              </a:rPr>
              <a:t>usage (short connection times)</a:t>
            </a:r>
            <a:endParaRPr lang="en-GB" altLang="ja-JP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200" dirty="0">
                <a:solidFill>
                  <a:schemeClr val="tx1"/>
                </a:solidFill>
              </a:rPr>
              <a:t>CD (700 MB): 0.2sec@30Gbps</a:t>
            </a:r>
            <a:endParaRPr lang="ja-JP" altLang="en-GB" sz="12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ja-JP" sz="1200" dirty="0">
                <a:solidFill>
                  <a:schemeClr val="tx1"/>
                </a:solidFill>
              </a:rPr>
              <a:t>2-hour Movie (3.6GB): 0.6sec@50Gbps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538274" y="3329136"/>
            <a:ext cx="3903662" cy="3124200"/>
            <a:chOff x="128588" y="1579563"/>
            <a:chExt cx="4360862" cy="4918075"/>
          </a:xfrm>
        </p:grpSpPr>
        <p:pic>
          <p:nvPicPr>
            <p:cNvPr id="5172" name="Picture 4" descr="shinjuku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63" y="1579563"/>
              <a:ext cx="4048125" cy="270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3" name="Oval 5"/>
            <p:cNvSpPr>
              <a:spLocks noChangeArrowheads="1"/>
            </p:cNvSpPr>
            <p:nvPr/>
          </p:nvSpPr>
          <p:spPr bwMode="auto">
            <a:xfrm>
              <a:off x="2165350" y="2635250"/>
              <a:ext cx="674688" cy="60166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en-SG" altLang="en-US"/>
            </a:p>
          </p:txBody>
        </p:sp>
        <p:sp>
          <p:nvSpPr>
            <p:cNvPr id="5174" name="AutoShape 6"/>
            <p:cNvSpPr>
              <a:spLocks noChangeArrowheads="1"/>
            </p:cNvSpPr>
            <p:nvPr/>
          </p:nvSpPr>
          <p:spPr bwMode="auto">
            <a:xfrm>
              <a:off x="2414588" y="4103688"/>
              <a:ext cx="2074862" cy="2393950"/>
            </a:xfrm>
            <a:prstGeom prst="wedgeRoundRectCallout">
              <a:avLst>
                <a:gd name="adj1" fmla="val -47782"/>
                <a:gd name="adj2" fmla="val -8455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en-US" sz="1800">
                <a:latin typeface="Arial" charset="0"/>
              </a:endParaRPr>
            </a:p>
          </p:txBody>
        </p:sp>
        <p:pic>
          <p:nvPicPr>
            <p:cNvPr id="5175" name="Picture 7" descr="suic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963" y="4232275"/>
              <a:ext cx="1628775" cy="213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6" name="Picture 8" descr="C:\Documents and Settings\akita\Local Settings\Temporary Internet Files\Content.IE5\UWTVV61J\MC900426062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88" y="4343400"/>
              <a:ext cx="762000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7" name="Picture 15" descr="MC90043481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41910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8" name="Picture 16" descr="MC900431607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88" y="4876800"/>
              <a:ext cx="7620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79" name="Text Box 17"/>
            <p:cNvSpPr txBox="1">
              <a:spLocks noChangeArrowheads="1"/>
            </p:cNvSpPr>
            <p:nvPr/>
          </p:nvSpPr>
          <p:spPr bwMode="auto">
            <a:xfrm>
              <a:off x="128588" y="5788025"/>
              <a:ext cx="2324750" cy="590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100" b="1" dirty="0">
                  <a:latin typeface="Arial" charset="0"/>
                  <a:cs typeface="Arial" charset="0"/>
                </a:rPr>
                <a:t>Book, Magazine, Newspaper</a:t>
              </a:r>
            </a:p>
            <a:p>
              <a:pPr eaLnBrk="1" hangingPunct="1"/>
              <a:r>
                <a:rPr lang="en-US" altLang="ja-JP" sz="1100" b="1" dirty="0">
                  <a:latin typeface="Arial" charset="0"/>
                  <a:cs typeface="Arial" charset="0"/>
                </a:rPr>
                <a:t>Music, Video etc.</a:t>
              </a:r>
            </a:p>
          </p:txBody>
        </p:sp>
        <p:sp>
          <p:nvSpPr>
            <p:cNvPr id="5180" name="Text Box 18"/>
            <p:cNvSpPr txBox="1">
              <a:spLocks noChangeArrowheads="1"/>
            </p:cNvSpPr>
            <p:nvPr/>
          </p:nvSpPr>
          <p:spPr bwMode="auto">
            <a:xfrm>
              <a:off x="1600200" y="1584325"/>
              <a:ext cx="1649351" cy="407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Arial" charset="0"/>
                  <a:cs typeface="Arial" charset="0"/>
                </a:rPr>
                <a:t>at Train Station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05486" y="3333040"/>
            <a:ext cx="3770702" cy="3120295"/>
            <a:chOff x="4876800" y="1583164"/>
            <a:chExt cx="3846902" cy="3446227"/>
          </a:xfrm>
        </p:grpSpPr>
        <p:grpSp>
          <p:nvGrpSpPr>
            <p:cNvPr id="5124" name="Group 63"/>
            <p:cNvGrpSpPr>
              <a:grpSpLocks/>
            </p:cNvGrpSpPr>
            <p:nvPr/>
          </p:nvGrpSpPr>
          <p:grpSpPr bwMode="auto">
            <a:xfrm>
              <a:off x="4876800" y="2286000"/>
              <a:ext cx="2971800" cy="2743391"/>
              <a:chOff x="640" y="913"/>
              <a:chExt cx="1632" cy="1994"/>
            </a:xfrm>
          </p:grpSpPr>
          <p:grpSp>
            <p:nvGrpSpPr>
              <p:cNvPr id="5128" name="Group 12"/>
              <p:cNvGrpSpPr>
                <a:grpSpLocks/>
              </p:cNvGrpSpPr>
              <p:nvPr/>
            </p:nvGrpSpPr>
            <p:grpSpPr bwMode="auto">
              <a:xfrm>
                <a:off x="1258" y="913"/>
                <a:ext cx="418" cy="904"/>
                <a:chOff x="555" y="1879"/>
                <a:chExt cx="990" cy="2145"/>
              </a:xfrm>
            </p:grpSpPr>
            <p:sp>
              <p:nvSpPr>
                <p:cNvPr id="5161" name="Rectangle 13"/>
                <p:cNvSpPr>
                  <a:spLocks noChangeArrowheads="1"/>
                </p:cNvSpPr>
                <p:nvPr/>
              </p:nvSpPr>
              <p:spPr bwMode="auto">
                <a:xfrm>
                  <a:off x="580" y="3929"/>
                  <a:ext cx="950" cy="9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rgbClr val="4D4D4D"/>
                    </a:gs>
                  </a:gsLst>
                  <a:lin ang="27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 sz="1400">
                    <a:latin typeface="Arial" charset="0"/>
                  </a:endParaRPr>
                </a:p>
              </p:txBody>
            </p:sp>
            <p:sp>
              <p:nvSpPr>
                <p:cNvPr id="5162" name="Rectangle 14"/>
                <p:cNvSpPr>
                  <a:spLocks noChangeArrowheads="1"/>
                </p:cNvSpPr>
                <p:nvPr/>
              </p:nvSpPr>
              <p:spPr bwMode="auto">
                <a:xfrm>
                  <a:off x="555" y="1879"/>
                  <a:ext cx="989" cy="2050"/>
                </a:xfrm>
                <a:prstGeom prst="rect">
                  <a:avLst/>
                </a:prstGeom>
                <a:gradFill rotWithShape="0">
                  <a:gsLst>
                    <a:gs pos="0">
                      <a:srgbClr val="F8F8F8"/>
                    </a:gs>
                    <a:gs pos="100000">
                      <a:srgbClr val="969696"/>
                    </a:gs>
                  </a:gsLst>
                  <a:lin ang="54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Times New Roman" pitchFamily="18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endParaRPr lang="ja-JP" altLang="en-US" sz="1400">
                    <a:latin typeface="Arial" charset="0"/>
                  </a:endParaRPr>
                </a:p>
              </p:txBody>
            </p:sp>
            <p:grpSp>
              <p:nvGrpSpPr>
                <p:cNvPr id="5163" name="Group 15"/>
                <p:cNvGrpSpPr>
                  <a:grpSpLocks/>
                </p:cNvGrpSpPr>
                <p:nvPr/>
              </p:nvGrpSpPr>
              <p:grpSpPr bwMode="auto">
                <a:xfrm>
                  <a:off x="676" y="2054"/>
                  <a:ext cx="745" cy="1298"/>
                  <a:chOff x="676" y="2158"/>
                  <a:chExt cx="745" cy="1298"/>
                </a:xfrm>
              </p:grpSpPr>
              <p:sp>
                <p:nvSpPr>
                  <p:cNvPr id="517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2158"/>
                    <a:ext cx="745" cy="1298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7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715" y="2216"/>
                    <a:ext cx="666" cy="118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CFFFF"/>
                      </a:gs>
                      <a:gs pos="100000">
                        <a:srgbClr val="66CCFF"/>
                      </a:gs>
                    </a:gsLst>
                    <a:lin ang="27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 b="1">
                      <a:latin typeface="Lucida Sans Unicode" pitchFamily="34" charset="0"/>
                    </a:endParaRPr>
                  </a:p>
                </p:txBody>
              </p:sp>
            </p:grpSp>
            <p:grpSp>
              <p:nvGrpSpPr>
                <p:cNvPr id="5164" name="Group 18"/>
                <p:cNvGrpSpPr>
                  <a:grpSpLocks/>
                </p:cNvGrpSpPr>
                <p:nvPr/>
              </p:nvGrpSpPr>
              <p:grpSpPr bwMode="auto">
                <a:xfrm>
                  <a:off x="673" y="3434"/>
                  <a:ext cx="748" cy="54"/>
                  <a:chOff x="673" y="3378"/>
                  <a:chExt cx="748" cy="54"/>
                </a:xfrm>
              </p:grpSpPr>
              <p:sp>
                <p:nvSpPr>
                  <p:cNvPr id="5168" name="Rectangle 19" descr="75%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378"/>
                    <a:ext cx="745" cy="54"/>
                  </a:xfrm>
                  <a:prstGeom prst="rect">
                    <a:avLst/>
                  </a:prstGeom>
                  <a:pattFill prst="pct75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370997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3388"/>
                    <a:ext cx="743" cy="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D4D4D"/>
                      </a:gs>
                      <a:gs pos="50000">
                        <a:schemeClr val="bg1"/>
                      </a:gs>
                      <a:gs pos="100000">
                        <a:srgbClr val="4D4D4D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400">
                      <a:latin typeface="Arial" charset="0"/>
                    </a:endParaRPr>
                  </a:p>
                </p:txBody>
              </p:sp>
            </p:grpSp>
            <p:grpSp>
              <p:nvGrpSpPr>
                <p:cNvPr id="5165" name="Group 21"/>
                <p:cNvGrpSpPr>
                  <a:grpSpLocks/>
                </p:cNvGrpSpPr>
                <p:nvPr/>
              </p:nvGrpSpPr>
              <p:grpSpPr bwMode="auto">
                <a:xfrm>
                  <a:off x="670" y="1917"/>
                  <a:ext cx="748" cy="54"/>
                  <a:chOff x="673" y="3378"/>
                  <a:chExt cx="748" cy="54"/>
                </a:xfrm>
              </p:grpSpPr>
              <p:sp>
                <p:nvSpPr>
                  <p:cNvPr id="5166" name="Rectangle 22" descr="75%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378"/>
                    <a:ext cx="745" cy="54"/>
                  </a:xfrm>
                  <a:prstGeom prst="rect">
                    <a:avLst/>
                  </a:prstGeom>
                  <a:pattFill prst="pct75">
                    <a:fgClr>
                      <a:schemeClr val="tx1"/>
                    </a:fgClr>
                    <a:bgClr>
                      <a:srgbClr val="FFFFFF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370997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674" y="3392"/>
                    <a:ext cx="745" cy="28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D4D4D"/>
                      </a:gs>
                      <a:gs pos="50000">
                        <a:schemeClr val="bg1"/>
                      </a:gs>
                      <a:gs pos="100000">
                        <a:srgbClr val="4D4D4D"/>
                      </a:gs>
                    </a:gsLst>
                    <a:lin ang="5400000" scaled="1"/>
                  </a:gradFill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ja-JP" altLang="en-US" sz="140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5129" name="Oval 183"/>
              <p:cNvSpPr>
                <a:spLocks noChangeArrowheads="1"/>
              </p:cNvSpPr>
              <p:nvPr/>
            </p:nvSpPr>
            <p:spPr bwMode="auto">
              <a:xfrm rot="3135661">
                <a:off x="1047" y="1737"/>
                <a:ext cx="215" cy="583"/>
              </a:xfrm>
              <a:prstGeom prst="ellipse">
                <a:avLst/>
              </a:prstGeom>
              <a:solidFill>
                <a:srgbClr val="FF66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1400">
                  <a:latin typeface="Arial" charset="0"/>
                </a:endParaRPr>
              </a:p>
            </p:txBody>
          </p:sp>
          <p:sp>
            <p:nvSpPr>
              <p:cNvPr id="5130" name="Oval 184"/>
              <p:cNvSpPr>
                <a:spLocks noChangeArrowheads="1"/>
              </p:cNvSpPr>
              <p:nvPr/>
            </p:nvSpPr>
            <p:spPr bwMode="auto">
              <a:xfrm rot="1488339">
                <a:off x="1203" y="1817"/>
                <a:ext cx="221" cy="654"/>
              </a:xfrm>
              <a:prstGeom prst="ellipse">
                <a:avLst/>
              </a:prstGeom>
              <a:solidFill>
                <a:srgbClr val="FF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1400">
                  <a:latin typeface="Arial" charset="0"/>
                </a:endParaRPr>
              </a:p>
            </p:txBody>
          </p:sp>
          <p:sp>
            <p:nvSpPr>
              <p:cNvPr id="5131" name="Oval 185"/>
              <p:cNvSpPr>
                <a:spLocks noChangeArrowheads="1"/>
              </p:cNvSpPr>
              <p:nvPr/>
            </p:nvSpPr>
            <p:spPr bwMode="auto">
              <a:xfrm rot="-666192">
                <a:off x="1449" y="1845"/>
                <a:ext cx="251" cy="671"/>
              </a:xfrm>
              <a:prstGeom prst="ellipse">
                <a:avLst/>
              </a:prstGeom>
              <a:solidFill>
                <a:srgbClr val="00FF0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1400">
                  <a:latin typeface="Arial" charset="0"/>
                </a:endParaRPr>
              </a:p>
            </p:txBody>
          </p:sp>
          <p:sp>
            <p:nvSpPr>
              <p:cNvPr id="5132" name="Oval 186"/>
              <p:cNvSpPr>
                <a:spLocks noChangeArrowheads="1"/>
              </p:cNvSpPr>
              <p:nvPr/>
            </p:nvSpPr>
            <p:spPr bwMode="auto">
              <a:xfrm rot="-2343671">
                <a:off x="1665" y="1775"/>
                <a:ext cx="236" cy="648"/>
              </a:xfrm>
              <a:prstGeom prst="ellipse">
                <a:avLst/>
              </a:prstGeom>
              <a:solidFill>
                <a:srgbClr val="00CCFF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sz="1400">
                  <a:latin typeface="Arial" charset="0"/>
                </a:endParaRPr>
              </a:p>
            </p:txBody>
          </p:sp>
          <p:grpSp>
            <p:nvGrpSpPr>
              <p:cNvPr id="5133" name="Group 265"/>
              <p:cNvGrpSpPr>
                <a:grpSpLocks noChangeAspect="1"/>
              </p:cNvGrpSpPr>
              <p:nvPr/>
            </p:nvGrpSpPr>
            <p:grpSpPr bwMode="auto">
              <a:xfrm>
                <a:off x="1017" y="2516"/>
                <a:ext cx="173" cy="330"/>
                <a:chOff x="793" y="845"/>
                <a:chExt cx="1061" cy="2041"/>
              </a:xfrm>
            </p:grpSpPr>
            <p:pic>
              <p:nvPicPr>
                <p:cNvPr id="5137" name="Picture 26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" y="845"/>
                  <a:ext cx="1061" cy="2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138" name="Group 267"/>
                <p:cNvGrpSpPr>
                  <a:grpSpLocks noChangeAspect="1"/>
                </p:cNvGrpSpPr>
                <p:nvPr/>
              </p:nvGrpSpPr>
              <p:grpSpPr bwMode="auto">
                <a:xfrm>
                  <a:off x="916" y="1071"/>
                  <a:ext cx="816" cy="1417"/>
                  <a:chOff x="916" y="1071"/>
                  <a:chExt cx="816" cy="1417"/>
                </a:xfrm>
              </p:grpSpPr>
              <p:sp>
                <p:nvSpPr>
                  <p:cNvPr id="5139" name="Rectangle 2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16" y="1071"/>
                    <a:ext cx="816" cy="1417"/>
                  </a:xfrm>
                  <a:prstGeom prst="rect">
                    <a:avLst/>
                  </a:prstGeom>
                  <a:solidFill>
                    <a:srgbClr val="BCCA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0" name="AutoShape 26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975" y="2367"/>
                    <a:ext cx="91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3E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1" name="Rectangle 2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6" y="2367"/>
                    <a:ext cx="91" cy="91"/>
                  </a:xfrm>
                  <a:prstGeom prst="rect">
                    <a:avLst/>
                  </a:prstGeom>
                  <a:solidFill>
                    <a:srgbClr val="E3E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2" name="AutoShape 27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519" y="2367"/>
                    <a:ext cx="91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3E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3" name="AutoShape 272"/>
                  <p:cNvSpPr>
                    <a:spLocks noChangeAspect="1" noChangeArrowheads="1"/>
                  </p:cNvSpPr>
                  <p:nvPr/>
                </p:nvSpPr>
                <p:spPr bwMode="auto">
                  <a:xfrm rot="-5400000">
                    <a:off x="1338" y="2367"/>
                    <a:ext cx="91" cy="91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E3E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4" name="Line 2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10" y="2367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E3E1E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/>
                  </a:p>
                </p:txBody>
              </p:sp>
              <p:sp>
                <p:nvSpPr>
                  <p:cNvPr id="5145" name="Line 27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8" y="2367"/>
                    <a:ext cx="0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E3E1E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/>
                  </a:p>
                </p:txBody>
              </p:sp>
              <p:sp>
                <p:nvSpPr>
                  <p:cNvPr id="5146" name="Rectangle 2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5" y="1253"/>
                    <a:ext cx="771" cy="998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7" name="Line 27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0" y="2318"/>
                    <a:ext cx="771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FF9F1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400"/>
                  </a:p>
                </p:txBody>
              </p:sp>
              <p:sp>
                <p:nvSpPr>
                  <p:cNvPr id="5148" name="Oval 2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47" y="2273"/>
                    <a:ext cx="91" cy="90"/>
                  </a:xfrm>
                  <a:prstGeom prst="ellipse">
                    <a:avLst/>
                  </a:prstGeom>
                  <a:solidFill>
                    <a:srgbClr val="E3E1E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49" name="AutoShape 27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74" y="2295"/>
                    <a:ext cx="46" cy="4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9F1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10800000" vert="eaVert"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sp>
                <p:nvSpPr>
                  <p:cNvPr id="5150" name="Rectangle 2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6" y="1117"/>
                    <a:ext cx="499" cy="9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1pPr>
                    <a:lvl2pPr marL="742950" indent="-28575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2pPr>
                    <a:lvl3pPr marL="11430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3pPr>
                    <a:lvl4pPr marL="16002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4pPr>
                    <a:lvl5pPr marL="2057400" indent="-228600" eaLnBrk="0" hangingPunct="0"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200">
                        <a:solidFill>
                          <a:schemeClr val="tx1"/>
                        </a:solidFill>
                        <a:latin typeface="Times New Roman" pitchFamily="18" charset="0"/>
                        <a:ea typeface="ＭＳ Ｐゴシック" pitchFamily="50" charset="-128"/>
                      </a:defRPr>
                    </a:lvl9pPr>
                  </a:lstStyle>
                  <a:p>
                    <a:pPr eaLnBrk="1" hangingPunct="1"/>
                    <a:endParaRPr lang="ja-JP" altLang="en-US" sz="1400">
                      <a:latin typeface="Arial" charset="0"/>
                    </a:endParaRPr>
                  </a:p>
                </p:txBody>
              </p:sp>
              <p:pic>
                <p:nvPicPr>
                  <p:cNvPr id="5151" name="Picture 280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0" y="1117"/>
                    <a:ext cx="122" cy="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2" name="Picture 281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1" y="1117"/>
                    <a:ext cx="120" cy="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3" name="Picture 282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1271"/>
                    <a:ext cx="34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4" name="Picture 283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1271"/>
                    <a:ext cx="340" cy="22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5" name="Picture 284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1760"/>
                    <a:ext cx="340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6" name="Picture 285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2003"/>
                    <a:ext cx="34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7" name="Picture 286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1515"/>
                    <a:ext cx="34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8" name="Picture 28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38" y="2003"/>
                    <a:ext cx="34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59" name="Picture 288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1515"/>
                    <a:ext cx="34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160" name="Picture 289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61" y="1760"/>
                    <a:ext cx="340" cy="2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5134" name="Picture 333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" y="2159"/>
                <a:ext cx="27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334"/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0789">
                <a:off x="2007" y="2433"/>
                <a:ext cx="265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339"/>
              <p:cNvPicPr>
                <a:picLocks noChangeAspect="1" noChangeArrowheads="1"/>
              </p:cNvPicPr>
              <p:nvPr/>
            </p:nvPicPr>
            <p:blipFill>
              <a:blip r:embed="rId2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6" y="2517"/>
                <a:ext cx="435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5" name="Text Box 64"/>
            <p:cNvSpPr txBox="1">
              <a:spLocks noChangeArrowheads="1"/>
            </p:cNvSpPr>
            <p:nvPr/>
          </p:nvSpPr>
          <p:spPr bwMode="auto">
            <a:xfrm>
              <a:off x="5497953" y="1583164"/>
              <a:ext cx="202491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Arial" charset="0"/>
                  <a:cs typeface="Arial" charset="0"/>
                </a:rPr>
                <a:t>front of Digital KIOSK</a:t>
              </a:r>
            </a:p>
          </p:txBody>
        </p:sp>
        <p:pic>
          <p:nvPicPr>
            <p:cNvPr id="5126" name="Picture 69" descr="MC900397222[1]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590800"/>
              <a:ext cx="1143000" cy="1030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7" name="Text Box 71"/>
            <p:cNvSpPr txBox="1">
              <a:spLocks noChangeArrowheads="1"/>
            </p:cNvSpPr>
            <p:nvPr/>
          </p:nvSpPr>
          <p:spPr bwMode="auto">
            <a:xfrm>
              <a:off x="7239000" y="3733800"/>
              <a:ext cx="148470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 dirty="0">
                  <a:latin typeface="Arial" charset="0"/>
                  <a:cs typeface="Arial" charset="0"/>
                </a:rPr>
                <a:t>Ad video, Drama, </a:t>
              </a:r>
            </a:p>
            <a:p>
              <a:pPr eaLnBrk="1" hangingPunct="1"/>
              <a:r>
                <a:rPr lang="en-US" altLang="ja-JP" b="1" dirty="0">
                  <a:latin typeface="Arial" charset="0"/>
                  <a:cs typeface="Arial" charset="0"/>
                </a:rPr>
                <a:t>Movie etc.</a:t>
              </a:r>
            </a:p>
          </p:txBody>
        </p:sp>
      </p:grpSp>
      <p:sp>
        <p:nvSpPr>
          <p:cNvPr id="65" name="Date Placeholder 7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dirty="0" smtClean="0"/>
              <a:t>May 2014</a:t>
            </a:r>
            <a:endParaRPr lang="en-GB" dirty="0"/>
          </a:p>
        </p:txBody>
      </p:sp>
      <p:sp>
        <p:nvSpPr>
          <p:cNvPr id="66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7" name="Footer Placeholder 5"/>
          <p:cNvSpPr>
            <a:spLocks noGrp="1"/>
          </p:cNvSpPr>
          <p:nvPr>
            <p:ph type="ftr" idx="4294967295"/>
          </p:nvPr>
        </p:nvSpPr>
        <p:spPr>
          <a:xfrm>
            <a:off x="5419928" y="6468147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</a:rPr>
              <a:t>Example of driving applications (3): </a:t>
            </a:r>
            <a:r>
              <a:rPr lang="en-US" sz="2800" dirty="0" smtClean="0">
                <a:solidFill>
                  <a:schemeClr val="tx1"/>
                </a:solidFill>
              </a:rPr>
              <a:t>AR and VR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tx1"/>
                </a:solidFill>
              </a:rPr>
              <a:pPr/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Carlos Cordeiro, Intel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1455" y="1988840"/>
            <a:ext cx="4308557" cy="40711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Augment Reality (AR) and Virtual Reality (VR) are touting close-to- reality user experience with 3D video and 7.1 audio.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wearable device is subject to low mobility movement (Neck roll, pitch, yaw, etc)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video quality can support up to 3D 4K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operating environment is usually indoor within a range of 10ft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sony-head-mount-hm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5716" y="1844824"/>
            <a:ext cx="2817377" cy="161457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21407"/>
              </p:ext>
            </p:extLst>
          </p:nvPr>
        </p:nvGraphicFramePr>
        <p:xfrm>
          <a:off x="5110367" y="3826024"/>
          <a:ext cx="3422073" cy="2146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691"/>
                <a:gridCol w="1140691"/>
                <a:gridCol w="1140691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Requirements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Distance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10ft</a:t>
                      </a:r>
                      <a:endParaRPr lang="en-CA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Commercial products</a:t>
                      </a:r>
                      <a:r>
                        <a:rPr lang="en-US" sz="1100" baseline="0" dirty="0" smtClean="0"/>
                        <a:t> can support up to 7ft Wireless HD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483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Video</a:t>
                      </a:r>
                      <a:r>
                        <a:rPr lang="en-US" sz="1100" baseline="0" dirty="0" smtClean="0"/>
                        <a:t> Quality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3D 4K*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HDMI</a:t>
                      </a:r>
                      <a:r>
                        <a:rPr lang="en-US" sz="1100" baseline="0" dirty="0" smtClean="0"/>
                        <a:t> 2.0 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 rowSpan="3">
                  <a:txBody>
                    <a:bodyPr/>
                    <a:lstStyle/>
                    <a:p>
                      <a:r>
                        <a:rPr lang="en-US" sz="1100" baseline="0" dirty="0" smtClean="0"/>
                        <a:t>Range of Motion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Neck Roll**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0.17 (s/60deg)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 vMerge="1">
                  <a:txBody>
                    <a:bodyPr/>
                    <a:lstStyle/>
                    <a:p>
                      <a:endParaRPr lang="en-CA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Neck Pitch**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0.14(s/60deg)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867">
                <a:tc vMerge="1">
                  <a:txBody>
                    <a:bodyPr/>
                    <a:lstStyle/>
                    <a:p>
                      <a:endParaRPr lang="en-CA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 Neck</a:t>
                      </a:r>
                      <a:r>
                        <a:rPr lang="en-US" sz="1100" baseline="0" dirty="0" smtClean="0"/>
                        <a:t> Yaw**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0.13 (s/60deg)</a:t>
                      </a:r>
                      <a:endParaRPr lang="en-CA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9416" y="5877272"/>
            <a:ext cx="65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* The projected resolution is based on 2013 CES. </a:t>
            </a:r>
          </a:p>
          <a:p>
            <a:r>
              <a:rPr lang="en-US" sz="1200" dirty="0" smtClean="0">
                <a:solidFill>
                  <a:schemeClr val="tx1"/>
                </a:solidFill>
                <a:hlinkClick r:id="rId3"/>
              </a:rPr>
              <a:t>**http://www.wpi.edu/Pubs/ETD/Available/etd-050112-072212/unrestricted/Fitzpatrick.pdf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en-US" sz="1200" dirty="0" smtClean="0">
                <a:solidFill>
                  <a:schemeClr val="tx1"/>
                </a:solidFill>
              </a:rPr>
              <a:t>Note: Serve Moto Speeds Obtained from output Link speeds</a:t>
            </a:r>
            <a:endParaRPr lang="en-CA" sz="1200" dirty="0">
              <a:solidFill>
                <a:schemeClr val="tx1"/>
              </a:solidFill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idx="4294967295"/>
          </p:nvPr>
        </p:nvSpPr>
        <p:spPr>
          <a:xfrm>
            <a:off x="680953" y="3476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May 2014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1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87524" y="1491680"/>
            <a:ext cx="4040188" cy="4380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000" dirty="0" smtClean="0"/>
              <a:t>Cable replacement, docking</a:t>
            </a:r>
            <a:endParaRPr lang="en-US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491681"/>
            <a:ext cx="4041775" cy="4380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2000" dirty="0" smtClean="0"/>
              <a:t>Data center, enterprise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Carlos Cordeiro, Intel</a:t>
            </a:r>
            <a:endParaRPr lang="en-GB" dirty="0"/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73829"/>
              </p:ext>
            </p:extLst>
          </p:nvPr>
        </p:nvGraphicFramePr>
        <p:xfrm>
          <a:off x="179511" y="2096852"/>
          <a:ext cx="4248472" cy="374904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404157"/>
                <a:gridCol w="1116124"/>
                <a:gridCol w="1728191"/>
              </a:tblGrid>
              <a:tr h="681648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I</a:t>
                      </a:r>
                      <a:r>
                        <a:rPr lang="en-US" sz="1600" baseline="0" dirty="0" smtClean="0"/>
                        <a:t>nterface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Version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/>
                        <a:t>Approx. max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smtClean="0"/>
                        <a:t>data rate </a:t>
                      </a:r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Gbps</a:t>
                      </a:r>
                      <a:r>
                        <a:rPr lang="en-US" sz="1600" dirty="0"/>
                        <a:t>)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err="1"/>
                        <a:t>DisplayPort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1.0-1.1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8.6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1.2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17.3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rowSpan="3"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HDMI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1.0-1.2a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5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1.3-1.4a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10.2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40824">
                <a:tc v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2.0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/>
                        <a:t>18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rowSpan="3"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USB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2.0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/>
                        <a:t>0.48</a:t>
                      </a: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/>
                        <a:t>3.0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/>
                        <a:t>5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v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/>
                        <a:t>3.1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/>
                        <a:t>10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</a:tr>
              <a:tr h="302952"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/>
                        <a:t>Thunderbolt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/>
                        <a:t>1.0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/>
                        <a:t>10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3" marR="42863" marT="0" marB="0"/>
                </a:tc>
              </a:tr>
              <a:tr h="302952">
                <a:tc v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/>
                        <a:t>2.0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3" marR="42863" marT="0" marB="0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200" dirty="0" smtClean="0"/>
                        <a:t>20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863" marR="42863" marT="0" marB="0"/>
                </a:tc>
              </a:tr>
            </a:tbl>
          </a:graphicData>
        </a:graphic>
      </p:graphicFrame>
      <p:pic>
        <p:nvPicPr>
          <p:cNvPr id="15" name="Picture 14" descr="https://encrypted-tbn2.google.com/images?q=tbn:ANd9GcQialKQRX8AIawztCZU_uw_mgsE94wlTd636AoArPecVlBE21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241" y="1952836"/>
            <a:ext cx="4030620" cy="2126186"/>
          </a:xfrm>
          <a:prstGeom prst="rect">
            <a:avLst/>
          </a:prstGeom>
          <a:noFill/>
        </p:spPr>
      </p:pic>
      <p:sp>
        <p:nvSpPr>
          <p:cNvPr id="16" name="Flowchart: Predefined Process 15"/>
          <p:cNvSpPr/>
          <p:nvPr/>
        </p:nvSpPr>
        <p:spPr bwMode="auto">
          <a:xfrm>
            <a:off x="7779535" y="1961746"/>
            <a:ext cx="278655" cy="184129"/>
          </a:xfrm>
          <a:prstGeom prst="flowChartPredefinedProcess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050" y="2209408"/>
            <a:ext cx="47774" cy="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6289" y="2510887"/>
            <a:ext cx="100155" cy="16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7527" y="2412628"/>
            <a:ext cx="71175" cy="1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5314784" y="2289169"/>
            <a:ext cx="60345" cy="1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>
            <a:stCxn id="16" idx="2"/>
          </p:cNvCxnSpPr>
          <p:nvPr/>
        </p:nvCxnSpPr>
        <p:spPr bwMode="auto">
          <a:xfrm flipH="1">
            <a:off x="7829461" y="2145875"/>
            <a:ext cx="89402" cy="99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924985" y="2140775"/>
            <a:ext cx="97395" cy="99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9430" y="2716428"/>
            <a:ext cx="116847" cy="1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Arrow Connector 23"/>
          <p:cNvCxnSpPr>
            <a:endCxn id="23" idx="3"/>
          </p:cNvCxnSpPr>
          <p:nvPr/>
        </p:nvCxnSpPr>
        <p:spPr bwMode="auto">
          <a:xfrm flipH="1">
            <a:off x="6826277" y="2219942"/>
            <a:ext cx="900063" cy="5934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5" name="Straight Arrow Connector 24"/>
          <p:cNvCxnSpPr>
            <a:stCxn id="23" idx="3"/>
          </p:cNvCxnSpPr>
          <p:nvPr/>
        </p:nvCxnSpPr>
        <p:spPr bwMode="auto">
          <a:xfrm>
            <a:off x="6826277" y="2813395"/>
            <a:ext cx="203667" cy="13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736872" y="2464541"/>
            <a:ext cx="130391" cy="884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43"/>
          <p:cNvSpPr txBox="1"/>
          <p:nvPr/>
        </p:nvSpPr>
        <p:spPr>
          <a:xfrm>
            <a:off x="4680012" y="3140968"/>
            <a:ext cx="1656184" cy="93871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NLOS with reduced reflection loss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Storage area network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Data rates in the order of tens of </a:t>
            </a:r>
            <a:r>
              <a:rPr lang="en-US" sz="1100" dirty="0" err="1" smtClean="0">
                <a:solidFill>
                  <a:schemeClr val="bg1"/>
                </a:solidFill>
              </a:rPr>
              <a:t>Gbps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0679" y="2101416"/>
            <a:ext cx="47774" cy="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18" y="2402895"/>
            <a:ext cx="100155" cy="16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56" y="2304636"/>
            <a:ext cx="71175" cy="11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6036413" y="2181177"/>
            <a:ext cx="60345" cy="1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8003" y="2525615"/>
            <a:ext cx="120149" cy="19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 bwMode="auto">
          <a:xfrm flipH="1">
            <a:off x="5116890" y="2205571"/>
            <a:ext cx="2686321" cy="35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>
            <a:endCxn id="19" idx="3"/>
          </p:cNvCxnSpPr>
          <p:nvPr/>
        </p:nvCxnSpPr>
        <p:spPr bwMode="auto">
          <a:xfrm flipH="1">
            <a:off x="5778702" y="2201197"/>
            <a:ext cx="2020134" cy="2704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7372337" y="2536427"/>
            <a:ext cx="163758" cy="2728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7533671" y="2208993"/>
            <a:ext cx="244971" cy="339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0813" cy="1065213"/>
          </a:xfrm>
        </p:spPr>
        <p:txBody>
          <a:bodyPr/>
          <a:lstStyle/>
          <a:p>
            <a:r>
              <a:rPr lang="en-GB" dirty="0" smtClean="0"/>
              <a:t>Example of driving applications (4)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17" y="4731158"/>
            <a:ext cx="37814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Placeholder 10"/>
          <p:cNvSpPr txBox="1">
            <a:spLocks/>
          </p:cNvSpPr>
          <p:nvPr/>
        </p:nvSpPr>
        <p:spPr bwMode="auto">
          <a:xfrm>
            <a:off x="4651086" y="4221088"/>
            <a:ext cx="4041775" cy="438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marL="0" indent="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2000" b="1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800" b="1"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600" b="1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600" b="1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600" b="1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600" b="1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600" b="1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kumimoji="1" sz="1600" b="1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US" sz="2000" kern="0" dirty="0" smtClean="0"/>
              <a:t>Wireless backhaul, offloading</a:t>
            </a:r>
            <a:endParaRPr lang="en-US" sz="2000" kern="0" dirty="0"/>
          </a:p>
        </p:txBody>
      </p:sp>
      <p:sp>
        <p:nvSpPr>
          <p:cNvPr id="55" name="TextBox 43"/>
          <p:cNvSpPr txBox="1"/>
          <p:nvPr/>
        </p:nvSpPr>
        <p:spPr>
          <a:xfrm>
            <a:off x="4832412" y="5893822"/>
            <a:ext cx="1993865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Multi-</a:t>
            </a:r>
            <a:r>
              <a:rPr lang="en-US" sz="1100" dirty="0" err="1" smtClean="0">
                <a:solidFill>
                  <a:schemeClr val="bg1"/>
                </a:solidFill>
              </a:rPr>
              <a:t>Gbps</a:t>
            </a:r>
            <a:r>
              <a:rPr lang="en-US" sz="1100" dirty="0" smtClean="0">
                <a:solidFill>
                  <a:schemeClr val="bg1"/>
                </a:solidFill>
              </a:rPr>
              <a:t> throughput at long range (200-500m)</a:t>
            </a:r>
          </a:p>
        </p:txBody>
      </p:sp>
      <p:sp>
        <p:nvSpPr>
          <p:cNvPr id="56" name="TextBox 43"/>
          <p:cNvSpPr txBox="1"/>
          <p:nvPr/>
        </p:nvSpPr>
        <p:spPr>
          <a:xfrm>
            <a:off x="287524" y="5948205"/>
            <a:ext cx="3852428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Docking involves a combination of display and IO, which could lead to data rates well over 10 </a:t>
            </a:r>
            <a:r>
              <a:rPr lang="en-US" sz="1100" dirty="0" err="1" smtClean="0">
                <a:solidFill>
                  <a:schemeClr val="bg1"/>
                </a:solidFill>
              </a:rPr>
              <a:t>Gbps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37" name="Date Placeholder 4"/>
          <p:cNvSpPr>
            <a:spLocks noGrp="1"/>
          </p:cNvSpPr>
          <p:nvPr>
            <p:ph type="dt" idx="4294967295"/>
          </p:nvPr>
        </p:nvSpPr>
        <p:spPr>
          <a:xfrm>
            <a:off x="680953" y="347638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b="1" dirty="0" smtClean="0">
                <a:solidFill>
                  <a:schemeClr val="tx1"/>
                </a:solidFill>
              </a:rPr>
              <a:t>May 2014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driving applications (5): </a:t>
            </a:r>
            <a:r>
              <a:rPr lang="en-US" dirty="0" smtClean="0"/>
              <a:t>In-Flight/Train/Ship/Bus entertainment</a:t>
            </a: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half" idx="1"/>
          </p:nvPr>
        </p:nvSpPr>
        <p:spPr>
          <a:xfrm>
            <a:off x="685801" y="1981200"/>
            <a:ext cx="29086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APs are located in ceilings and seats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Passengers interact with AP through touch screens in front of them or wireless controllers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Video streaming, video gaming, audio,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3666492" y="2780928"/>
            <a:ext cx="5334000" cy="3126581"/>
            <a:chOff x="1676400" y="3274219"/>
            <a:chExt cx="5410200" cy="3202781"/>
          </a:xfrm>
        </p:grpSpPr>
        <p:pic>
          <p:nvPicPr>
            <p:cNvPr id="1029" name="Picture 5" descr="C:\Users\lhuang\AppData\Local\Microsoft\Windows\Temporary Internet Files\Content.IE5\HG2VLSXZ\MP900422812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274219"/>
              <a:ext cx="5410200" cy="320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Parallelogram 2"/>
            <p:cNvSpPr/>
            <p:nvPr/>
          </p:nvSpPr>
          <p:spPr bwMode="auto">
            <a:xfrm>
              <a:off x="5410200" y="5732747"/>
              <a:ext cx="1219200" cy="457200"/>
            </a:xfrm>
            <a:prstGeom prst="parallelogram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TFT touchscreen</a:t>
              </a:r>
            </a:p>
          </p:txBody>
        </p:sp>
        <p:sp>
          <p:nvSpPr>
            <p:cNvPr id="12" name="Parallelogram 11"/>
            <p:cNvSpPr/>
            <p:nvPr/>
          </p:nvSpPr>
          <p:spPr bwMode="auto">
            <a:xfrm>
              <a:off x="1828800" y="5732747"/>
              <a:ext cx="1219200" cy="457200"/>
            </a:xfrm>
            <a:prstGeom prst="parallelogram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TFT touchscreen</a:t>
              </a:r>
            </a:p>
          </p:txBody>
        </p:sp>
        <p:sp>
          <p:nvSpPr>
            <p:cNvPr id="13" name="Parallelogram 12"/>
            <p:cNvSpPr/>
            <p:nvPr/>
          </p:nvSpPr>
          <p:spPr bwMode="auto">
            <a:xfrm>
              <a:off x="4800600" y="4875609"/>
              <a:ext cx="1219200" cy="457200"/>
            </a:xfrm>
            <a:prstGeom prst="parallelogram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TFT touchscreen</a:t>
              </a:r>
            </a:p>
          </p:txBody>
        </p:sp>
        <p:sp>
          <p:nvSpPr>
            <p:cNvPr id="14" name="Parallelogram 13"/>
            <p:cNvSpPr/>
            <p:nvPr/>
          </p:nvSpPr>
          <p:spPr bwMode="auto">
            <a:xfrm>
              <a:off x="2438400" y="4875609"/>
              <a:ext cx="1219200" cy="457200"/>
            </a:xfrm>
            <a:prstGeom prst="parallelogram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TFT touchscreen</a:t>
              </a:r>
            </a:p>
          </p:txBody>
        </p:sp>
        <p:pic>
          <p:nvPicPr>
            <p:cNvPr id="1031" name="Picture 7" descr="C:\Users\lhuang\AppData\Local\Microsoft\Windows\Temporary Internet Files\Content.IE5\UR9RK2LH\MC900432567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340" y="3302974"/>
              <a:ext cx="609486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 descr="C:\Users\lhuang\AppData\Local\Microsoft\Windows\Temporary Internet Files\Content.IE5\UR9RK2LH\MC900432567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540" y="3350419"/>
              <a:ext cx="609486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Arrow Connector 7"/>
            <p:cNvCxnSpPr>
              <a:endCxn id="3" idx="1"/>
            </p:cNvCxnSpPr>
            <p:nvPr/>
          </p:nvCxnSpPr>
          <p:spPr bwMode="auto">
            <a:xfrm flipH="1">
              <a:off x="6076950" y="3807619"/>
              <a:ext cx="489133" cy="19251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endCxn id="13" idx="0"/>
            </p:cNvCxnSpPr>
            <p:nvPr/>
          </p:nvCxnSpPr>
          <p:spPr bwMode="auto">
            <a:xfrm flipH="1">
              <a:off x="5410200" y="3807619"/>
              <a:ext cx="1155883" cy="10679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Arrow Connector 21"/>
            <p:cNvCxnSpPr>
              <a:endCxn id="14" idx="0"/>
            </p:cNvCxnSpPr>
            <p:nvPr/>
          </p:nvCxnSpPr>
          <p:spPr bwMode="auto">
            <a:xfrm>
              <a:off x="2106283" y="3807619"/>
              <a:ext cx="941717" cy="106799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2106282" y="3816840"/>
              <a:ext cx="179718" cy="191590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Date Placeholder 7"/>
          <p:cNvSpPr>
            <a:spLocks noGrp="1"/>
          </p:cNvSpPr>
          <p:nvPr>
            <p:ph type="dt" idx="4294967295"/>
          </p:nvPr>
        </p:nvSpPr>
        <p:spPr>
          <a:xfrm>
            <a:off x="665380" y="301843"/>
            <a:ext cx="1874823" cy="273050"/>
          </a:xfrm>
          <a:prstGeom prst="rect">
            <a:avLst/>
          </a:prstGeom>
        </p:spPr>
        <p:txBody>
          <a:bodyPr/>
          <a:lstStyle/>
          <a:p>
            <a:r>
              <a:rPr lang="en-US" altLang="ja-JP" sz="1800" b="1" dirty="0" smtClean="0">
                <a:solidFill>
                  <a:schemeClr val="tx1"/>
                </a:solidFill>
              </a:rPr>
              <a:t>May 2014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6" name="Footer Placeholder 5"/>
          <p:cNvSpPr>
            <a:spLocks noGrp="1"/>
          </p:cNvSpPr>
          <p:nvPr>
            <p:ph type="ftr" idx="4294967295"/>
          </p:nvPr>
        </p:nvSpPr>
        <p:spPr>
          <a:xfrm>
            <a:off x="5419928" y="6468147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dirty="0" smtClean="0">
                <a:solidFill>
                  <a:schemeClr val="tx1"/>
                </a:solidFill>
              </a:rPr>
              <a:t>Carlos Cordeiro, Intel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764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LEFT" val="410.4"/>
  <p:tag name="TOP" val="158.4"/>
  <p:tag name="HEIGHT" val="28.8"/>
  <p:tag name="WIDTH" val="338.4"/>
  <p:tag name="CHARTTYPE" val="Bar Chart"/>
  <p:tag name="CHARTNAME" val="XLChart"/>
  <p:tag name="OBJECTID" val="XLChart"/>
  <p:tag name="ANCHORPOINT" val="3"/>
  <p:tag name="PLACEHOLDERSIZE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LEFT" val="410.4"/>
  <p:tag name="TOP" val="158.4"/>
  <p:tag name="HEIGHT" val="28.8"/>
  <p:tag name="WIDTH" val="338.4"/>
  <p:tag name="CHARTTYPE" val="Bar Chart"/>
  <p:tag name="CHARTNAME" val="XLChart"/>
  <p:tag name="OBJECTID" val="XLChart"/>
  <p:tag name="ANCHORPOINT" val="3"/>
  <p:tag name="PLACEHOLDERSIZE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LIBVERSION" val="NO VALUE"/>
  <p:tag name="DDVERSION" val="2.0"/>
  <p:tag name="FONTCOLOR" val="NO VALUE"/>
  <p:tag name="LINECOLOR" val="NO VALUE"/>
  <p:tag name="SOURCE" val="NO VALUE"/>
  <p:tag name="TYPE" val="ChartHeading"/>
  <p:tag name="DEVICE" val="Canon Colorpass 1000"/>
  <p:tag name="FILLFORECOLOR" val="Transparent"/>
  <p:tag name="SUBOBJECTID" val="ChartHeading"/>
  <p:tag name="LEFT" val="410.4"/>
  <p:tag name="TOP" val="158.4"/>
  <p:tag name="HEIGHT" val="28.8"/>
  <p:tag name="WIDTH" val="338.4"/>
  <p:tag name="CHARTTYPE" val="Bar Chart"/>
  <p:tag name="CHARTNAME" val="XLChart"/>
  <p:tag name="OBJECTID" val="XLChart"/>
  <p:tag name="ANCHORPOINT" val="3"/>
  <p:tag name="PLACEHOLDERSIZE" val="17"/>
</p:tagLst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14495</TotalTime>
  <Words>2057</Words>
  <Application>Microsoft Office PowerPoint</Application>
  <PresentationFormat>On-screen Show (4:3)</PresentationFormat>
  <Paragraphs>430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802-11-Submission</vt:lpstr>
      <vt:lpstr>Visio</vt:lpstr>
      <vt:lpstr>Next Generation 802.11ad: 30+ Gbps WLAN</vt:lpstr>
      <vt:lpstr>PowerPoint Presentation</vt:lpstr>
      <vt:lpstr>Motivation and purpose</vt:lpstr>
      <vt:lpstr>Application space</vt:lpstr>
      <vt:lpstr>Example of driving applications (1): Mobile Devices</vt:lpstr>
      <vt:lpstr>Example of driving applications (2): High speed download service</vt:lpstr>
      <vt:lpstr>Example of driving applications (3): AR and VR</vt:lpstr>
      <vt:lpstr>Example of driving applications (4)</vt:lpstr>
      <vt:lpstr>Example of driving applications (5): In-Flight/Train/Ship/Bus entertainment</vt:lpstr>
      <vt:lpstr>Related market trend: tri-band Wi-Fi</vt:lpstr>
      <vt:lpstr>What does 11ad offer?</vt:lpstr>
      <vt:lpstr>Support of MIMO (&gt; 1 stream) modes</vt:lpstr>
      <vt:lpstr>An example: Hybrid beamforming</vt:lpstr>
      <vt:lpstr>Hybrid beamforming: Coarse beamforming</vt:lpstr>
      <vt:lpstr>Hybrid beamforming: Fine beamforming</vt:lpstr>
      <vt:lpstr>Hybrid beamforming applications</vt:lpstr>
      <vt:lpstr>LOS MIMO performance evaluation</vt:lpstr>
      <vt:lpstr>LOS MIMO signal processing schemes</vt:lpstr>
      <vt:lpstr>LOS MIMO evaluation: SINR</vt:lpstr>
      <vt:lpstr>LOS MIMO evaluation: Throughput</vt:lpstr>
      <vt:lpstr>NLOS MIMO: High throughput and high reliability modes performance evaluation</vt:lpstr>
      <vt:lpstr>MIMO modes evaluated</vt:lpstr>
      <vt:lpstr>NLOS MIMO: 2D throughput distributions</vt:lpstr>
      <vt:lpstr>Channel bonding: additional throughput multiplication</vt:lpstr>
      <vt:lpstr>Summary</vt:lpstr>
      <vt:lpstr>Next steps</vt:lpstr>
      <vt:lpstr>References</vt:lpstr>
      <vt:lpstr>Backup</vt:lpstr>
      <vt:lpstr>Tri-band Wi-Fi Value = Capacity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802.11ad+</dc:title>
  <dc:creator>Carlos Cordeiro</dc:creator>
  <cp:lastModifiedBy>Cordeiro, Carlos 5</cp:lastModifiedBy>
  <cp:revision>286</cp:revision>
  <cp:lastPrinted>2013-03-13T01:06:54Z</cp:lastPrinted>
  <dcterms:created xsi:type="dcterms:W3CDTF">2013-02-25T08:14:14Z</dcterms:created>
  <dcterms:modified xsi:type="dcterms:W3CDTF">2014-05-13T00:54:25Z</dcterms:modified>
</cp:coreProperties>
</file>