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1" r:id="rId2"/>
    <p:sldId id="312" r:id="rId3"/>
    <p:sldId id="313" r:id="rId4"/>
    <p:sldId id="322" r:id="rId5"/>
    <p:sldId id="356" r:id="rId6"/>
    <p:sldId id="329" r:id="rId7"/>
    <p:sldId id="359" r:id="rId8"/>
    <p:sldId id="353" r:id="rId9"/>
    <p:sldId id="366" r:id="rId10"/>
    <p:sldId id="372" r:id="rId11"/>
    <p:sldId id="363" r:id="rId12"/>
    <p:sldId id="375" r:id="rId13"/>
    <p:sldId id="376" r:id="rId14"/>
    <p:sldId id="352" r:id="rId15"/>
    <p:sldId id="339" r:id="rId16"/>
    <p:sldId id="317" r:id="rId17"/>
    <p:sldId id="334" r:id="rId18"/>
    <p:sldId id="335" r:id="rId19"/>
    <p:sldId id="358" r:id="rId2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gfei Xia" initials="PX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F8"/>
    <a:srgbClr val="DBEFC3"/>
    <a:srgbClr val="FF9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77" autoAdjust="0"/>
    <p:restoredTop sz="95064" autoAdjust="0"/>
  </p:normalViewPr>
  <p:slideViewPr>
    <p:cSldViewPr>
      <p:cViewPr>
        <p:scale>
          <a:sx n="75" d="100"/>
          <a:sy n="75" d="100"/>
        </p:scale>
        <p:origin x="402" y="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84" y="96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C3441-F90D-4D51-B421-34D6AE1C3E49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36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573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70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78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93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62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833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zh-CN" sz="1200" b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9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87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3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spcBef>
                <a:spcPts val="0"/>
              </a:spcBef>
              <a:buFontTx/>
              <a:buNone/>
              <a:tabLst>
                <a:tab pos="801688" algn="l"/>
              </a:tabLst>
              <a:defRPr/>
            </a:pPr>
            <a:endParaRPr lang="en-US" altLang="ko-KR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25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98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32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ko-KR" sz="1800" kern="0" dirty="0" smtClean="0">
              <a:sym typeface="Wingdings" pitchFamily="2" charset="2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5/11/2014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8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11-14/05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Uplink multi-user MAC protocol for 11ax</a:t>
            </a:r>
            <a:endParaRPr lang="en-GB" sz="28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36111"/>
              </p:ext>
            </p:extLst>
          </p:nvPr>
        </p:nvGraphicFramePr>
        <p:xfrm>
          <a:off x="838200" y="2362201"/>
          <a:ext cx="7672754" cy="2560320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alibri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+81-948-29-7692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leonardo@dsp.cse.kyutech.ac.jp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+mn-lt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+mn-lt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</a:t>
                      </a: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0813" cy="47228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2014-05-11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8483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cxnSp>
        <p:nvCxnSpPr>
          <p:cNvPr id="133" name="直線矢印コネクタ 132"/>
          <p:cNvCxnSpPr>
            <a:endCxn id="184" idx="7"/>
          </p:cNvCxnSpPr>
          <p:nvPr/>
        </p:nvCxnSpPr>
        <p:spPr>
          <a:xfrm>
            <a:off x="833161" y="2216437"/>
            <a:ext cx="1395574" cy="406121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正方形/長方形 140"/>
          <p:cNvSpPr/>
          <p:nvPr/>
        </p:nvSpPr>
        <p:spPr>
          <a:xfrm>
            <a:off x="1284092" y="2162953"/>
            <a:ext cx="608985" cy="2253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RTS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174" name="グループ化 173"/>
          <p:cNvGrpSpPr/>
          <p:nvPr/>
        </p:nvGrpSpPr>
        <p:grpSpPr>
          <a:xfrm>
            <a:off x="-33453" y="1521265"/>
            <a:ext cx="3680236" cy="2709427"/>
            <a:chOff x="9753600" y="3617638"/>
            <a:chExt cx="6068705" cy="4467844"/>
          </a:xfrm>
        </p:grpSpPr>
        <p:sp>
          <p:nvSpPr>
            <p:cNvPr id="175" name="TextBox 7"/>
            <p:cNvSpPr txBox="1"/>
            <p:nvPr/>
          </p:nvSpPr>
          <p:spPr>
            <a:xfrm flipH="1">
              <a:off x="10520526" y="4269213"/>
              <a:ext cx="12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AP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76" name="グループ化 175"/>
            <p:cNvGrpSpPr/>
            <p:nvPr/>
          </p:nvGrpSpPr>
          <p:grpSpPr>
            <a:xfrm flipH="1">
              <a:off x="9753600" y="3617638"/>
              <a:ext cx="6068705" cy="4467844"/>
              <a:chOff x="-71953" y="1382119"/>
              <a:chExt cx="6243541" cy="4467844"/>
            </a:xfrm>
          </p:grpSpPr>
          <p:sp>
            <p:nvSpPr>
              <p:cNvPr id="177" name="円/楕円 176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8" name="円/楕円 177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9" name="円/楕円 178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0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1" name="TextBox 7"/>
              <p:cNvSpPr txBox="1"/>
              <p:nvPr/>
            </p:nvSpPr>
            <p:spPr>
              <a:xfrm>
                <a:off x="351914" y="2695621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3" name="TextBox 7"/>
              <p:cNvSpPr txBox="1"/>
              <p:nvPr/>
            </p:nvSpPr>
            <p:spPr>
              <a:xfrm>
                <a:off x="318281" y="3502366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3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5" name="TextBox 7"/>
              <p:cNvSpPr txBox="1"/>
              <p:nvPr/>
            </p:nvSpPr>
            <p:spPr>
              <a:xfrm>
                <a:off x="813894" y="305196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7" name="TextBox 7"/>
              <p:cNvSpPr txBox="1"/>
              <p:nvPr/>
            </p:nvSpPr>
            <p:spPr>
              <a:xfrm>
                <a:off x="1824901" y="442831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5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9" name="TextBox 7"/>
              <p:cNvSpPr txBox="1"/>
              <p:nvPr/>
            </p:nvSpPr>
            <p:spPr>
              <a:xfrm>
                <a:off x="2158470" y="408102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1" name="TextBox 7"/>
              <p:cNvSpPr txBox="1"/>
              <p:nvPr/>
            </p:nvSpPr>
            <p:spPr>
              <a:xfrm>
                <a:off x="2069255" y="483127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TextBox 7"/>
              <p:cNvSpPr txBox="1"/>
              <p:nvPr/>
            </p:nvSpPr>
            <p:spPr>
              <a:xfrm>
                <a:off x="4424360" y="3663532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7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4" name="TextBox 7"/>
              <p:cNvSpPr txBox="1"/>
              <p:nvPr/>
            </p:nvSpPr>
            <p:spPr>
              <a:xfrm>
                <a:off x="1806325" y="5291688"/>
                <a:ext cx="1893090" cy="558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 2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TextBox 7"/>
              <p:cNvSpPr txBox="1"/>
              <p:nvPr/>
            </p:nvSpPr>
            <p:spPr>
              <a:xfrm>
                <a:off x="903141" y="2189903"/>
                <a:ext cx="1543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Group1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TextBox 7"/>
              <p:cNvSpPr txBox="1"/>
              <p:nvPr/>
            </p:nvSpPr>
            <p:spPr>
              <a:xfrm>
                <a:off x="3968146" y="1382119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BSS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205" name="直線矢印コネクタ 204"/>
          <p:cNvCxnSpPr>
            <a:stCxn id="178" idx="6"/>
            <a:endCxn id="193" idx="3"/>
          </p:cNvCxnSpPr>
          <p:nvPr/>
        </p:nvCxnSpPr>
        <p:spPr>
          <a:xfrm flipH="1" flipV="1">
            <a:off x="690564" y="2260951"/>
            <a:ext cx="1267257" cy="407069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正方形/長方形 141"/>
          <p:cNvSpPr/>
          <p:nvPr/>
        </p:nvSpPr>
        <p:spPr>
          <a:xfrm>
            <a:off x="1109568" y="2511532"/>
            <a:ext cx="612691" cy="2176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rgbClr val="C00000"/>
                </a:solidFill>
              </a:rPr>
              <a:t>G CTS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grpSp>
        <p:nvGrpSpPr>
          <p:cNvPr id="212" name="グループ化 211"/>
          <p:cNvGrpSpPr/>
          <p:nvPr/>
        </p:nvGrpSpPr>
        <p:grpSpPr>
          <a:xfrm>
            <a:off x="3112882" y="3482597"/>
            <a:ext cx="3680236" cy="2709427"/>
            <a:chOff x="9753600" y="3617638"/>
            <a:chExt cx="6068705" cy="4467844"/>
          </a:xfrm>
        </p:grpSpPr>
        <p:sp>
          <p:nvSpPr>
            <p:cNvPr id="213" name="TextBox 7"/>
            <p:cNvSpPr txBox="1"/>
            <p:nvPr/>
          </p:nvSpPr>
          <p:spPr>
            <a:xfrm flipH="1">
              <a:off x="10520526" y="4269213"/>
              <a:ext cx="12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AP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14" name="グループ化 213"/>
            <p:cNvGrpSpPr/>
            <p:nvPr/>
          </p:nvGrpSpPr>
          <p:grpSpPr>
            <a:xfrm flipH="1">
              <a:off x="9753600" y="3617638"/>
              <a:ext cx="6068705" cy="4467844"/>
              <a:chOff x="-71953" y="1382119"/>
              <a:chExt cx="6243541" cy="4467844"/>
            </a:xfrm>
          </p:grpSpPr>
          <p:sp>
            <p:nvSpPr>
              <p:cNvPr id="215" name="円/楕円 214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6" name="円/楕円 215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7" name="円/楕円 216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8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9" name="TextBox 7"/>
              <p:cNvSpPr txBox="1"/>
              <p:nvPr/>
            </p:nvSpPr>
            <p:spPr>
              <a:xfrm>
                <a:off x="351914" y="2695621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1" name="TextBox 7"/>
              <p:cNvSpPr txBox="1"/>
              <p:nvPr/>
            </p:nvSpPr>
            <p:spPr>
              <a:xfrm>
                <a:off x="318281" y="3502366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3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3" name="TextBox 7"/>
              <p:cNvSpPr txBox="1"/>
              <p:nvPr/>
            </p:nvSpPr>
            <p:spPr>
              <a:xfrm>
                <a:off x="813894" y="305196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5" name="TextBox 7"/>
              <p:cNvSpPr txBox="1"/>
              <p:nvPr/>
            </p:nvSpPr>
            <p:spPr>
              <a:xfrm>
                <a:off x="1824901" y="442831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5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7" name="TextBox 7"/>
              <p:cNvSpPr txBox="1"/>
              <p:nvPr/>
            </p:nvSpPr>
            <p:spPr>
              <a:xfrm>
                <a:off x="2158470" y="408102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9" name="TextBox 7"/>
              <p:cNvSpPr txBox="1"/>
              <p:nvPr/>
            </p:nvSpPr>
            <p:spPr>
              <a:xfrm>
                <a:off x="2069255" y="483127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TextBox 7"/>
              <p:cNvSpPr txBox="1"/>
              <p:nvPr/>
            </p:nvSpPr>
            <p:spPr>
              <a:xfrm>
                <a:off x="4424360" y="3663532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7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2" name="TextBox 7"/>
              <p:cNvSpPr txBox="1"/>
              <p:nvPr/>
            </p:nvSpPr>
            <p:spPr>
              <a:xfrm>
                <a:off x="1806325" y="5291688"/>
                <a:ext cx="1893090" cy="558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 2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TextBox 7"/>
              <p:cNvSpPr txBox="1"/>
              <p:nvPr/>
            </p:nvSpPr>
            <p:spPr>
              <a:xfrm>
                <a:off x="903141" y="2189903"/>
                <a:ext cx="1543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Group1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TextBox 7"/>
              <p:cNvSpPr txBox="1"/>
              <p:nvPr/>
            </p:nvSpPr>
            <p:spPr>
              <a:xfrm>
                <a:off x="3968146" y="1382119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BSS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236" name="直線矢印コネクタ 235"/>
          <p:cNvCxnSpPr>
            <a:stCxn id="222" idx="6"/>
          </p:cNvCxnSpPr>
          <p:nvPr/>
        </p:nvCxnSpPr>
        <p:spPr>
          <a:xfrm flipH="1" flipV="1">
            <a:off x="3934588" y="4229658"/>
            <a:ext cx="1427622" cy="38897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矢印コネクタ 239"/>
          <p:cNvCxnSpPr>
            <a:stCxn id="218" idx="6"/>
          </p:cNvCxnSpPr>
          <p:nvPr/>
        </p:nvCxnSpPr>
        <p:spPr>
          <a:xfrm flipH="1" flipV="1">
            <a:off x="3954356" y="4132746"/>
            <a:ext cx="1746641" cy="2823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矢印コネクタ 241"/>
          <p:cNvCxnSpPr>
            <a:stCxn id="220" idx="6"/>
          </p:cNvCxnSpPr>
          <p:nvPr/>
        </p:nvCxnSpPr>
        <p:spPr>
          <a:xfrm flipH="1" flipV="1">
            <a:off x="3899919" y="4316307"/>
            <a:ext cx="1796138" cy="52679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正方形/長方形 243"/>
          <p:cNvSpPr/>
          <p:nvPr/>
        </p:nvSpPr>
        <p:spPr>
          <a:xfrm>
            <a:off x="4180558" y="4225809"/>
            <a:ext cx="829159" cy="2288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MU Frame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5494235" y="1544062"/>
            <a:ext cx="3680236" cy="2709427"/>
            <a:chOff x="9753600" y="3617638"/>
            <a:chExt cx="6068705" cy="4467844"/>
          </a:xfrm>
        </p:grpSpPr>
        <p:sp>
          <p:nvSpPr>
            <p:cNvPr id="248" name="TextBox 7"/>
            <p:cNvSpPr txBox="1"/>
            <p:nvPr/>
          </p:nvSpPr>
          <p:spPr>
            <a:xfrm flipH="1">
              <a:off x="10520526" y="4269213"/>
              <a:ext cx="12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AP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49" name="グループ化 248"/>
            <p:cNvGrpSpPr/>
            <p:nvPr/>
          </p:nvGrpSpPr>
          <p:grpSpPr>
            <a:xfrm flipH="1">
              <a:off x="9753600" y="3617638"/>
              <a:ext cx="6068705" cy="4467844"/>
              <a:chOff x="-71953" y="1382119"/>
              <a:chExt cx="6243541" cy="4467844"/>
            </a:xfrm>
          </p:grpSpPr>
          <p:sp>
            <p:nvSpPr>
              <p:cNvPr id="250" name="円/楕円 249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1" name="円/楕円 250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2" name="円/楕円 251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3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4" name="TextBox 7"/>
              <p:cNvSpPr txBox="1"/>
              <p:nvPr/>
            </p:nvSpPr>
            <p:spPr>
              <a:xfrm>
                <a:off x="351914" y="2695621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5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6" name="TextBox 7"/>
              <p:cNvSpPr txBox="1"/>
              <p:nvPr/>
            </p:nvSpPr>
            <p:spPr>
              <a:xfrm>
                <a:off x="318281" y="3502366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3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7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8" name="TextBox 7"/>
              <p:cNvSpPr txBox="1"/>
              <p:nvPr/>
            </p:nvSpPr>
            <p:spPr>
              <a:xfrm>
                <a:off x="813894" y="305196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9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0" name="TextBox 7"/>
              <p:cNvSpPr txBox="1"/>
              <p:nvPr/>
            </p:nvSpPr>
            <p:spPr>
              <a:xfrm>
                <a:off x="1824901" y="442831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5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1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2" name="TextBox 7"/>
              <p:cNvSpPr txBox="1"/>
              <p:nvPr/>
            </p:nvSpPr>
            <p:spPr>
              <a:xfrm>
                <a:off x="2158470" y="408102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4" name="TextBox 7"/>
              <p:cNvSpPr txBox="1"/>
              <p:nvPr/>
            </p:nvSpPr>
            <p:spPr>
              <a:xfrm>
                <a:off x="2069255" y="483127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5" name="TextBox 7"/>
              <p:cNvSpPr txBox="1"/>
              <p:nvPr/>
            </p:nvSpPr>
            <p:spPr>
              <a:xfrm>
                <a:off x="4424360" y="3663532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7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6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7" name="TextBox 7"/>
              <p:cNvSpPr txBox="1"/>
              <p:nvPr/>
            </p:nvSpPr>
            <p:spPr>
              <a:xfrm>
                <a:off x="1806325" y="5291688"/>
                <a:ext cx="1893090" cy="558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 2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8" name="TextBox 7"/>
              <p:cNvSpPr txBox="1"/>
              <p:nvPr/>
            </p:nvSpPr>
            <p:spPr>
              <a:xfrm>
                <a:off x="903141" y="2189903"/>
                <a:ext cx="1543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Group1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9" name="TextBox 7"/>
              <p:cNvSpPr txBox="1"/>
              <p:nvPr/>
            </p:nvSpPr>
            <p:spPr>
              <a:xfrm>
                <a:off x="3968146" y="1382119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BSS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0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271" name="直線矢印コネクタ 270"/>
          <p:cNvCxnSpPr>
            <a:stCxn id="251" idx="6"/>
            <a:endCxn id="266" idx="3"/>
          </p:cNvCxnSpPr>
          <p:nvPr/>
        </p:nvCxnSpPr>
        <p:spPr>
          <a:xfrm flipH="1" flipV="1">
            <a:off x="6218252" y="2283748"/>
            <a:ext cx="1267257" cy="407069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正方形/長方形 142"/>
          <p:cNvSpPr/>
          <p:nvPr/>
        </p:nvSpPr>
        <p:spPr>
          <a:xfrm>
            <a:off x="6355458" y="2398041"/>
            <a:ext cx="611585" cy="212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rgbClr val="C00000"/>
                </a:solidFill>
              </a:rPr>
              <a:t>G ACK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275" name="Rectangle 7"/>
          <p:cNvSpPr/>
          <p:nvPr/>
        </p:nvSpPr>
        <p:spPr>
          <a:xfrm>
            <a:off x="-152400" y="4230469"/>
            <a:ext cx="30723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6a: RTS and Group-CTS exchange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76" name="Rectangle 7"/>
          <p:cNvSpPr/>
          <p:nvPr/>
        </p:nvSpPr>
        <p:spPr>
          <a:xfrm>
            <a:off x="2653190" y="6167631"/>
            <a:ext cx="47530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6b: UL MU Frame transmission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77" name="Rectangle 7"/>
          <p:cNvSpPr/>
          <p:nvPr/>
        </p:nvSpPr>
        <p:spPr>
          <a:xfrm>
            <a:off x="6958539" y="4230469"/>
            <a:ext cx="23378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6c: Group-ACK transmission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79" name="タイトル 1"/>
          <p:cNvSpPr>
            <a:spLocks noGrp="1"/>
          </p:cNvSpPr>
          <p:nvPr>
            <p:ph type="title"/>
          </p:nvPr>
        </p:nvSpPr>
        <p:spPr>
          <a:xfrm>
            <a:off x="1" y="685801"/>
            <a:ext cx="9142412" cy="609599"/>
          </a:xfrm>
        </p:spPr>
        <p:txBody>
          <a:bodyPr/>
          <a:lstStyle/>
          <a:p>
            <a:r>
              <a:rPr kumimoji="1" lang="en-US" altLang="ja-JP" sz="3000" dirty="0"/>
              <a:t>Distributed </a:t>
            </a:r>
            <a:r>
              <a:rPr kumimoji="1" lang="en-US" altLang="ja-JP" sz="3000" dirty="0" smtClean="0"/>
              <a:t>UL </a:t>
            </a:r>
            <a:r>
              <a:rPr kumimoji="1" lang="en-US" altLang="ja-JP" sz="3000" dirty="0"/>
              <a:t>MU </a:t>
            </a:r>
            <a:r>
              <a:rPr kumimoji="1" lang="en-US" altLang="ja-JP" sz="3000" dirty="0" smtClean="0"/>
              <a:t>frame transmission </a:t>
            </a:r>
            <a:r>
              <a:rPr kumimoji="1" lang="en-US" altLang="ja-JP" sz="2400" dirty="0" smtClean="0"/>
              <a:t>(Example</a:t>
            </a:r>
            <a:r>
              <a:rPr kumimoji="1"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295" name="Rectangle 7"/>
          <p:cNvSpPr/>
          <p:nvPr/>
        </p:nvSpPr>
        <p:spPr>
          <a:xfrm>
            <a:off x="2522884" y="1192417"/>
            <a:ext cx="4098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Scenario 1 : UL MU permitted</a:t>
            </a: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</a:rPr>
              <a:t>-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Transmission sequence - 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685801"/>
            <a:ext cx="9142412" cy="609599"/>
          </a:xfrm>
        </p:spPr>
        <p:txBody>
          <a:bodyPr/>
          <a:lstStyle/>
          <a:p>
            <a:r>
              <a:rPr kumimoji="1" lang="en-US" altLang="ja-JP" sz="3000" dirty="0"/>
              <a:t>Distributed </a:t>
            </a:r>
            <a:r>
              <a:rPr kumimoji="1" lang="en-US" altLang="ja-JP" sz="3000" dirty="0" smtClean="0"/>
              <a:t>UL </a:t>
            </a:r>
            <a:r>
              <a:rPr kumimoji="1" lang="en-US" altLang="ja-JP" sz="3000" dirty="0"/>
              <a:t>MU </a:t>
            </a:r>
            <a:r>
              <a:rPr kumimoji="1" lang="en-US" altLang="ja-JP" sz="3000" dirty="0" smtClean="0"/>
              <a:t>frame transmission </a:t>
            </a:r>
            <a:r>
              <a:rPr kumimoji="1" lang="en-US" altLang="ja-JP" sz="2400" dirty="0" smtClean="0"/>
              <a:t>(Example</a:t>
            </a:r>
            <a:r>
              <a:rPr kumimoji="1"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>
          <a:xfrm>
            <a:off x="4940741" y="6475413"/>
            <a:ext cx="3589338" cy="230187"/>
          </a:xfrm>
        </p:spPr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40" name="コンテンツ プレースホルダー 2"/>
          <p:cNvSpPr txBox="1">
            <a:spLocks/>
          </p:cNvSpPr>
          <p:nvPr/>
        </p:nvSpPr>
        <p:spPr bwMode="auto">
          <a:xfrm>
            <a:off x="5616385" y="5423926"/>
            <a:ext cx="2745851" cy="294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 smtClean="0"/>
              <a:t>CTS frame with Group ID for UL</a:t>
            </a:r>
            <a:endParaRPr kumimoji="1" lang="ja-JP" altLang="en-US" sz="1200" kern="0" dirty="0"/>
          </a:p>
        </p:txBody>
      </p:sp>
      <p:sp>
        <p:nvSpPr>
          <p:cNvPr id="142" name="コンテンツ プレースホルダー 2"/>
          <p:cNvSpPr txBox="1">
            <a:spLocks/>
          </p:cNvSpPr>
          <p:nvPr/>
        </p:nvSpPr>
        <p:spPr bwMode="auto">
          <a:xfrm>
            <a:off x="5613683" y="5913774"/>
            <a:ext cx="3308640" cy="294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 smtClean="0"/>
              <a:t>ACK frame with Group ID for UL MU Frame</a:t>
            </a:r>
            <a:endParaRPr kumimoji="1" lang="ja-JP" altLang="en-US" sz="1200" kern="0" dirty="0"/>
          </a:p>
        </p:txBody>
      </p:sp>
      <p:sp>
        <p:nvSpPr>
          <p:cNvPr id="160" name="Rectangle 7"/>
          <p:cNvSpPr/>
          <p:nvPr/>
        </p:nvSpPr>
        <p:spPr>
          <a:xfrm>
            <a:off x="860259" y="4812268"/>
            <a:ext cx="7871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7: </a:t>
            </a:r>
            <a:r>
              <a:rPr lang="en-US" altLang="ko-KR" sz="1800" b="1" dirty="0">
                <a:solidFill>
                  <a:schemeClr val="tx1"/>
                </a:solidFill>
              </a:rPr>
              <a:t>An example of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Distributed UL MU frame transmission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45" name="正方形/長方形 244"/>
          <p:cNvSpPr/>
          <p:nvPr/>
        </p:nvSpPr>
        <p:spPr>
          <a:xfrm>
            <a:off x="4918078" y="5381808"/>
            <a:ext cx="631810" cy="330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rgbClr val="C00000"/>
                </a:solidFill>
              </a:rPr>
              <a:t>G CTS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247" name="正方形/長方形 246"/>
          <p:cNvSpPr/>
          <p:nvPr/>
        </p:nvSpPr>
        <p:spPr>
          <a:xfrm>
            <a:off x="4926787" y="5879412"/>
            <a:ext cx="631810" cy="3211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rgbClr val="C00000"/>
                </a:solidFill>
              </a:rPr>
              <a:t>G ACK</a:t>
            </a:r>
            <a:endParaRPr kumimoji="1" lang="ja-JP" altLang="en-US" sz="1050" dirty="0">
              <a:solidFill>
                <a:srgbClr val="C00000"/>
              </a:solidFill>
            </a:endParaRPr>
          </a:p>
        </p:txBody>
      </p:sp>
      <p:sp>
        <p:nvSpPr>
          <p:cNvPr id="175" name="コンテンツ プレースホルダー 2"/>
          <p:cNvSpPr txBox="1">
            <a:spLocks/>
          </p:cNvSpPr>
          <p:nvPr/>
        </p:nvSpPr>
        <p:spPr bwMode="auto">
          <a:xfrm>
            <a:off x="1585618" y="5377081"/>
            <a:ext cx="2745851" cy="294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 smtClean="0"/>
              <a:t>Group 1</a:t>
            </a:r>
            <a:endParaRPr kumimoji="1" lang="ja-JP" altLang="en-US" sz="1200" kern="0" dirty="0"/>
          </a:p>
        </p:txBody>
      </p:sp>
      <p:sp>
        <p:nvSpPr>
          <p:cNvPr id="159" name="コンテンツ プレースホルダー 2"/>
          <p:cNvSpPr txBox="1">
            <a:spLocks/>
          </p:cNvSpPr>
          <p:nvPr/>
        </p:nvSpPr>
        <p:spPr bwMode="auto">
          <a:xfrm>
            <a:off x="981197" y="5377081"/>
            <a:ext cx="600185" cy="294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1200" dirty="0">
                <a:solidFill>
                  <a:schemeClr val="tx1"/>
                </a:solidFill>
              </a:rPr>
              <a:t>GID1</a:t>
            </a:r>
            <a:endParaRPr kumimoji="1" lang="ja-JP" altLang="en-US" sz="1200" kern="0" dirty="0"/>
          </a:p>
        </p:txBody>
      </p:sp>
      <p:grpSp>
        <p:nvGrpSpPr>
          <p:cNvPr id="231" name="グループ化 230"/>
          <p:cNvGrpSpPr/>
          <p:nvPr/>
        </p:nvGrpSpPr>
        <p:grpSpPr>
          <a:xfrm>
            <a:off x="533400" y="2166508"/>
            <a:ext cx="7487816" cy="2919332"/>
            <a:chOff x="228324" y="1582693"/>
            <a:chExt cx="6504842" cy="2468597"/>
          </a:xfrm>
        </p:grpSpPr>
        <p:cxnSp>
          <p:nvCxnSpPr>
            <p:cNvPr id="8" name="直線矢印コネクタ 7"/>
            <p:cNvCxnSpPr/>
            <p:nvPr/>
          </p:nvCxnSpPr>
          <p:spPr>
            <a:xfrm flipV="1">
              <a:off x="4558534" y="2292152"/>
              <a:ext cx="0" cy="95802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83"/>
            <p:cNvCxnSpPr/>
            <p:nvPr/>
          </p:nvCxnSpPr>
          <p:spPr>
            <a:xfrm flipV="1">
              <a:off x="4132856" y="2304183"/>
              <a:ext cx="0" cy="48079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/>
            <p:cNvCxnSpPr/>
            <p:nvPr/>
          </p:nvCxnSpPr>
          <p:spPr>
            <a:xfrm flipV="1">
              <a:off x="2499211" y="2286941"/>
              <a:ext cx="0" cy="64179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 flipV="1">
              <a:off x="4349047" y="2304183"/>
              <a:ext cx="0" cy="64179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1643712" y="2314017"/>
              <a:ext cx="455264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>
              <a:off x="1643712" y="2767975"/>
              <a:ext cx="455264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1643712" y="3120220"/>
              <a:ext cx="455264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>
              <a:off x="1652061" y="3480792"/>
              <a:ext cx="455264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テキスト ボックス 92"/>
            <p:cNvSpPr txBox="1"/>
            <p:nvPr/>
          </p:nvSpPr>
          <p:spPr>
            <a:xfrm>
              <a:off x="1149813" y="2227793"/>
              <a:ext cx="416655" cy="3123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  <a:latin typeface="+mn-lt"/>
                </a:rPr>
                <a:t>AP</a:t>
              </a:r>
            </a:p>
          </p:txBody>
        </p:sp>
        <p:cxnSp>
          <p:nvCxnSpPr>
            <p:cNvPr id="97" name="直線矢印コネクタ 96"/>
            <p:cNvCxnSpPr/>
            <p:nvPr/>
          </p:nvCxnSpPr>
          <p:spPr>
            <a:xfrm>
              <a:off x="3757018" y="1974544"/>
              <a:ext cx="2290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lg" len="sm"/>
              <a:tailEnd type="stealth" w="lg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テキスト ボックス 97"/>
            <p:cNvSpPr txBox="1"/>
            <p:nvPr/>
          </p:nvSpPr>
          <p:spPr>
            <a:xfrm>
              <a:off x="3550316" y="1591465"/>
              <a:ext cx="561483" cy="312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  <a:latin typeface="+mn-lt"/>
                </a:rPr>
                <a:t>SIFS</a:t>
              </a:r>
            </a:p>
          </p:txBody>
        </p:sp>
        <p:cxnSp>
          <p:nvCxnSpPr>
            <p:cNvPr id="99" name="直線矢印コネクタ 98"/>
            <p:cNvCxnSpPr/>
            <p:nvPr/>
          </p:nvCxnSpPr>
          <p:spPr>
            <a:xfrm>
              <a:off x="5856177" y="1973969"/>
              <a:ext cx="395882" cy="0"/>
            </a:xfrm>
            <a:prstGeom prst="straightConnector1">
              <a:avLst/>
            </a:prstGeom>
            <a:ln>
              <a:headEnd type="stealth" w="lg" len="sm"/>
              <a:tailEnd type="stealth" w="lg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0" name="テキスト ボックス 99"/>
            <p:cNvSpPr txBox="1"/>
            <p:nvPr/>
          </p:nvSpPr>
          <p:spPr>
            <a:xfrm>
              <a:off x="5382933" y="1582693"/>
              <a:ext cx="1350233" cy="312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800" dirty="0" err="1">
                  <a:solidFill>
                    <a:schemeClr val="tx1"/>
                  </a:solidFill>
                </a:rPr>
                <a:t>DIFS+Backoff</a:t>
              </a:r>
              <a:endParaRPr kumimoji="1" lang="en-US" altLang="ja-JP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線矢印コネクタ 101"/>
            <p:cNvCxnSpPr/>
            <p:nvPr/>
          </p:nvCxnSpPr>
          <p:spPr>
            <a:xfrm>
              <a:off x="2826769" y="1983590"/>
              <a:ext cx="2290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lg" len="sm"/>
              <a:tailEnd type="stealth" w="lg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テキスト ボックス 102"/>
            <p:cNvSpPr txBox="1"/>
            <p:nvPr/>
          </p:nvSpPr>
          <p:spPr>
            <a:xfrm>
              <a:off x="2660566" y="1591247"/>
              <a:ext cx="561483" cy="312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  <a:latin typeface="+mn-lt"/>
                </a:rPr>
                <a:t>SIFS</a:t>
              </a: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2175906" y="2899146"/>
              <a:ext cx="654087" cy="2253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>
                  <a:solidFill>
                    <a:schemeClr val="tx1"/>
                  </a:solidFill>
                </a:rPr>
                <a:t>RTS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直線矢印コネクタ 109"/>
            <p:cNvCxnSpPr/>
            <p:nvPr/>
          </p:nvCxnSpPr>
          <p:spPr>
            <a:xfrm>
              <a:off x="5817499" y="3648264"/>
              <a:ext cx="5182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3" name="正方形/長方形 112"/>
            <p:cNvSpPr/>
            <p:nvPr/>
          </p:nvSpPr>
          <p:spPr>
            <a:xfrm>
              <a:off x="3087807" y="1973969"/>
              <a:ext cx="654087" cy="330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>
                  <a:solidFill>
                    <a:srgbClr val="C00000"/>
                  </a:solidFill>
                </a:rPr>
                <a:t>G CTS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14" name="直線矢印コネクタ 113"/>
            <p:cNvCxnSpPr/>
            <p:nvPr/>
          </p:nvCxnSpPr>
          <p:spPr>
            <a:xfrm>
              <a:off x="4909478" y="1983057"/>
              <a:ext cx="2290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lg" len="sm"/>
              <a:tailEnd type="stealth" w="lg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テキスト ボックス 114"/>
            <p:cNvSpPr txBox="1"/>
            <p:nvPr/>
          </p:nvSpPr>
          <p:spPr>
            <a:xfrm>
              <a:off x="4743275" y="1590714"/>
              <a:ext cx="561483" cy="312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  <a:latin typeface="+mn-lt"/>
                </a:rPr>
                <a:t>SIFS</a:t>
              </a:r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5170516" y="1983057"/>
              <a:ext cx="654087" cy="3211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>
                  <a:solidFill>
                    <a:srgbClr val="C00000"/>
                  </a:solidFill>
                </a:rPr>
                <a:t>G ACK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20" name="直線矢印コネクタ 119"/>
            <p:cNvCxnSpPr/>
            <p:nvPr/>
          </p:nvCxnSpPr>
          <p:spPr>
            <a:xfrm>
              <a:off x="1782944" y="1974209"/>
              <a:ext cx="39588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 w="lg" len="sm"/>
              <a:tailEnd type="stealth" w="lg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テキスト ボックス 120"/>
            <p:cNvSpPr txBox="1"/>
            <p:nvPr/>
          </p:nvSpPr>
          <p:spPr>
            <a:xfrm>
              <a:off x="1309701" y="1585670"/>
              <a:ext cx="1350233" cy="312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800" dirty="0" err="1">
                  <a:solidFill>
                    <a:schemeClr val="tx1"/>
                  </a:solidFill>
                </a:rPr>
                <a:t>DIFS+Backoff</a:t>
              </a:r>
              <a:endParaRPr kumimoji="1" lang="en-US" altLang="ja-JP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22" name="直線コネクタ 121"/>
            <p:cNvCxnSpPr/>
            <p:nvPr/>
          </p:nvCxnSpPr>
          <p:spPr>
            <a:xfrm>
              <a:off x="1755249" y="2027077"/>
              <a:ext cx="0" cy="1806408"/>
            </a:xfrm>
            <a:prstGeom prst="line">
              <a:avLst/>
            </a:prstGeom>
            <a:ln>
              <a:noFill/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正方形/長方形 122"/>
            <p:cNvSpPr/>
            <p:nvPr/>
          </p:nvSpPr>
          <p:spPr>
            <a:xfrm>
              <a:off x="4006126" y="2532652"/>
              <a:ext cx="902896" cy="2288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100" dirty="0">
                  <a:solidFill>
                    <a:schemeClr val="tx1"/>
                  </a:solidFill>
                </a:rPr>
                <a:t>UL MU Frame</a:t>
              </a:r>
              <a:endParaRPr lang="ja-JP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31" name="直線矢印コネクタ 130"/>
            <p:cNvCxnSpPr/>
            <p:nvPr/>
          </p:nvCxnSpPr>
          <p:spPr>
            <a:xfrm>
              <a:off x="5524615" y="2280681"/>
              <a:ext cx="0" cy="5042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/>
            <p:cNvCxnSpPr/>
            <p:nvPr/>
          </p:nvCxnSpPr>
          <p:spPr>
            <a:xfrm>
              <a:off x="5524615" y="2679026"/>
              <a:ext cx="0" cy="45845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/>
            <p:cNvCxnSpPr/>
            <p:nvPr/>
          </p:nvCxnSpPr>
          <p:spPr>
            <a:xfrm>
              <a:off x="5524615" y="3045317"/>
              <a:ext cx="0" cy="45845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テキスト ボックス 143"/>
            <p:cNvSpPr txBox="1"/>
            <p:nvPr/>
          </p:nvSpPr>
          <p:spPr>
            <a:xfrm>
              <a:off x="243909" y="2559959"/>
              <a:ext cx="1489641" cy="312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1800" dirty="0">
                  <a:solidFill>
                    <a:schemeClr val="tx1"/>
                  </a:solidFill>
                </a:rPr>
                <a:t>GID1</a:t>
              </a:r>
              <a:r>
                <a:rPr lang="en-US" altLang="ja-JP" sz="1800" dirty="0" smtClean="0">
                  <a:solidFill>
                    <a:schemeClr val="tx1"/>
                  </a:solidFill>
                </a:rPr>
                <a:t> 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+mn-lt"/>
                </a:rPr>
                <a:t>User1</a:t>
              </a:r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228324" y="2913299"/>
              <a:ext cx="1489641" cy="312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1800" dirty="0">
                  <a:solidFill>
                    <a:schemeClr val="tx1"/>
                  </a:solidFill>
                </a:rPr>
                <a:t>GID1</a:t>
              </a:r>
              <a:r>
                <a:rPr lang="en-US" altLang="ja-JP" sz="1800" dirty="0" smtClean="0">
                  <a:solidFill>
                    <a:schemeClr val="tx1"/>
                  </a:solidFill>
                </a:rPr>
                <a:t> User</a:t>
              </a:r>
              <a:r>
                <a:rPr kumimoji="1" lang="en-US" altLang="ja-JP" sz="1800" dirty="0" smtClean="0">
                  <a:solidFill>
                    <a:schemeClr val="tx1"/>
                  </a:solidFill>
                  <a:latin typeface="+mn-lt"/>
                </a:rPr>
                <a:t>2</a:t>
              </a: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230539" y="3280270"/>
              <a:ext cx="1489641" cy="312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1800" dirty="0">
                  <a:solidFill>
                    <a:schemeClr val="tx1"/>
                  </a:solidFill>
                </a:rPr>
                <a:t>GID1</a:t>
              </a:r>
              <a:r>
                <a:rPr lang="en-US" altLang="ja-JP" sz="1800" dirty="0" smtClean="0">
                  <a:solidFill>
                    <a:schemeClr val="tx1"/>
                  </a:solidFill>
                </a:rPr>
                <a:t> User</a:t>
              </a:r>
              <a:r>
                <a:rPr kumimoji="1" lang="en-US" altLang="ja-JP" sz="1800" dirty="0" smtClean="0">
                  <a:solidFill>
                    <a:schemeClr val="tx1"/>
                  </a:solidFill>
                  <a:latin typeface="+mn-lt"/>
                </a:rPr>
                <a:t>3</a:t>
              </a:r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3999302" y="2887643"/>
              <a:ext cx="902896" cy="2288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100" dirty="0">
                  <a:solidFill>
                    <a:schemeClr val="tx1"/>
                  </a:solidFill>
                </a:rPr>
                <a:t>UL MU Frame</a:t>
              </a:r>
              <a:endParaRPr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4005850" y="3239887"/>
              <a:ext cx="902896" cy="2288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ja-JP" sz="1100" dirty="0">
                  <a:solidFill>
                    <a:schemeClr val="tx1"/>
                  </a:solidFill>
                </a:rPr>
                <a:t>UL MU Frame</a:t>
              </a:r>
              <a:endParaRPr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5185317" y="3451924"/>
              <a:ext cx="759556" cy="338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Time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grpSp>
          <p:nvGrpSpPr>
            <p:cNvPr id="227" name="グループ化 226"/>
            <p:cNvGrpSpPr/>
            <p:nvPr/>
          </p:nvGrpSpPr>
          <p:grpSpPr>
            <a:xfrm>
              <a:off x="1791248" y="1947229"/>
              <a:ext cx="4037234" cy="1886255"/>
              <a:chOff x="951635" y="3955675"/>
              <a:chExt cx="3483582" cy="1918854"/>
            </a:xfrm>
          </p:grpSpPr>
          <p:cxnSp>
            <p:nvCxnSpPr>
              <p:cNvPr id="105" name="直線コネクタ 104"/>
              <p:cNvCxnSpPr/>
              <p:nvPr/>
            </p:nvCxnSpPr>
            <p:spPr>
              <a:xfrm>
                <a:off x="4435217" y="4035281"/>
                <a:ext cx="0" cy="18064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>
                <a:off x="2858320" y="4025625"/>
                <a:ext cx="0" cy="18064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>
                <a:off x="2636886" y="4030518"/>
                <a:ext cx="0" cy="18064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>
                <a:off x="3863038" y="4039072"/>
                <a:ext cx="0" cy="18064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3645095" y="4043048"/>
                <a:ext cx="0" cy="18064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>
                <a:off x="2065944" y="4039787"/>
                <a:ext cx="0" cy="181031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/>
              <p:cNvCxnSpPr/>
              <p:nvPr/>
            </p:nvCxnSpPr>
            <p:spPr>
              <a:xfrm>
                <a:off x="1848001" y="4043770"/>
                <a:ext cx="0" cy="181031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/>
              <p:cNvCxnSpPr/>
              <p:nvPr/>
            </p:nvCxnSpPr>
            <p:spPr>
              <a:xfrm>
                <a:off x="951635" y="3955675"/>
                <a:ext cx="0" cy="191212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4" name="直線コネクタ 243"/>
              <p:cNvCxnSpPr/>
              <p:nvPr/>
            </p:nvCxnSpPr>
            <p:spPr>
              <a:xfrm>
                <a:off x="1287771" y="3962400"/>
                <a:ext cx="0" cy="191212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0" name="テキスト ボックス 169"/>
            <p:cNvSpPr txBox="1"/>
            <p:nvPr/>
          </p:nvSpPr>
          <p:spPr>
            <a:xfrm>
              <a:off x="594659" y="3582827"/>
              <a:ext cx="1278471" cy="468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</a:rPr>
                <a:t>・</a:t>
              </a:r>
              <a:endParaRPr lang="en-US" altLang="ja-JP" sz="1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</a:rPr>
                <a:t>・</a:t>
              </a:r>
              <a:endParaRPr lang="en-US" altLang="ja-JP" sz="1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b="1" dirty="0" smtClean="0">
                  <a:solidFill>
                    <a:schemeClr val="tx1"/>
                  </a:solidFill>
                </a:rPr>
                <a:t>・</a:t>
              </a:r>
              <a:endParaRPr lang="en-US" altLang="ja-JP" sz="10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72" name="直線矢印コネクタ 171"/>
            <p:cNvCxnSpPr/>
            <p:nvPr/>
          </p:nvCxnSpPr>
          <p:spPr>
            <a:xfrm>
              <a:off x="3405767" y="2286408"/>
              <a:ext cx="0" cy="5042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矢印コネクタ 172"/>
            <p:cNvCxnSpPr/>
            <p:nvPr/>
          </p:nvCxnSpPr>
          <p:spPr>
            <a:xfrm>
              <a:off x="3405767" y="2684754"/>
              <a:ext cx="0" cy="45845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矢印コネクタ 173"/>
            <p:cNvCxnSpPr/>
            <p:nvPr/>
          </p:nvCxnSpPr>
          <p:spPr>
            <a:xfrm>
              <a:off x="3405767" y="3051044"/>
              <a:ext cx="0" cy="45845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Rectangle 7"/>
          <p:cNvSpPr/>
          <p:nvPr/>
        </p:nvSpPr>
        <p:spPr>
          <a:xfrm>
            <a:off x="2522884" y="1192417"/>
            <a:ext cx="4098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Scenario 1 : UL MU permitted</a:t>
            </a: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</a:rPr>
              <a:t>-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Timing Diagram - 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6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grpSp>
        <p:nvGrpSpPr>
          <p:cNvPr id="174" name="グループ化 173"/>
          <p:cNvGrpSpPr/>
          <p:nvPr/>
        </p:nvGrpSpPr>
        <p:grpSpPr>
          <a:xfrm>
            <a:off x="-22636" y="1521265"/>
            <a:ext cx="3680236" cy="2709427"/>
            <a:chOff x="9753600" y="3617638"/>
            <a:chExt cx="6068705" cy="4467844"/>
          </a:xfrm>
        </p:grpSpPr>
        <p:sp>
          <p:nvSpPr>
            <p:cNvPr id="175" name="TextBox 7"/>
            <p:cNvSpPr txBox="1"/>
            <p:nvPr/>
          </p:nvSpPr>
          <p:spPr>
            <a:xfrm flipH="1">
              <a:off x="10520526" y="4269213"/>
              <a:ext cx="12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AP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76" name="グループ化 175"/>
            <p:cNvGrpSpPr/>
            <p:nvPr/>
          </p:nvGrpSpPr>
          <p:grpSpPr>
            <a:xfrm flipH="1">
              <a:off x="9753600" y="3617638"/>
              <a:ext cx="6068705" cy="4467844"/>
              <a:chOff x="-71953" y="1382119"/>
              <a:chExt cx="6243541" cy="4467844"/>
            </a:xfrm>
          </p:grpSpPr>
          <p:sp>
            <p:nvSpPr>
              <p:cNvPr id="177" name="円/楕円 176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8" name="円/楕円 177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9" name="円/楕円 178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0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1" name="TextBox 7"/>
              <p:cNvSpPr txBox="1"/>
              <p:nvPr/>
            </p:nvSpPr>
            <p:spPr>
              <a:xfrm>
                <a:off x="351914" y="2695621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3" name="TextBox 7"/>
              <p:cNvSpPr txBox="1"/>
              <p:nvPr/>
            </p:nvSpPr>
            <p:spPr>
              <a:xfrm>
                <a:off x="318281" y="3502366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3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5" name="TextBox 7"/>
              <p:cNvSpPr txBox="1"/>
              <p:nvPr/>
            </p:nvSpPr>
            <p:spPr>
              <a:xfrm>
                <a:off x="813894" y="305196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7" name="TextBox 7"/>
              <p:cNvSpPr txBox="1"/>
              <p:nvPr/>
            </p:nvSpPr>
            <p:spPr>
              <a:xfrm>
                <a:off x="1824901" y="442831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5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9" name="TextBox 7"/>
              <p:cNvSpPr txBox="1"/>
              <p:nvPr/>
            </p:nvSpPr>
            <p:spPr>
              <a:xfrm>
                <a:off x="2158470" y="408102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1" name="TextBox 7"/>
              <p:cNvSpPr txBox="1"/>
              <p:nvPr/>
            </p:nvSpPr>
            <p:spPr>
              <a:xfrm>
                <a:off x="2069255" y="483127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TextBox 7"/>
              <p:cNvSpPr txBox="1"/>
              <p:nvPr/>
            </p:nvSpPr>
            <p:spPr>
              <a:xfrm>
                <a:off x="4424360" y="3663532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7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4" name="TextBox 7"/>
              <p:cNvSpPr txBox="1"/>
              <p:nvPr/>
            </p:nvSpPr>
            <p:spPr>
              <a:xfrm>
                <a:off x="1806325" y="5291688"/>
                <a:ext cx="1893090" cy="558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 2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TextBox 7"/>
              <p:cNvSpPr txBox="1"/>
              <p:nvPr/>
            </p:nvSpPr>
            <p:spPr>
              <a:xfrm>
                <a:off x="903141" y="2189903"/>
                <a:ext cx="1543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Group1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TextBox 7"/>
              <p:cNvSpPr txBox="1"/>
              <p:nvPr/>
            </p:nvSpPr>
            <p:spPr>
              <a:xfrm>
                <a:off x="3968146" y="1382119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BSS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grpSp>
        <p:nvGrpSpPr>
          <p:cNvPr id="212" name="グループ化 211"/>
          <p:cNvGrpSpPr/>
          <p:nvPr/>
        </p:nvGrpSpPr>
        <p:grpSpPr>
          <a:xfrm>
            <a:off x="3112882" y="3482597"/>
            <a:ext cx="3680236" cy="2709427"/>
            <a:chOff x="9753600" y="3617638"/>
            <a:chExt cx="6068705" cy="4467844"/>
          </a:xfrm>
        </p:grpSpPr>
        <p:sp>
          <p:nvSpPr>
            <p:cNvPr id="213" name="TextBox 7"/>
            <p:cNvSpPr txBox="1"/>
            <p:nvPr/>
          </p:nvSpPr>
          <p:spPr>
            <a:xfrm flipH="1">
              <a:off x="10520526" y="4269213"/>
              <a:ext cx="12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AP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14" name="グループ化 213"/>
            <p:cNvGrpSpPr/>
            <p:nvPr/>
          </p:nvGrpSpPr>
          <p:grpSpPr>
            <a:xfrm flipH="1">
              <a:off x="9753600" y="3617638"/>
              <a:ext cx="6068705" cy="4467844"/>
              <a:chOff x="-71953" y="1382119"/>
              <a:chExt cx="6243541" cy="4467844"/>
            </a:xfrm>
          </p:grpSpPr>
          <p:sp>
            <p:nvSpPr>
              <p:cNvPr id="215" name="円/楕円 214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6" name="円/楕円 215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7" name="円/楕円 216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8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9" name="TextBox 7"/>
              <p:cNvSpPr txBox="1"/>
              <p:nvPr/>
            </p:nvSpPr>
            <p:spPr>
              <a:xfrm>
                <a:off x="351914" y="2695621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1" name="TextBox 7"/>
              <p:cNvSpPr txBox="1"/>
              <p:nvPr/>
            </p:nvSpPr>
            <p:spPr>
              <a:xfrm>
                <a:off x="318281" y="3502366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3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3" name="TextBox 7"/>
              <p:cNvSpPr txBox="1"/>
              <p:nvPr/>
            </p:nvSpPr>
            <p:spPr>
              <a:xfrm>
                <a:off x="813894" y="305196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5" name="TextBox 7"/>
              <p:cNvSpPr txBox="1"/>
              <p:nvPr/>
            </p:nvSpPr>
            <p:spPr>
              <a:xfrm>
                <a:off x="1824901" y="442831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5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7" name="TextBox 7"/>
              <p:cNvSpPr txBox="1"/>
              <p:nvPr/>
            </p:nvSpPr>
            <p:spPr>
              <a:xfrm>
                <a:off x="2158470" y="408102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9" name="TextBox 7"/>
              <p:cNvSpPr txBox="1"/>
              <p:nvPr/>
            </p:nvSpPr>
            <p:spPr>
              <a:xfrm>
                <a:off x="2069255" y="483127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TextBox 7"/>
              <p:cNvSpPr txBox="1"/>
              <p:nvPr/>
            </p:nvSpPr>
            <p:spPr>
              <a:xfrm>
                <a:off x="4424360" y="3663532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7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2" name="TextBox 7"/>
              <p:cNvSpPr txBox="1"/>
              <p:nvPr/>
            </p:nvSpPr>
            <p:spPr>
              <a:xfrm>
                <a:off x="1806325" y="5291688"/>
                <a:ext cx="1893090" cy="558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 2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TextBox 7"/>
              <p:cNvSpPr txBox="1"/>
              <p:nvPr/>
            </p:nvSpPr>
            <p:spPr>
              <a:xfrm>
                <a:off x="903141" y="2189903"/>
                <a:ext cx="1543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Group1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TextBox 7"/>
              <p:cNvSpPr txBox="1"/>
              <p:nvPr/>
            </p:nvSpPr>
            <p:spPr>
              <a:xfrm>
                <a:off x="3968146" y="1382119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BSS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grpSp>
        <p:nvGrpSpPr>
          <p:cNvPr id="247" name="グループ化 246"/>
          <p:cNvGrpSpPr/>
          <p:nvPr/>
        </p:nvGrpSpPr>
        <p:grpSpPr>
          <a:xfrm>
            <a:off x="5494235" y="1544062"/>
            <a:ext cx="3680236" cy="2709427"/>
            <a:chOff x="9753600" y="3617638"/>
            <a:chExt cx="6068705" cy="4467844"/>
          </a:xfrm>
        </p:grpSpPr>
        <p:sp>
          <p:nvSpPr>
            <p:cNvPr id="248" name="TextBox 7"/>
            <p:cNvSpPr txBox="1"/>
            <p:nvPr/>
          </p:nvSpPr>
          <p:spPr>
            <a:xfrm flipH="1">
              <a:off x="10520526" y="4269213"/>
              <a:ext cx="1241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AP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49" name="グループ化 248"/>
            <p:cNvGrpSpPr/>
            <p:nvPr/>
          </p:nvGrpSpPr>
          <p:grpSpPr>
            <a:xfrm flipH="1">
              <a:off x="9753600" y="3617638"/>
              <a:ext cx="6068705" cy="4467844"/>
              <a:chOff x="-71953" y="1382119"/>
              <a:chExt cx="6243541" cy="4467844"/>
            </a:xfrm>
          </p:grpSpPr>
          <p:sp>
            <p:nvSpPr>
              <p:cNvPr id="250" name="円/楕円 249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1" name="円/楕円 250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2" name="円/楕円 251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3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4" name="TextBox 7"/>
              <p:cNvSpPr txBox="1"/>
              <p:nvPr/>
            </p:nvSpPr>
            <p:spPr>
              <a:xfrm>
                <a:off x="351914" y="2695621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5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6" name="TextBox 7"/>
              <p:cNvSpPr txBox="1"/>
              <p:nvPr/>
            </p:nvSpPr>
            <p:spPr>
              <a:xfrm>
                <a:off x="318281" y="3502366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3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7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8" name="TextBox 7"/>
              <p:cNvSpPr txBox="1"/>
              <p:nvPr/>
            </p:nvSpPr>
            <p:spPr>
              <a:xfrm>
                <a:off x="813894" y="305196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9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0" name="TextBox 7"/>
              <p:cNvSpPr txBox="1"/>
              <p:nvPr/>
            </p:nvSpPr>
            <p:spPr>
              <a:xfrm>
                <a:off x="1824901" y="442831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5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1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2" name="TextBox 7"/>
              <p:cNvSpPr txBox="1"/>
              <p:nvPr/>
            </p:nvSpPr>
            <p:spPr>
              <a:xfrm>
                <a:off x="2158470" y="4081023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4" name="TextBox 7"/>
              <p:cNvSpPr txBox="1"/>
              <p:nvPr/>
            </p:nvSpPr>
            <p:spPr>
              <a:xfrm>
                <a:off x="2069255" y="4831270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5" name="TextBox 7"/>
              <p:cNvSpPr txBox="1"/>
              <p:nvPr/>
            </p:nvSpPr>
            <p:spPr>
              <a:xfrm>
                <a:off x="4424360" y="3663532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7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6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7" name="TextBox 7"/>
              <p:cNvSpPr txBox="1"/>
              <p:nvPr/>
            </p:nvSpPr>
            <p:spPr>
              <a:xfrm>
                <a:off x="1806325" y="5291688"/>
                <a:ext cx="1893090" cy="558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 2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8" name="TextBox 7"/>
              <p:cNvSpPr txBox="1"/>
              <p:nvPr/>
            </p:nvSpPr>
            <p:spPr>
              <a:xfrm>
                <a:off x="903141" y="2189903"/>
                <a:ext cx="15433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Group1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9" name="TextBox 7"/>
              <p:cNvSpPr txBox="1"/>
              <p:nvPr/>
            </p:nvSpPr>
            <p:spPr>
              <a:xfrm>
                <a:off x="3968146" y="1382119"/>
                <a:ext cx="12770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 smtClean="0">
                    <a:solidFill>
                      <a:schemeClr val="tx1"/>
                    </a:solidFill>
                  </a:rPr>
                  <a:t>BSS</a:t>
                </a:r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0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sp>
        <p:nvSpPr>
          <p:cNvPr id="275" name="Rectangle 7"/>
          <p:cNvSpPr/>
          <p:nvPr/>
        </p:nvSpPr>
        <p:spPr>
          <a:xfrm>
            <a:off x="-141583" y="4230469"/>
            <a:ext cx="30723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8a: RTS and CTS exchange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76" name="Rectangle 7"/>
          <p:cNvSpPr/>
          <p:nvPr/>
        </p:nvSpPr>
        <p:spPr>
          <a:xfrm>
            <a:off x="2653190" y="6167631"/>
            <a:ext cx="47530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8b: UL Frame transmission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77" name="Rectangle 7"/>
          <p:cNvSpPr/>
          <p:nvPr/>
        </p:nvSpPr>
        <p:spPr>
          <a:xfrm>
            <a:off x="6958539" y="4230469"/>
            <a:ext cx="23378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8c: ACK transmission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279" name="タイトル 1"/>
          <p:cNvSpPr>
            <a:spLocks noGrp="1"/>
          </p:cNvSpPr>
          <p:nvPr>
            <p:ph type="title"/>
          </p:nvPr>
        </p:nvSpPr>
        <p:spPr>
          <a:xfrm>
            <a:off x="1" y="685801"/>
            <a:ext cx="9142412" cy="609599"/>
          </a:xfrm>
        </p:spPr>
        <p:txBody>
          <a:bodyPr/>
          <a:lstStyle/>
          <a:p>
            <a:r>
              <a:rPr kumimoji="1" lang="en-US" altLang="ja-JP" sz="3000" dirty="0"/>
              <a:t>Distributed </a:t>
            </a:r>
            <a:r>
              <a:rPr kumimoji="1" lang="en-US" altLang="ja-JP" sz="3000" dirty="0" smtClean="0"/>
              <a:t>UL </a:t>
            </a:r>
            <a:r>
              <a:rPr kumimoji="1" lang="en-US" altLang="ja-JP" sz="3000" dirty="0"/>
              <a:t>MU </a:t>
            </a:r>
            <a:r>
              <a:rPr kumimoji="1" lang="en-US" altLang="ja-JP" sz="3000" dirty="0" smtClean="0"/>
              <a:t>frame transmission </a:t>
            </a:r>
            <a:r>
              <a:rPr kumimoji="1" lang="en-US" altLang="ja-JP" sz="2400" dirty="0" smtClean="0"/>
              <a:t>(Example</a:t>
            </a:r>
            <a:r>
              <a:rPr kumimoji="1"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108" name="Rectangle 7"/>
          <p:cNvSpPr/>
          <p:nvPr/>
        </p:nvSpPr>
        <p:spPr>
          <a:xfrm>
            <a:off x="2522884" y="1192417"/>
            <a:ext cx="40982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Scenario 2 : UL MU not permitted</a:t>
            </a: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</a:rPr>
              <a:t>-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Transmission sequence - 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cxnSp>
        <p:nvCxnSpPr>
          <p:cNvPr id="109" name="直線矢印コネクタ 108"/>
          <p:cNvCxnSpPr/>
          <p:nvPr/>
        </p:nvCxnSpPr>
        <p:spPr>
          <a:xfrm>
            <a:off x="833161" y="2216437"/>
            <a:ext cx="1395574" cy="406121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/>
          <p:cNvSpPr/>
          <p:nvPr/>
        </p:nvSpPr>
        <p:spPr>
          <a:xfrm>
            <a:off x="1284092" y="2162953"/>
            <a:ext cx="608985" cy="2253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RTS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 flipH="1" flipV="1">
            <a:off x="690565" y="2260952"/>
            <a:ext cx="1482538" cy="44547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正方形/長方形 111"/>
          <p:cNvSpPr/>
          <p:nvPr/>
        </p:nvSpPr>
        <p:spPr>
          <a:xfrm>
            <a:off x="1109568" y="2511532"/>
            <a:ext cx="612691" cy="2176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CTS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113" name="直線矢印コネクタ 112"/>
          <p:cNvCxnSpPr/>
          <p:nvPr/>
        </p:nvCxnSpPr>
        <p:spPr>
          <a:xfrm flipH="1" flipV="1">
            <a:off x="3934588" y="4229658"/>
            <a:ext cx="1427622" cy="38897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4180558" y="4225809"/>
            <a:ext cx="829159" cy="2288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UL Frame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15" name="直線矢印コネクタ 114"/>
          <p:cNvCxnSpPr/>
          <p:nvPr/>
        </p:nvCxnSpPr>
        <p:spPr>
          <a:xfrm flipH="1" flipV="1">
            <a:off x="6218253" y="2283749"/>
            <a:ext cx="1471721" cy="347217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/>
          <p:cNvSpPr/>
          <p:nvPr/>
        </p:nvSpPr>
        <p:spPr>
          <a:xfrm>
            <a:off x="6355458" y="2398041"/>
            <a:ext cx="611585" cy="212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ACK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88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/>
          <p:cNvSpPr txBox="1">
            <a:spLocks/>
          </p:cNvSpPr>
          <p:nvPr/>
        </p:nvSpPr>
        <p:spPr bwMode="auto">
          <a:xfrm>
            <a:off x="685800" y="2029007"/>
            <a:ext cx="7770813" cy="426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2950" lvl="2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kern="0" dirty="0" smtClean="0">
                <a:sym typeface="Wingdings" pitchFamily="2" charset="2"/>
              </a:rPr>
              <a:t>When any legacy device use RTS, the 11ax AP will always send normal CTS for backward compatibility. Hence, a normal RTS/CTS frame exchange will occur.</a:t>
            </a:r>
          </a:p>
          <a:p>
            <a:pPr marL="742950" lvl="2" indent="-342900" algn="just">
              <a:spcBef>
                <a:spcPts val="600"/>
              </a:spcBef>
              <a:buFont typeface="Wingdings" pitchFamily="2" charset="2"/>
              <a:buChar char="l"/>
            </a:pPr>
            <a:endParaRPr lang="en-US" altLang="ko-KR" kern="0" dirty="0">
              <a:sym typeface="Wingdings" pitchFamily="2" charset="2"/>
            </a:endParaRPr>
          </a:p>
          <a:p>
            <a:pPr marL="742950" lvl="2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kern="0" dirty="0" smtClean="0">
                <a:sym typeface="Wingdings" pitchFamily="2" charset="2"/>
              </a:rPr>
              <a:t>When any legacy device hear a distributed UL MU sequence, it will be as if a normal RTS/CTS frame exchange  has occurred.</a:t>
            </a:r>
            <a:endParaRPr lang="en-US" altLang="ko-KR" kern="0" dirty="0">
              <a:sym typeface="Wingdings" pitchFamily="2" charset="2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46" name="タイトル 1"/>
          <p:cNvSpPr>
            <a:spLocks noGrp="1"/>
          </p:cNvSpPr>
          <p:nvPr>
            <p:ph type="title"/>
          </p:nvPr>
        </p:nvSpPr>
        <p:spPr>
          <a:xfrm>
            <a:off x="1" y="685801"/>
            <a:ext cx="9142412" cy="609599"/>
          </a:xfrm>
        </p:spPr>
        <p:txBody>
          <a:bodyPr/>
          <a:lstStyle/>
          <a:p>
            <a:r>
              <a:rPr kumimoji="1" lang="en-US" altLang="ja-JP" sz="3000" dirty="0"/>
              <a:t>Distributed </a:t>
            </a:r>
            <a:r>
              <a:rPr kumimoji="1" lang="en-US" altLang="ja-JP" sz="3000" dirty="0" smtClean="0"/>
              <a:t>UL </a:t>
            </a:r>
            <a:r>
              <a:rPr kumimoji="1" lang="en-US" altLang="ja-JP" sz="3000" dirty="0"/>
              <a:t>MU </a:t>
            </a:r>
            <a:r>
              <a:rPr kumimoji="1" lang="en-US" altLang="ja-JP" sz="3000" dirty="0" smtClean="0"/>
              <a:t>frame transmission </a:t>
            </a:r>
            <a:r>
              <a:rPr kumimoji="1" lang="en-US" altLang="ja-JP" sz="2400" dirty="0" smtClean="0"/>
              <a:t>(Example</a:t>
            </a:r>
            <a:r>
              <a:rPr kumimoji="1"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129" name="Rectangle 7"/>
          <p:cNvSpPr/>
          <p:nvPr/>
        </p:nvSpPr>
        <p:spPr>
          <a:xfrm>
            <a:off x="2522884" y="1192417"/>
            <a:ext cx="40982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Backward compatibility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vi-V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368469"/>
              </p:ext>
            </p:extLst>
          </p:nvPr>
        </p:nvGraphicFramePr>
        <p:xfrm>
          <a:off x="381000" y="1447800"/>
          <a:ext cx="85344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3124200"/>
                <a:gridCol w="3657600"/>
              </a:tblGrid>
              <a:tr h="491273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Centralized</a:t>
                      </a:r>
                      <a:endParaRPr lang="vi-VN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Distributed</a:t>
                      </a:r>
                      <a:endParaRPr lang="vi-VN" sz="2000" b="1" dirty="0"/>
                    </a:p>
                  </a:txBody>
                  <a:tcPr anchor="ctr"/>
                </a:tc>
              </a:tr>
              <a:tr h="192730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Advantages</a:t>
                      </a:r>
                      <a:endParaRPr lang="vi-VN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rtl="0">
                        <a:buFontTx/>
                        <a:buChar char="-"/>
                      </a:pPr>
                      <a:r>
                        <a:rPr lang="vi-VN" sz="1800" dirty="0" smtClean="0"/>
                        <a:t>“Guarantees” latency</a:t>
                      </a:r>
                      <a:r>
                        <a:rPr lang="en-US" sz="1800" dirty="0" smtClean="0"/>
                        <a:t>.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en-US" sz="1800" dirty="0" smtClean="0"/>
                        <a:t>Might have better theoretical</a:t>
                      </a:r>
                      <a:r>
                        <a:rPr lang="en-US" sz="1800" baseline="0" dirty="0" smtClean="0"/>
                        <a:t> performance benefit than distributed.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dirty="0" smtClean="0"/>
                        <a:t>Low overhead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dirty="0" smtClean="0"/>
                        <a:t>Symmetric</a:t>
                      </a:r>
                      <a:r>
                        <a:rPr lang="en-US" sz="1800" baseline="0" dirty="0" smtClean="0"/>
                        <a:t> with current 802.11ac DL MU scheme.</a:t>
                      </a:r>
                      <a:endParaRPr lang="en-US" sz="1800" dirty="0" smtClean="0"/>
                    </a:p>
                  </a:txBody>
                  <a:tcPr/>
                </a:tc>
              </a:tr>
              <a:tr h="22296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Disadvantages</a:t>
                      </a:r>
                      <a:endParaRPr lang="vi-VN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b="0" dirty="0" smtClean="0"/>
                        <a:t>High</a:t>
                      </a:r>
                      <a:r>
                        <a:rPr lang="en-US" sz="1800" b="0" baseline="0" dirty="0" smtClean="0"/>
                        <a:t> overhead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/>
                        <a:t>Neighbor </a:t>
                      </a:r>
                      <a:r>
                        <a:rPr lang="en-US" sz="1800" dirty="0" err="1" smtClean="0"/>
                        <a:t>BSSes</a:t>
                      </a:r>
                      <a:r>
                        <a:rPr lang="en-US" sz="1800" dirty="0" smtClean="0"/>
                        <a:t> operating</a:t>
                      </a:r>
                      <a:r>
                        <a:rPr lang="en-US" sz="1800" baseline="0" dirty="0" smtClean="0"/>
                        <a:t> in the same mode</a:t>
                      </a:r>
                      <a:r>
                        <a:rPr lang="en-US" sz="1800" dirty="0" smtClean="0"/>
                        <a:t> will</a:t>
                      </a:r>
                      <a:r>
                        <a:rPr lang="en-US" sz="1800" baseline="0" dirty="0" smtClean="0"/>
                        <a:t> hinder performance.</a:t>
                      </a:r>
                      <a:endParaRPr lang="vi-V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 is dependent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whether users within the same group have the same traffic characteristics.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5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 frame type definition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685800" y="1371600"/>
            <a:ext cx="8382000" cy="11389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The function same as 11ac CTS or ACK, but is for a Group. </a:t>
            </a:r>
            <a:endParaRPr kumimoji="1" lang="ja-JP" altLang="en-US" kern="0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691424" y="1981200"/>
            <a:ext cx="777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G CTS frame ( Same control frame Subtype as CTS)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endParaRPr kumimoji="1" lang="ja-JP" altLang="en-US" kern="0" dirty="0"/>
          </a:p>
        </p:txBody>
      </p:sp>
      <p:sp>
        <p:nvSpPr>
          <p:cNvPr id="14" name="正方形/長方形 13"/>
          <p:cNvSpPr/>
          <p:nvPr/>
        </p:nvSpPr>
        <p:spPr>
          <a:xfrm>
            <a:off x="2953072" y="251311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Duration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829862" y="251311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Frame</a:t>
            </a: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Control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181600" y="251311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FCS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076807" y="251311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RA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952858" y="251311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Duration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076593" y="251311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rgbClr val="C00000"/>
                </a:solidFill>
              </a:rPr>
              <a:t>RA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952010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Duration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828800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rgbClr val="C00000"/>
                </a:solidFill>
              </a:rPr>
              <a:t>Frame</a:t>
            </a:r>
          </a:p>
          <a:p>
            <a:pPr algn="ctr"/>
            <a:r>
              <a:rPr kumimoji="1" lang="en-US" altLang="ja-JP" sz="1400" b="1" dirty="0" smtClean="0">
                <a:solidFill>
                  <a:srgbClr val="C00000"/>
                </a:solidFill>
              </a:rPr>
              <a:t>Control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44883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FCS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038814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RA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951796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Duration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144669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rgbClr val="C00000"/>
                </a:solidFill>
              </a:rPr>
              <a:t>Group-ACK Bitmap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038600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rgbClr val="C00000"/>
                </a:solidFill>
              </a:rPr>
              <a:t>RA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43" name="コンテンツ プレースホルダー 2"/>
          <p:cNvSpPr txBox="1">
            <a:spLocks/>
          </p:cNvSpPr>
          <p:nvPr/>
        </p:nvSpPr>
        <p:spPr bwMode="auto">
          <a:xfrm>
            <a:off x="684213" y="4776651"/>
            <a:ext cx="777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G ACK frame</a:t>
            </a:r>
            <a:endParaRPr lang="en-US" altLang="ja-JP" dirty="0"/>
          </a:p>
          <a:p>
            <a:endParaRPr kumimoji="1" lang="ja-JP" altLang="en-US" kern="0" dirty="0"/>
          </a:p>
        </p:txBody>
      </p:sp>
      <p:sp>
        <p:nvSpPr>
          <p:cNvPr id="44" name="正方形/長方形 43"/>
          <p:cNvSpPr/>
          <p:nvPr/>
        </p:nvSpPr>
        <p:spPr>
          <a:xfrm>
            <a:off x="6274020" y="5418463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FCS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 bwMode="auto">
          <a:xfrm>
            <a:off x="2128574" y="6083160"/>
            <a:ext cx="3820052" cy="5832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800" kern="0" dirty="0" smtClean="0"/>
              <a:t>New control frame Subtype</a:t>
            </a:r>
            <a:endParaRPr kumimoji="1" lang="ja-JP" altLang="en-US" sz="1800" kern="0" dirty="0"/>
          </a:p>
        </p:txBody>
      </p:sp>
      <p:sp>
        <p:nvSpPr>
          <p:cNvPr id="30" name="正方形/長方形 13"/>
          <p:cNvSpPr/>
          <p:nvPr/>
        </p:nvSpPr>
        <p:spPr>
          <a:xfrm>
            <a:off x="5428452" y="3862345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Duration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14"/>
          <p:cNvSpPr/>
          <p:nvPr/>
        </p:nvSpPr>
        <p:spPr>
          <a:xfrm>
            <a:off x="4305242" y="3862345"/>
            <a:ext cx="1123210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Indication of group ID</a:t>
            </a:r>
          </a:p>
        </p:txBody>
      </p:sp>
      <p:sp>
        <p:nvSpPr>
          <p:cNvPr id="42" name="正方形/長方形 24"/>
          <p:cNvSpPr/>
          <p:nvPr/>
        </p:nvSpPr>
        <p:spPr>
          <a:xfrm>
            <a:off x="5428238" y="3862345"/>
            <a:ext cx="2586256" cy="6200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Predefine pattern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 bwMode="auto">
          <a:xfrm>
            <a:off x="5442378" y="3352801"/>
            <a:ext cx="2634822" cy="5832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b</a:t>
            </a:r>
            <a:r>
              <a:rPr kumimoji="1" lang="en-US" altLang="ja-JP" kern="0" dirty="0" smtClean="0"/>
              <a:t>6          –         b47</a:t>
            </a:r>
            <a:endParaRPr kumimoji="1" lang="ja-JP" altLang="en-US" kern="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 flipV="1">
            <a:off x="4074816" y="3106570"/>
            <a:ext cx="230426" cy="7557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 flipV="1">
            <a:off x="5200542" y="3133141"/>
            <a:ext cx="2813952" cy="7292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4038600" y="4482373"/>
            <a:ext cx="266642" cy="9360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5162024" y="4482373"/>
            <a:ext cx="2852470" cy="9360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コンテンツ プレースホルダー 2"/>
          <p:cNvSpPr txBox="1">
            <a:spLocks/>
          </p:cNvSpPr>
          <p:nvPr/>
        </p:nvSpPr>
        <p:spPr bwMode="auto">
          <a:xfrm>
            <a:off x="5442378" y="4482373"/>
            <a:ext cx="3320622" cy="5832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800" kern="0" dirty="0" smtClean="0"/>
              <a:t>Used to differentiate between CTS and G CTS</a:t>
            </a:r>
            <a:endParaRPr kumimoji="1" lang="ja-JP" altLang="en-US" sz="1800" kern="0" dirty="0"/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4305242" y="3352800"/>
            <a:ext cx="2634822" cy="5832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b</a:t>
            </a:r>
            <a:r>
              <a:rPr kumimoji="1" lang="en-US" altLang="ja-JP" kern="0" dirty="0" smtClean="0"/>
              <a:t>0 - b5</a:t>
            </a:r>
            <a:endParaRPr kumimoji="1" lang="ja-JP" altLang="en-US" kern="0" dirty="0"/>
          </a:p>
        </p:txBody>
      </p:sp>
    </p:spTree>
    <p:extLst>
      <p:ext uri="{BB962C8B-B14F-4D97-AF65-F5344CB8AC3E}">
        <p14:creationId xmlns:p14="http://schemas.microsoft.com/office/powerpoint/2010/main" val="11552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 and Future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We show a UL MU MAC Protocol which has low overhead and easily applicable in frequency domain or spatial domain UL MU.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ko-KR" dirty="0" smtClean="0"/>
              <a:t>We plan to show MAC simulation results of the proposed scheme in a future contribution. </a:t>
            </a:r>
            <a:endParaRPr lang="en-US" altLang="ko-KR" dirty="0"/>
          </a:p>
          <a:p>
            <a:pPr marL="0" indent="0" algn="just"/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0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 smtClean="0"/>
              <a:t>Do you agree that </a:t>
            </a:r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should support a mode of uplink multi-user transmission ?</a:t>
            </a:r>
          </a:p>
          <a:p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Yes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Abstain</a:t>
            </a:r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6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Do you agree that </a:t>
            </a:r>
            <a:r>
              <a:rPr kumimoji="1" lang="en-US" altLang="ja-JP" dirty="0" smtClean="0"/>
              <a:t>any proposal for uplink multi-user transmission protocol for </a:t>
            </a:r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should </a:t>
            </a:r>
            <a:r>
              <a:rPr kumimoji="1" lang="en-US" altLang="ja-JP" dirty="0" smtClean="0"/>
              <a:t>be a distributed type of protocol ?</a:t>
            </a:r>
          </a:p>
          <a:p>
            <a:endParaRPr kumimoji="1" lang="en-US" altLang="ja-JP" dirty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Yes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Abstain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7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sz="1600" b="0" dirty="0" smtClean="0"/>
              <a:t>[1] </a:t>
            </a:r>
            <a:r>
              <a:rPr kumimoji="1" lang="en-US" altLang="ja-JP" sz="1600" b="0" dirty="0"/>
              <a:t>“</a:t>
            </a:r>
            <a:r>
              <a:rPr lang="en-US" altLang="ja-JP" sz="1600" b="0" dirty="0"/>
              <a:t>WLAN components (Data Communications and Networking), what-when-how In Depth Tutorials and Information”, </a:t>
            </a:r>
            <a:r>
              <a:rPr kumimoji="1" lang="en-US" altLang="ja-JP" sz="1600" b="0" dirty="0"/>
              <a:t>http://what-when-how.com/data-communications-and-networking/wlan-components-data-communications-and-networking/</a:t>
            </a:r>
            <a:endParaRPr kumimoji="1" lang="ja-JP" altLang="en-US" sz="1600" b="0" dirty="0"/>
          </a:p>
          <a:p>
            <a:pPr algn="just"/>
            <a:r>
              <a:rPr kumimoji="1" lang="en-US" altLang="ja-JP" sz="1600" b="0" dirty="0"/>
              <a:t>[</a:t>
            </a:r>
            <a:r>
              <a:rPr kumimoji="1" lang="en-US" altLang="ja-JP" sz="1600" b="0" dirty="0" smtClean="0"/>
              <a:t>2] </a:t>
            </a:r>
            <a:r>
              <a:rPr lang="vi-VN" sz="1600" b="0" dirty="0"/>
              <a:t>Yaser Pourmohammadi </a:t>
            </a:r>
            <a:r>
              <a:rPr lang="vi-VN" sz="1600" b="0" dirty="0" smtClean="0"/>
              <a:t>Fallah, </a:t>
            </a:r>
            <a:r>
              <a:rPr lang="vi-VN" sz="1600" b="0" dirty="0"/>
              <a:t>Salman </a:t>
            </a:r>
            <a:r>
              <a:rPr lang="vi-VN" sz="1600" b="0" dirty="0" smtClean="0"/>
              <a:t>Khan, </a:t>
            </a:r>
            <a:r>
              <a:rPr lang="vi-VN" sz="1600" b="0" dirty="0"/>
              <a:t>Panos </a:t>
            </a:r>
            <a:r>
              <a:rPr lang="vi-VN" sz="1600" b="0" dirty="0" smtClean="0"/>
              <a:t>Nasiopoulos, </a:t>
            </a:r>
            <a:r>
              <a:rPr lang="vi-VN" sz="1600" b="0" dirty="0"/>
              <a:t>Hussein </a:t>
            </a:r>
            <a:r>
              <a:rPr lang="vi-VN" sz="1600" b="0" dirty="0" smtClean="0"/>
              <a:t>Alnuweiri</a:t>
            </a:r>
            <a:r>
              <a:rPr lang="en-US" sz="1600" b="0" dirty="0" smtClean="0"/>
              <a:t>, “</a:t>
            </a:r>
            <a:r>
              <a:rPr lang="en-US" sz="1600" b="0" dirty="0"/>
              <a:t>Hybrid OFDMA/CSMA Based Medium Access </a:t>
            </a:r>
            <a:r>
              <a:rPr lang="en-US" sz="1600" b="0" dirty="0" smtClean="0"/>
              <a:t> Control </a:t>
            </a:r>
            <a:r>
              <a:rPr lang="en-US" sz="1600" b="0" dirty="0"/>
              <a:t>for Next-Generation Wireless </a:t>
            </a:r>
            <a:r>
              <a:rPr lang="en-US" sz="1600" b="0" dirty="0" smtClean="0"/>
              <a:t>LANs”, </a:t>
            </a:r>
            <a:r>
              <a:rPr lang="vi-VN" sz="1600" b="0" dirty="0"/>
              <a:t>IEEE Communications Society ICC </a:t>
            </a:r>
            <a:r>
              <a:rPr lang="vi-VN" sz="1600" b="0" dirty="0" smtClean="0"/>
              <a:t>2008</a:t>
            </a:r>
            <a:endParaRPr kumimoji="1" lang="en-US" altLang="ja-JP" sz="1600" b="0" dirty="0"/>
          </a:p>
          <a:p>
            <a:pPr algn="just"/>
            <a:r>
              <a:rPr kumimoji="1" lang="en-US" altLang="ja-JP" sz="1600" b="0" dirty="0" smtClean="0"/>
              <a:t>[3</a:t>
            </a:r>
            <a:r>
              <a:rPr kumimoji="1" lang="en-US" altLang="ja-JP" sz="1600" b="0" dirty="0"/>
              <a:t>] </a:t>
            </a:r>
            <a:r>
              <a:rPr kumimoji="1" lang="en-US" altLang="ja-JP" sz="1600" b="0" dirty="0" err="1"/>
              <a:t>Jinyoung</a:t>
            </a:r>
            <a:r>
              <a:rPr kumimoji="1" lang="en-US" altLang="ja-JP" sz="1600" b="0" dirty="0"/>
              <a:t> Chun, </a:t>
            </a:r>
            <a:r>
              <a:rPr kumimoji="1" lang="en-US" altLang="ja-JP" sz="1600" b="0" dirty="0" err="1"/>
              <a:t>Wookbong</a:t>
            </a:r>
            <a:r>
              <a:rPr kumimoji="1" lang="en-US" altLang="ja-JP" sz="1600" b="0" dirty="0"/>
              <a:t> Lee, “</a:t>
            </a:r>
            <a:r>
              <a:rPr lang="en-US" altLang="ko-KR" sz="1600" b="0" dirty="0"/>
              <a:t>Uplink multi-user transmission”, 11-13/1388r0, LG Electronics</a:t>
            </a:r>
          </a:p>
          <a:p>
            <a:pPr algn="just"/>
            <a:endParaRPr kumimoji="1" lang="en-US" altLang="ja-JP" sz="16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53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The support for Uplink multi-user (UL MU) for 802.11ax is currently unclear. </a:t>
            </a:r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However, numerous studies have shown the benefit UL MU schemes in high-density environments.</a:t>
            </a:r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This presentation aims to start the discussion to formally support UL MU in 802.11ax.</a:t>
            </a:r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We also present a simple UL MU MAC Protocol to support our objective. </a:t>
            </a:r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Arial" pitchFamily="34" charset="0"/>
              <a:buChar char="•"/>
            </a:pPr>
            <a:endParaRPr lang="en-US" altLang="ja-JP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3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19400"/>
            <a:ext cx="4876800" cy="280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b="0" dirty="0"/>
              <a:t>In a </a:t>
            </a:r>
            <a:r>
              <a:rPr lang="en-US" b="0" dirty="0" smtClean="0"/>
              <a:t>highly dense Wireless </a:t>
            </a:r>
            <a:r>
              <a:rPr lang="en-US" b="0" dirty="0"/>
              <a:t>LAN </a:t>
            </a:r>
            <a:r>
              <a:rPr lang="en-US" b="0" dirty="0" smtClean="0"/>
              <a:t>environment, many collisions occur reducing the total network throughput and </a:t>
            </a:r>
            <a:r>
              <a:rPr lang="en-US" b="0" dirty="0"/>
              <a:t>possibly lead to congestive </a:t>
            </a:r>
            <a:r>
              <a:rPr lang="en-US" b="0" dirty="0" smtClean="0"/>
              <a:t>collapse.</a:t>
            </a:r>
            <a:endParaRPr lang="en-US" dirty="0">
              <a:sym typeface="Wingdings" panose="05000000000000000000" pitchFamily="2" charset="2"/>
            </a:endParaRPr>
          </a:p>
          <a:p>
            <a:pPr algn="just"/>
            <a:endParaRPr lang="en-US" dirty="0">
              <a:sym typeface="Wingdings" panose="05000000000000000000" pitchFamily="2" charset="2"/>
            </a:endParaRPr>
          </a:p>
          <a:p>
            <a:pPr marL="2286000" lvl="5" indent="0" algn="just">
              <a:buNone/>
            </a:pPr>
            <a:endParaRPr lang="en-US" sz="2800" dirty="0" smtClean="0"/>
          </a:p>
          <a:p>
            <a:pPr marL="2286000" lvl="5" indent="0" algn="just">
              <a:buNone/>
            </a:pPr>
            <a:endParaRPr lang="en-US" sz="2800" dirty="0"/>
          </a:p>
          <a:p>
            <a:pPr marL="2286000" lvl="5" indent="0" algn="just">
              <a:buNone/>
            </a:pPr>
            <a:endParaRPr lang="en-US" sz="2800" dirty="0"/>
          </a:p>
          <a:p>
            <a:pPr marL="2286000" lvl="5" indent="0" algn="just">
              <a:buNone/>
            </a:pPr>
            <a:endParaRPr lang="en-US" sz="1000" dirty="0" smtClean="0"/>
          </a:p>
          <a:p>
            <a:pPr marL="2286000" lvl="5" indent="0" algn="just">
              <a:buNone/>
            </a:pPr>
            <a:endParaRPr lang="en-US" sz="10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8" name="AutoShape 2" descr="http://thingkid.com/wp-content/uploads/2013/12/computers-coloring-pages-for-kids.jpg"/>
          <p:cNvSpPr>
            <a:spLocks noChangeAspect="1" noChangeArrowheads="1"/>
          </p:cNvSpPr>
          <p:nvPr/>
        </p:nvSpPr>
        <p:spPr bwMode="auto">
          <a:xfrm>
            <a:off x="63500" y="-136525"/>
            <a:ext cx="4371975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Explosion 1 40"/>
          <p:cNvSpPr/>
          <p:nvPr/>
        </p:nvSpPr>
        <p:spPr bwMode="auto">
          <a:xfrm>
            <a:off x="3810001" y="3962400"/>
            <a:ext cx="1371599" cy="797152"/>
          </a:xfrm>
          <a:prstGeom prst="irregularSeal1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Collision</a:t>
            </a:r>
            <a:endParaRPr kumimoji="0" lang="vi-VN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867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Figure 1:</a:t>
            </a:r>
            <a:r>
              <a:rPr lang="vi-VN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Multi-user transmit their data to AP at the same time[1]</a:t>
            </a:r>
            <a:endParaRPr lang="vi-VN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999413" cy="4722813"/>
          </a:xfrm>
        </p:spPr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zh-CN" b="0" dirty="0" smtClean="0"/>
              <a:t>Uplink Multi-user transmission reduces collision and hence the total throughput by allowing multiple transmission in a single TXOP. Multi-user transmission can be done in the frequency or spatial domain.</a:t>
            </a:r>
            <a:endParaRPr lang="en-US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33" y="2971800"/>
            <a:ext cx="5000767" cy="305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799" y="6007100"/>
            <a:ext cx="7848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Figure 2:</a:t>
            </a:r>
            <a:r>
              <a:rPr lang="vi-VN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Benefit of UL MU (OFDMA) in frequency domain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[2]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2819400"/>
            <a:ext cx="324816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This figure is the result of combination of the OFDMA access and a CSMA scheme to improve efficiency.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By adjusting the number of sub-channels, as the number of stations grows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800" dirty="0" smtClean="0">
                <a:solidFill>
                  <a:schemeClr val="tx1"/>
                </a:solidFill>
              </a:rPr>
              <a:t>maintain a higher throughput than CSMA/CA based schemes.</a:t>
            </a:r>
          </a:p>
          <a:p>
            <a:pPr algn="just"/>
            <a:endParaRPr lang="en-US" sz="1000" dirty="0" smtClean="0">
              <a:solidFill>
                <a:schemeClr val="tx1"/>
              </a:solidFill>
            </a:endParaRPr>
          </a:p>
          <a:p>
            <a:pPr algn="just"/>
            <a:r>
              <a:rPr lang="vi-VN" sz="1800" dirty="0" smtClean="0">
                <a:solidFill>
                  <a:schemeClr val="tx1"/>
                </a:solidFill>
              </a:rPr>
              <a:t>M: </a:t>
            </a:r>
            <a:r>
              <a:rPr lang="en-US" sz="1800" dirty="0" smtClean="0">
                <a:solidFill>
                  <a:schemeClr val="tx1"/>
                </a:solidFill>
              </a:rPr>
              <a:t>Number </a:t>
            </a:r>
            <a:r>
              <a:rPr lang="vi-VN" sz="1800" dirty="0" smtClean="0">
                <a:solidFill>
                  <a:schemeClr val="tx1"/>
                </a:solidFill>
              </a:rPr>
              <a:t>of subchannels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Hybrid</a:t>
            </a:r>
            <a:r>
              <a:rPr lang="vi-VN" sz="1800" dirty="0" smtClean="0">
                <a:solidFill>
                  <a:schemeClr val="tx1"/>
                </a:solidFill>
              </a:rPr>
              <a:t>:</a:t>
            </a:r>
            <a:r>
              <a:rPr lang="en-US" sz="1800" dirty="0" smtClean="0">
                <a:solidFill>
                  <a:schemeClr val="tx1"/>
                </a:solidFill>
              </a:rPr>
              <a:t> OFDMA/CSMA</a:t>
            </a:r>
            <a:endParaRPr lang="vi-V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9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5" indent="0"/>
            <a:r>
              <a:rPr lang="en-US" sz="2800" dirty="0"/>
              <a:t>Uplink </a:t>
            </a:r>
            <a:r>
              <a:rPr lang="en-US" sz="2800" dirty="0" smtClean="0"/>
              <a:t>Multi-user </a:t>
            </a:r>
            <a:r>
              <a:rPr lang="en-US" altLang="ja-JP" sz="2800" dirty="0" smtClean="0"/>
              <a:t>Transmission</a:t>
            </a:r>
            <a:endParaRPr lang="en-US" sz="28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dirty="0" smtClean="0"/>
              <a:t>Tran </a:t>
            </a:r>
            <a:r>
              <a:rPr lang="en-US" altLang="ja-JP" dirty="0" err="1" smtClean="0"/>
              <a:t>Thi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Thao</a:t>
            </a:r>
            <a:r>
              <a:rPr lang="en-US" altLang="ja-JP" dirty="0" smtClean="0"/>
              <a:t> Nguyen, Kyushu Institute of Technology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98500" y="1414213"/>
            <a:ext cx="8153400" cy="914400"/>
          </a:xfrm>
        </p:spPr>
        <p:txBody>
          <a:bodyPr/>
          <a:lstStyle/>
          <a:p>
            <a:r>
              <a:rPr lang="en-US" altLang="ja-JP" dirty="0" smtClean="0"/>
              <a:t>Definitio</a:t>
            </a:r>
            <a:r>
              <a:rPr lang="en-US" altLang="ja-JP" dirty="0"/>
              <a:t>n</a:t>
            </a:r>
            <a:endParaRPr lang="en-US" altLang="ko-KR" dirty="0" smtClean="0"/>
          </a:p>
          <a:p>
            <a:pPr lvl="1">
              <a:buFont typeface="Wingdings" pitchFamily="2" charset="2"/>
              <a:buChar char="§"/>
            </a:pPr>
            <a:r>
              <a:rPr lang="en-US" altLang="ko-KR" dirty="0" smtClean="0"/>
              <a:t>Users transmit their data to an AP at the same time. [3]</a:t>
            </a:r>
          </a:p>
          <a:p>
            <a:pPr lvl="1">
              <a:buFont typeface="Wingdings" pitchFamily="2" charset="2"/>
              <a:buChar char="§"/>
              <a:tabLst>
                <a:tab pos="801688" algn="l"/>
              </a:tabLst>
            </a:pPr>
            <a:endParaRPr lang="en-US" altLang="ko-KR" dirty="0" smtClean="0"/>
          </a:p>
          <a:p>
            <a:pPr lvl="2">
              <a:buFont typeface="Times New Roman" pitchFamily="18" charset="0"/>
              <a:buChar char="–"/>
              <a:tabLst>
                <a:tab pos="801688" algn="l"/>
              </a:tabLst>
            </a:pPr>
            <a:endParaRPr lang="en-US" altLang="ko-KR" baseline="30000" dirty="0" smtClean="0"/>
          </a:p>
          <a:p>
            <a:pPr lvl="1">
              <a:buFont typeface="Wingdings" pitchFamily="2" charset="2"/>
              <a:buChar char="§"/>
            </a:pPr>
            <a:endParaRPr lang="en-US" altLang="ko-KR" dirty="0" smtClean="0"/>
          </a:p>
          <a:p>
            <a:pPr lvl="2">
              <a:buFont typeface="Times New Roman" pitchFamily="18" charset="0"/>
              <a:buChar char="–"/>
              <a:tabLst>
                <a:tab pos="801688" algn="l"/>
              </a:tabLst>
            </a:pPr>
            <a:endParaRPr lang="en-US" altLang="ko-KR" dirty="0" smtClean="0"/>
          </a:p>
          <a:p>
            <a:pPr lvl="1">
              <a:buFont typeface="Wingdings" pitchFamily="2" charset="2"/>
              <a:buChar char="§"/>
            </a:pPr>
            <a:endParaRPr lang="en-US" altLang="ko-KR" dirty="0"/>
          </a:p>
          <a:p>
            <a:pPr lvl="2">
              <a:buFont typeface="Times New Roman" pitchFamily="18" charset="0"/>
              <a:buChar char="–"/>
              <a:tabLst>
                <a:tab pos="801688" algn="l"/>
              </a:tabLst>
            </a:pPr>
            <a:endParaRPr lang="en-US" altLang="ko-KR" dirty="0" smtClean="0"/>
          </a:p>
          <a:p>
            <a:pPr lvl="2">
              <a:buFont typeface="Times New Roman" pitchFamily="18" charset="0"/>
              <a:buChar char="–"/>
              <a:tabLst>
                <a:tab pos="801688" algn="l"/>
              </a:tabLst>
            </a:pPr>
            <a:endParaRPr lang="en-US" altLang="ko-KR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12887"/>
              </p:ext>
            </p:extLst>
          </p:nvPr>
        </p:nvGraphicFramePr>
        <p:xfrm>
          <a:off x="914400" y="2768600"/>
          <a:ext cx="7535846" cy="3479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67923"/>
                <a:gridCol w="3767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Application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Frequency Domain Multiplexing (FDM)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OFDMA in a channel or in multiple channels such as LTE or WiMAX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Spatial Domain Multiplexing </a:t>
                      </a:r>
                    </a:p>
                    <a:p>
                      <a:pPr algn="ctr"/>
                      <a:r>
                        <a:rPr lang="en-US" altLang="ko-KR" dirty="0" smtClean="0"/>
                        <a:t>(SDM)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UL MU MIMO such as LTE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Code Domain Multiplexing </a:t>
                      </a:r>
                    </a:p>
                    <a:p>
                      <a:pPr algn="ctr"/>
                      <a:r>
                        <a:rPr lang="en-US" altLang="ko-KR" dirty="0" smtClean="0"/>
                        <a:t>(CDM)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UL feedback in cellular network such as 3G cellular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dirty="0" smtClean="0"/>
                        <a:t>E.g. IDMA, CDMA</a:t>
                      </a:r>
                      <a:endParaRPr lang="en-US" altLang="ko-KR" baseline="3000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Hybrid Multiplexing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dirty="0" smtClean="0"/>
                        <a:t>E.g. Multicarrier-CDMA, OFDM-IDMA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7"/>
          <p:cNvSpPr/>
          <p:nvPr/>
        </p:nvSpPr>
        <p:spPr>
          <a:xfrm>
            <a:off x="1218406" y="2349455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sz="1800" b="1" dirty="0" smtClean="0">
                <a:solidFill>
                  <a:schemeClr val="tx1"/>
                </a:solidFill>
              </a:rPr>
              <a:t>Type of uplink multi-user transmission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UL MU MAC Protocol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ko-KR" dirty="0" smtClean="0"/>
              <a:t>The benefit of UL MU can be easily demonstrated by the figure below</a:t>
            </a:r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 smtClean="0"/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ko-KR" dirty="0" smtClean="0"/>
              <a:t>However, the benefit of this scenario is limited because it is highly dependent on the transmitted DL frame.</a:t>
            </a:r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" name="Rectangle 7"/>
          <p:cNvSpPr/>
          <p:nvPr/>
        </p:nvSpPr>
        <p:spPr>
          <a:xfrm>
            <a:off x="154064" y="4736068"/>
            <a:ext cx="2970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3a: UL MU</a:t>
            </a:r>
            <a:endParaRPr lang="en-US" altLang="ja-JP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7"/>
          <p:cNvSpPr/>
          <p:nvPr/>
        </p:nvSpPr>
        <p:spPr>
          <a:xfrm>
            <a:off x="5220961" y="4736068"/>
            <a:ext cx="37706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3b: Conventional</a:t>
            </a:r>
            <a:endParaRPr lang="en-US" altLang="ja-JP" sz="1800" b="1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926287" y="4522331"/>
            <a:ext cx="641949" cy="389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8199999" y="4526095"/>
            <a:ext cx="641949" cy="389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79" name="直線矢印コネクタ 78"/>
          <p:cNvCxnSpPr/>
          <p:nvPr/>
        </p:nvCxnSpPr>
        <p:spPr>
          <a:xfrm flipV="1">
            <a:off x="2585051" y="3032670"/>
            <a:ext cx="0" cy="95121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2767575" y="3044615"/>
            <a:ext cx="0" cy="134515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V="1">
            <a:off x="2235273" y="3044615"/>
            <a:ext cx="0" cy="4773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2412915" y="3044615"/>
            <a:ext cx="0" cy="63723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グループ化 82"/>
          <p:cNvGrpSpPr/>
          <p:nvPr/>
        </p:nvGrpSpPr>
        <p:grpSpPr>
          <a:xfrm>
            <a:off x="722804" y="3047606"/>
            <a:ext cx="2325468" cy="1516496"/>
            <a:chOff x="695894" y="4618469"/>
            <a:chExt cx="3318074" cy="1199426"/>
          </a:xfrm>
        </p:grpSpPr>
        <p:cxnSp>
          <p:nvCxnSpPr>
            <p:cNvPr id="84" name="直線コネクタ 83"/>
            <p:cNvCxnSpPr/>
            <p:nvPr/>
          </p:nvCxnSpPr>
          <p:spPr>
            <a:xfrm>
              <a:off x="695895" y="4618469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>
              <a:off x="695895" y="4974962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>
              <a:off x="695895" y="5251580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701968" y="5534737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695894" y="5817895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テキスト ボックス 88"/>
          <p:cNvSpPr txBox="1"/>
          <p:nvPr/>
        </p:nvSpPr>
        <p:spPr>
          <a:xfrm>
            <a:off x="316968" y="2961994"/>
            <a:ext cx="40146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AP</a:t>
            </a:r>
          </a:p>
        </p:txBody>
      </p:sp>
      <p:cxnSp>
        <p:nvCxnSpPr>
          <p:cNvPr id="90" name="直線コネクタ 89"/>
          <p:cNvCxnSpPr/>
          <p:nvPr/>
        </p:nvCxnSpPr>
        <p:spPr>
          <a:xfrm>
            <a:off x="2876135" y="2776951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837210" y="2710212"/>
            <a:ext cx="325294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397346" y="2324433"/>
            <a:ext cx="1211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err="1">
                <a:solidFill>
                  <a:schemeClr val="tx1"/>
                </a:solidFill>
              </a:rPr>
              <a:t>DIFS+Backoff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93" name="直線コネクタ 92"/>
          <p:cNvCxnSpPr/>
          <p:nvPr/>
        </p:nvCxnSpPr>
        <p:spPr>
          <a:xfrm>
            <a:off x="814454" y="2762704"/>
            <a:ext cx="0" cy="1793573"/>
          </a:xfrm>
          <a:prstGeom prst="line">
            <a:avLst/>
          </a:prstGeom>
          <a:ln>
            <a:noFill/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正方形/長方形 93"/>
          <p:cNvSpPr/>
          <p:nvPr/>
        </p:nvSpPr>
        <p:spPr>
          <a:xfrm>
            <a:off x="2131139" y="3271462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</a:t>
            </a:r>
            <a:r>
              <a:rPr lang="en-US" altLang="ja-JP" sz="1000" dirty="0" smtClean="0">
                <a:solidFill>
                  <a:schemeClr val="tx1"/>
                </a:solidFill>
              </a:rPr>
              <a:t>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82354" y="3291800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  <a:latin typeface="+mn-lt"/>
              </a:rPr>
              <a:t>User1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69548" y="3642630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2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71367" y="4006993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3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71367" y="4357323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4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2125532" y="3623930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2130912" y="3973671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2129999" y="4327110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02" name="直線矢印コネクタ 101"/>
          <p:cNvCxnSpPr/>
          <p:nvPr/>
        </p:nvCxnSpPr>
        <p:spPr>
          <a:xfrm>
            <a:off x="1534865" y="3434801"/>
            <a:ext cx="0" cy="4551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>
            <a:off x="1534865" y="3798489"/>
            <a:ext cx="0" cy="4551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>
            <a:off x="1534865" y="4143410"/>
            <a:ext cx="0" cy="4551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1534865" y="3062621"/>
            <a:ext cx="0" cy="5007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1153371" y="2736165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1924874" y="2703032"/>
            <a:ext cx="188231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テキスト ボックス 107"/>
          <p:cNvSpPr txBox="1"/>
          <p:nvPr/>
        </p:nvSpPr>
        <p:spPr>
          <a:xfrm>
            <a:off x="1819602" y="2328175"/>
            <a:ext cx="525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09" name="直線コネクタ 108"/>
          <p:cNvCxnSpPr/>
          <p:nvPr/>
        </p:nvCxnSpPr>
        <p:spPr>
          <a:xfrm>
            <a:off x="1900111" y="2750222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2116673" y="2736165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正方形/長方形 110"/>
          <p:cNvSpPr/>
          <p:nvPr/>
        </p:nvSpPr>
        <p:spPr>
          <a:xfrm>
            <a:off x="1162174" y="2800044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DL MU frame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12" name="直線矢印コネクタ 111"/>
          <p:cNvCxnSpPr/>
          <p:nvPr/>
        </p:nvCxnSpPr>
        <p:spPr>
          <a:xfrm>
            <a:off x="2551484" y="4713238"/>
            <a:ext cx="4258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/>
          <p:nvPr/>
        </p:nvCxnSpPr>
        <p:spPr>
          <a:xfrm flipV="1">
            <a:off x="7813143" y="3092327"/>
            <a:ext cx="0" cy="95121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 flipV="1">
            <a:off x="8803877" y="3092327"/>
            <a:ext cx="0" cy="137646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/>
          <p:nvPr/>
        </p:nvCxnSpPr>
        <p:spPr>
          <a:xfrm flipV="1">
            <a:off x="5631318" y="2967430"/>
            <a:ext cx="0" cy="4773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 flipV="1">
            <a:off x="6833741" y="3071613"/>
            <a:ext cx="0" cy="63723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グループ化 117"/>
          <p:cNvGrpSpPr/>
          <p:nvPr/>
        </p:nvGrpSpPr>
        <p:grpSpPr>
          <a:xfrm>
            <a:off x="4214974" y="3060148"/>
            <a:ext cx="4829415" cy="1497068"/>
            <a:chOff x="695894" y="4618469"/>
            <a:chExt cx="3318074" cy="1199426"/>
          </a:xfrm>
        </p:grpSpPr>
        <p:cxnSp>
          <p:nvCxnSpPr>
            <p:cNvPr id="119" name="直線コネクタ 118"/>
            <p:cNvCxnSpPr/>
            <p:nvPr/>
          </p:nvCxnSpPr>
          <p:spPr>
            <a:xfrm>
              <a:off x="695895" y="4618469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>
              <a:off x="695895" y="4974962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>
              <a:off x="695895" y="5251580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/>
            <p:cNvCxnSpPr/>
            <p:nvPr/>
          </p:nvCxnSpPr>
          <p:spPr>
            <a:xfrm>
              <a:off x="701968" y="5534737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>
              <a:off x="695894" y="5817895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テキスト ボックス 123"/>
          <p:cNvSpPr txBox="1"/>
          <p:nvPr/>
        </p:nvSpPr>
        <p:spPr>
          <a:xfrm>
            <a:off x="3675688" y="2967430"/>
            <a:ext cx="40146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AP</a:t>
            </a:r>
          </a:p>
        </p:txBody>
      </p:sp>
      <p:cxnSp>
        <p:nvCxnSpPr>
          <p:cNvPr id="126" name="直線矢印コネクタ 125"/>
          <p:cNvCxnSpPr/>
          <p:nvPr/>
        </p:nvCxnSpPr>
        <p:spPr>
          <a:xfrm>
            <a:off x="4195929" y="2806556"/>
            <a:ext cx="325294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3756064" y="2420777"/>
            <a:ext cx="1211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err="1">
                <a:solidFill>
                  <a:schemeClr val="tx1"/>
                </a:solidFill>
              </a:rPr>
              <a:t>DIFS+Backoff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28" name="直線コネクタ 127"/>
          <p:cNvCxnSpPr/>
          <p:nvPr/>
        </p:nvCxnSpPr>
        <p:spPr>
          <a:xfrm>
            <a:off x="4173172" y="2859048"/>
            <a:ext cx="0" cy="1793573"/>
          </a:xfrm>
          <a:prstGeom prst="line">
            <a:avLst/>
          </a:prstGeom>
          <a:ln>
            <a:noFill/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正方形/長方形 128"/>
          <p:cNvSpPr/>
          <p:nvPr/>
        </p:nvSpPr>
        <p:spPr>
          <a:xfrm>
            <a:off x="5489857" y="3256461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</a:t>
            </a:r>
            <a:r>
              <a:rPr lang="en-US" altLang="ja-JP" sz="1000" dirty="0" smtClean="0">
                <a:solidFill>
                  <a:schemeClr val="tx1"/>
                </a:solidFill>
              </a:rPr>
              <a:t>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541073" y="3291611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  <a:latin typeface="+mn-lt"/>
              </a:rPr>
              <a:t>User1</a:t>
            </a: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528265" y="3641836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2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530084" y="4027210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3</a:t>
            </a: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3530084" y="4351391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4</a:t>
            </a:r>
          </a:p>
        </p:txBody>
      </p:sp>
      <p:sp>
        <p:nvSpPr>
          <p:cNvPr id="134" name="正方形/長方形 133"/>
          <p:cNvSpPr/>
          <p:nvPr/>
        </p:nvSpPr>
        <p:spPr>
          <a:xfrm>
            <a:off x="6462789" y="3607268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7444379" y="4001579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8402095" y="4329962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UL ACK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37" name="直線矢印コネクタ 136"/>
          <p:cNvCxnSpPr/>
          <p:nvPr/>
        </p:nvCxnSpPr>
        <p:spPr>
          <a:xfrm>
            <a:off x="4893585" y="3449148"/>
            <a:ext cx="0" cy="4551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4893585" y="3834523"/>
            <a:ext cx="0" cy="4551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>
            <a:off x="4893585" y="4123554"/>
            <a:ext cx="0" cy="45519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>
            <a:off x="4893585" y="3063774"/>
            <a:ext cx="0" cy="5007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4512090" y="2832509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5283593" y="2799375"/>
            <a:ext cx="188231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テキスト ボックス 142"/>
          <p:cNvSpPr txBox="1"/>
          <p:nvPr/>
        </p:nvSpPr>
        <p:spPr>
          <a:xfrm>
            <a:off x="5081503" y="2419018"/>
            <a:ext cx="525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44" name="直線コネクタ 143"/>
          <p:cNvCxnSpPr/>
          <p:nvPr/>
        </p:nvCxnSpPr>
        <p:spPr>
          <a:xfrm>
            <a:off x="5258829" y="2846566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5475391" y="2832509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正方形/長方形 145"/>
          <p:cNvSpPr/>
          <p:nvPr/>
        </p:nvSpPr>
        <p:spPr>
          <a:xfrm>
            <a:off x="4520891" y="2836519"/>
            <a:ext cx="741905" cy="227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DL MU frame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47" name="直線矢印コネクタ 146"/>
          <p:cNvCxnSpPr/>
          <p:nvPr/>
        </p:nvCxnSpPr>
        <p:spPr>
          <a:xfrm>
            <a:off x="8670985" y="4717002"/>
            <a:ext cx="4258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6234667" y="2779308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451229" y="2765250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7204694" y="2781767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421256" y="2767710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8185533" y="2737191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8402095" y="2723134"/>
            <a:ext cx="0" cy="17935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6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UL MU MAC </a:t>
            </a:r>
            <a:r>
              <a:rPr lang="en-US" altLang="ja-JP" dirty="0" smtClean="0"/>
              <a:t>Protocol for general case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50478" y="4961941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ko-KR" sz="1800" b="1" dirty="0" smtClean="0">
                <a:solidFill>
                  <a:schemeClr val="tx1"/>
                </a:solidFill>
              </a:rPr>
              <a:t>Figure 4: An </a:t>
            </a:r>
            <a:r>
              <a:rPr lang="en-US" altLang="ko-KR" sz="1800" b="1" dirty="0">
                <a:solidFill>
                  <a:schemeClr val="tx1"/>
                </a:solidFill>
              </a:rPr>
              <a:t>example of stand-alone UL data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frame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045" y="1291707"/>
            <a:ext cx="22098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indent="0" algn="ctr"/>
            <a:r>
              <a:rPr lang="en-US" altLang="ja-JP" sz="1800" dirty="0">
                <a:solidFill>
                  <a:schemeClr val="tx1"/>
                </a:solidFill>
              </a:rPr>
              <a:t>Data transmission opportunities are signaled by the AP</a:t>
            </a:r>
            <a:r>
              <a:rPr lang="en-US" altLang="ja-JP" sz="1800" dirty="0" smtClean="0">
                <a:solidFill>
                  <a:schemeClr val="tx1"/>
                </a:solidFill>
              </a:rPr>
              <a:t>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>
            <a:stCxn id="11" idx="2"/>
            <a:endCxn id="147" idx="1"/>
          </p:cNvCxnSpPr>
          <p:nvPr/>
        </p:nvCxnSpPr>
        <p:spPr bwMode="auto">
          <a:xfrm>
            <a:off x="1168945" y="2215037"/>
            <a:ext cx="425367" cy="7864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4991100" y="1291707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indent="0" algn="ctr"/>
            <a:r>
              <a:rPr lang="en-US" altLang="ja-JP" sz="1800" dirty="0" smtClean="0">
                <a:solidFill>
                  <a:schemeClr val="tx1"/>
                </a:solidFill>
              </a:rPr>
              <a:t>AP schedules UL MU Traffic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>
            <a:stCxn id="17" idx="2"/>
            <a:endCxn id="152" idx="0"/>
          </p:cNvCxnSpPr>
          <p:nvPr/>
        </p:nvCxnSpPr>
        <p:spPr bwMode="auto">
          <a:xfrm>
            <a:off x="5943600" y="1938038"/>
            <a:ext cx="673781" cy="8567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6981490" y="1753372"/>
            <a:ext cx="20981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indent="0" algn="ctr"/>
            <a:r>
              <a:rPr lang="en-US" altLang="ja-JP" sz="1800" dirty="0" smtClean="0">
                <a:solidFill>
                  <a:schemeClr val="tx1"/>
                </a:solidFill>
              </a:rPr>
              <a:t>UL MU Transmission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98714" y="1423735"/>
            <a:ext cx="22723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indent="0" algn="ctr"/>
            <a:r>
              <a:rPr lang="en-US" altLang="ja-JP" sz="1800" dirty="0">
                <a:solidFill>
                  <a:schemeClr val="tx1"/>
                </a:solidFill>
              </a:rPr>
              <a:t>STA inform the AP of transmission intent via a short request packet 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26203" y="5505248"/>
            <a:ext cx="976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-     Many UL MU MAC protocol in literature follows this protocol [2][3]</a:t>
            </a:r>
          </a:p>
          <a:p>
            <a:pPr marL="342900" indent="-342900">
              <a:buFontTx/>
              <a:buChar char="-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 In this protocol, the sequence is initiated by the AP similar to a point coordinator in  PCF.</a:t>
            </a:r>
          </a:p>
          <a:p>
            <a:pPr marL="342900" indent="-342900">
              <a:buFontTx/>
              <a:buChar char="-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We refer to this as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centralized UL MU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/>
          <p:cNvCxnSpPr>
            <a:stCxn id="21" idx="2"/>
            <a:endCxn id="128" idx="0"/>
          </p:cNvCxnSpPr>
          <p:nvPr/>
        </p:nvCxnSpPr>
        <p:spPr bwMode="auto">
          <a:xfrm flipH="1">
            <a:off x="7792737" y="2399703"/>
            <a:ext cx="237825" cy="10248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直線矢印コネクタ 26"/>
          <p:cNvCxnSpPr>
            <a:stCxn id="25" idx="2"/>
            <a:endCxn id="117" idx="0"/>
          </p:cNvCxnSpPr>
          <p:nvPr/>
        </p:nvCxnSpPr>
        <p:spPr bwMode="auto">
          <a:xfrm flipH="1">
            <a:off x="2815231" y="2347065"/>
            <a:ext cx="819666" cy="989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直線矢印コネクタ 100"/>
          <p:cNvCxnSpPr/>
          <p:nvPr/>
        </p:nvCxnSpPr>
        <p:spPr>
          <a:xfrm flipV="1">
            <a:off x="7893355" y="3142571"/>
            <a:ext cx="0" cy="11233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 flipV="1">
            <a:off x="8114733" y="3156678"/>
            <a:ext cx="0" cy="158851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V="1">
            <a:off x="7469120" y="3156678"/>
            <a:ext cx="0" cy="56374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>
            <a:stCxn id="117" idx="2"/>
          </p:cNvCxnSpPr>
          <p:nvPr/>
        </p:nvCxnSpPr>
        <p:spPr>
          <a:xfrm flipH="1" flipV="1">
            <a:off x="2799667" y="3139421"/>
            <a:ext cx="15565" cy="54416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7684577" y="3156678"/>
            <a:ext cx="0" cy="7525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グループ化 105"/>
          <p:cNvGrpSpPr/>
          <p:nvPr/>
        </p:nvGrpSpPr>
        <p:grpSpPr>
          <a:xfrm>
            <a:off x="1058836" y="3160209"/>
            <a:ext cx="7397776" cy="1790852"/>
            <a:chOff x="695894" y="4618469"/>
            <a:chExt cx="3318074" cy="1199426"/>
          </a:xfrm>
        </p:grpSpPr>
        <p:cxnSp>
          <p:nvCxnSpPr>
            <p:cNvPr id="107" name="直線コネクタ 106"/>
            <p:cNvCxnSpPr/>
            <p:nvPr/>
          </p:nvCxnSpPr>
          <p:spPr>
            <a:xfrm>
              <a:off x="695895" y="4618469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>
              <a:off x="695895" y="4974962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695895" y="5251580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701968" y="5534737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695894" y="5817895"/>
              <a:ext cx="331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テキスト ボックス 111"/>
          <p:cNvSpPr txBox="1"/>
          <p:nvPr/>
        </p:nvSpPr>
        <p:spPr>
          <a:xfrm>
            <a:off x="566611" y="3059109"/>
            <a:ext cx="41389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AP</a:t>
            </a:r>
          </a:p>
        </p:txBody>
      </p:sp>
      <p:cxnSp>
        <p:nvCxnSpPr>
          <p:cNvPr id="113" name="直線矢印コネクタ 112"/>
          <p:cNvCxnSpPr/>
          <p:nvPr/>
        </p:nvCxnSpPr>
        <p:spPr>
          <a:xfrm>
            <a:off x="3164978" y="2762169"/>
            <a:ext cx="228299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2967698" y="2312999"/>
            <a:ext cx="542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15" name="直線矢印コネクタ 114"/>
          <p:cNvCxnSpPr/>
          <p:nvPr/>
        </p:nvCxnSpPr>
        <p:spPr>
          <a:xfrm>
            <a:off x="2237882" y="2772776"/>
            <a:ext cx="228299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2080964" y="2312744"/>
            <a:ext cx="542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2489296" y="3336116"/>
            <a:ext cx="651870" cy="347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Resource request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118" name="直線コネクタ 117"/>
          <p:cNvCxnSpPr/>
          <p:nvPr/>
        </p:nvCxnSpPr>
        <p:spPr>
          <a:xfrm>
            <a:off x="3152342" y="2817897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2492902" y="2828553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2241177" y="2833215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>
          <a:xfrm>
            <a:off x="7815510" y="5167238"/>
            <a:ext cx="5164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テキスト ボックス 121"/>
          <p:cNvSpPr txBox="1"/>
          <p:nvPr/>
        </p:nvSpPr>
        <p:spPr>
          <a:xfrm>
            <a:off x="7082321" y="4941793"/>
            <a:ext cx="786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23" name="直線コネクタ 122"/>
          <p:cNvCxnSpPr/>
          <p:nvPr/>
        </p:nvCxnSpPr>
        <p:spPr>
          <a:xfrm>
            <a:off x="8246404" y="2840589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1587550" y="2822702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>
          <a:xfrm>
            <a:off x="1197596" y="2761776"/>
            <a:ext cx="394540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774287" y="2306204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err="1">
                <a:solidFill>
                  <a:schemeClr val="tx1"/>
                </a:solidFill>
              </a:rPr>
              <a:t>DIFS+Backoff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27" name="直線コネクタ 126"/>
          <p:cNvCxnSpPr/>
          <p:nvPr/>
        </p:nvCxnSpPr>
        <p:spPr>
          <a:xfrm>
            <a:off x="1169995" y="2823765"/>
            <a:ext cx="0" cy="2118055"/>
          </a:xfrm>
          <a:prstGeom prst="line">
            <a:avLst/>
          </a:prstGeom>
          <a:ln>
            <a:noFill/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正方形/長方形 127"/>
          <p:cNvSpPr/>
          <p:nvPr/>
        </p:nvSpPr>
        <p:spPr>
          <a:xfrm>
            <a:off x="7342819" y="3424564"/>
            <a:ext cx="899836" cy="2683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UL MU Frame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534098" y="3448582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  <a:latin typeface="+mn-lt"/>
              </a:rPr>
              <a:t>User1</a:t>
            </a: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18566" y="3862881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2</a:t>
            </a: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520773" y="4293163"/>
            <a:ext cx="61427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3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520773" y="4706873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4</a:t>
            </a:r>
          </a:p>
        </p:txBody>
      </p:sp>
      <p:sp>
        <p:nvSpPr>
          <p:cNvPr id="133" name="正方形/長方形 132"/>
          <p:cNvSpPr/>
          <p:nvPr/>
        </p:nvSpPr>
        <p:spPr>
          <a:xfrm>
            <a:off x="7336019" y="3840799"/>
            <a:ext cx="899836" cy="2683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UL MU Frame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7342544" y="4253813"/>
            <a:ext cx="899836" cy="2683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UL MU Frame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7341437" y="4671194"/>
            <a:ext cx="899836" cy="2683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tx1"/>
                </a:solidFill>
              </a:rPr>
              <a:t>UL MU Frame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136" name="直線矢印コネクタ 135"/>
          <p:cNvCxnSpPr/>
          <p:nvPr/>
        </p:nvCxnSpPr>
        <p:spPr>
          <a:xfrm>
            <a:off x="4079840" y="2743581"/>
            <a:ext cx="228299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テキスト ボックス 136"/>
          <p:cNvSpPr txBox="1"/>
          <p:nvPr/>
        </p:nvSpPr>
        <p:spPr>
          <a:xfrm>
            <a:off x="3882559" y="2294412"/>
            <a:ext cx="542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38" name="直線コネクタ 137"/>
          <p:cNvCxnSpPr/>
          <p:nvPr/>
        </p:nvCxnSpPr>
        <p:spPr>
          <a:xfrm>
            <a:off x="4067204" y="2799310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3407764" y="2809966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>
            <a:off x="4996632" y="2743581"/>
            <a:ext cx="228299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テキスト ボックス 140"/>
          <p:cNvSpPr txBox="1"/>
          <p:nvPr/>
        </p:nvSpPr>
        <p:spPr>
          <a:xfrm>
            <a:off x="4799352" y="2294412"/>
            <a:ext cx="542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42" name="直線コネクタ 141"/>
          <p:cNvCxnSpPr/>
          <p:nvPr/>
        </p:nvCxnSpPr>
        <p:spPr>
          <a:xfrm>
            <a:off x="4966597" y="2799310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4307157" y="2809966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5229258" y="2782709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3723958" y="3110637"/>
            <a:ext cx="0" cy="7525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4662371" y="3133624"/>
            <a:ext cx="0" cy="115312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正方形/長方形 146"/>
          <p:cNvSpPr/>
          <p:nvPr/>
        </p:nvSpPr>
        <p:spPr>
          <a:xfrm>
            <a:off x="1594312" y="2869388"/>
            <a:ext cx="651870" cy="2642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Sync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148" name="直線矢印コネクタ 147"/>
          <p:cNvCxnSpPr/>
          <p:nvPr/>
        </p:nvCxnSpPr>
        <p:spPr>
          <a:xfrm>
            <a:off x="1880118" y="3605922"/>
            <a:ext cx="0" cy="537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>
            <a:off x="1880118" y="4035406"/>
            <a:ext cx="0" cy="537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/>
          <p:nvPr/>
        </p:nvCxnSpPr>
        <p:spPr>
          <a:xfrm>
            <a:off x="1880118" y="4442729"/>
            <a:ext cx="0" cy="537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/>
          <p:nvPr/>
        </p:nvCxnSpPr>
        <p:spPr>
          <a:xfrm>
            <a:off x="1880118" y="3166410"/>
            <a:ext cx="0" cy="59129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正方形/長方形 151"/>
          <p:cNvSpPr/>
          <p:nvPr/>
        </p:nvSpPr>
        <p:spPr>
          <a:xfrm>
            <a:off x="6167463" y="2794784"/>
            <a:ext cx="899836" cy="3742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UL resource Scheduling info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153" name="直線矢印コネクタ 152"/>
          <p:cNvCxnSpPr/>
          <p:nvPr/>
        </p:nvCxnSpPr>
        <p:spPr>
          <a:xfrm>
            <a:off x="6619617" y="3617453"/>
            <a:ext cx="0" cy="537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/>
          <p:cNvCxnSpPr/>
          <p:nvPr/>
        </p:nvCxnSpPr>
        <p:spPr>
          <a:xfrm>
            <a:off x="6619617" y="4046938"/>
            <a:ext cx="0" cy="537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6619617" y="4454260"/>
            <a:ext cx="0" cy="5375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>
            <a:off x="6619617" y="3177941"/>
            <a:ext cx="0" cy="59129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V="1">
            <a:off x="5585150" y="3160209"/>
            <a:ext cx="0" cy="154653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5924286" y="2753297"/>
            <a:ext cx="228299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テキスト ボックス 158"/>
          <p:cNvSpPr txBox="1"/>
          <p:nvPr/>
        </p:nvSpPr>
        <p:spPr>
          <a:xfrm>
            <a:off x="5727007" y="2304127"/>
            <a:ext cx="542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60" name="直線コネクタ 159"/>
          <p:cNvCxnSpPr/>
          <p:nvPr/>
        </p:nvCxnSpPr>
        <p:spPr>
          <a:xfrm>
            <a:off x="5894252" y="2809025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6156913" y="2792425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直線矢印コネクタ 161"/>
          <p:cNvCxnSpPr/>
          <p:nvPr/>
        </p:nvCxnSpPr>
        <p:spPr>
          <a:xfrm>
            <a:off x="7092646" y="2753297"/>
            <a:ext cx="228299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sm"/>
            <a:tailEnd type="stealth" w="lg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テキスト ボックス 162"/>
          <p:cNvSpPr txBox="1"/>
          <p:nvPr/>
        </p:nvSpPr>
        <p:spPr>
          <a:xfrm>
            <a:off x="6895367" y="2304127"/>
            <a:ext cx="542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+mn-lt"/>
              </a:rPr>
              <a:t>SIFS</a:t>
            </a:r>
          </a:p>
        </p:txBody>
      </p:sp>
      <p:cxnSp>
        <p:nvCxnSpPr>
          <p:cNvPr id="164" name="直線コネクタ 163"/>
          <p:cNvCxnSpPr/>
          <p:nvPr/>
        </p:nvCxnSpPr>
        <p:spPr>
          <a:xfrm>
            <a:off x="7062612" y="2809025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7325273" y="2792425"/>
            <a:ext cx="0" cy="21180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正方形/長方形 165"/>
          <p:cNvSpPr/>
          <p:nvPr/>
        </p:nvSpPr>
        <p:spPr>
          <a:xfrm>
            <a:off x="3407764" y="3755179"/>
            <a:ext cx="651870" cy="347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Resource request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4327061" y="4189679"/>
            <a:ext cx="651870" cy="347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Resource request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5235549" y="4612217"/>
            <a:ext cx="651870" cy="347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 smtClean="0">
                <a:solidFill>
                  <a:schemeClr val="tx1"/>
                </a:solidFill>
              </a:rPr>
              <a:t>Resource request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1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ideas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dirty="0" smtClean="0"/>
              <a:t>A UL MU MAC Protocol should be </a:t>
            </a:r>
          </a:p>
          <a:p>
            <a:pPr marL="1200150" lvl="3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/>
              <a:t>A</a:t>
            </a:r>
            <a:r>
              <a:rPr lang="en-US" altLang="ko-KR" sz="1800" dirty="0" smtClean="0"/>
              <a:t>pplicable to many scenarios to maximize its effect.</a:t>
            </a:r>
          </a:p>
          <a:p>
            <a:pPr marL="1200150" lvl="3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 smtClean="0"/>
              <a:t>Initiated by a participating STA and not the AP.</a:t>
            </a:r>
          </a:p>
          <a:p>
            <a:pPr marL="1657350" lvl="4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 smtClean="0"/>
              <a:t>Users that obtain TXOP should be able to send right away regardless of UL MU is used or not.</a:t>
            </a:r>
          </a:p>
          <a:p>
            <a:pPr marL="1657350" lvl="4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 smtClean="0"/>
              <a:t>If UL MU is used, users with TXOP </a:t>
            </a:r>
            <a:r>
              <a:rPr lang="en-US" altLang="ko-KR" sz="1800" dirty="0"/>
              <a:t>don’t </a:t>
            </a:r>
            <a:r>
              <a:rPr lang="en-US" altLang="ko-KR" sz="1800" dirty="0" smtClean="0"/>
              <a:t>have to wait for UL transmission </a:t>
            </a:r>
            <a:r>
              <a:rPr lang="en-US" altLang="ko-KR" sz="1800" dirty="0"/>
              <a:t>timing. It means each users can initiate UL MU data frame transmission</a:t>
            </a:r>
            <a:r>
              <a:rPr lang="ja-JP" altLang="en-US" sz="1800" dirty="0"/>
              <a:t> </a:t>
            </a:r>
            <a:r>
              <a:rPr lang="en-US" altLang="ja-JP" sz="1800" dirty="0"/>
              <a:t>without any control from AP</a:t>
            </a:r>
            <a:r>
              <a:rPr lang="en-US" altLang="ko-KR" sz="1800" dirty="0" smtClean="0"/>
              <a:t>. </a:t>
            </a:r>
          </a:p>
          <a:p>
            <a:pPr marL="1657350" lvl="4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 smtClean="0"/>
              <a:t>We call this kind of protocol as </a:t>
            </a:r>
            <a:r>
              <a:rPr lang="en-US" altLang="ko-KR" sz="1800" b="1" dirty="0" smtClean="0"/>
              <a:t>Distributed UL MU</a:t>
            </a:r>
            <a:r>
              <a:rPr lang="en-US" altLang="ko-KR" sz="1800" dirty="0" smtClean="0"/>
              <a:t>.</a:t>
            </a:r>
          </a:p>
          <a:p>
            <a:pPr marL="1200150" lvl="3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In contrast, in the case of </a:t>
            </a:r>
            <a:r>
              <a:rPr lang="en-US" altLang="ko-KR" sz="1800" b="1" dirty="0" smtClean="0"/>
              <a:t>Centralized UL MU </a:t>
            </a:r>
            <a:r>
              <a:rPr lang="en-US" altLang="ko-KR" sz="1800" dirty="0" smtClean="0"/>
              <a:t>protocol,  frame transmission timing is always come from the AP</a:t>
            </a:r>
            <a:r>
              <a:rPr lang="en-US" altLang="ko-KR" sz="1800" dirty="0"/>
              <a:t>.</a:t>
            </a:r>
          </a:p>
          <a:p>
            <a:pPr marL="1200150" lvl="3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 smtClean="0"/>
              <a:t>Minimal overhead</a:t>
            </a:r>
          </a:p>
          <a:p>
            <a:pPr marL="1200150" lvl="3" indent="-342900"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ko-KR" sz="1800" dirty="0" smtClean="0"/>
              <a:t>Applicable in DCF/EDCA.</a:t>
            </a:r>
          </a:p>
          <a:p>
            <a:pPr marL="742950" lvl="2" indent="-342900" algn="just">
              <a:spcBef>
                <a:spcPts val="600"/>
              </a:spcBef>
              <a:buFont typeface="Wingdings" pitchFamily="2" charset="2"/>
              <a:buChar char="l"/>
            </a:pPr>
            <a:endParaRPr lang="en-US" altLang="ko-KR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9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Environment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Tran Thi Thao Nguyen, Kyushu Institute of Technology</a:t>
            </a:r>
            <a:endParaRPr lang="en-US" altLang="ja-JP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941398" y="4355511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 smtClean="0">
                <a:solidFill>
                  <a:schemeClr val="tx1"/>
                </a:solidFill>
                <a:latin typeface="+mn-lt"/>
              </a:rPr>
              <a:t>User1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929956" y="4632989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>
                <a:solidFill>
                  <a:schemeClr val="tx1"/>
                </a:solidFill>
              </a:rPr>
              <a:t>User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n-lt"/>
              </a:rPr>
              <a:t>2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931581" y="4921171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>
                <a:solidFill>
                  <a:schemeClr val="tx1"/>
                </a:solidFill>
              </a:rPr>
              <a:t>User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n-lt"/>
              </a:rPr>
              <a:t>3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931581" y="5198254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>
                <a:solidFill>
                  <a:schemeClr val="tx1"/>
                </a:solidFill>
              </a:rPr>
              <a:t>User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n-lt"/>
              </a:rPr>
              <a:t>4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41398" y="5465136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 smtClean="0">
                <a:solidFill>
                  <a:schemeClr val="tx1"/>
                </a:solidFill>
                <a:latin typeface="+mn-lt"/>
              </a:rPr>
              <a:t>User5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29956" y="5742614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n-lt"/>
              </a:rPr>
              <a:t>6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931581" y="6030796"/>
            <a:ext cx="675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 smtClean="0">
                <a:solidFill>
                  <a:schemeClr val="tx1"/>
                </a:solidFill>
              </a:rPr>
              <a:t>User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n-lt"/>
              </a:rPr>
              <a:t>7</a:t>
            </a:r>
          </a:p>
        </p:txBody>
      </p:sp>
      <p:sp>
        <p:nvSpPr>
          <p:cNvPr id="53" name="左中かっこ 52"/>
          <p:cNvSpPr/>
          <p:nvPr/>
        </p:nvSpPr>
        <p:spPr bwMode="auto">
          <a:xfrm rot="10800000">
            <a:off x="6605142" y="4426268"/>
            <a:ext cx="153430" cy="73673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3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左中かっこ 54"/>
          <p:cNvSpPr/>
          <p:nvPr/>
        </p:nvSpPr>
        <p:spPr bwMode="auto">
          <a:xfrm rot="10800000">
            <a:off x="6605142" y="5262108"/>
            <a:ext cx="153430" cy="73673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3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838458" y="4533023"/>
            <a:ext cx="2610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  <a:latin typeface="+mn-lt"/>
              </a:rPr>
              <a:t>11ax Users supporting UL MU belonging to Group 1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838458" y="5373282"/>
            <a:ext cx="2610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tx1"/>
                </a:solidFill>
              </a:rPr>
              <a:t>11ax Users supporting UL MU belonging to Group </a:t>
            </a:r>
            <a:r>
              <a:rPr lang="en-US" altLang="ja-JP" sz="1600" dirty="0" smtClean="0">
                <a:solidFill>
                  <a:schemeClr val="tx1"/>
                </a:solidFill>
              </a:rPr>
              <a:t>2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827016" y="6030796"/>
            <a:ext cx="2282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  <a:latin typeface="+mn-lt"/>
              </a:rPr>
              <a:t>Legacy device</a:t>
            </a:r>
          </a:p>
        </p:txBody>
      </p:sp>
      <p:grpSp>
        <p:nvGrpSpPr>
          <p:cNvPr id="44" name="グループ化 43"/>
          <p:cNvGrpSpPr/>
          <p:nvPr/>
        </p:nvGrpSpPr>
        <p:grpSpPr>
          <a:xfrm>
            <a:off x="0" y="1295400"/>
            <a:ext cx="6068705" cy="4371234"/>
            <a:chOff x="9753600" y="3617638"/>
            <a:chExt cx="6068705" cy="4371234"/>
          </a:xfrm>
        </p:grpSpPr>
        <p:sp>
          <p:nvSpPr>
            <p:cNvPr id="45" name="TextBox 7"/>
            <p:cNvSpPr txBox="1"/>
            <p:nvPr/>
          </p:nvSpPr>
          <p:spPr>
            <a:xfrm flipH="1">
              <a:off x="10520526" y="4269213"/>
              <a:ext cx="1241326" cy="420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6" name="グループ化 45"/>
            <p:cNvGrpSpPr/>
            <p:nvPr/>
          </p:nvGrpSpPr>
          <p:grpSpPr>
            <a:xfrm flipH="1">
              <a:off x="9753600" y="3617638"/>
              <a:ext cx="6068705" cy="4371234"/>
              <a:chOff x="-71953" y="1382119"/>
              <a:chExt cx="6243541" cy="4371234"/>
            </a:xfrm>
          </p:grpSpPr>
          <p:sp>
            <p:nvSpPr>
              <p:cNvPr id="47" name="円/楕円 46"/>
              <p:cNvSpPr/>
              <p:nvPr/>
            </p:nvSpPr>
            <p:spPr bwMode="auto">
              <a:xfrm rot="20535721">
                <a:off x="-71953" y="1721209"/>
                <a:ext cx="6243541" cy="400345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noFill/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円/楕円 47"/>
              <p:cNvSpPr/>
              <p:nvPr/>
            </p:nvSpPr>
            <p:spPr bwMode="auto">
              <a:xfrm>
                <a:off x="813894" y="2632211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9" name="円/楕円 48"/>
              <p:cNvSpPr/>
              <p:nvPr/>
            </p:nvSpPr>
            <p:spPr bwMode="auto">
              <a:xfrm>
                <a:off x="2089537" y="4065150"/>
                <a:ext cx="1979486" cy="1281812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Oval 6"/>
              <p:cNvSpPr/>
              <p:nvPr/>
            </p:nvSpPr>
            <p:spPr bwMode="auto">
              <a:xfrm>
                <a:off x="1631858" y="2838872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" name="TextBox 7"/>
              <p:cNvSpPr txBox="1"/>
              <p:nvPr/>
            </p:nvSpPr>
            <p:spPr>
              <a:xfrm>
                <a:off x="351914" y="2695621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6"/>
              <p:cNvSpPr/>
              <p:nvPr/>
            </p:nvSpPr>
            <p:spPr bwMode="auto">
              <a:xfrm>
                <a:off x="1640238" y="3544587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9" name="TextBox 7"/>
              <p:cNvSpPr txBox="1"/>
              <p:nvPr/>
            </p:nvSpPr>
            <p:spPr>
              <a:xfrm>
                <a:off x="318279" y="3502366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3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Oval 6"/>
              <p:cNvSpPr/>
              <p:nvPr/>
            </p:nvSpPr>
            <p:spPr bwMode="auto">
              <a:xfrm>
                <a:off x="2206611" y="3174423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1" name="TextBox 7"/>
              <p:cNvSpPr txBox="1"/>
              <p:nvPr/>
            </p:nvSpPr>
            <p:spPr>
              <a:xfrm>
                <a:off x="813894" y="3051963"/>
                <a:ext cx="1277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"/>
              <p:cNvSpPr/>
              <p:nvPr/>
            </p:nvSpPr>
            <p:spPr bwMode="auto">
              <a:xfrm>
                <a:off x="3058260" y="4558146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3" name="TextBox 7"/>
              <p:cNvSpPr txBox="1"/>
              <p:nvPr/>
            </p:nvSpPr>
            <p:spPr>
              <a:xfrm>
                <a:off x="1824901" y="4428310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5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"/>
              <p:cNvSpPr/>
              <p:nvPr/>
            </p:nvSpPr>
            <p:spPr bwMode="auto">
              <a:xfrm>
                <a:off x="3460275" y="4241621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5" name="TextBox 7"/>
              <p:cNvSpPr txBox="1"/>
              <p:nvPr/>
            </p:nvSpPr>
            <p:spPr>
              <a:xfrm>
                <a:off x="2158470" y="4081023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4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"/>
              <p:cNvSpPr/>
              <p:nvPr/>
            </p:nvSpPr>
            <p:spPr bwMode="auto">
              <a:xfrm>
                <a:off x="3385786" y="4994385"/>
                <a:ext cx="148979" cy="16201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7" name="TextBox 7"/>
              <p:cNvSpPr txBox="1"/>
              <p:nvPr/>
            </p:nvSpPr>
            <p:spPr>
              <a:xfrm>
                <a:off x="2069253" y="4831270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6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7"/>
              <p:cNvSpPr txBox="1"/>
              <p:nvPr/>
            </p:nvSpPr>
            <p:spPr>
              <a:xfrm>
                <a:off x="4424360" y="3663532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/>
                    </a:solidFill>
                  </a:rPr>
                  <a:t>User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7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"/>
              <p:cNvSpPr/>
              <p:nvPr/>
            </p:nvSpPr>
            <p:spPr bwMode="auto">
              <a:xfrm>
                <a:off x="4924588" y="2483312"/>
                <a:ext cx="127709" cy="13888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TextBox 7"/>
              <p:cNvSpPr txBox="1"/>
              <p:nvPr/>
            </p:nvSpPr>
            <p:spPr>
              <a:xfrm>
                <a:off x="2208861" y="5291688"/>
                <a:ext cx="14905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 smtClean="0">
                    <a:solidFill>
                      <a:schemeClr val="tx1"/>
                    </a:solidFill>
                  </a:rPr>
                  <a:t>Group 2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TextBox 7"/>
              <p:cNvSpPr txBox="1"/>
              <p:nvPr/>
            </p:nvSpPr>
            <p:spPr>
              <a:xfrm>
                <a:off x="903144" y="2189903"/>
                <a:ext cx="15433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 smtClean="0">
                    <a:solidFill>
                      <a:schemeClr val="tx1"/>
                    </a:solidFill>
                  </a:rPr>
                  <a:t>Group1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TextBox 7"/>
              <p:cNvSpPr txBox="1"/>
              <p:nvPr/>
            </p:nvSpPr>
            <p:spPr>
              <a:xfrm>
                <a:off x="3968146" y="1382119"/>
                <a:ext cx="1277088" cy="42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 smtClean="0">
                    <a:solidFill>
                      <a:schemeClr val="tx1"/>
                    </a:solidFill>
                  </a:rPr>
                  <a:t>BSS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6"/>
              <p:cNvSpPr/>
              <p:nvPr/>
            </p:nvSpPr>
            <p:spPr bwMode="auto">
              <a:xfrm>
                <a:off x="5236065" y="3526734"/>
                <a:ext cx="146502" cy="16026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sp>
        <p:nvSpPr>
          <p:cNvPr id="74" name="Rectangle 7"/>
          <p:cNvSpPr/>
          <p:nvPr/>
        </p:nvSpPr>
        <p:spPr>
          <a:xfrm>
            <a:off x="827240" y="5770550"/>
            <a:ext cx="4588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tx1"/>
                </a:solidFill>
              </a:rPr>
              <a:t>Figure </a:t>
            </a:r>
            <a:r>
              <a:rPr lang="en-US" altLang="ko-KR" sz="1800" b="1" dirty="0" smtClean="0">
                <a:solidFill>
                  <a:schemeClr val="tx1"/>
                </a:solidFill>
              </a:rPr>
              <a:t>5: Environment scenario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75" name="Rectangle 7"/>
          <p:cNvSpPr/>
          <p:nvPr/>
        </p:nvSpPr>
        <p:spPr>
          <a:xfrm>
            <a:off x="6105103" y="1802554"/>
            <a:ext cx="2837892" cy="101566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chemeClr val="tx1"/>
                </a:solidFill>
              </a:rPr>
              <a:t>Grouping concept here is the same as 11ac DL MU-MIMO grouping.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5881</TotalTime>
  <Words>1767</Words>
  <Application>Microsoft Office PowerPoint</Application>
  <PresentationFormat>画面に合わせる (4:3)</PresentationFormat>
  <Paragraphs>466</Paragraphs>
  <Slides>19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9" baseType="lpstr">
      <vt:lpstr>Arial Unicode MS</vt:lpstr>
      <vt:lpstr>맑은 고딕</vt:lpstr>
      <vt:lpstr>MS Gothic</vt:lpstr>
      <vt:lpstr>SimSun</vt:lpstr>
      <vt:lpstr>SimSun</vt:lpstr>
      <vt:lpstr>Arial</vt:lpstr>
      <vt:lpstr>Calibri</vt:lpstr>
      <vt:lpstr>Times New Roman</vt:lpstr>
      <vt:lpstr>Wingdings</vt:lpstr>
      <vt:lpstr>802-11-Submission</vt:lpstr>
      <vt:lpstr>Uplink multi-user MAC protocol for 11ax</vt:lpstr>
      <vt:lpstr>Abstract</vt:lpstr>
      <vt:lpstr>Background</vt:lpstr>
      <vt:lpstr>Background</vt:lpstr>
      <vt:lpstr>Uplink Multi-user Transmission</vt:lpstr>
      <vt:lpstr>UL MU MAC Protocol</vt:lpstr>
      <vt:lpstr>UL MU MAC Protocol for general case</vt:lpstr>
      <vt:lpstr>Our ideas</vt:lpstr>
      <vt:lpstr>Environment scenario</vt:lpstr>
      <vt:lpstr>Distributed UL MU frame transmission (Example)</vt:lpstr>
      <vt:lpstr>Distributed UL MU frame transmission (Example)</vt:lpstr>
      <vt:lpstr>Distributed UL MU frame transmission (Example)</vt:lpstr>
      <vt:lpstr>Distributed UL MU frame transmission (Example)</vt:lpstr>
      <vt:lpstr>Summary</vt:lpstr>
      <vt:lpstr>New frame type definition</vt:lpstr>
      <vt:lpstr>Conclusion and Future Work</vt:lpstr>
      <vt:lpstr>Straw Poll</vt:lpstr>
      <vt:lpstr>Straw Poll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 Modeling of the Channel for HEW System Level Simulations</dc:title>
  <dc:creator>Joseph Levy</dc:creator>
  <cp:lastModifiedBy>UWAI</cp:lastModifiedBy>
  <cp:revision>541</cp:revision>
  <cp:lastPrinted>2014-05-09T13:45:27Z</cp:lastPrinted>
  <dcterms:created xsi:type="dcterms:W3CDTF">2013-09-13T18:19:10Z</dcterms:created>
  <dcterms:modified xsi:type="dcterms:W3CDTF">2014-05-11T03:44:43Z</dcterms:modified>
</cp:coreProperties>
</file>