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82" r:id="rId3"/>
    <p:sldId id="280" r:id="rId4"/>
    <p:sldId id="285" r:id="rId5"/>
    <p:sldId id="281" r:id="rId6"/>
    <p:sldId id="286" r:id="rId7"/>
    <p:sldId id="297" r:id="rId8"/>
    <p:sldId id="294" r:id="rId9"/>
    <p:sldId id="298" r:id="rId10"/>
    <p:sldId id="292" r:id="rId11"/>
    <p:sldId id="279" r:id="rId12"/>
    <p:sldId id="295" r:id="rId13"/>
    <p:sldId id="273"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93" autoAdjust="0"/>
  </p:normalViewPr>
  <p:slideViewPr>
    <p:cSldViewPr>
      <p:cViewPr varScale="1">
        <p:scale>
          <a:sx n="86" d="100"/>
          <a:sy n="86" d="100"/>
        </p:scale>
        <p:origin x="-1494"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16" y="-60"/>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May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3228CB10-4405-4384-9ACB-32306CE618E6}"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a:t>doc.: IEEE 802.11-12/xxxxr0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May 2013</a:t>
            </a:r>
          </a:p>
        </p:txBody>
      </p:sp>
      <p:sp>
        <p:nvSpPr>
          <p:cNvPr id="2458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57650" y="8985250"/>
            <a:ext cx="2224088"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Jianhan Liu, (Mediatek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5955A526-93E5-409C-A416-7448475FD31E}"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186870" y="95706"/>
            <a:ext cx="2094868" cy="215444"/>
          </a:xfrm>
        </p:spPr>
        <p:txBody>
          <a:bodyPr/>
          <a:lstStyle/>
          <a:p>
            <a:pPr>
              <a:defRPr/>
            </a:pPr>
            <a:r>
              <a:rPr lang="en-US" dirty="0" smtClean="0">
                <a:ea typeface="MS PGothic" pitchFamily="34" charset="-128"/>
              </a:rPr>
              <a:t>doc.: IEEE 802.11</a:t>
            </a:r>
            <a:r>
              <a:rPr lang="en-US" dirty="0" smtClean="0"/>
              <a:t>-14-0584</a:t>
            </a:r>
            <a:endParaRPr lang="en-US" dirty="0" smtClean="0">
              <a:ea typeface="MS PGothic" pitchFamily="34" charset="-128"/>
            </a:endParaRPr>
          </a:p>
        </p:txBody>
      </p:sp>
      <p:sp>
        <p:nvSpPr>
          <p:cNvPr id="25603" name="Rectangle 3"/>
          <p:cNvSpPr>
            <a:spLocks noGrp="1" noChangeArrowheads="1"/>
          </p:cNvSpPr>
          <p:nvPr>
            <p:ph type="dt" sz="quarter" idx="1"/>
          </p:nvPr>
        </p:nvSpPr>
        <p:spPr>
          <a:noFill/>
        </p:spPr>
        <p:txBody>
          <a:bodyPr/>
          <a:lstStyle/>
          <a:p>
            <a:r>
              <a:rPr lang="en-US" smtClean="0">
                <a:ea typeface="MS PGothic" pitchFamily="34" charset="-128"/>
              </a:rPr>
              <a:t>May 2013</a:t>
            </a:r>
          </a:p>
        </p:txBody>
      </p:sp>
      <p:sp>
        <p:nvSpPr>
          <p:cNvPr id="25604"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25605" name="Rectangle 7"/>
          <p:cNvSpPr>
            <a:spLocks noGrp="1" noChangeArrowheads="1"/>
          </p:cNvSpPr>
          <p:nvPr>
            <p:ph type="sldNum" sz="quarter" idx="5"/>
          </p:nvPr>
        </p:nvSpPr>
        <p:spPr>
          <a:noFill/>
        </p:spPr>
        <p:txBody>
          <a:bodyPr/>
          <a:lstStyle/>
          <a:p>
            <a:r>
              <a:rPr lang="en-US" smtClean="0"/>
              <a:t>Page </a:t>
            </a:r>
            <a:fld id="{12E520DF-8E9B-4D04-8C01-AF8862405FB8}" type="slidenum">
              <a:rPr lang="en-US" smtClean="0"/>
              <a:pPr/>
              <a:t>1</a:t>
            </a:fld>
            <a:endParaRPr lang="en-US" smtClean="0"/>
          </a:p>
        </p:txBody>
      </p:sp>
      <p:sp>
        <p:nvSpPr>
          <p:cNvPr id="25606" name="Rectangle 2"/>
          <p:cNvSpPr>
            <a:spLocks noGrp="1" noRot="1" noChangeAspect="1" noChangeArrowheads="1" noTextEdit="1"/>
          </p:cNvSpPr>
          <p:nvPr>
            <p:ph type="sldImg"/>
          </p:nvPr>
        </p:nvSpPr>
        <p:spPr>
          <a:xfrm>
            <a:off x="1154113" y="701675"/>
            <a:ext cx="4625975" cy="3468688"/>
          </a:xfrm>
          <a:ln/>
        </p:spPr>
      </p:sp>
      <p:sp>
        <p:nvSpPr>
          <p:cNvPr id="25607"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802.11-12/xxxxr0</a:t>
            </a:r>
            <a:endParaRPr lang="en-US"/>
          </a:p>
        </p:txBody>
      </p:sp>
      <p:sp>
        <p:nvSpPr>
          <p:cNvPr id="5" name="Date Placeholder 4"/>
          <p:cNvSpPr>
            <a:spLocks noGrp="1"/>
          </p:cNvSpPr>
          <p:nvPr>
            <p:ph type="dt" idx="11"/>
          </p:nvPr>
        </p:nvSpPr>
        <p:spPr/>
        <p:txBody>
          <a:bodyPr/>
          <a:lstStyle/>
          <a:p>
            <a:pPr>
              <a:defRPr/>
            </a:pPr>
            <a:r>
              <a:rPr lang="en-US" smtClean="0"/>
              <a:t>May 2013</a:t>
            </a:r>
            <a:endParaRPr lang="en-US"/>
          </a:p>
        </p:txBody>
      </p:sp>
      <p:sp>
        <p:nvSpPr>
          <p:cNvPr id="6" name="Footer Placeholder 5"/>
          <p:cNvSpPr>
            <a:spLocks noGrp="1"/>
          </p:cNvSpPr>
          <p:nvPr>
            <p:ph type="ftr" sz="quarter" idx="12"/>
          </p:nvPr>
        </p:nvSpPr>
        <p:spPr/>
        <p:txBody>
          <a:bodyPr/>
          <a:lstStyle/>
          <a:p>
            <a:pPr lvl="4">
              <a:defRPr/>
            </a:pPr>
            <a:r>
              <a:rPr lang="en-US" smtClean="0"/>
              <a:t>Jianhan Liu, (Mediatek Inc.)</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955A526-93E5-409C-A416-7448475FD31E}" type="slidenum">
              <a:rPr lang="en-US" smtClean="0"/>
              <a:pPr>
                <a:defRPr/>
              </a:pPr>
              <a:t>11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802.11-12/xxxxr0</a:t>
            </a:r>
            <a:endParaRPr lang="en-US"/>
          </a:p>
        </p:txBody>
      </p:sp>
      <p:sp>
        <p:nvSpPr>
          <p:cNvPr id="5" name="Date Placeholder 4"/>
          <p:cNvSpPr>
            <a:spLocks noGrp="1"/>
          </p:cNvSpPr>
          <p:nvPr>
            <p:ph type="dt" idx="11"/>
          </p:nvPr>
        </p:nvSpPr>
        <p:spPr/>
        <p:txBody>
          <a:bodyPr/>
          <a:lstStyle/>
          <a:p>
            <a:pPr>
              <a:defRPr/>
            </a:pPr>
            <a:r>
              <a:rPr lang="en-US" smtClean="0"/>
              <a:t>May 2013</a:t>
            </a:r>
            <a:endParaRPr lang="en-US"/>
          </a:p>
        </p:txBody>
      </p:sp>
      <p:sp>
        <p:nvSpPr>
          <p:cNvPr id="6" name="Footer Placeholder 5"/>
          <p:cNvSpPr>
            <a:spLocks noGrp="1"/>
          </p:cNvSpPr>
          <p:nvPr>
            <p:ph type="ftr" sz="quarter" idx="12"/>
          </p:nvPr>
        </p:nvSpPr>
        <p:spPr/>
        <p:txBody>
          <a:bodyPr/>
          <a:lstStyle/>
          <a:p>
            <a:pPr lvl="4">
              <a:defRPr/>
            </a:pPr>
            <a:r>
              <a:rPr lang="en-US" smtClean="0"/>
              <a:t>Jianhan Liu, (Mediatek Inc.)</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955A526-93E5-409C-A416-7448475FD31E}" type="slidenum">
              <a:rPr lang="en-US" smtClean="0"/>
              <a:pPr>
                <a:defRPr/>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dirty="0" smtClean="0"/>
              <a:t>July 2013</a:t>
            </a:r>
            <a:endParaRPr lang="en-US" dirty="0"/>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BA68C134-37B1-44EA-8DF1-C0A1DC57113B}" type="slidenum">
              <a:rPr lang="en-US"/>
              <a:pPr>
                <a:defRPr/>
              </a:pPr>
              <a:t>‹#›</a:t>
            </a:fld>
            <a:endParaRPr lang="en-US"/>
          </a:p>
        </p:txBody>
      </p:sp>
      <p:sp>
        <p:nvSpPr>
          <p:cNvPr id="6" name="Rectangle 5"/>
          <p:cNvSpPr>
            <a:spLocks noGrp="1" noChangeArrowheads="1"/>
          </p:cNvSpPr>
          <p:nvPr>
            <p:ph type="ftr" sz="quarter" idx="12"/>
          </p:nvPr>
        </p:nvSpPr>
        <p:spPr>
          <a:xfrm>
            <a:off x="6357938" y="6434138"/>
            <a:ext cx="2209800" cy="347662"/>
          </a:xfrm>
        </p:spPr>
        <p:txBody>
          <a:bodyPr/>
          <a:lstStyle>
            <a:lvl1pPr>
              <a:defRPr/>
            </a:lvl1pPr>
          </a:lstStyle>
          <a:p>
            <a:pPr>
              <a:defRPr/>
            </a:pPr>
            <a:r>
              <a:rPr lang="en-US"/>
              <a:t>Jianhan Liu, etc. Mediatek Inc.</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May 2014</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CC12973E-E2DC-4225-A69A-571F570D6449}" type="slidenum">
              <a:rPr lang="en-US"/>
              <a:pPr>
                <a:defRPr/>
              </a:pPr>
              <a:t>‹#›</a:t>
            </a:fld>
            <a:endParaRPr lang="en-US"/>
          </a:p>
        </p:txBody>
      </p:sp>
      <p:sp>
        <p:nvSpPr>
          <p:cNvPr id="1031" name="Rectangle 7"/>
          <p:cNvSpPr>
            <a:spLocks noChangeArrowheads="1"/>
          </p:cNvSpPr>
          <p:nvPr/>
        </p:nvSpPr>
        <p:spPr bwMode="auto">
          <a:xfrm>
            <a:off x="5331282" y="304026"/>
            <a:ext cx="3065006"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802.11-14/0584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1" name="Rectangle 5"/>
          <p:cNvSpPr>
            <a:spLocks noGrp="1" noChangeArrowheads="1"/>
          </p:cNvSpPr>
          <p:nvPr>
            <p:ph type="ftr" sz="quarter" idx="3"/>
          </p:nvPr>
        </p:nvSpPr>
        <p:spPr>
          <a:xfrm>
            <a:off x="6477000" y="6477000"/>
            <a:ext cx="2286000" cy="228600"/>
          </a:xfrm>
          <a:prstGeom prst="rect">
            <a:avLst/>
          </a:prstGeom>
          <a:ln/>
        </p:spPr>
        <p:txBody>
          <a:bodyPr/>
          <a:lstStyle>
            <a:lvl1pPr>
              <a:defRPr/>
            </a:lvl1pPr>
          </a:lstStyle>
          <a:p>
            <a:pPr>
              <a:defRPr/>
            </a:pPr>
            <a:r>
              <a:rPr lang="en-US"/>
              <a:t>Jianhan Liu, etc. Mediatek Inc.</a:t>
            </a:r>
          </a:p>
        </p:txBody>
      </p:sp>
    </p:spTree>
  </p:cSld>
  <p:clrMap bg1="lt1" tx1="dk1" bg2="lt2" tx2="dk2" accent1="accent1" accent2="accent2" accent3="accent3" accent4="accent4" accent5="accent5" accent6="accent6" hlink="hlink" folHlink="folHlink"/>
  <p:sldLayoutIdLst>
    <p:sldLayoutId id="2147484154"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4.v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2.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Slide Number Placeholder 5"/>
          <p:cNvSpPr>
            <a:spLocks noGrp="1"/>
          </p:cNvSpPr>
          <p:nvPr>
            <p:ph type="sldNum" sz="quarter" idx="11"/>
          </p:nvPr>
        </p:nvSpPr>
        <p:spPr>
          <a:noFill/>
        </p:spPr>
        <p:txBody>
          <a:bodyPr/>
          <a:lstStyle/>
          <a:p>
            <a:r>
              <a:rPr lang="en-US" smtClean="0"/>
              <a:t>Slide </a:t>
            </a:r>
            <a:fld id="{2691D245-FA94-4E5C-A7C1-468057BA46CF}" type="slidenum">
              <a:rPr lang="en-US" smtClean="0"/>
              <a:pPr/>
              <a:t>1</a:t>
            </a:fld>
            <a:endParaRPr lang="en-US" smtClean="0"/>
          </a:p>
        </p:txBody>
      </p:sp>
      <p:sp>
        <p:nvSpPr>
          <p:cNvPr id="1029" name="Rectangle 2"/>
          <p:cNvSpPr>
            <a:spLocks noGrp="1" noChangeArrowheads="1"/>
          </p:cNvSpPr>
          <p:nvPr>
            <p:ph type="title"/>
          </p:nvPr>
        </p:nvSpPr>
        <p:spPr>
          <a:xfrm>
            <a:off x="685800" y="685800"/>
            <a:ext cx="8305800" cy="1066800"/>
          </a:xfrm>
          <a:noFill/>
        </p:spPr>
        <p:txBody>
          <a:bodyPr/>
          <a:lstStyle/>
          <a:p>
            <a:r>
              <a:rPr lang="en-US" dirty="0" smtClean="0"/>
              <a:t>PHY Abstractions Types For HEW System Level Simulations</a:t>
            </a:r>
          </a:p>
        </p:txBody>
      </p:sp>
      <p:sp>
        <p:nvSpPr>
          <p:cNvPr id="1030" name="Rectangle 6"/>
          <p:cNvSpPr>
            <a:spLocks noGrp="1" noChangeArrowheads="1"/>
          </p:cNvSpPr>
          <p:nvPr>
            <p:ph type="body" idx="1"/>
          </p:nvPr>
        </p:nvSpPr>
        <p:spPr>
          <a:xfrm>
            <a:off x="685800" y="1752600"/>
            <a:ext cx="7772400" cy="381000"/>
          </a:xfrm>
          <a:noFill/>
        </p:spPr>
        <p:txBody>
          <a:bodyPr/>
          <a:lstStyle/>
          <a:p>
            <a:pPr algn="ctr">
              <a:buFontTx/>
              <a:buNone/>
            </a:pPr>
            <a:r>
              <a:rPr lang="en-US" sz="2000" dirty="0" smtClean="0"/>
              <a:t>Date:</a:t>
            </a:r>
            <a:r>
              <a:rPr lang="en-US" sz="2000" b="0" dirty="0" smtClean="0"/>
              <a:t> 2014-04-08</a:t>
            </a:r>
          </a:p>
        </p:txBody>
      </p:sp>
      <p:graphicFrame>
        <p:nvGraphicFramePr>
          <p:cNvPr id="1026" name="Object 11"/>
          <p:cNvGraphicFramePr>
            <a:graphicFrameLocks noChangeAspect="1"/>
          </p:cNvGraphicFramePr>
          <p:nvPr/>
        </p:nvGraphicFramePr>
        <p:xfrm>
          <a:off x="914400" y="2743200"/>
          <a:ext cx="7215188" cy="2386013"/>
        </p:xfrm>
        <a:graphic>
          <a:graphicData uri="http://schemas.openxmlformats.org/presentationml/2006/ole">
            <p:oleObj spid="_x0000_s1026" name="Document" r:id="rId4" imgW="9061058" imgH="3000785" progId="Word.Document.8">
              <p:embed/>
            </p:oleObj>
          </a:graphicData>
        </a:graphic>
      </p:graphicFrame>
      <p:sp>
        <p:nvSpPr>
          <p:cNvPr id="1031" name="Rectangle 12"/>
          <p:cNvSpPr>
            <a:spLocks noChangeArrowheads="1"/>
          </p:cNvSpPr>
          <p:nvPr/>
        </p:nvSpPr>
        <p:spPr bwMode="auto">
          <a:xfrm>
            <a:off x="609600" y="20574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2" name="Rectangle 5"/>
          <p:cNvSpPr>
            <a:spLocks noGrp="1" noChangeArrowheads="1"/>
          </p:cNvSpPr>
          <p:nvPr>
            <p:ph type="ftr" sz="quarter" idx="12"/>
          </p:nvPr>
        </p:nvSpPr>
        <p:spPr bwMode="auto">
          <a:xfrm>
            <a:off x="6553200" y="6434138"/>
            <a:ext cx="2209800" cy="347662"/>
          </a:xfrm>
          <a:noFill/>
          <a:ln>
            <a:miter lim="800000"/>
            <a:headEnd/>
            <a:tailEnd/>
          </a:ln>
        </p:spPr>
        <p:txBody>
          <a:bodyPr vert="horz" wrap="square" lIns="91440" tIns="45720" rIns="91440" bIns="45720" numCol="1" anchor="t" anchorCtr="0" compatLnSpc="1">
            <a:prstTxWarp prst="textNoShape">
              <a:avLst/>
            </a:prstTxWarp>
          </a:bodyPr>
          <a:lstStyle/>
          <a:p>
            <a:r>
              <a:rPr lang="en-US" smtClean="0"/>
              <a:t>Jianhan Liu, etc. Mediatek Inc.</a:t>
            </a:r>
          </a:p>
        </p:txBody>
      </p:sp>
      <p:sp>
        <p:nvSpPr>
          <p:cNvPr id="9" name="Date Placeholder 3"/>
          <p:cNvSpPr>
            <a:spLocks noGrp="1"/>
          </p:cNvSpPr>
          <p:nvPr>
            <p:ph type="dt" sz="half" idx="10"/>
          </p:nvPr>
        </p:nvSpPr>
        <p:spPr>
          <a:xfrm>
            <a:off x="696913" y="332601"/>
            <a:ext cx="968214" cy="276999"/>
          </a:xfrm>
        </p:spPr>
        <p:txBody>
          <a:bodyPr/>
          <a:lstStyle/>
          <a:p>
            <a:pPr>
              <a:defRPr/>
            </a:pPr>
            <a:r>
              <a:rPr lang="en-US" dirty="0" smtClean="0"/>
              <a:t>May 2014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14600"/>
            <a:ext cx="7772400" cy="1066800"/>
          </a:xfrm>
        </p:spPr>
        <p:txBody>
          <a:bodyPr/>
          <a:lstStyle/>
          <a:p>
            <a:r>
              <a:rPr lang="en-US" dirty="0" smtClean="0"/>
              <a:t>Back Ups</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BA68C134-37B1-44EA-8DF1-C0A1DC57113B}" type="slidenum">
              <a:rPr lang="en-US" smtClean="0"/>
              <a:pPr>
                <a:defRPr/>
              </a:pPr>
              <a:t>10</a:t>
            </a:fld>
            <a:endParaRPr lang="en-US"/>
          </a:p>
        </p:txBody>
      </p:sp>
      <p:sp>
        <p:nvSpPr>
          <p:cNvPr id="6" name="Footer Placeholder 5"/>
          <p:cNvSpPr>
            <a:spLocks noGrp="1"/>
          </p:cNvSpPr>
          <p:nvPr>
            <p:ph type="ftr" sz="quarter" idx="12"/>
          </p:nvPr>
        </p:nvSpPr>
        <p:spPr/>
        <p:txBody>
          <a:bodyPr/>
          <a:lstStyle/>
          <a:p>
            <a:pPr>
              <a:defRPr/>
            </a:pPr>
            <a:r>
              <a:rPr lang="en-US" smtClean="0"/>
              <a:t>Jianhan Liu, etc. Mediatek Inc.</a:t>
            </a:r>
            <a:endParaRPr lang="en-US"/>
          </a:p>
        </p:txBody>
      </p:sp>
      <p:sp>
        <p:nvSpPr>
          <p:cNvPr id="7" name="Date Placeholder 3"/>
          <p:cNvSpPr>
            <a:spLocks noGrp="1"/>
          </p:cNvSpPr>
          <p:nvPr>
            <p:ph type="dt" sz="half" idx="10"/>
          </p:nvPr>
        </p:nvSpPr>
        <p:spPr>
          <a:xfrm>
            <a:off x="696913" y="332601"/>
            <a:ext cx="910506" cy="276999"/>
          </a:xfrm>
        </p:spPr>
        <p:txBody>
          <a:bodyPr/>
          <a:lstStyle/>
          <a:p>
            <a:pPr>
              <a:defRPr/>
            </a:pPr>
            <a:r>
              <a:rPr lang="en-US" dirty="0" smtClean="0"/>
              <a:t>May2014</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Effective SINR Calculation</a:t>
            </a:r>
            <a:endParaRPr lang="en-US" dirty="0"/>
          </a:p>
        </p:txBody>
      </p:sp>
      <p:sp>
        <p:nvSpPr>
          <p:cNvPr id="3" name="Content Placeholder 2"/>
          <p:cNvSpPr>
            <a:spLocks noGrp="1"/>
          </p:cNvSpPr>
          <p:nvPr>
            <p:ph idx="1"/>
          </p:nvPr>
        </p:nvSpPr>
        <p:spPr>
          <a:xfrm>
            <a:off x="685800" y="1600200"/>
            <a:ext cx="8077200" cy="3810000"/>
          </a:xfrm>
        </p:spPr>
        <p:txBody>
          <a:bodyPr/>
          <a:lstStyle/>
          <a:p>
            <a:r>
              <a:rPr lang="en-US" altLang="zh-CN" sz="2000" dirty="0" smtClean="0"/>
              <a:t>Effective SINR is an average mapped equalizer-output SINR over all subcarriers and spatial streams.</a:t>
            </a:r>
          </a:p>
          <a:p>
            <a:endParaRPr lang="en-US" dirty="0" smtClean="0"/>
          </a:p>
          <a:p>
            <a:r>
              <a:rPr lang="en-US" sz="2000" dirty="0" smtClean="0"/>
              <a:t>ESM</a:t>
            </a:r>
          </a:p>
          <a:p>
            <a:pPr lvl="1"/>
            <a:r>
              <a:rPr lang="en-US" dirty="0" smtClean="0"/>
              <a:t>[1][2] suggests using RBIR method</a:t>
            </a:r>
          </a:p>
          <a:p>
            <a:pPr lvl="1"/>
            <a:endParaRPr lang="en-US" dirty="0" smtClean="0"/>
          </a:p>
          <a:p>
            <a:pPr lvl="1"/>
            <a:endParaRPr lang="en-US" dirty="0" smtClean="0"/>
          </a:p>
          <a:p>
            <a:pPr lvl="1"/>
            <a:endParaRPr lang="en-US" dirty="0" smtClean="0"/>
          </a:p>
          <a:p>
            <a:pPr lvl="1"/>
            <a:endParaRPr lang="en-US" dirty="0" smtClean="0"/>
          </a:p>
          <a:p>
            <a:pPr lvl="1"/>
            <a:endParaRPr lang="en-US" dirty="0" smtClean="0"/>
          </a:p>
          <a:p>
            <a:pPr lvl="1"/>
            <a:r>
              <a:rPr lang="en-US" dirty="0" smtClean="0"/>
              <a:t>[3] suggest using capacity</a:t>
            </a:r>
            <a:endParaRPr lang="en-US" dirty="0"/>
          </a:p>
        </p:txBody>
      </p:sp>
      <p:sp>
        <p:nvSpPr>
          <p:cNvPr id="5" name="Slide Number Placeholder 4"/>
          <p:cNvSpPr>
            <a:spLocks noGrp="1"/>
          </p:cNvSpPr>
          <p:nvPr>
            <p:ph type="sldNum" sz="quarter" idx="11"/>
          </p:nvPr>
        </p:nvSpPr>
        <p:spPr/>
        <p:txBody>
          <a:bodyPr/>
          <a:lstStyle/>
          <a:p>
            <a:pPr>
              <a:defRPr/>
            </a:pPr>
            <a:r>
              <a:rPr lang="en-US" dirty="0" smtClean="0"/>
              <a:t>Slide </a:t>
            </a:r>
            <a:fld id="{BA68C134-37B1-44EA-8DF1-C0A1DC57113B}" type="slidenum">
              <a:rPr lang="en-US" smtClean="0"/>
              <a:pPr>
                <a:defRPr/>
              </a:pPr>
              <a:t>11</a:t>
            </a:fld>
            <a:endParaRPr lang="en-US" dirty="0"/>
          </a:p>
        </p:txBody>
      </p:sp>
      <p:sp>
        <p:nvSpPr>
          <p:cNvPr id="6" name="Footer Placeholder 5"/>
          <p:cNvSpPr>
            <a:spLocks noGrp="1"/>
          </p:cNvSpPr>
          <p:nvPr>
            <p:ph type="ftr" sz="quarter" idx="12"/>
          </p:nvPr>
        </p:nvSpPr>
        <p:spPr/>
        <p:txBody>
          <a:bodyPr/>
          <a:lstStyle/>
          <a:p>
            <a:pPr>
              <a:defRPr/>
            </a:pPr>
            <a:r>
              <a:rPr lang="en-US" smtClean="0"/>
              <a:t>Jianhan Liu, etc. Mediatek Inc.</a:t>
            </a:r>
            <a:endParaRPr lang="en-US"/>
          </a:p>
        </p:txBody>
      </p:sp>
      <p:graphicFrame>
        <p:nvGraphicFramePr>
          <p:cNvPr id="27652" name="Object 4"/>
          <p:cNvGraphicFramePr>
            <a:graphicFrameLocks noChangeAspect="1"/>
          </p:cNvGraphicFramePr>
          <p:nvPr/>
        </p:nvGraphicFramePr>
        <p:xfrm>
          <a:off x="2438400" y="2286000"/>
          <a:ext cx="3810000" cy="721770"/>
        </p:xfrm>
        <a:graphic>
          <a:graphicData uri="http://schemas.openxmlformats.org/presentationml/2006/ole">
            <p:oleObj spid="_x0000_s27652" name="Equation" r:id="rId4" imgW="2539800" imgH="482400" progId="">
              <p:embed/>
            </p:oleObj>
          </a:graphicData>
        </a:graphic>
      </p:graphicFrame>
      <p:graphicFrame>
        <p:nvGraphicFramePr>
          <p:cNvPr id="27654" name="Object 6"/>
          <p:cNvGraphicFramePr>
            <a:graphicFrameLocks noChangeAspect="1"/>
          </p:cNvGraphicFramePr>
          <p:nvPr/>
        </p:nvGraphicFramePr>
        <p:xfrm>
          <a:off x="3048000" y="5638800"/>
          <a:ext cx="3327400" cy="723900"/>
        </p:xfrm>
        <a:graphic>
          <a:graphicData uri="http://schemas.openxmlformats.org/presentationml/2006/ole">
            <p:oleObj spid="_x0000_s27654" name="Equation" r:id="rId5" imgW="2209680" imgH="482400" progId="">
              <p:embed/>
            </p:oleObj>
          </a:graphicData>
        </a:graphic>
      </p:graphicFrame>
      <p:graphicFrame>
        <p:nvGraphicFramePr>
          <p:cNvPr id="27656" name="Object 8"/>
          <p:cNvGraphicFramePr>
            <a:graphicFrameLocks noChangeAspect="1"/>
          </p:cNvGraphicFramePr>
          <p:nvPr/>
        </p:nvGraphicFramePr>
        <p:xfrm>
          <a:off x="2209800" y="3505200"/>
          <a:ext cx="4953000" cy="1747215"/>
        </p:xfrm>
        <a:graphic>
          <a:graphicData uri="http://schemas.openxmlformats.org/presentationml/2006/ole">
            <p:oleObj spid="_x0000_s27656" name="Equation" r:id="rId6" imgW="3822480" imgH="1346040" progId="">
              <p:embed/>
            </p:oleObj>
          </a:graphicData>
        </a:graphic>
      </p:graphicFrame>
      <p:sp>
        <p:nvSpPr>
          <p:cNvPr id="10" name="Date Placeholder 3"/>
          <p:cNvSpPr>
            <a:spLocks noGrp="1"/>
          </p:cNvSpPr>
          <p:nvPr>
            <p:ph type="dt" sz="half" idx="10"/>
          </p:nvPr>
        </p:nvSpPr>
        <p:spPr>
          <a:xfrm>
            <a:off x="696913" y="332601"/>
            <a:ext cx="910506" cy="276999"/>
          </a:xfrm>
        </p:spPr>
        <p:txBody>
          <a:bodyPr/>
          <a:lstStyle/>
          <a:p>
            <a:pPr>
              <a:defRPr/>
            </a:pPr>
            <a:r>
              <a:rPr lang="en-US" dirty="0" smtClean="0"/>
              <a:t>May2014</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Cont’s</a:t>
            </a:r>
            <a:endParaRPr lang="en-US" dirty="0"/>
          </a:p>
        </p:txBody>
      </p:sp>
      <p:sp>
        <p:nvSpPr>
          <p:cNvPr id="3" name="Content Placeholder 2"/>
          <p:cNvSpPr>
            <a:spLocks noGrp="1"/>
          </p:cNvSpPr>
          <p:nvPr>
            <p:ph idx="1"/>
          </p:nvPr>
        </p:nvSpPr>
        <p:spPr>
          <a:xfrm>
            <a:off x="685800" y="1981200"/>
            <a:ext cx="7772400" cy="990600"/>
          </a:xfrm>
        </p:spPr>
        <p:txBody>
          <a:bodyPr/>
          <a:lstStyle/>
          <a:p>
            <a:pPr lvl="1"/>
            <a:r>
              <a:rPr lang="en-US" dirty="0" smtClean="0"/>
              <a:t>[4] suggest Mean Mutual Information per Bit (MMIB) ESM</a:t>
            </a:r>
          </a:p>
          <a:p>
            <a:pPr lvl="1"/>
            <a:endParaRPr lang="en-US" sz="2600" dirty="0"/>
          </a:p>
        </p:txBody>
      </p:sp>
      <p:sp>
        <p:nvSpPr>
          <p:cNvPr id="5" name="Slide Number Placeholder 4"/>
          <p:cNvSpPr>
            <a:spLocks noGrp="1"/>
          </p:cNvSpPr>
          <p:nvPr>
            <p:ph type="sldNum" sz="quarter" idx="11"/>
          </p:nvPr>
        </p:nvSpPr>
        <p:spPr/>
        <p:txBody>
          <a:bodyPr/>
          <a:lstStyle/>
          <a:p>
            <a:pPr>
              <a:defRPr/>
            </a:pPr>
            <a:r>
              <a:rPr lang="en-US" smtClean="0"/>
              <a:t>Slide </a:t>
            </a:r>
            <a:fld id="{BA68C134-37B1-44EA-8DF1-C0A1DC57113B}" type="slidenum">
              <a:rPr lang="en-US" smtClean="0"/>
              <a:pPr>
                <a:defRPr/>
              </a:pPr>
              <a:t>12</a:t>
            </a:fld>
            <a:endParaRPr lang="en-US"/>
          </a:p>
        </p:txBody>
      </p:sp>
      <p:sp>
        <p:nvSpPr>
          <p:cNvPr id="6" name="Footer Placeholder 5"/>
          <p:cNvSpPr>
            <a:spLocks noGrp="1"/>
          </p:cNvSpPr>
          <p:nvPr>
            <p:ph type="ftr" sz="quarter" idx="12"/>
          </p:nvPr>
        </p:nvSpPr>
        <p:spPr/>
        <p:txBody>
          <a:bodyPr/>
          <a:lstStyle/>
          <a:p>
            <a:pPr>
              <a:defRPr/>
            </a:pPr>
            <a:r>
              <a:rPr lang="en-US" smtClean="0"/>
              <a:t>Jianhan Liu, etc. Mediatek Inc.</a:t>
            </a:r>
            <a:endParaRPr lang="en-US"/>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6" name="표 7"/>
          <p:cNvGraphicFramePr>
            <a:graphicFrameLocks noGrp="1"/>
          </p:cNvGraphicFramePr>
          <p:nvPr>
            <p:extLst>
              <p:ext uri="{D42A27DB-BD31-4B8C-83A1-F6EECF244321}">
                <p14:modId xmlns="" xmlns:p14="http://schemas.microsoft.com/office/powerpoint/2010/main" val="2453080723"/>
              </p:ext>
            </p:extLst>
          </p:nvPr>
        </p:nvGraphicFramePr>
        <p:xfrm>
          <a:off x="1524000" y="3657600"/>
          <a:ext cx="6172200" cy="2400237"/>
        </p:xfrm>
        <a:graphic>
          <a:graphicData uri="http://schemas.openxmlformats.org/drawingml/2006/table">
            <a:tbl>
              <a:tblPr firstRow="1" bandRow="1">
                <a:tableStyleId>{5940675A-B579-460E-94D1-54222C63F5DA}</a:tableStyleId>
              </a:tblPr>
              <a:tblGrid>
                <a:gridCol w="1447800"/>
                <a:gridCol w="4724400"/>
              </a:tblGrid>
              <a:tr h="370286">
                <a:tc>
                  <a:txBody>
                    <a:bodyPr/>
                    <a:lstStyle/>
                    <a:p>
                      <a:pPr algn="ctr" latinLnBrk="1"/>
                      <a:r>
                        <a:rPr lang="en-US" altLang="ko-KR" sz="1600" dirty="0" smtClean="0"/>
                        <a:t>Modulation</a:t>
                      </a:r>
                      <a:endParaRPr lang="ko-KR" altLang="en-US" sz="1600" dirty="0"/>
                    </a:p>
                  </a:txBody>
                  <a:tcPr anchor="ctr"/>
                </a:tc>
                <a:tc>
                  <a:txBody>
                    <a:bodyPr/>
                    <a:lstStyle/>
                    <a:p>
                      <a:pPr algn="ctr" latinLnBrk="1"/>
                      <a:r>
                        <a:rPr lang="en-US" altLang="ko-KR" sz="1600" dirty="0" smtClean="0"/>
                        <a:t>Numerical Approximation</a:t>
                      </a:r>
                      <a:endParaRPr lang="ko-KR" altLang="en-US" sz="1600" dirty="0"/>
                    </a:p>
                  </a:txBody>
                  <a:tcPr anchor="ctr"/>
                </a:tc>
              </a:tr>
              <a:tr h="391715">
                <a:tc>
                  <a:txBody>
                    <a:bodyPr/>
                    <a:lstStyle/>
                    <a:p>
                      <a:pPr algn="ctr" latinLnBrk="1"/>
                      <a:r>
                        <a:rPr lang="en-US" altLang="ko-KR" sz="1600" dirty="0" smtClean="0"/>
                        <a:t>BPSK</a:t>
                      </a:r>
                      <a:endParaRPr lang="ko-KR" altLang="en-US" sz="1600" dirty="0"/>
                    </a:p>
                  </a:txBody>
                  <a:tcPr anchor="ctr"/>
                </a:tc>
                <a:tc>
                  <a:txBody>
                    <a:bodyPr/>
                    <a:lstStyle/>
                    <a:p>
                      <a:pPr algn="ctr" latinLnBrk="1"/>
                      <a:r>
                        <a:rPr lang="en-US" altLang="ko-KR" sz="1600" i="1" dirty="0" smtClean="0"/>
                        <a:t>K</a:t>
                      </a:r>
                      <a:r>
                        <a:rPr lang="en-US" altLang="ko-KR" sz="1600" i="0" dirty="0" smtClean="0"/>
                        <a:t>=1, </a:t>
                      </a:r>
                      <a:r>
                        <a:rPr lang="en-US" altLang="ko-KR" sz="1600" i="1" dirty="0" smtClean="0"/>
                        <a:t>a</a:t>
                      </a:r>
                      <a:r>
                        <a:rPr lang="en-US" altLang="ko-KR" sz="1600" dirty="0" smtClean="0"/>
                        <a:t> = [1], </a:t>
                      </a:r>
                      <a:r>
                        <a:rPr lang="en-US" altLang="ko-KR" sz="1600" i="1" dirty="0" smtClean="0"/>
                        <a:t>c</a:t>
                      </a:r>
                      <a:r>
                        <a:rPr lang="en-US" altLang="ko-KR" sz="1600" dirty="0" smtClean="0"/>
                        <a:t> = [2√2]</a:t>
                      </a:r>
                      <a:endParaRPr lang="ko-KR" altLang="en-US" sz="1600" dirty="0"/>
                    </a:p>
                  </a:txBody>
                  <a:tcPr anchor="ctr"/>
                </a:tc>
              </a:tr>
              <a:tr h="409559">
                <a:tc>
                  <a:txBody>
                    <a:bodyPr/>
                    <a:lstStyle/>
                    <a:p>
                      <a:pPr algn="ctr" latinLnBrk="1"/>
                      <a:r>
                        <a:rPr lang="en-US" altLang="ko-KR" sz="1600" dirty="0" smtClean="0"/>
                        <a:t>QPSK</a:t>
                      </a:r>
                      <a:endParaRPr lang="ko-KR" altLang="en-US" sz="1600" dirty="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i="1" dirty="0" smtClean="0"/>
                        <a:t>K</a:t>
                      </a:r>
                      <a:r>
                        <a:rPr lang="en-US" altLang="ko-KR" sz="1600" i="0" dirty="0" smtClean="0"/>
                        <a:t>=1, </a:t>
                      </a:r>
                      <a:r>
                        <a:rPr lang="en-US" altLang="ko-KR" sz="1600" i="1" dirty="0" smtClean="0"/>
                        <a:t>a</a:t>
                      </a:r>
                      <a:r>
                        <a:rPr lang="en-US" altLang="ko-KR" sz="1600" dirty="0" smtClean="0"/>
                        <a:t> = [1], </a:t>
                      </a:r>
                      <a:r>
                        <a:rPr lang="en-US" altLang="ko-KR" sz="1600" i="1" dirty="0" smtClean="0"/>
                        <a:t>c</a:t>
                      </a:r>
                      <a:r>
                        <a:rPr lang="en-US" altLang="ko-KR" sz="1600" dirty="0" smtClean="0"/>
                        <a:t> = [2]</a:t>
                      </a:r>
                      <a:endParaRPr lang="ko-KR" altLang="en-US" sz="1600" dirty="0"/>
                    </a:p>
                  </a:txBody>
                  <a:tcPr anchor="ctr"/>
                </a:tc>
              </a:tr>
              <a:tr h="409559">
                <a:tc>
                  <a:txBody>
                    <a:bodyPr/>
                    <a:lstStyle/>
                    <a:p>
                      <a:pPr algn="ctr" latinLnBrk="1"/>
                      <a:r>
                        <a:rPr lang="en-US" altLang="ko-KR" sz="1600" dirty="0" smtClean="0"/>
                        <a:t>16-QAM</a:t>
                      </a:r>
                      <a:endParaRPr lang="ko-KR" altLang="en-US" sz="1600" dirty="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i="1" dirty="0" smtClean="0"/>
                        <a:t>K</a:t>
                      </a:r>
                      <a:r>
                        <a:rPr lang="en-US" altLang="ko-KR" sz="1600" i="0" dirty="0" smtClean="0"/>
                        <a:t>=3, </a:t>
                      </a:r>
                      <a:r>
                        <a:rPr lang="en-US" altLang="ko-KR" sz="1600" i="1" dirty="0" smtClean="0"/>
                        <a:t>a</a:t>
                      </a:r>
                      <a:r>
                        <a:rPr lang="en-US" altLang="ko-KR" sz="1600" dirty="0" smtClean="0"/>
                        <a:t> = [0.5 0.25</a:t>
                      </a:r>
                      <a:r>
                        <a:rPr lang="en-US" altLang="ko-KR" sz="1600" baseline="0" dirty="0" smtClean="0"/>
                        <a:t> 0.25</a:t>
                      </a:r>
                      <a:r>
                        <a:rPr lang="en-US" altLang="ko-KR" sz="1600" dirty="0" smtClean="0"/>
                        <a:t>], </a:t>
                      </a:r>
                      <a:r>
                        <a:rPr lang="en-US" altLang="ko-KR" sz="1600" i="1" dirty="0" smtClean="0"/>
                        <a:t>c</a:t>
                      </a:r>
                      <a:r>
                        <a:rPr lang="en-US" altLang="ko-KR" sz="1600" dirty="0" smtClean="0"/>
                        <a:t> = [0.8 2.17 0.965]</a:t>
                      </a:r>
                      <a:endParaRPr lang="ko-KR" altLang="en-US" sz="1600" dirty="0"/>
                    </a:p>
                  </a:txBody>
                  <a:tcPr anchor="ctr"/>
                </a:tc>
              </a:tr>
              <a:tr h="409559">
                <a:tc>
                  <a:txBody>
                    <a:bodyPr/>
                    <a:lstStyle/>
                    <a:p>
                      <a:pPr algn="ctr" latinLnBrk="1"/>
                      <a:r>
                        <a:rPr lang="en-US" altLang="ko-KR" sz="1600" dirty="0" smtClean="0"/>
                        <a:t>64-QAM</a:t>
                      </a:r>
                      <a:endParaRPr lang="ko-KR" altLang="en-US" sz="1600" dirty="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i="1" dirty="0" smtClean="0"/>
                        <a:t>K</a:t>
                      </a:r>
                      <a:r>
                        <a:rPr lang="en-US" altLang="ko-KR" sz="1600" i="0" dirty="0" smtClean="0"/>
                        <a:t>=3, </a:t>
                      </a:r>
                      <a:r>
                        <a:rPr lang="en-US" altLang="ko-KR" sz="1600" i="1" dirty="0" smtClean="0"/>
                        <a:t>a</a:t>
                      </a:r>
                      <a:r>
                        <a:rPr lang="en-US" altLang="ko-KR" sz="1600" dirty="0" smtClean="0"/>
                        <a:t> = [1/3</a:t>
                      </a:r>
                      <a:r>
                        <a:rPr lang="en-US" altLang="ko-KR" sz="1600" baseline="0" dirty="0" smtClean="0"/>
                        <a:t> 1/3 1/3</a:t>
                      </a:r>
                      <a:r>
                        <a:rPr lang="en-US" altLang="ko-KR" sz="1600" dirty="0" smtClean="0"/>
                        <a:t>], </a:t>
                      </a:r>
                      <a:r>
                        <a:rPr lang="en-US" altLang="ko-KR" sz="1600" i="1" dirty="0" smtClean="0"/>
                        <a:t>c</a:t>
                      </a:r>
                      <a:r>
                        <a:rPr lang="en-US" altLang="ko-KR" sz="1600" dirty="0" smtClean="0"/>
                        <a:t> = [1.47 0.529 0.366]</a:t>
                      </a:r>
                      <a:endParaRPr lang="ko-KR" altLang="en-US" sz="1600" dirty="0"/>
                    </a:p>
                  </a:txBody>
                  <a:tcPr anchor="ctr"/>
                </a:tc>
              </a:tr>
              <a:tr h="409559">
                <a:tc>
                  <a:txBody>
                    <a:bodyPr/>
                    <a:lstStyle/>
                    <a:p>
                      <a:pPr algn="ctr" latinLnBrk="1"/>
                      <a:r>
                        <a:rPr lang="en-US" altLang="ko-KR" sz="1600" dirty="0" smtClean="0">
                          <a:solidFill>
                            <a:srgbClr val="FF0000"/>
                          </a:solidFill>
                        </a:rPr>
                        <a:t>256-QAM</a:t>
                      </a:r>
                      <a:endParaRPr lang="ko-KR" altLang="en-US" sz="1600" dirty="0">
                        <a:solidFill>
                          <a:srgbClr val="FF0000"/>
                        </a:solidFill>
                      </a:endParaRPr>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i="1" dirty="0" smtClean="0">
                          <a:solidFill>
                            <a:srgbClr val="FF0000"/>
                          </a:solidFill>
                        </a:rPr>
                        <a:t>K</a:t>
                      </a:r>
                      <a:r>
                        <a:rPr lang="en-US" altLang="ko-KR" sz="1600" i="0" dirty="0" smtClean="0">
                          <a:solidFill>
                            <a:srgbClr val="FF0000"/>
                          </a:solidFill>
                        </a:rPr>
                        <a:t>=3, </a:t>
                      </a:r>
                      <a:r>
                        <a:rPr lang="en-US" altLang="ko-KR" sz="1600" i="1" dirty="0" smtClean="0">
                          <a:solidFill>
                            <a:srgbClr val="FF0000"/>
                          </a:solidFill>
                        </a:rPr>
                        <a:t>a</a:t>
                      </a:r>
                      <a:r>
                        <a:rPr lang="en-US" altLang="ko-KR" sz="1600" dirty="0" smtClean="0">
                          <a:solidFill>
                            <a:srgbClr val="FF0000"/>
                          </a:solidFill>
                        </a:rPr>
                        <a:t> = [0.6 0.36</a:t>
                      </a:r>
                      <a:r>
                        <a:rPr lang="en-US" altLang="ko-KR" sz="1600" baseline="0" dirty="0" smtClean="0">
                          <a:solidFill>
                            <a:srgbClr val="FF0000"/>
                          </a:solidFill>
                        </a:rPr>
                        <a:t> 0.04</a:t>
                      </a:r>
                      <a:r>
                        <a:rPr lang="en-US" altLang="ko-KR" sz="1600" dirty="0" smtClean="0">
                          <a:solidFill>
                            <a:srgbClr val="FF0000"/>
                          </a:solidFill>
                        </a:rPr>
                        <a:t>], </a:t>
                      </a:r>
                      <a:r>
                        <a:rPr lang="en-US" altLang="ko-KR" sz="1600" i="1" dirty="0" smtClean="0">
                          <a:solidFill>
                            <a:srgbClr val="FF0000"/>
                          </a:solidFill>
                        </a:rPr>
                        <a:t>c</a:t>
                      </a:r>
                      <a:r>
                        <a:rPr lang="en-US" altLang="ko-KR" sz="1600" dirty="0" smtClean="0">
                          <a:solidFill>
                            <a:srgbClr val="FF0000"/>
                          </a:solidFill>
                        </a:rPr>
                        <a:t> = [0.24 0.96  2.76]</a:t>
                      </a:r>
                      <a:endParaRPr lang="ko-KR" altLang="en-US" sz="1600" dirty="0" smtClean="0">
                        <a:solidFill>
                          <a:srgbClr val="FF0000"/>
                        </a:solidFill>
                      </a:endParaRPr>
                    </a:p>
                  </a:txBody>
                  <a:tcPr anchor="ctr"/>
                </a:tc>
              </a:tr>
            </a:tbl>
          </a:graphicData>
        </a:graphic>
      </p:graphicFrame>
      <p:graphicFrame>
        <p:nvGraphicFramePr>
          <p:cNvPr id="28681" name="Object 9"/>
          <p:cNvGraphicFramePr>
            <a:graphicFrameLocks noChangeAspect="1"/>
          </p:cNvGraphicFramePr>
          <p:nvPr/>
        </p:nvGraphicFramePr>
        <p:xfrm>
          <a:off x="2819400" y="2667000"/>
          <a:ext cx="3276600" cy="745793"/>
        </p:xfrm>
        <a:graphic>
          <a:graphicData uri="http://schemas.openxmlformats.org/presentationml/2006/ole">
            <p:oleObj spid="_x0000_s28681" name="Equation" r:id="rId3" imgW="2184400" imgH="495300" progId="">
              <p:embed/>
            </p:oleObj>
          </a:graphicData>
        </a:graphic>
      </p:graphicFrame>
      <p:sp>
        <p:nvSpPr>
          <p:cNvPr id="10" name="Date Placeholder 3"/>
          <p:cNvSpPr>
            <a:spLocks noGrp="1"/>
          </p:cNvSpPr>
          <p:nvPr>
            <p:ph type="dt" sz="half" idx="10"/>
          </p:nvPr>
        </p:nvSpPr>
        <p:spPr>
          <a:xfrm>
            <a:off x="696913" y="332601"/>
            <a:ext cx="910506" cy="276999"/>
          </a:xfrm>
        </p:spPr>
        <p:txBody>
          <a:bodyPr/>
          <a:lstStyle/>
          <a:p>
            <a:pPr>
              <a:defRPr/>
            </a:pPr>
            <a:r>
              <a:rPr lang="en-US" dirty="0" smtClean="0"/>
              <a:t>May2014</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Reference</a:t>
            </a:r>
          </a:p>
        </p:txBody>
      </p:sp>
      <p:sp>
        <p:nvSpPr>
          <p:cNvPr id="22531" name="Content Placeholder 2"/>
          <p:cNvSpPr>
            <a:spLocks noGrp="1"/>
          </p:cNvSpPr>
          <p:nvPr>
            <p:ph idx="1"/>
          </p:nvPr>
        </p:nvSpPr>
        <p:spPr>
          <a:xfrm>
            <a:off x="685800" y="1981200"/>
            <a:ext cx="8077200" cy="4114800"/>
          </a:xfrm>
        </p:spPr>
        <p:txBody>
          <a:bodyPr/>
          <a:lstStyle/>
          <a:p>
            <a:pPr>
              <a:buNone/>
            </a:pPr>
            <a:r>
              <a:rPr lang="en-US" altLang="ja-JP" sz="1800" b="0" dirty="0" smtClean="0"/>
              <a:t>[1]  “</a:t>
            </a:r>
            <a:r>
              <a:rPr lang="en-US" sz="1800" b="0" dirty="0" smtClean="0"/>
              <a:t>PHY Abstraction for HEW System Level Simulation</a:t>
            </a:r>
            <a:r>
              <a:rPr lang="en-US" altLang="ja-JP" sz="1800" b="0" dirty="0" smtClean="0"/>
              <a:t>”, IEEE 802.11-13/1131r0,</a:t>
            </a:r>
            <a:r>
              <a:rPr lang="en-US" altLang="zh-CN" sz="1800" b="0" dirty="0" smtClean="0"/>
              <a:t> Zhang </a:t>
            </a:r>
            <a:r>
              <a:rPr lang="en-US" altLang="zh-CN" sz="1800" b="0" dirty="0" err="1" smtClean="0"/>
              <a:t>Jiayin</a:t>
            </a:r>
            <a:r>
              <a:rPr lang="en-US" altLang="ja-JP" sz="1800" b="0" dirty="0" smtClean="0"/>
              <a:t>, etc.</a:t>
            </a:r>
          </a:p>
          <a:p>
            <a:pPr>
              <a:buNone/>
            </a:pPr>
            <a:r>
              <a:rPr lang="en-US" altLang="ja-JP" sz="1800" b="0" dirty="0" smtClean="0"/>
              <a:t>[2] “</a:t>
            </a:r>
            <a:r>
              <a:rPr lang="en-US" sz="1800" b="0" dirty="0" smtClean="0"/>
              <a:t>PHY Abstraction for HEW System Level Simulation</a:t>
            </a:r>
            <a:r>
              <a:rPr lang="en-US" altLang="ja-JP" sz="1800" b="0" dirty="0" smtClean="0"/>
              <a:t>”, IEEE 802.11-13/0117r0, </a:t>
            </a:r>
            <a:r>
              <a:rPr lang="en-US" sz="1800" b="0" dirty="0" smtClean="0"/>
              <a:t>Yakun Sun, etc.</a:t>
            </a:r>
          </a:p>
          <a:p>
            <a:pPr>
              <a:buNone/>
            </a:pPr>
            <a:r>
              <a:rPr lang="en-US" sz="1800" b="0" dirty="0" smtClean="0"/>
              <a:t>[3]</a:t>
            </a:r>
            <a:r>
              <a:rPr lang="en-US" altLang="ja-JP" sz="1800" b="0" dirty="0" smtClean="0"/>
              <a:t> “</a:t>
            </a:r>
            <a:r>
              <a:rPr lang="en-US" sz="1800" b="0" dirty="0" smtClean="0"/>
              <a:t>HEW PHY Abstraction</a:t>
            </a:r>
            <a:r>
              <a:rPr lang="en-US" altLang="ja-JP" sz="1800" b="0" dirty="0" smtClean="0"/>
              <a:t>”, </a:t>
            </a:r>
            <a:r>
              <a:rPr lang="en-US" sz="1800" b="0" dirty="0" smtClean="0"/>
              <a:t>IEEE 802.11-14/0330r0,</a:t>
            </a:r>
            <a:r>
              <a:rPr lang="en-US" altLang="ja-JP" sz="1800" b="0" dirty="0" smtClean="0"/>
              <a:t> </a:t>
            </a:r>
            <a:r>
              <a:rPr lang="en-US" sz="1800" b="0" dirty="0" smtClean="0"/>
              <a:t>Sameer Vermani</a:t>
            </a:r>
            <a:r>
              <a:rPr lang="en-US" altLang="ja-JP" sz="1800" b="0" dirty="0" smtClean="0"/>
              <a:t>, etc. </a:t>
            </a:r>
          </a:p>
          <a:p>
            <a:pPr>
              <a:buNone/>
            </a:pPr>
            <a:r>
              <a:rPr lang="en-US" altLang="ja-JP" sz="1800" b="0" dirty="0" smtClean="0"/>
              <a:t>[4] “</a:t>
            </a:r>
            <a:r>
              <a:rPr lang="en-US" altLang="ko-KR" sz="1800" b="0" dirty="0" smtClean="0"/>
              <a:t>Suggestion on PHY Abstraction for Evaluation Methodology </a:t>
            </a:r>
            <a:r>
              <a:rPr lang="en-US" altLang="ja-JP" sz="1800" b="0" dirty="0" smtClean="0"/>
              <a:t>”, </a:t>
            </a:r>
            <a:r>
              <a:rPr lang="en-US" sz="1800" b="0" dirty="0" smtClean="0"/>
              <a:t>IEEE 802.11-14/0353r0, </a:t>
            </a:r>
            <a:r>
              <a:rPr lang="en-US" sz="1800" b="0" dirty="0" err="1" smtClean="0"/>
              <a:t>Dongguk</a:t>
            </a:r>
            <a:r>
              <a:rPr lang="en-US" sz="1800" b="0" dirty="0" smtClean="0"/>
              <a:t> Lim, etc.</a:t>
            </a:r>
          </a:p>
          <a:p>
            <a:pPr>
              <a:buNone/>
            </a:pPr>
            <a:r>
              <a:rPr lang="en-US" altLang="ja-JP" sz="1800" b="0" dirty="0" smtClean="0"/>
              <a:t>[5] “PHY abstraction comparison”,  </a:t>
            </a:r>
            <a:r>
              <a:rPr lang="en-US" sz="1800" b="0" dirty="0" smtClean="0"/>
              <a:t>IEEE 802.11-14/0647, Tianyu Wu, etc.</a:t>
            </a:r>
            <a:endParaRPr lang="en-US" altLang="ja-JP" sz="1800" b="0" dirty="0" smtClean="0"/>
          </a:p>
          <a:p>
            <a:pPr>
              <a:buNone/>
            </a:pPr>
            <a:r>
              <a:rPr lang="en-US" altLang="ja-JP" sz="1800" b="0" dirty="0" smtClean="0"/>
              <a:t>[6]”PHY Abstraction for </a:t>
            </a:r>
            <a:r>
              <a:rPr lang="en-US" altLang="ja-JP" sz="1800" b="0" dirty="0" err="1" smtClean="0"/>
              <a:t>TGax</a:t>
            </a:r>
            <a:r>
              <a:rPr lang="en-US" altLang="ja-JP" sz="1800" b="0" dirty="0" smtClean="0"/>
              <a:t> System Level Simulations”,  </a:t>
            </a:r>
            <a:r>
              <a:rPr lang="en-US" sz="1800" b="0" dirty="0" smtClean="0"/>
              <a:t>IEEE 802.11-14/0527, Ron </a:t>
            </a:r>
            <a:r>
              <a:rPr lang="en-US" sz="1800" b="0" dirty="0" err="1" smtClean="0"/>
              <a:t>Murias</a:t>
            </a:r>
            <a:r>
              <a:rPr lang="en-US" sz="1800" b="0" dirty="0" smtClean="0"/>
              <a:t> , etc.</a:t>
            </a:r>
            <a:endParaRPr lang="en-US" altLang="ja-JP" sz="1800" b="0" dirty="0" smtClean="0"/>
          </a:p>
          <a:p>
            <a:pPr>
              <a:buNone/>
            </a:pPr>
            <a:r>
              <a:rPr lang="en-US" altLang="ja-JP" sz="1800" b="0" dirty="0" smtClean="0"/>
              <a:t>[7]” </a:t>
            </a:r>
            <a:r>
              <a:rPr lang="en-US" sz="1800" b="0" dirty="0" smtClean="0"/>
              <a:t>Further Discussions on PHY Abstraction</a:t>
            </a:r>
            <a:r>
              <a:rPr lang="en-US" altLang="ja-JP" sz="1800" b="0" dirty="0" smtClean="0"/>
              <a:t>” </a:t>
            </a:r>
            <a:r>
              <a:rPr lang="en-US" sz="1800" b="0" dirty="0" smtClean="0"/>
              <a:t>IEEE 802.11-14/0581, Yakun Sun, etc.</a:t>
            </a:r>
            <a:endParaRPr lang="en-US" altLang="ja-JP" sz="1800" b="0" dirty="0" smtClean="0"/>
          </a:p>
        </p:txBody>
      </p:sp>
      <p:sp>
        <p:nvSpPr>
          <p:cNvPr id="22533" name="Slide Number Placeholder 4"/>
          <p:cNvSpPr>
            <a:spLocks noGrp="1"/>
          </p:cNvSpPr>
          <p:nvPr>
            <p:ph type="sldNum" sz="quarter" idx="11"/>
          </p:nvPr>
        </p:nvSpPr>
        <p:spPr>
          <a:noFill/>
        </p:spPr>
        <p:txBody>
          <a:bodyPr/>
          <a:lstStyle/>
          <a:p>
            <a:r>
              <a:rPr lang="en-US" smtClean="0"/>
              <a:t>Slide </a:t>
            </a:r>
            <a:fld id="{F318DAB0-02F5-4649-B167-D9B7032E0C8D}" type="slidenum">
              <a:rPr lang="en-US" smtClean="0"/>
              <a:pPr/>
              <a:t>13</a:t>
            </a:fld>
            <a:endParaRPr lang="en-US" smtClean="0"/>
          </a:p>
        </p:txBody>
      </p:sp>
      <p:sp>
        <p:nvSpPr>
          <p:cNvPr id="22534" name="Footer Placeholder 5"/>
          <p:cNvSpPr>
            <a:spLocks noGrp="1"/>
          </p:cNvSpPr>
          <p:nvPr>
            <p:ph type="ftr"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Jianhan Liu, etc. Mediatek Inc.</a:t>
            </a:r>
          </a:p>
        </p:txBody>
      </p:sp>
      <p:sp>
        <p:nvSpPr>
          <p:cNvPr id="8" name="Date Placeholder 3"/>
          <p:cNvSpPr>
            <a:spLocks noGrp="1"/>
          </p:cNvSpPr>
          <p:nvPr>
            <p:ph type="dt" sz="half" idx="10"/>
          </p:nvPr>
        </p:nvSpPr>
        <p:spPr>
          <a:xfrm>
            <a:off x="696913" y="332601"/>
            <a:ext cx="910506" cy="276999"/>
          </a:xfrm>
        </p:spPr>
        <p:txBody>
          <a:bodyPr/>
          <a:lstStyle/>
          <a:p>
            <a:pPr>
              <a:defRPr/>
            </a:pPr>
            <a:r>
              <a:rPr lang="en-US" dirty="0" smtClean="0"/>
              <a:t>May2014</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HEW System Level Simulation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BA68C134-37B1-44EA-8DF1-C0A1DC57113B}" type="slidenum">
              <a:rPr lang="en-US" smtClean="0"/>
              <a:pPr>
                <a:defRPr/>
              </a:pPr>
              <a:t>2</a:t>
            </a:fld>
            <a:endParaRPr lang="en-US"/>
          </a:p>
        </p:txBody>
      </p:sp>
      <p:sp>
        <p:nvSpPr>
          <p:cNvPr id="6" name="Footer Placeholder 5"/>
          <p:cNvSpPr>
            <a:spLocks noGrp="1"/>
          </p:cNvSpPr>
          <p:nvPr>
            <p:ph type="ftr" sz="quarter" idx="12"/>
          </p:nvPr>
        </p:nvSpPr>
        <p:spPr/>
        <p:txBody>
          <a:bodyPr/>
          <a:lstStyle/>
          <a:p>
            <a:pPr>
              <a:defRPr/>
            </a:pPr>
            <a:r>
              <a:rPr lang="en-US" smtClean="0"/>
              <a:t>Jianhan Liu, etc. Mediatek Inc.</a:t>
            </a:r>
            <a:endParaRPr lang="en-US"/>
          </a:p>
        </p:txBody>
      </p:sp>
      <p:pic>
        <p:nvPicPr>
          <p:cNvPr id="24578" name="Picture 2"/>
          <p:cNvPicPr>
            <a:picLocks noChangeAspect="1" noChangeArrowheads="1"/>
          </p:cNvPicPr>
          <p:nvPr/>
        </p:nvPicPr>
        <p:blipFill>
          <a:blip r:embed="rId2" cstate="print"/>
          <a:srcRect/>
          <a:stretch>
            <a:fillRect/>
          </a:stretch>
        </p:blipFill>
        <p:spPr bwMode="auto">
          <a:xfrm>
            <a:off x="1600200" y="1752600"/>
            <a:ext cx="5791200" cy="4362450"/>
          </a:xfrm>
          <a:prstGeom prst="rect">
            <a:avLst/>
          </a:prstGeom>
          <a:noFill/>
          <a:ln w="9525">
            <a:noFill/>
            <a:miter lim="800000"/>
            <a:headEnd/>
            <a:tailEnd/>
          </a:ln>
        </p:spPr>
      </p:pic>
      <p:sp>
        <p:nvSpPr>
          <p:cNvPr id="7" name="Date Placeholder 3"/>
          <p:cNvSpPr>
            <a:spLocks noGrp="1"/>
          </p:cNvSpPr>
          <p:nvPr>
            <p:ph type="dt" sz="half" idx="10"/>
          </p:nvPr>
        </p:nvSpPr>
        <p:spPr>
          <a:xfrm>
            <a:off x="696913" y="332601"/>
            <a:ext cx="910506" cy="276999"/>
          </a:xfrm>
        </p:spPr>
        <p:txBody>
          <a:bodyPr/>
          <a:lstStyle/>
          <a:p>
            <a:pPr>
              <a:defRPr/>
            </a:pPr>
            <a:r>
              <a:rPr lang="en-US" dirty="0" smtClean="0"/>
              <a:t>May2014</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Types of PHY Abstraction</a:t>
            </a:r>
            <a:endParaRPr lang="en-US" dirty="0"/>
          </a:p>
        </p:txBody>
      </p:sp>
      <p:sp>
        <p:nvSpPr>
          <p:cNvPr id="3" name="Content Placeholder 2"/>
          <p:cNvSpPr>
            <a:spLocks noGrp="1"/>
          </p:cNvSpPr>
          <p:nvPr>
            <p:ph idx="1"/>
          </p:nvPr>
        </p:nvSpPr>
        <p:spPr>
          <a:xfrm>
            <a:off x="990600" y="1600200"/>
            <a:ext cx="7391400" cy="4114800"/>
          </a:xfrm>
        </p:spPr>
        <p:txBody>
          <a:bodyPr/>
          <a:lstStyle/>
          <a:p>
            <a:r>
              <a:rPr lang="en-US" dirty="0" smtClean="0"/>
              <a:t>Type I</a:t>
            </a:r>
          </a:p>
          <a:p>
            <a:pPr lvl="1"/>
            <a:r>
              <a:rPr lang="en-US" dirty="0" smtClean="0"/>
              <a:t>In [2][3], it is named as long-term SINR</a:t>
            </a:r>
          </a:p>
          <a:p>
            <a:pPr lvl="1"/>
            <a:r>
              <a:rPr lang="en-US" dirty="0" smtClean="0"/>
              <a:t>Simple: mainly for MAC protocols that does not affected by frequency-domain per tone SINRs</a:t>
            </a:r>
          </a:p>
          <a:p>
            <a:pPr lvl="2"/>
            <a:r>
              <a:rPr lang="en-US" dirty="0" smtClean="0"/>
              <a:t>Option 1: path loss and AWGN channel</a:t>
            </a:r>
          </a:p>
          <a:p>
            <a:pPr lvl="2"/>
            <a:r>
              <a:rPr lang="en-US" dirty="0" smtClean="0"/>
              <a:t>Option 2: path loss and different channel types</a:t>
            </a:r>
          </a:p>
          <a:p>
            <a:r>
              <a:rPr lang="en-US" dirty="0" smtClean="0"/>
              <a:t>Type II</a:t>
            </a:r>
          </a:p>
          <a:p>
            <a:pPr lvl="1"/>
            <a:r>
              <a:rPr lang="en-US" dirty="0" smtClean="0"/>
              <a:t>In [1][2], it is called instantaneous SINR or short-term SINR</a:t>
            </a:r>
          </a:p>
          <a:p>
            <a:pPr lvl="1"/>
            <a:r>
              <a:rPr lang="en-US" dirty="0" smtClean="0"/>
              <a:t>Requires FFT and complicated effective SNR calculation for each channel generation, or each packet</a:t>
            </a:r>
          </a:p>
          <a:p>
            <a:pPr lvl="2"/>
            <a:r>
              <a:rPr lang="en-US" dirty="0" smtClean="0"/>
              <a:t>Think about a simulation scenario with 1000 STAs, there are about100000 FFTs</a:t>
            </a:r>
          </a:p>
          <a:p>
            <a:pPr lvl="2"/>
            <a:r>
              <a:rPr lang="en-US" dirty="0" smtClean="0"/>
              <a:t> Should be used only when per tone SINR or combinations of per tone SINRs are required</a:t>
            </a:r>
          </a:p>
          <a:p>
            <a:pPr lvl="1"/>
            <a:endParaRPr lang="en-US" dirty="0"/>
          </a:p>
        </p:txBody>
      </p:sp>
      <p:sp>
        <p:nvSpPr>
          <p:cNvPr id="4" name="Date Placeholder 3"/>
          <p:cNvSpPr>
            <a:spLocks noGrp="1"/>
          </p:cNvSpPr>
          <p:nvPr>
            <p:ph type="dt" sz="half" idx="10"/>
          </p:nvPr>
        </p:nvSpPr>
        <p:spPr>
          <a:xfrm>
            <a:off x="696913" y="332601"/>
            <a:ext cx="910506" cy="276999"/>
          </a:xfrm>
        </p:spPr>
        <p:txBody>
          <a:bodyPr/>
          <a:lstStyle/>
          <a:p>
            <a:pPr>
              <a:defRPr/>
            </a:pPr>
            <a:r>
              <a:rPr lang="en-US" dirty="0" smtClean="0"/>
              <a:t>May2014</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BA68C134-37B1-44EA-8DF1-C0A1DC57113B}" type="slidenum">
              <a:rPr lang="en-US" smtClean="0"/>
              <a:pPr>
                <a:defRPr/>
              </a:pPr>
              <a:t>3</a:t>
            </a:fld>
            <a:endParaRPr lang="en-US"/>
          </a:p>
        </p:txBody>
      </p:sp>
      <p:sp>
        <p:nvSpPr>
          <p:cNvPr id="6" name="Footer Placeholder 5"/>
          <p:cNvSpPr>
            <a:spLocks noGrp="1"/>
          </p:cNvSpPr>
          <p:nvPr>
            <p:ph type="ftr" sz="quarter" idx="12"/>
          </p:nvPr>
        </p:nvSpPr>
        <p:spPr/>
        <p:txBody>
          <a:bodyPr/>
          <a:lstStyle/>
          <a:p>
            <a:pPr>
              <a:defRPr/>
            </a:pPr>
            <a:r>
              <a:rPr lang="en-US" smtClean="0"/>
              <a:t>Jianhan Liu, etc. Mediatek Inc.</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I PHY abstractions</a:t>
            </a:r>
            <a:endParaRPr lang="en-US" dirty="0"/>
          </a:p>
        </p:txBody>
      </p:sp>
      <p:sp>
        <p:nvSpPr>
          <p:cNvPr id="3" name="Content Placeholder 2"/>
          <p:cNvSpPr>
            <a:spLocks noGrp="1"/>
          </p:cNvSpPr>
          <p:nvPr>
            <p:ph idx="1"/>
          </p:nvPr>
        </p:nvSpPr>
        <p:spPr>
          <a:xfrm>
            <a:off x="685800" y="1828800"/>
            <a:ext cx="7772400" cy="4267200"/>
          </a:xfrm>
        </p:spPr>
        <p:txBody>
          <a:bodyPr/>
          <a:lstStyle/>
          <a:p>
            <a:r>
              <a:rPr lang="en-US" dirty="0" smtClean="0"/>
              <a:t>For Type I abstraction, only time-domain SNR should be used based on path loss</a:t>
            </a:r>
          </a:p>
          <a:p>
            <a:pPr lvl="1"/>
            <a:r>
              <a:rPr lang="en-US" dirty="0" smtClean="0"/>
              <a:t>In this case, the effective SINR is Average SINR over all subcarriers and spatial streams</a:t>
            </a:r>
          </a:p>
          <a:p>
            <a:pPr lvl="1"/>
            <a:r>
              <a:rPr lang="en-US" dirty="0" smtClean="0"/>
              <a:t>For Average SINR, it is natural that </a:t>
            </a:r>
            <a:r>
              <a:rPr lang="en-US" b="1" dirty="0" smtClean="0"/>
              <a:t>SINR-PER mapping table share channel dependent</a:t>
            </a:r>
          </a:p>
          <a:p>
            <a:pPr lvl="2"/>
            <a:r>
              <a:rPr lang="en-US" dirty="0" smtClean="0"/>
              <a:t>This is because of the slopes of  PER-SNR curve are dramatically different for different channels</a:t>
            </a:r>
          </a:p>
          <a:p>
            <a:r>
              <a:rPr lang="en-US" dirty="0" smtClean="0"/>
              <a:t>For each pre-defined </a:t>
            </a:r>
            <a:r>
              <a:rPr lang="en-US" dirty="0" err="1" smtClean="0"/>
              <a:t>Tgn</a:t>
            </a:r>
            <a:r>
              <a:rPr lang="en-US" dirty="0" smtClean="0"/>
              <a:t>/ac/ax outdoor channels, there exists one PER-SINR table</a:t>
            </a:r>
          </a:p>
          <a:p>
            <a:pPr lvl="1"/>
            <a:r>
              <a:rPr lang="en-US" dirty="0" smtClean="0"/>
              <a:t>For any channels that are not those pre-defined channel types,  Type II abstractions should be used. </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BA68C134-37B1-44EA-8DF1-C0A1DC57113B}" type="slidenum">
              <a:rPr lang="en-US" smtClean="0"/>
              <a:pPr>
                <a:defRPr/>
              </a:pPr>
              <a:t>4</a:t>
            </a:fld>
            <a:endParaRPr lang="en-US"/>
          </a:p>
        </p:txBody>
      </p:sp>
      <p:sp>
        <p:nvSpPr>
          <p:cNvPr id="6" name="Footer Placeholder 5"/>
          <p:cNvSpPr>
            <a:spLocks noGrp="1"/>
          </p:cNvSpPr>
          <p:nvPr>
            <p:ph type="ftr" sz="quarter" idx="12"/>
          </p:nvPr>
        </p:nvSpPr>
        <p:spPr/>
        <p:txBody>
          <a:bodyPr/>
          <a:lstStyle/>
          <a:p>
            <a:pPr>
              <a:defRPr/>
            </a:pPr>
            <a:r>
              <a:rPr lang="en-US" smtClean="0"/>
              <a:t>Jianhan Liu, etc. Mediatek Inc.</a:t>
            </a:r>
            <a:endParaRPr lang="en-US"/>
          </a:p>
        </p:txBody>
      </p:sp>
      <p:sp>
        <p:nvSpPr>
          <p:cNvPr id="7" name="Date Placeholder 3"/>
          <p:cNvSpPr>
            <a:spLocks noGrp="1"/>
          </p:cNvSpPr>
          <p:nvPr>
            <p:ph type="dt" sz="half" idx="10"/>
          </p:nvPr>
        </p:nvSpPr>
        <p:spPr>
          <a:xfrm>
            <a:off x="696913" y="332601"/>
            <a:ext cx="910506" cy="276999"/>
          </a:xfrm>
        </p:spPr>
        <p:txBody>
          <a:bodyPr/>
          <a:lstStyle/>
          <a:p>
            <a:pPr>
              <a:defRPr/>
            </a:pPr>
            <a:r>
              <a:rPr lang="en-US" dirty="0" smtClean="0"/>
              <a:t>May2014</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II PHY Abstractions Procedure </a:t>
            </a:r>
            <a:endParaRPr lang="en-US" dirty="0"/>
          </a:p>
        </p:txBody>
      </p:sp>
      <p:sp>
        <p:nvSpPr>
          <p:cNvPr id="3" name="Content Placeholder 2"/>
          <p:cNvSpPr>
            <a:spLocks noGrp="1"/>
          </p:cNvSpPr>
          <p:nvPr>
            <p:ph idx="1"/>
          </p:nvPr>
        </p:nvSpPr>
        <p:spPr/>
        <p:txBody>
          <a:bodyPr/>
          <a:lstStyle/>
          <a:p>
            <a:r>
              <a:rPr lang="en-US" dirty="0" smtClean="0"/>
              <a:t>Two steps for PHY abstractions</a:t>
            </a:r>
          </a:p>
          <a:p>
            <a:pPr lvl="1"/>
            <a:r>
              <a:rPr lang="en-US" dirty="0" smtClean="0"/>
              <a:t>Effective SINR Modeling (ESM)</a:t>
            </a:r>
          </a:p>
          <a:p>
            <a:pPr lvl="1"/>
            <a:r>
              <a:rPr lang="en-US" dirty="0" smtClean="0"/>
              <a:t>Mapping             to PER (Parameter adjustment)</a:t>
            </a:r>
          </a:p>
          <a:p>
            <a:r>
              <a:rPr lang="en-US" dirty="0" smtClean="0"/>
              <a:t>Three different ESM schemes have been proposed</a:t>
            </a:r>
          </a:p>
          <a:p>
            <a:pPr lvl="1"/>
            <a:r>
              <a:rPr lang="en-US" dirty="0" smtClean="0"/>
              <a:t>RBIR method [1][2]: Mandatory ESM in 802.16</a:t>
            </a:r>
          </a:p>
          <a:p>
            <a:pPr lvl="1"/>
            <a:r>
              <a:rPr lang="en-US" dirty="0" smtClean="0"/>
              <a:t>Mean Mutual Information per Bit (MMIB) ESM [4]: Optional ESM in 802.16</a:t>
            </a:r>
          </a:p>
          <a:p>
            <a:pPr lvl="1"/>
            <a:r>
              <a:rPr lang="en-US" dirty="0" smtClean="0"/>
              <a:t>Capacity ESM [3].</a:t>
            </a:r>
          </a:p>
          <a:p>
            <a:r>
              <a:rPr lang="en-US" dirty="0" smtClean="0"/>
              <a:t>Criterion of ESM</a:t>
            </a:r>
          </a:p>
          <a:p>
            <a:pPr lvl="1"/>
            <a:r>
              <a:rPr lang="en-US" dirty="0" smtClean="0"/>
              <a:t>Accuracy, Integration complexity and channel/BW independent</a:t>
            </a:r>
          </a:p>
          <a:p>
            <a:pPr lvl="1"/>
            <a:endParaRPr lang="en-US" dirty="0" smtClean="0"/>
          </a:p>
          <a:p>
            <a:pPr lvl="1"/>
            <a:endParaRPr lang="en-US" dirty="0" smtClean="0"/>
          </a:p>
          <a:p>
            <a:pPr lvl="1"/>
            <a:endParaRPr lang="en-US" dirty="0" smtClean="0"/>
          </a:p>
          <a:p>
            <a:pPr lvl="1"/>
            <a:endParaRPr lang="en-US" dirty="0" smtClean="0"/>
          </a:p>
          <a:p>
            <a:pPr lvl="1"/>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BA68C134-37B1-44EA-8DF1-C0A1DC57113B}" type="slidenum">
              <a:rPr lang="en-US" smtClean="0"/>
              <a:pPr>
                <a:defRPr/>
              </a:pPr>
              <a:t>5</a:t>
            </a:fld>
            <a:endParaRPr lang="en-US"/>
          </a:p>
        </p:txBody>
      </p:sp>
      <p:sp>
        <p:nvSpPr>
          <p:cNvPr id="6" name="Footer Placeholder 5"/>
          <p:cNvSpPr>
            <a:spLocks noGrp="1"/>
          </p:cNvSpPr>
          <p:nvPr>
            <p:ph type="ftr" sz="quarter" idx="12"/>
          </p:nvPr>
        </p:nvSpPr>
        <p:spPr/>
        <p:txBody>
          <a:bodyPr/>
          <a:lstStyle/>
          <a:p>
            <a:pPr>
              <a:defRPr/>
            </a:pPr>
            <a:r>
              <a:rPr lang="en-US" smtClean="0"/>
              <a:t>Jianhan Liu, etc. Mediatek Inc.</a:t>
            </a:r>
            <a:endParaRPr lang="en-US"/>
          </a:p>
        </p:txBody>
      </p:sp>
      <p:graphicFrame>
        <p:nvGraphicFramePr>
          <p:cNvPr id="8" name="Object 2"/>
          <p:cNvGraphicFramePr>
            <a:graphicFrameLocks noChangeAspect="1"/>
          </p:cNvGraphicFramePr>
          <p:nvPr/>
        </p:nvGraphicFramePr>
        <p:xfrm>
          <a:off x="2479675" y="2819400"/>
          <a:ext cx="760413" cy="381000"/>
        </p:xfrm>
        <a:graphic>
          <a:graphicData uri="http://schemas.openxmlformats.org/presentationml/2006/ole">
            <p:oleObj spid="_x0000_s23555" name="公式" r:id="rId3" imgW="482400" imgH="241200" progId="Equation.3">
              <p:embed/>
            </p:oleObj>
          </a:graphicData>
        </a:graphic>
      </p:graphicFrame>
      <p:sp>
        <p:nvSpPr>
          <p:cNvPr id="9" name="Date Placeholder 3"/>
          <p:cNvSpPr>
            <a:spLocks noGrp="1"/>
          </p:cNvSpPr>
          <p:nvPr>
            <p:ph type="dt" sz="half" idx="10"/>
          </p:nvPr>
        </p:nvSpPr>
        <p:spPr>
          <a:xfrm>
            <a:off x="696913" y="332601"/>
            <a:ext cx="910506" cy="276999"/>
          </a:xfrm>
        </p:spPr>
        <p:txBody>
          <a:bodyPr/>
          <a:lstStyle/>
          <a:p>
            <a:pPr>
              <a:defRPr/>
            </a:pPr>
            <a:r>
              <a:rPr lang="en-US" dirty="0" smtClean="0"/>
              <a:t>May2014</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II PHY Abstractions</a:t>
            </a:r>
            <a:endParaRPr lang="en-US" dirty="0"/>
          </a:p>
        </p:txBody>
      </p:sp>
      <p:sp>
        <p:nvSpPr>
          <p:cNvPr id="3" name="Content Placeholder 2"/>
          <p:cNvSpPr>
            <a:spLocks noGrp="1"/>
          </p:cNvSpPr>
          <p:nvPr>
            <p:ph idx="1"/>
          </p:nvPr>
        </p:nvSpPr>
        <p:spPr>
          <a:xfrm>
            <a:off x="685800" y="1676400"/>
            <a:ext cx="8153400" cy="4572000"/>
          </a:xfrm>
        </p:spPr>
        <p:txBody>
          <a:bodyPr/>
          <a:lstStyle/>
          <a:p>
            <a:r>
              <a:rPr lang="en-US" dirty="0" smtClean="0"/>
              <a:t>ESM should not be correlated with channel types </a:t>
            </a:r>
          </a:p>
          <a:p>
            <a:pPr lvl="1"/>
            <a:r>
              <a:rPr lang="en-US" sz="1800" dirty="0" smtClean="0"/>
              <a:t>Pre-defined tables for different channels is not a viable solution because in a lot of scenarios, there is no pre-defined channels, i.e., beamformed channels, OFDMA. </a:t>
            </a:r>
          </a:p>
          <a:p>
            <a:pPr lvl="1"/>
            <a:r>
              <a:rPr lang="en-US" sz="1800" dirty="0" smtClean="0"/>
              <a:t>RBIR and MMIB methods shown little correlation with channels [5][6]</a:t>
            </a:r>
          </a:p>
          <a:p>
            <a:r>
              <a:rPr lang="en-US" dirty="0" smtClean="0"/>
              <a:t>ESM Accuracy </a:t>
            </a:r>
          </a:p>
          <a:p>
            <a:pPr lvl="1"/>
            <a:r>
              <a:rPr lang="en-US" sz="1800" dirty="0" smtClean="0"/>
              <a:t>PER </a:t>
            </a:r>
            <a:r>
              <a:rPr lang="en-US" sz="1800" dirty="0" err="1" smtClean="0"/>
              <a:t>v.s</a:t>
            </a:r>
            <a:r>
              <a:rPr lang="en-US" sz="1800" dirty="0" smtClean="0"/>
              <a:t>. effective SNR simulations for different channels and bandwidths show that RBIR and MMIB method is pretty accurate [5-7]</a:t>
            </a:r>
          </a:p>
          <a:p>
            <a:pPr lvl="1"/>
            <a:r>
              <a:rPr lang="en-US" sz="1800" dirty="0" smtClean="0"/>
              <a:t>RBIR and MMIB methods have similar accuracy [5-7]</a:t>
            </a:r>
          </a:p>
          <a:p>
            <a:pPr lvl="1"/>
            <a:r>
              <a:rPr lang="en-US" sz="1800" dirty="0" smtClean="0"/>
              <a:t>All methods has limited accuracy for a instantaneous realization[5]</a:t>
            </a:r>
          </a:p>
          <a:p>
            <a:r>
              <a:rPr lang="en-US" dirty="0" smtClean="0"/>
              <a:t> Implementation complexity</a:t>
            </a:r>
          </a:p>
          <a:p>
            <a:pPr lvl="1"/>
            <a:r>
              <a:rPr lang="en-US" dirty="0" smtClean="0"/>
              <a:t>RBIR and MMIB needs minimal number of look-up tables</a:t>
            </a:r>
          </a:p>
          <a:p>
            <a:pPr lvl="1"/>
            <a:r>
              <a:rPr lang="en-US" dirty="0" smtClean="0"/>
              <a:t>Complexity mainly comes from FFT and frequency domain processing</a:t>
            </a:r>
          </a:p>
          <a:p>
            <a:pPr lvl="1"/>
            <a:r>
              <a:rPr lang="en-US" dirty="0" smtClean="0"/>
              <a:t> </a:t>
            </a:r>
          </a:p>
        </p:txBody>
      </p:sp>
      <p:sp>
        <p:nvSpPr>
          <p:cNvPr id="5" name="Slide Number Placeholder 4"/>
          <p:cNvSpPr>
            <a:spLocks noGrp="1"/>
          </p:cNvSpPr>
          <p:nvPr>
            <p:ph type="sldNum" sz="quarter" idx="11"/>
          </p:nvPr>
        </p:nvSpPr>
        <p:spPr/>
        <p:txBody>
          <a:bodyPr/>
          <a:lstStyle/>
          <a:p>
            <a:pPr>
              <a:defRPr/>
            </a:pPr>
            <a:r>
              <a:rPr lang="en-US" smtClean="0"/>
              <a:t>Slide </a:t>
            </a:r>
            <a:fld id="{BA68C134-37B1-44EA-8DF1-C0A1DC57113B}" type="slidenum">
              <a:rPr lang="en-US" smtClean="0"/>
              <a:pPr>
                <a:defRPr/>
              </a:pPr>
              <a:t>6</a:t>
            </a:fld>
            <a:endParaRPr lang="en-US"/>
          </a:p>
        </p:txBody>
      </p:sp>
      <p:sp>
        <p:nvSpPr>
          <p:cNvPr id="6" name="Footer Placeholder 5"/>
          <p:cNvSpPr>
            <a:spLocks noGrp="1"/>
          </p:cNvSpPr>
          <p:nvPr>
            <p:ph type="ftr" sz="quarter" idx="12"/>
          </p:nvPr>
        </p:nvSpPr>
        <p:spPr/>
        <p:txBody>
          <a:bodyPr/>
          <a:lstStyle/>
          <a:p>
            <a:pPr>
              <a:defRPr/>
            </a:pPr>
            <a:r>
              <a:rPr lang="en-US" smtClean="0"/>
              <a:t>Jianhan Liu, etc. Mediatek Inc.</a:t>
            </a:r>
            <a:endParaRPr lang="en-US"/>
          </a:p>
        </p:txBody>
      </p:sp>
      <p:sp>
        <p:nvSpPr>
          <p:cNvPr id="7" name="Date Placeholder 3"/>
          <p:cNvSpPr>
            <a:spLocks noGrp="1"/>
          </p:cNvSpPr>
          <p:nvPr>
            <p:ph type="dt" sz="half" idx="10"/>
          </p:nvPr>
        </p:nvSpPr>
        <p:spPr>
          <a:xfrm>
            <a:off x="696913" y="332601"/>
            <a:ext cx="910506" cy="276999"/>
          </a:xfrm>
        </p:spPr>
        <p:txBody>
          <a:bodyPr/>
          <a:lstStyle/>
          <a:p>
            <a:pPr>
              <a:defRPr/>
            </a:pPr>
            <a:r>
              <a:rPr lang="en-US" dirty="0" smtClean="0"/>
              <a:t>May2014</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Variations and Interferences</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smtClean="0"/>
              <a:t>Type I PHY abstractions can be used to simulate static scenarios </a:t>
            </a:r>
          </a:p>
          <a:p>
            <a:r>
              <a:rPr lang="en-US" dirty="0" smtClean="0"/>
              <a:t>Type II PHY abstractions can be used to simulate dynamic scenarios</a:t>
            </a:r>
          </a:p>
          <a:p>
            <a:pPr lvl="1"/>
            <a:r>
              <a:rPr lang="en-US" dirty="0" smtClean="0"/>
              <a:t>For each channel realization (channel variations are treated as new channel realizations), frequency domain processing is required to calculate effective SINR</a:t>
            </a:r>
          </a:p>
          <a:p>
            <a:pPr lvl="1"/>
            <a:r>
              <a:rPr lang="en-US" dirty="0" smtClean="0"/>
              <a:t>To reduce the complexity, we can choose to whiten small interferences (treat those small interferences as noise floor) and only do  frequency domain processing on large interferences (treat large interferences per tone basis)</a:t>
            </a:r>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BA68C134-37B1-44EA-8DF1-C0A1DC57113B}" type="slidenum">
              <a:rPr lang="en-US" smtClean="0"/>
              <a:pPr>
                <a:defRPr/>
              </a:pPr>
              <a:t>7</a:t>
            </a:fld>
            <a:endParaRPr lang="en-US"/>
          </a:p>
        </p:txBody>
      </p:sp>
      <p:sp>
        <p:nvSpPr>
          <p:cNvPr id="6" name="Footer Placeholder 5"/>
          <p:cNvSpPr>
            <a:spLocks noGrp="1"/>
          </p:cNvSpPr>
          <p:nvPr>
            <p:ph type="ftr" sz="quarter" idx="12"/>
          </p:nvPr>
        </p:nvSpPr>
        <p:spPr/>
        <p:txBody>
          <a:bodyPr/>
          <a:lstStyle/>
          <a:p>
            <a:pPr>
              <a:defRPr/>
            </a:pPr>
            <a:r>
              <a:rPr lang="en-US" smtClean="0"/>
              <a:t>Jianhan Liu, etc. Mediatek Inc.</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smtClean="0"/>
              <a:t>Propose to have two Types of PHY abstractions</a:t>
            </a:r>
          </a:p>
          <a:p>
            <a:pPr lvl="1"/>
            <a:r>
              <a:rPr lang="en-US" dirty="0" smtClean="0"/>
              <a:t>Type I PHY abstractions only use time-domain SINR for pre-defined </a:t>
            </a:r>
            <a:r>
              <a:rPr lang="en-US" dirty="0" err="1" smtClean="0"/>
              <a:t>Tgn</a:t>
            </a:r>
            <a:r>
              <a:rPr lang="en-US" dirty="0" smtClean="0"/>
              <a:t>/ac/outdoor channel types</a:t>
            </a:r>
          </a:p>
          <a:p>
            <a:pPr lvl="1"/>
            <a:r>
              <a:rPr lang="en-US" dirty="0" smtClean="0"/>
              <a:t>Type II PHY abstractions should be chosen among using RBIR or MMIB methods</a:t>
            </a:r>
          </a:p>
          <a:p>
            <a:r>
              <a:rPr lang="en-US" dirty="0" smtClean="0"/>
              <a:t>Channel variations and Interferences</a:t>
            </a:r>
          </a:p>
          <a:p>
            <a:pPr lvl="1"/>
            <a:r>
              <a:rPr lang="en-US" dirty="0" smtClean="0"/>
              <a:t>Using Type II PHY abstractions, treat channel variation as new channel realization</a:t>
            </a:r>
          </a:p>
          <a:p>
            <a:pPr lvl="1"/>
            <a:r>
              <a:rPr lang="en-US" dirty="0" smtClean="0"/>
              <a:t>Whitening the small interferences and treat large interferences per sub-carrier </a:t>
            </a:r>
            <a:r>
              <a:rPr lang="en-US" dirty="0" smtClean="0"/>
              <a:t>basis: threshold needs to be determined via simulations</a:t>
            </a:r>
            <a:endParaRPr lang="en-US" dirty="0" smtClean="0"/>
          </a:p>
          <a:p>
            <a:pPr lvl="1"/>
            <a:r>
              <a:rPr lang="en-US" dirty="0" smtClean="0"/>
              <a:t>More work can be considered if channel variations can be modeled in Effective SINR </a:t>
            </a:r>
            <a:r>
              <a:rPr lang="en-US" dirty="0" smtClean="0"/>
              <a:t>domain</a:t>
            </a:r>
            <a:endParaRPr lang="en-US" dirty="0" smtClean="0"/>
          </a:p>
          <a:p>
            <a:pPr>
              <a:buNone/>
            </a:pPr>
            <a:endParaRPr lang="en-US" dirty="0" smtClean="0"/>
          </a:p>
          <a:p>
            <a:pPr lvl="2"/>
            <a:endParaRPr lang="en-US" dirty="0" smtClean="0"/>
          </a:p>
          <a:p>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BA68C134-37B1-44EA-8DF1-C0A1DC57113B}" type="slidenum">
              <a:rPr lang="en-US" smtClean="0"/>
              <a:pPr>
                <a:defRPr/>
              </a:pPr>
              <a:t>8</a:t>
            </a:fld>
            <a:endParaRPr lang="en-US"/>
          </a:p>
        </p:txBody>
      </p:sp>
      <p:sp>
        <p:nvSpPr>
          <p:cNvPr id="6" name="Footer Placeholder 5"/>
          <p:cNvSpPr>
            <a:spLocks noGrp="1"/>
          </p:cNvSpPr>
          <p:nvPr>
            <p:ph type="ftr" sz="quarter" idx="12"/>
          </p:nvPr>
        </p:nvSpPr>
        <p:spPr/>
        <p:txBody>
          <a:bodyPr/>
          <a:lstStyle/>
          <a:p>
            <a:pPr>
              <a:defRPr/>
            </a:pPr>
            <a:r>
              <a:rPr lang="en-US" smtClean="0"/>
              <a:t>Jianhan Liu, etc. Mediatek Inc.</a:t>
            </a:r>
            <a:endParaRPr lang="en-US"/>
          </a:p>
        </p:txBody>
      </p:sp>
      <p:sp>
        <p:nvSpPr>
          <p:cNvPr id="7" name="Date Placeholder 3"/>
          <p:cNvSpPr>
            <a:spLocks noGrp="1"/>
          </p:cNvSpPr>
          <p:nvPr>
            <p:ph type="dt" sz="half" idx="10"/>
          </p:nvPr>
        </p:nvSpPr>
        <p:spPr>
          <a:xfrm>
            <a:off x="696913" y="332601"/>
            <a:ext cx="910506" cy="276999"/>
          </a:xfrm>
        </p:spPr>
        <p:txBody>
          <a:bodyPr/>
          <a:lstStyle/>
          <a:p>
            <a:pPr>
              <a:defRPr/>
            </a:pPr>
            <a:r>
              <a:rPr lang="en-US" dirty="0" smtClean="0"/>
              <a:t>May2014</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support to have two types of PHY abstraction described as follows</a:t>
            </a:r>
            <a:endParaRPr lang="en-US" dirty="0" smtClean="0"/>
          </a:p>
          <a:p>
            <a:pPr lvl="1"/>
            <a:r>
              <a:rPr lang="en-US" dirty="0" smtClean="0"/>
              <a:t>Type I PHY abstractions </a:t>
            </a:r>
            <a:r>
              <a:rPr lang="en-US" dirty="0" smtClean="0"/>
              <a:t>using </a:t>
            </a:r>
            <a:r>
              <a:rPr lang="en-US" dirty="0" smtClean="0"/>
              <a:t>time-domain SINR for pre-defined </a:t>
            </a:r>
            <a:r>
              <a:rPr lang="en-US" dirty="0" err="1" smtClean="0"/>
              <a:t>Tgn</a:t>
            </a:r>
            <a:r>
              <a:rPr lang="en-US" dirty="0" smtClean="0"/>
              <a:t>/ac/outdoor channel types</a:t>
            </a:r>
          </a:p>
          <a:p>
            <a:pPr lvl="1"/>
            <a:r>
              <a:rPr lang="en-US" dirty="0" smtClean="0"/>
              <a:t>Type II PHY abstractions </a:t>
            </a:r>
            <a:r>
              <a:rPr lang="en-US" dirty="0" smtClean="0"/>
              <a:t>using RBIR </a:t>
            </a:r>
            <a:r>
              <a:rPr lang="en-US" dirty="0" smtClean="0"/>
              <a:t>or MMIB </a:t>
            </a:r>
            <a:r>
              <a:rPr lang="en-US" dirty="0" smtClean="0"/>
              <a:t>method</a:t>
            </a:r>
            <a:endParaRPr lang="en-US" dirty="0" smtClean="0"/>
          </a:p>
          <a:p>
            <a:endParaRPr lang="en-US" dirty="0" smtClean="0"/>
          </a:p>
          <a:p>
            <a:endParaRPr lang="en-US" dirty="0" smtClean="0"/>
          </a:p>
          <a:p>
            <a:r>
              <a:rPr lang="en-US" dirty="0" smtClean="0"/>
              <a:t>Y/N/A</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BA68C134-37B1-44EA-8DF1-C0A1DC57113B}" type="slidenum">
              <a:rPr lang="en-US" smtClean="0"/>
              <a:pPr>
                <a:defRPr/>
              </a:pPr>
              <a:t>9</a:t>
            </a:fld>
            <a:endParaRPr lang="en-US"/>
          </a:p>
        </p:txBody>
      </p:sp>
      <p:sp>
        <p:nvSpPr>
          <p:cNvPr id="6" name="Footer Placeholder 5"/>
          <p:cNvSpPr>
            <a:spLocks noGrp="1"/>
          </p:cNvSpPr>
          <p:nvPr>
            <p:ph type="ftr" sz="quarter" idx="12"/>
          </p:nvPr>
        </p:nvSpPr>
        <p:spPr/>
        <p:txBody>
          <a:bodyPr/>
          <a:lstStyle/>
          <a:p>
            <a:pPr>
              <a:defRPr/>
            </a:pPr>
            <a:r>
              <a:rPr lang="en-US" smtClean="0"/>
              <a:t>Jianhan Liu, etc. Mediatek Inc.</a:t>
            </a:r>
            <a:endParaRPr 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21816</TotalTime>
  <Words>1080</Words>
  <Application>Microsoft Office PowerPoint</Application>
  <PresentationFormat>On-screen Show (4:3)</PresentationFormat>
  <Paragraphs>154</Paragraphs>
  <Slides>13</Slides>
  <Notes>3</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13</vt:i4>
      </vt:variant>
    </vt:vector>
  </HeadingPairs>
  <TitlesOfParts>
    <vt:vector size="17" baseType="lpstr">
      <vt:lpstr>802-11-Submission</vt:lpstr>
      <vt:lpstr>Document</vt:lpstr>
      <vt:lpstr>公式</vt:lpstr>
      <vt:lpstr>Equation</vt:lpstr>
      <vt:lpstr>PHY Abstractions Types For HEW System Level Simulations</vt:lpstr>
      <vt:lpstr>HEW System Level Simulation</vt:lpstr>
      <vt:lpstr>Two Types of PHY Abstraction</vt:lpstr>
      <vt:lpstr>Type I PHY abstractions</vt:lpstr>
      <vt:lpstr>Type II PHY Abstractions Procedure </vt:lpstr>
      <vt:lpstr>Type II PHY Abstractions</vt:lpstr>
      <vt:lpstr>Channel Variations and Interferences</vt:lpstr>
      <vt:lpstr>Conclusions</vt:lpstr>
      <vt:lpstr>Straw poll</vt:lpstr>
      <vt:lpstr>Back Ups</vt:lpstr>
      <vt:lpstr>On Effective SINR Calculation</vt:lpstr>
      <vt:lpstr>Cont’s</vt:lpstr>
      <vt:lpstr>Reference</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TGad January 2010 Report</dc:title>
  <dc:creator>Eldad Perahia</dc:creator>
  <cp:lastModifiedBy>mtk30143</cp:lastModifiedBy>
  <cp:revision>1663</cp:revision>
  <cp:lastPrinted>1998-02-10T13:28:06Z</cp:lastPrinted>
  <dcterms:created xsi:type="dcterms:W3CDTF">2007-04-17T18:10:23Z</dcterms:created>
  <dcterms:modified xsi:type="dcterms:W3CDTF">2014-05-14T06:07:39Z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AdHocReviewCycleID">
    <vt:i4>1370614380</vt:i4>
  </property>
  <property fmtid="{D5CDD505-2E9C-101B-9397-08002B2CF9AE}" pid="10" name="_NewReviewCycle">
    <vt:lpwstr/>
  </property>
  <property fmtid="{D5CDD505-2E9C-101B-9397-08002B2CF9AE}" pid="11" name="_EmailSubject">
    <vt:lpwstr>the presentation I plan to discuss with Huawei and other companies</vt:lpwstr>
  </property>
  <property fmtid="{D5CDD505-2E9C-101B-9397-08002B2CF9AE}" pid="12" name="_AuthorEmail">
    <vt:lpwstr>Thomas.Pare@mediatek.com</vt:lpwstr>
  </property>
  <property fmtid="{D5CDD505-2E9C-101B-9397-08002B2CF9AE}" pid="13" name="_AuthorEmailDisplayName">
    <vt:lpwstr>Thomas Pare</vt:lpwstr>
  </property>
  <property fmtid="{D5CDD505-2E9C-101B-9397-08002B2CF9AE}" pid="14" name="_PreviousAdHocReviewCycleID">
    <vt:i4>1368649679</vt:i4>
  </property>
</Properties>
</file>