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7" r:id="rId2"/>
    <p:sldId id="298" r:id="rId3"/>
    <p:sldId id="299" r:id="rId4"/>
    <p:sldId id="300" r:id="rId5"/>
    <p:sldId id="301" r:id="rId6"/>
    <p:sldId id="303" r:id="rId7"/>
    <p:sldId id="302" r:id="rId8"/>
    <p:sldId id="304" r:id="rId9"/>
    <p:sldId id="305" r:id="rId10"/>
    <p:sldId id="306" r:id="rId11"/>
    <p:sldId id="307" r:id="rId12"/>
    <p:sldId id="308" r:id="rId13"/>
    <p:sldId id="314" r:id="rId14"/>
    <p:sldId id="312" r:id="rId15"/>
    <p:sldId id="315" r:id="rId16"/>
    <p:sldId id="316" r:id="rId17"/>
    <p:sldId id="317" r:id="rId18"/>
    <p:sldId id="311" r:id="rId19"/>
    <p:sldId id="310" r:id="rId20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629" autoAdjust="0"/>
  </p:normalViewPr>
  <p:slideViewPr>
    <p:cSldViewPr>
      <p:cViewPr varScale="1">
        <p:scale>
          <a:sx n="118" d="100"/>
          <a:sy n="118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9549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71573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86F54-4E25-4E13-AE14-B26B2FE65E3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7324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86F54-4E25-4E13-AE14-B26B2FE65E3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6991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86F54-4E25-4E13-AE14-B26B2FE65E3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8400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86F54-4E25-4E13-AE14-B26B2FE65E3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8596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86F54-4E25-4E13-AE14-B26B2FE65E3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2484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5587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954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Jinjing Jiang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Jinjing Jiang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Jinjing Jiang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Jinjing Jiang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Jinjing Jiang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Jinjing Jiang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Jinjing Jiang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Jinjing Jiang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Jinjing Jiang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963"/>
            <a:ext cx="936625" cy="27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Jinjing Jiang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802.11-14/0582r0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566" y="655638"/>
            <a:ext cx="7772400" cy="1401762"/>
          </a:xfrm>
        </p:spPr>
        <p:txBody>
          <a:bodyPr>
            <a:normAutofit/>
          </a:bodyPr>
          <a:lstStyle/>
          <a:p>
            <a:r>
              <a:rPr lang="en-US" dirty="0" smtClean="0"/>
              <a:t>Calibrating MAC Simulator Through Function Test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85494100"/>
              </p:ext>
            </p:extLst>
          </p:nvPr>
        </p:nvGraphicFramePr>
        <p:xfrm>
          <a:off x="838200" y="2514600"/>
          <a:ext cx="7615933" cy="3886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Address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408-222-8651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 smtClean="0"/>
                        <a:t>jinjing@marvell.com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Marvell Semiconductor</a:t>
                      </a:r>
                      <a:endParaRPr lang="en-US" sz="12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Lei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Marvell Semiconductor</a:t>
                      </a:r>
                      <a:endParaRPr lang="en-US" sz="12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Hui-Ling Lou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Marvell Semiconductor</a:t>
                      </a:r>
                      <a:endParaRPr lang="en-US" sz="12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</p:spPr>
        <p:txBody>
          <a:bodyPr/>
          <a:lstStyle/>
          <a:p>
            <a:r>
              <a:rPr lang="en-US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905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pitchFamily="50" charset="-127"/>
                <a:cs typeface="+mn-cs"/>
              </a:rPr>
              <a:t>Date:</a:t>
            </a:r>
            <a:r>
              <a:rPr kumimoji="0" lang="en-US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pitchFamily="50" charset="-127"/>
                <a:cs typeface="+mn-cs"/>
              </a:rPr>
              <a:t> 2014-05-11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6B5057C-5369-43F9-81A5-48016EC3BD8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210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Test Targets: </a:t>
            </a:r>
          </a:p>
          <a:p>
            <a:pPr lvl="1"/>
            <a:r>
              <a:rPr lang="en-US" dirty="0" smtClean="0"/>
              <a:t>CSMA </a:t>
            </a:r>
            <a:r>
              <a:rPr lang="en-US" dirty="0" err="1" smtClean="0"/>
              <a:t>backoff</a:t>
            </a:r>
            <a:r>
              <a:rPr lang="en-US" dirty="0" smtClean="0"/>
              <a:t> procedure</a:t>
            </a:r>
            <a:endParaRPr lang="en-US" dirty="0"/>
          </a:p>
          <a:p>
            <a:pPr lvl="2"/>
            <a:r>
              <a:rPr lang="en-US" dirty="0" smtClean="0"/>
              <a:t>Case 1: when the medium is busy in the middle of a </a:t>
            </a:r>
            <a:r>
              <a:rPr lang="en-US" dirty="0" err="1" smtClean="0"/>
              <a:t>backoff</a:t>
            </a:r>
            <a:r>
              <a:rPr lang="en-US" dirty="0" smtClean="0"/>
              <a:t> slot, the </a:t>
            </a:r>
            <a:r>
              <a:rPr lang="en-US" dirty="0" err="1" smtClean="0"/>
              <a:t>backoff</a:t>
            </a:r>
            <a:r>
              <a:rPr lang="en-US" dirty="0" smtClean="0"/>
              <a:t> counter should not decrease</a:t>
            </a:r>
          </a:p>
          <a:p>
            <a:pPr lvl="2"/>
            <a:r>
              <a:rPr lang="en-US" dirty="0" smtClean="0"/>
              <a:t>Case 2: when the packet is transmitted/received and NAV is set accordingly, … </a:t>
            </a:r>
          </a:p>
          <a:p>
            <a:pPr lvl="2"/>
            <a:r>
              <a:rPr lang="en-US" dirty="0" smtClean="0"/>
              <a:t>Case N: when…</a:t>
            </a:r>
          </a:p>
          <a:p>
            <a:pPr lvl="1"/>
            <a:r>
              <a:rPr lang="en-US" dirty="0" err="1" smtClean="0"/>
              <a:t>BlockAck</a:t>
            </a:r>
            <a:r>
              <a:rPr lang="en-US" dirty="0" smtClean="0"/>
              <a:t> procedure</a:t>
            </a:r>
          </a:p>
          <a:p>
            <a:pPr lvl="2"/>
            <a:r>
              <a:rPr lang="en-US" dirty="0" smtClean="0"/>
              <a:t>Case 1: </a:t>
            </a:r>
            <a:r>
              <a:rPr lang="en-US" dirty="0" err="1" smtClean="0"/>
              <a:t>BlockAck</a:t>
            </a:r>
            <a:r>
              <a:rPr lang="en-US" dirty="0" smtClean="0"/>
              <a:t> initialization</a:t>
            </a:r>
          </a:p>
          <a:p>
            <a:pPr lvl="2"/>
            <a:r>
              <a:rPr lang="en-US" dirty="0" smtClean="0"/>
              <a:t>Case 2: </a:t>
            </a:r>
            <a:r>
              <a:rPr lang="en-US" dirty="0"/>
              <a:t>packet buffering </a:t>
            </a:r>
            <a:r>
              <a:rPr lang="en-US" dirty="0" smtClean="0"/>
              <a:t>at the receiver under </a:t>
            </a:r>
            <a:r>
              <a:rPr lang="en-US" dirty="0" err="1" smtClean="0"/>
              <a:t>BlockAck</a:t>
            </a:r>
            <a:endParaRPr lang="en-US" dirty="0" smtClean="0"/>
          </a:p>
          <a:p>
            <a:pPr lvl="2"/>
            <a:r>
              <a:rPr lang="en-US" dirty="0" smtClean="0"/>
              <a:t>Case N: …</a:t>
            </a:r>
            <a:endParaRPr lang="en-US" dirty="0"/>
          </a:p>
          <a:p>
            <a:pPr lvl="1"/>
            <a:r>
              <a:rPr lang="en-US" dirty="0" smtClean="0"/>
              <a:t>A-MPDU</a:t>
            </a:r>
          </a:p>
          <a:p>
            <a:pPr lvl="2"/>
            <a:r>
              <a:rPr lang="en-US" dirty="0" smtClean="0"/>
              <a:t>Case 1: packet size after aggregation at the sender</a:t>
            </a:r>
          </a:p>
          <a:p>
            <a:pPr lvl="2"/>
            <a:r>
              <a:rPr lang="en-US" dirty="0" smtClean="0"/>
              <a:t>Case 2: …</a:t>
            </a:r>
            <a:endParaRPr lang="en-US" dirty="0"/>
          </a:p>
          <a:p>
            <a:pPr lvl="1"/>
            <a:r>
              <a:rPr lang="en-US" dirty="0" smtClean="0"/>
              <a:t>……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Jinjing Jiang (Marvell)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701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9357487"/>
              </p:ext>
            </p:extLst>
          </p:nvPr>
        </p:nvGraphicFramePr>
        <p:xfrm>
          <a:off x="5579315" y="3886200"/>
          <a:ext cx="3190240" cy="146304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95120"/>
                <a:gridCol w="1595120"/>
              </a:tblGrid>
              <a:tr h="3606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Slot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9us</a:t>
                      </a:r>
                      <a:endParaRPr lang="en-US" dirty="0"/>
                    </a:p>
                  </a:txBody>
                  <a:tcPr/>
                </a:tc>
              </a:tr>
              <a:tr h="3606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16us</a:t>
                      </a:r>
                      <a:endParaRPr lang="en-US" dirty="0"/>
                    </a:p>
                  </a:txBody>
                  <a:tcPr/>
                </a:tc>
              </a:tr>
              <a:tr h="3606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AIFSN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06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EIFS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723" y="304800"/>
            <a:ext cx="7886700" cy="1325563"/>
          </a:xfrm>
        </p:spPr>
        <p:txBody>
          <a:bodyPr/>
          <a:lstStyle/>
          <a:p>
            <a:r>
              <a:rPr lang="en-US" dirty="0" smtClean="0"/>
              <a:t>A Test </a:t>
            </a:r>
            <a:r>
              <a:rPr lang="en-US" dirty="0"/>
              <a:t>Example </a:t>
            </a:r>
            <a:r>
              <a:rPr lang="en-US" dirty="0" smtClean="0"/>
              <a:t>using Timing Traces [7]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825" y="1308288"/>
            <a:ext cx="7886700" cy="25779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 example for CSMA Backoff Procedure (Case 1)</a:t>
            </a:r>
            <a:endParaRPr lang="en-US" dirty="0"/>
          </a:p>
          <a:p>
            <a:pPr lvl="1"/>
            <a:r>
              <a:rPr lang="en-US" dirty="0"/>
              <a:t>Suppose there are two receiving events and one channel access request</a:t>
            </a:r>
          </a:p>
          <a:p>
            <a:pPr lvl="1"/>
            <a:r>
              <a:rPr lang="en-US" dirty="0" smtClean="0"/>
              <a:t>It is important </a:t>
            </a:r>
            <a:r>
              <a:rPr lang="en-US" dirty="0"/>
              <a:t>to design the backoff period to overlap with the two Rx </a:t>
            </a:r>
            <a:r>
              <a:rPr lang="en-US" dirty="0" smtClean="0"/>
              <a:t>events</a:t>
            </a:r>
          </a:p>
          <a:p>
            <a:r>
              <a:rPr lang="en-US" dirty="0" smtClean="0"/>
              <a:t>Test setup: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following assumption on event time </a:t>
            </a:r>
            <a:r>
              <a:rPr lang="en-US" dirty="0" smtClean="0"/>
              <a:t>(us) </a:t>
            </a:r>
            <a:r>
              <a:rPr lang="en-US" dirty="0"/>
              <a:t>and time </a:t>
            </a:r>
            <a:r>
              <a:rPr lang="en-US" dirty="0" smtClean="0"/>
              <a:t>unit satisfy </a:t>
            </a:r>
            <a:r>
              <a:rPr lang="en-US" dirty="0"/>
              <a:t>the previous </a:t>
            </a:r>
            <a:r>
              <a:rPr lang="en-US" dirty="0" smtClean="0"/>
              <a:t>requirement</a:t>
            </a:r>
          </a:p>
          <a:p>
            <a:pPr lvl="1"/>
            <a:r>
              <a:rPr lang="en-US" dirty="0" smtClean="0"/>
              <a:t>Initial backoff counter = 4 slots</a:t>
            </a:r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958784"/>
              </p:ext>
            </p:extLst>
          </p:nvPr>
        </p:nvGraphicFramePr>
        <p:xfrm>
          <a:off x="457200" y="3886200"/>
          <a:ext cx="5036705" cy="1500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8902"/>
                <a:gridCol w="1679079"/>
                <a:gridCol w="1678724"/>
              </a:tblGrid>
              <a:tr h="4027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 Time (us)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 (us)</a:t>
                      </a:r>
                      <a:endParaRPr lang="en-US" dirty="0"/>
                    </a:p>
                  </a:txBody>
                  <a:tcPr/>
                </a:tc>
              </a:tr>
              <a:tr h="348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48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484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Access Request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Jinjing Jiang (Marvell)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21723" y="5486400"/>
            <a:ext cx="78867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Test metric:</a:t>
            </a:r>
          </a:p>
          <a:p>
            <a:pPr lvl="1"/>
            <a:r>
              <a:rPr lang="en-US" kern="0" dirty="0" smtClean="0"/>
              <a:t>The correct Tx time should be 168us</a:t>
            </a:r>
          </a:p>
          <a:p>
            <a:pPr lvl="1"/>
            <a:r>
              <a:rPr lang="en-US" kern="0" dirty="0" smtClean="0"/>
              <a:t>The backoff counter should stop at 105us, restart at 150us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325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072" y="387121"/>
            <a:ext cx="7886700" cy="1325563"/>
          </a:xfrm>
        </p:spPr>
        <p:txBody>
          <a:bodyPr/>
          <a:lstStyle/>
          <a:p>
            <a:r>
              <a:rPr lang="en-US" dirty="0"/>
              <a:t>A Test Example using Timing Traces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880" y="1051465"/>
            <a:ext cx="7886700" cy="96325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Pseudo Code for the Test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4191000"/>
            <a:ext cx="7886700" cy="1285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The expected event traces are visualized as the following (us)</a:t>
            </a:r>
            <a:endParaRPr lang="en-US" sz="24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9088" y="5122531"/>
            <a:ext cx="9134912" cy="1006395"/>
            <a:chOff x="-1072" y="5886103"/>
            <a:chExt cx="9134912" cy="1006395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91440" y="6258560"/>
              <a:ext cx="9042400" cy="20320"/>
            </a:xfrm>
            <a:prstGeom prst="straightConnector1">
              <a:avLst/>
            </a:prstGeom>
            <a:ln>
              <a:solidFill>
                <a:schemeClr val="bg2">
                  <a:lumMod val="1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215900" y="5909548"/>
              <a:ext cx="119126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Rx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14780" y="6022499"/>
              <a:ext cx="5588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SIFS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64690" y="6022499"/>
              <a:ext cx="59944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AIFSN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64130" y="5991721"/>
              <a:ext cx="849630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/>
                <a:t>Backoff</a:t>
              </a:r>
              <a:r>
                <a:rPr lang="en-US" sz="1200" dirty="0" smtClean="0"/>
                <a:t> 1</a:t>
              </a:r>
              <a:endParaRPr lang="en-US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46905" y="5886103"/>
              <a:ext cx="89535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Rx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08680" y="5991721"/>
              <a:ext cx="849630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/>
                <a:t>Backoff</a:t>
              </a:r>
              <a:r>
                <a:rPr lang="en-US" sz="1200" dirty="0" smtClean="0"/>
                <a:t> 2</a:t>
              </a:r>
              <a:endParaRPr lang="en-US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51463" y="6022499"/>
              <a:ext cx="55880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SIFS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11533" y="6012339"/>
              <a:ext cx="599440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AIFSN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10973" y="5991721"/>
              <a:ext cx="849630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/>
                <a:t>Backoff</a:t>
              </a:r>
              <a:r>
                <a:rPr lang="en-US" sz="1200" dirty="0" smtClean="0"/>
                <a:t> 3</a:t>
              </a:r>
              <a:endParaRPr lang="en-US" sz="12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64983" y="5982742"/>
              <a:ext cx="849630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/>
                <a:t>Backoff</a:t>
              </a:r>
              <a:r>
                <a:rPr lang="en-US" sz="1200" dirty="0" smtClean="0"/>
                <a:t> 4</a:t>
              </a:r>
              <a:endParaRPr lang="en-US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215314" y="5897007"/>
              <a:ext cx="51819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Tx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-1072" y="6255435"/>
              <a:ext cx="3161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20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56724" y="6278880"/>
              <a:ext cx="3161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06634" y="6278880"/>
              <a:ext cx="3129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7</a:t>
              </a:r>
              <a:r>
                <a:rPr lang="en-US" sz="1000" dirty="0" smtClean="0"/>
                <a:t>6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82856" y="6260039"/>
              <a:ext cx="3129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85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4867" y="6268720"/>
              <a:ext cx="3129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94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91005" y="6256625"/>
              <a:ext cx="3770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103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23783" y="6259750"/>
              <a:ext cx="3770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105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209024" y="6259741"/>
              <a:ext cx="3770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125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96067" y="6260039"/>
              <a:ext cx="3770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141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320055" y="6278880"/>
              <a:ext cx="3770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150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149748" y="6240323"/>
              <a:ext cx="3770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159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023695" y="6240323"/>
              <a:ext cx="3770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168</a:t>
              </a:r>
              <a:endParaRPr lang="en-US" sz="1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613690" y="6240322"/>
              <a:ext cx="3770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170</a:t>
              </a:r>
              <a:endParaRPr lang="en-US" sz="1000" dirty="0"/>
            </a:p>
          </p:txBody>
        </p:sp>
        <p:cxnSp>
          <p:nvCxnSpPr>
            <p:cNvPr id="31" name="Elbow Connector 30"/>
            <p:cNvCxnSpPr/>
            <p:nvPr/>
          </p:nvCxnSpPr>
          <p:spPr>
            <a:xfrm rot="16200000" flipH="1">
              <a:off x="365760" y="6339840"/>
              <a:ext cx="416560" cy="294640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75234" y="6523166"/>
              <a:ext cx="53517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At 30ms, there is a request access, </a:t>
              </a:r>
              <a:r>
                <a:rPr lang="en-US" dirty="0" err="1" smtClean="0"/>
                <a:t>backoff</a:t>
              </a:r>
              <a:r>
                <a:rPr lang="en-US" dirty="0" smtClean="0"/>
                <a:t> counts are 4</a:t>
              </a:r>
              <a:endParaRPr lang="en-US" dirty="0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2094230" y="194611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Set </a:t>
            </a:r>
            <a:r>
              <a:rPr lang="en-US" sz="1400" dirty="0" err="1">
                <a:latin typeface="MoolBoran" panose="020B0100010101010101" pitchFamily="34" charset="0"/>
                <a:cs typeface="MoolBoran" panose="020B0100010101010101" pitchFamily="34" charset="0"/>
              </a:rPr>
              <a:t>SlotTime</a:t>
            </a:r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 </a:t>
            </a:r>
            <a:r>
              <a:rPr lang="en-US" sz="1400" dirty="0" smtClean="0">
                <a:latin typeface="MoolBoran" panose="020B0100010101010101" pitchFamily="34" charset="0"/>
                <a:cs typeface="MoolBoran" panose="020B0100010101010101" pitchFamily="34" charset="0"/>
              </a:rPr>
              <a:t>9</a:t>
            </a:r>
            <a:endParaRPr lang="en-US" sz="1400" dirty="0">
              <a:latin typeface="MoolBoran" panose="020B0100010101010101" pitchFamily="34" charset="0"/>
              <a:cs typeface="MoolBoran" panose="020B0100010101010101" pitchFamily="34" charset="0"/>
            </a:endParaRPr>
          </a:p>
          <a:p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Set SIFS </a:t>
            </a:r>
            <a:r>
              <a:rPr lang="en-US" sz="1400" dirty="0" smtClean="0">
                <a:latin typeface="MoolBoran" panose="020B0100010101010101" pitchFamily="34" charset="0"/>
                <a:cs typeface="MoolBoran" panose="020B0100010101010101" pitchFamily="34" charset="0"/>
              </a:rPr>
              <a:t>16</a:t>
            </a:r>
            <a:endParaRPr lang="en-US" sz="1400" dirty="0">
              <a:latin typeface="MoolBoran" panose="020B0100010101010101" pitchFamily="34" charset="0"/>
              <a:cs typeface="MoolBoran" panose="020B0100010101010101" pitchFamily="34" charset="0"/>
            </a:endParaRPr>
          </a:p>
          <a:p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Set AIFSN 1</a:t>
            </a:r>
          </a:p>
          <a:p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Set EIFS </a:t>
            </a:r>
            <a:r>
              <a:rPr lang="en-US" sz="1400" dirty="0" smtClean="0">
                <a:latin typeface="MoolBoran" panose="020B0100010101010101" pitchFamily="34" charset="0"/>
                <a:cs typeface="MoolBoran" panose="020B0100010101010101" pitchFamily="34" charset="0"/>
              </a:rPr>
              <a:t>94</a:t>
            </a:r>
            <a:endParaRPr lang="en-US" sz="1400" dirty="0">
              <a:latin typeface="MoolBoran" panose="020B0100010101010101" pitchFamily="34" charset="0"/>
              <a:cs typeface="MoolBoran" panose="020B0100010101010101" pitchFamily="34" charset="0"/>
            </a:endParaRPr>
          </a:p>
          <a:p>
            <a:r>
              <a:rPr lang="en-US" sz="1400" dirty="0" err="1">
                <a:latin typeface="MoolBoran" panose="020B0100010101010101" pitchFamily="34" charset="0"/>
                <a:cs typeface="MoolBoran" panose="020B0100010101010101" pitchFamily="34" charset="0"/>
              </a:rPr>
              <a:t>AddRxEvent</a:t>
            </a:r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(20, 40) //(</a:t>
            </a:r>
            <a:r>
              <a:rPr lang="en-US" sz="1400" dirty="0" err="1">
                <a:latin typeface="MoolBoran" panose="020B0100010101010101" pitchFamily="34" charset="0"/>
                <a:cs typeface="MoolBoran" panose="020B0100010101010101" pitchFamily="34" charset="0"/>
              </a:rPr>
              <a:t>startTime</a:t>
            </a:r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, duration)</a:t>
            </a:r>
          </a:p>
          <a:p>
            <a:r>
              <a:rPr lang="en-US" sz="1400" dirty="0" err="1" smtClean="0">
                <a:latin typeface="MoolBoran" panose="020B0100010101010101" pitchFamily="34" charset="0"/>
                <a:cs typeface="MoolBoran" panose="020B0100010101010101" pitchFamily="34" charset="0"/>
              </a:rPr>
              <a:t>AddRxEvent</a:t>
            </a:r>
            <a:r>
              <a:rPr lang="en-US" sz="1400" dirty="0" smtClean="0">
                <a:latin typeface="MoolBoran" panose="020B0100010101010101" pitchFamily="34" charset="0"/>
                <a:cs typeface="MoolBoran" panose="020B0100010101010101" pitchFamily="34" charset="0"/>
              </a:rPr>
              <a:t>(105, </a:t>
            </a:r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20)</a:t>
            </a:r>
          </a:p>
          <a:p>
            <a:r>
              <a:rPr lang="en-US" sz="1400" dirty="0" err="1">
                <a:latin typeface="MoolBoran" panose="020B0100010101010101" pitchFamily="34" charset="0"/>
                <a:cs typeface="MoolBoran" panose="020B0100010101010101" pitchFamily="34" charset="0"/>
              </a:rPr>
              <a:t>AddTxEvent</a:t>
            </a:r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(30, 2) //(</a:t>
            </a:r>
            <a:r>
              <a:rPr lang="en-US" sz="1400" dirty="0" err="1">
                <a:latin typeface="MoolBoran" panose="020B0100010101010101" pitchFamily="34" charset="0"/>
                <a:cs typeface="MoolBoran" panose="020B0100010101010101" pitchFamily="34" charset="0"/>
              </a:rPr>
              <a:t>startTime</a:t>
            </a:r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, duration)</a:t>
            </a:r>
          </a:p>
          <a:p>
            <a:r>
              <a:rPr lang="en-US" sz="1400" dirty="0" err="1">
                <a:latin typeface="MoolBoran" panose="020B0100010101010101" pitchFamily="34" charset="0"/>
                <a:cs typeface="MoolBoran" panose="020B0100010101010101" pitchFamily="34" charset="0"/>
              </a:rPr>
              <a:t>SetBackoffCounter</a:t>
            </a:r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(30, 4)//(</a:t>
            </a:r>
            <a:r>
              <a:rPr lang="en-US" sz="1400" dirty="0" err="1">
                <a:latin typeface="MoolBoran" panose="020B0100010101010101" pitchFamily="34" charset="0"/>
                <a:cs typeface="MoolBoran" panose="020B0100010101010101" pitchFamily="34" charset="0"/>
              </a:rPr>
              <a:t>startTime</a:t>
            </a:r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, </a:t>
            </a:r>
            <a:r>
              <a:rPr lang="en-US" sz="1400" dirty="0" err="1">
                <a:latin typeface="MoolBoran" panose="020B0100010101010101" pitchFamily="34" charset="0"/>
                <a:cs typeface="MoolBoran" panose="020B0100010101010101" pitchFamily="34" charset="0"/>
              </a:rPr>
              <a:t>backOffSlots</a:t>
            </a:r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)</a:t>
            </a:r>
          </a:p>
          <a:p>
            <a:r>
              <a:rPr lang="en-US" sz="1400" dirty="0" err="1">
                <a:latin typeface="MoolBoran" panose="020B0100010101010101" pitchFamily="34" charset="0"/>
                <a:cs typeface="MoolBoran" panose="020B0100010101010101" pitchFamily="34" charset="0"/>
              </a:rPr>
              <a:t>StartTest</a:t>
            </a:r>
            <a:r>
              <a:rPr lang="en-US" sz="1400" dirty="0">
                <a:latin typeface="MoolBoran" panose="020B0100010101010101" pitchFamily="34" charset="0"/>
                <a:cs typeface="MoolBoran" panose="020B0100010101010101" pitchFamily="34" charset="0"/>
              </a:rPr>
              <a:t>()</a:t>
            </a:r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Jinjing Jiang (Marvell)</a:t>
            </a:r>
            <a:endParaRPr lang="en-US"/>
          </a:p>
        </p:txBody>
      </p:sp>
      <p:sp>
        <p:nvSpPr>
          <p:cNvPr id="34" name="Right Brace 33"/>
          <p:cNvSpPr/>
          <p:nvPr/>
        </p:nvSpPr>
        <p:spPr bwMode="auto">
          <a:xfrm rot="16200000">
            <a:off x="1875214" y="4511888"/>
            <a:ext cx="257966" cy="1140191"/>
          </a:xfrm>
          <a:prstGeom prst="rightBrace">
            <a:avLst>
              <a:gd name="adj1" fmla="val 8333"/>
              <a:gd name="adj2" fmla="val 4920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58082" y="4738526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AIFS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V="1">
            <a:off x="4495800" y="57150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4114800" y="6096000"/>
            <a:ext cx="1050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Check point 1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3200" y="57150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6172200" y="6096000"/>
            <a:ext cx="1050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Check point 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8229600" y="57150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7848600" y="6096000"/>
            <a:ext cx="1050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Check point 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Date Placeholder 4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921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Complicated EDCA Test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/>
          <a:lstStyle/>
          <a:p>
            <a:r>
              <a:rPr lang="en-US" dirty="0" smtClean="0"/>
              <a:t>An example test case for both CW evolution and NAV</a:t>
            </a:r>
          </a:p>
          <a:p>
            <a:pPr lvl="1"/>
            <a:r>
              <a:rPr lang="en-US" dirty="0" smtClean="0"/>
              <a:t>Correct behavior under NAV setting</a:t>
            </a:r>
          </a:p>
          <a:p>
            <a:pPr lvl="1"/>
            <a:r>
              <a:rPr lang="en-US" dirty="0" smtClean="0"/>
              <a:t>Correct CW and retry counter changes</a:t>
            </a:r>
          </a:p>
          <a:p>
            <a:r>
              <a:rPr lang="en-US" dirty="0"/>
              <a:t>Test setup</a:t>
            </a:r>
          </a:p>
          <a:p>
            <a:pPr lvl="1"/>
            <a:r>
              <a:rPr lang="en-US" dirty="0"/>
              <a:t>One </a:t>
            </a:r>
            <a:r>
              <a:rPr lang="en-US" dirty="0" err="1"/>
              <a:t>Tx</a:t>
            </a:r>
            <a:r>
              <a:rPr lang="en-US" dirty="0"/>
              <a:t> events</a:t>
            </a:r>
          </a:p>
          <a:p>
            <a:pPr lvl="2"/>
            <a:r>
              <a:rPr lang="en-US" dirty="0"/>
              <a:t>The first Access Request is </a:t>
            </a:r>
            <a:r>
              <a:rPr lang="en-US" dirty="0" smtClean="0"/>
              <a:t>unsuccessful with </a:t>
            </a:r>
            <a:r>
              <a:rPr lang="en-US" dirty="0" err="1" smtClean="0"/>
              <a:t>Ack</a:t>
            </a:r>
            <a:r>
              <a:rPr lang="en-US" dirty="0" smtClean="0"/>
              <a:t> Timeout</a:t>
            </a:r>
            <a:endParaRPr lang="en-US" dirty="0"/>
          </a:p>
          <a:p>
            <a:pPr lvl="2"/>
            <a:r>
              <a:rPr lang="en-US" dirty="0"/>
              <a:t>The second Access Request is </a:t>
            </a:r>
            <a:r>
              <a:rPr lang="en-US" dirty="0" smtClean="0"/>
              <a:t>successful but deferred due to Rx</a:t>
            </a:r>
            <a:endParaRPr lang="en-US" dirty="0"/>
          </a:p>
          <a:p>
            <a:pPr lvl="1"/>
            <a:r>
              <a:rPr lang="en-US" dirty="0"/>
              <a:t>Two Rx events, one for a packet, the other for the ACK for the previous </a:t>
            </a:r>
            <a:r>
              <a:rPr lang="en-US" dirty="0" smtClean="0"/>
              <a:t>packet</a:t>
            </a:r>
          </a:p>
          <a:p>
            <a:pPr lvl="2"/>
            <a:r>
              <a:rPr lang="en-US" dirty="0" smtClean="0"/>
              <a:t>To test the behavior under NAV, add NAV when each RX event happens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Jinjing Jiang (Marvell)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9261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EDCA </a:t>
            </a:r>
            <a:r>
              <a:rPr lang="en-US" dirty="0"/>
              <a:t>Test Example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1"/>
            <a:ext cx="7772400" cy="5180012"/>
          </a:xfrm>
        </p:spPr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setup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assumption </a:t>
            </a:r>
            <a:r>
              <a:rPr lang="en-US" dirty="0"/>
              <a:t>on event time (</a:t>
            </a:r>
            <a:r>
              <a:rPr lang="en-US" dirty="0" smtClean="0"/>
              <a:t>micro seconds) </a:t>
            </a:r>
            <a:r>
              <a:rPr lang="en-US" dirty="0"/>
              <a:t>and time </a:t>
            </a:r>
            <a:r>
              <a:rPr lang="en-US" dirty="0" smtClean="0"/>
              <a:t>unit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Jinjing Jiang (Marvell)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65687592"/>
              </p:ext>
            </p:extLst>
          </p:nvPr>
        </p:nvGraphicFramePr>
        <p:xfrm>
          <a:off x="1524000" y="2133600"/>
          <a:ext cx="5486400" cy="22002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743200"/>
                <a:gridCol w="2743200"/>
              </a:tblGrid>
              <a:tr h="3143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Slot Time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9us</a:t>
                      </a:r>
                      <a:endParaRPr lang="en-US" sz="1400" dirty="0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SIFS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16us</a:t>
                      </a:r>
                      <a:endParaRPr lang="en-US" sz="1400" dirty="0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AIFSN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Initial CW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Initial </a:t>
                      </a:r>
                      <a:r>
                        <a:rPr lang="en-US" sz="1400" dirty="0" err="1" smtClean="0"/>
                        <a:t>Backoff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Second </a:t>
                      </a:r>
                      <a:r>
                        <a:rPr lang="en-US" sz="1400" dirty="0" err="1" smtClean="0"/>
                        <a:t>Backoff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Initial Retry</a:t>
                      </a:r>
                      <a:r>
                        <a:rPr lang="en-US" sz="1400" baseline="0" dirty="0" smtClean="0"/>
                        <a:t> Counter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0991357"/>
              </p:ext>
            </p:extLst>
          </p:nvPr>
        </p:nvGraphicFramePr>
        <p:xfrm>
          <a:off x="762000" y="4419600"/>
          <a:ext cx="7543799" cy="198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6000"/>
                <a:gridCol w="1886199"/>
                <a:gridCol w="1885800"/>
                <a:gridCol w="1885800"/>
              </a:tblGrid>
              <a:tr h="3348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 Time (us)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 (us)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Ack</a:t>
                      </a:r>
                      <a:r>
                        <a:rPr lang="en-US" dirty="0" smtClean="0"/>
                        <a:t> Timeout (us)</a:t>
                      </a:r>
                      <a:endParaRPr lang="en-US" dirty="0"/>
                    </a:p>
                  </a:txBody>
                  <a:tcPr/>
                </a:tc>
              </a:tr>
              <a:tr h="3348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 Request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348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Packet Rx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44322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Ack</a:t>
                      </a:r>
                      <a:r>
                        <a:rPr lang="en-US" dirty="0" smtClean="0"/>
                        <a:t> Rx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4432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Access</a:t>
                      </a:r>
                      <a:r>
                        <a:rPr lang="en-US" baseline="0" dirty="0" smtClean="0"/>
                        <a:t> Request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2941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EDCA </a:t>
            </a:r>
            <a:r>
              <a:rPr lang="en-US" dirty="0"/>
              <a:t>Test </a:t>
            </a:r>
            <a:r>
              <a:rPr lang="en-US" dirty="0" smtClean="0"/>
              <a:t>Example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447800"/>
            <a:ext cx="7772400" cy="2667000"/>
          </a:xfrm>
        </p:spPr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metrics</a:t>
            </a:r>
          </a:p>
          <a:p>
            <a:pPr lvl="1"/>
            <a:r>
              <a:rPr lang="en-US" dirty="0"/>
              <a:t>CW </a:t>
            </a:r>
            <a:r>
              <a:rPr lang="en-US" dirty="0" smtClean="0"/>
              <a:t>values: 7</a:t>
            </a:r>
            <a:r>
              <a:rPr lang="en-US" dirty="0" smtClean="0">
                <a:sym typeface="Wingdings" panose="05000000000000000000" pitchFamily="2" charset="2"/>
              </a:rPr>
              <a:t>15</a:t>
            </a:r>
            <a:endParaRPr lang="en-US" dirty="0"/>
          </a:p>
          <a:p>
            <a:pPr lvl="1"/>
            <a:r>
              <a:rPr lang="en-US" dirty="0"/>
              <a:t>Retry counter </a:t>
            </a:r>
            <a:r>
              <a:rPr lang="en-US" dirty="0" smtClean="0"/>
              <a:t>values: 0</a:t>
            </a:r>
            <a:r>
              <a:rPr lang="en-US" dirty="0" smtClean="0">
                <a:sym typeface="Wingdings" panose="05000000000000000000" pitchFamily="2" charset="2"/>
              </a:rPr>
              <a:t>1</a:t>
            </a:r>
            <a:endParaRPr lang="en-US" dirty="0"/>
          </a:p>
          <a:p>
            <a:pPr lvl="1"/>
            <a:r>
              <a:rPr lang="en-US" dirty="0"/>
              <a:t>The correct </a:t>
            </a:r>
            <a:r>
              <a:rPr lang="en-US" dirty="0" smtClean="0"/>
              <a:t>timing under NAV: the AIFS starts at 96us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1400" dirty="0" smtClean="0"/>
              <a:t>* The above parameters can be set to test other cases such as the </a:t>
            </a:r>
            <a:r>
              <a:rPr lang="en-US" sz="1400" dirty="0" err="1" smtClean="0"/>
              <a:t>ssrc</a:t>
            </a:r>
            <a:r>
              <a:rPr lang="en-US" sz="1400" dirty="0" smtClean="0"/>
              <a:t>/</a:t>
            </a:r>
            <a:r>
              <a:rPr lang="en-US" sz="1400" dirty="0" err="1" smtClean="0"/>
              <a:t>slrc</a:t>
            </a:r>
            <a:r>
              <a:rPr lang="en-US" sz="1400" dirty="0" smtClean="0"/>
              <a:t> is reached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Jinjing Jiang (Marvell)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1754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072" y="387121"/>
            <a:ext cx="7886700" cy="1325563"/>
          </a:xfrm>
        </p:spPr>
        <p:txBody>
          <a:bodyPr/>
          <a:lstStyle/>
          <a:p>
            <a:r>
              <a:rPr lang="en-US" dirty="0" smtClean="0"/>
              <a:t>An EDCA </a:t>
            </a:r>
            <a:r>
              <a:rPr lang="en-US" dirty="0"/>
              <a:t>Test </a:t>
            </a:r>
            <a:r>
              <a:rPr lang="en-US" dirty="0" smtClean="0"/>
              <a:t>Example (</a:t>
            </a:r>
            <a:r>
              <a:rPr lang="en-US" dirty="0"/>
              <a:t>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880" y="1051465"/>
            <a:ext cx="7886700" cy="963258"/>
          </a:xfrm>
        </p:spPr>
        <p:txBody>
          <a:bodyPr>
            <a:normAutofit/>
          </a:bodyPr>
          <a:lstStyle/>
          <a:p>
            <a:endParaRPr lang="en-US" u="sng" dirty="0" smtClean="0"/>
          </a:p>
          <a:p>
            <a:r>
              <a:rPr lang="en-US" dirty="0" smtClean="0"/>
              <a:t>Pseudo Code for the Test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4191000"/>
            <a:ext cx="7886700" cy="1285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The expected traces are visualized as the following (us)</a:t>
            </a:r>
            <a:endParaRPr lang="en-US" sz="24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72488" y="5109635"/>
            <a:ext cx="9134912" cy="1163296"/>
            <a:chOff x="-1072" y="5784646"/>
            <a:chExt cx="9134912" cy="1163296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91440" y="6258560"/>
              <a:ext cx="9042400" cy="20320"/>
            </a:xfrm>
            <a:prstGeom prst="straightConnector1">
              <a:avLst/>
            </a:prstGeom>
            <a:ln>
              <a:solidFill>
                <a:schemeClr val="bg2">
                  <a:lumMod val="1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55040" y="5998715"/>
              <a:ext cx="1170052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Tx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440660" y="5998768"/>
              <a:ext cx="62557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ACK</a:t>
              </a:r>
              <a:endParaRPr lang="en-US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61774" y="5998715"/>
              <a:ext cx="1136153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Rx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60007" y="5993181"/>
              <a:ext cx="83982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/>
                <a:t>Backoff</a:t>
              </a:r>
              <a:r>
                <a:rPr lang="en-US" sz="1200" dirty="0" smtClean="0"/>
                <a:t> 1</a:t>
              </a:r>
              <a:endParaRPr lang="en-US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62525" y="6001289"/>
              <a:ext cx="6070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SIFS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82142" y="6009011"/>
              <a:ext cx="592928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AIFSN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89200" y="5982220"/>
              <a:ext cx="923224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 smtClean="0"/>
                <a:t>Backoff</a:t>
              </a:r>
              <a:r>
                <a:rPr lang="en-US" sz="1200" dirty="0" smtClean="0"/>
                <a:t> 2</a:t>
              </a:r>
              <a:endParaRPr lang="en-US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18844" y="5960612"/>
              <a:ext cx="1018018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Tx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-1072" y="6255435"/>
              <a:ext cx="24878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56724" y="6278880"/>
              <a:ext cx="3129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299420" y="6235324"/>
              <a:ext cx="3161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29690" y="6257744"/>
              <a:ext cx="3129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5</a:t>
              </a:r>
              <a:r>
                <a:rPr lang="en-US" sz="1000" dirty="0" smtClean="0"/>
                <a:t>6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798911" y="5784646"/>
              <a:ext cx="3129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5</a:t>
              </a:r>
              <a:r>
                <a:rPr lang="en-US" sz="1000" dirty="0" smtClean="0"/>
                <a:t>5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62268" y="6242072"/>
              <a:ext cx="3129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7</a:t>
              </a:r>
              <a:r>
                <a:rPr lang="en-US" sz="1000" dirty="0" smtClean="0"/>
                <a:t>5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430655" y="6222567"/>
              <a:ext cx="441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 112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49906" y="6233122"/>
              <a:ext cx="3129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91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821954" y="6240321"/>
              <a:ext cx="3770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 96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73880" y="6240321"/>
              <a:ext cx="3770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130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792485" y="6240321"/>
              <a:ext cx="3770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13</a:t>
              </a:r>
              <a:r>
                <a:rPr lang="en-US" sz="1000" dirty="0"/>
                <a:t>9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735477" y="6260941"/>
              <a:ext cx="3770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159</a:t>
              </a:r>
              <a:endParaRPr lang="en-US" sz="1000" dirty="0"/>
            </a:p>
          </p:txBody>
        </p:sp>
        <p:cxnSp>
          <p:nvCxnSpPr>
            <p:cNvPr id="31" name="Elbow Connector 30"/>
            <p:cNvCxnSpPr/>
            <p:nvPr/>
          </p:nvCxnSpPr>
          <p:spPr>
            <a:xfrm rot="16200000" flipH="1">
              <a:off x="2903999" y="6311264"/>
              <a:ext cx="416560" cy="294640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33643" y="6670943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35" name="Footer Placeholder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Jinjing Jiang (Marvell)</a:t>
            </a:r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 bwMode="auto">
          <a:xfrm flipV="1">
            <a:off x="405072" y="5672622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24072" y="5978004"/>
            <a:ext cx="1050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Check point 1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136085" y="5672622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4763804" y="5978004"/>
            <a:ext cx="1050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Check point 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6333567" y="5672622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6099126" y="5978004"/>
            <a:ext cx="1050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Check point 3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1266884" y="1458184"/>
            <a:ext cx="7135494" cy="2677656"/>
            <a:chOff x="1266884" y="1458184"/>
            <a:chExt cx="7135494" cy="2677656"/>
          </a:xfrm>
        </p:grpSpPr>
        <p:sp>
          <p:nvSpPr>
            <p:cNvPr id="33" name="Rectangle 32"/>
            <p:cNvSpPr/>
            <p:nvPr/>
          </p:nvSpPr>
          <p:spPr>
            <a:xfrm>
              <a:off x="4467601" y="1458184"/>
              <a:ext cx="3934777" cy="2677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MoolBoran" panose="020B0100010101010101" pitchFamily="34" charset="0"/>
                  <a:cs typeface="MoolBoran" panose="020B0100010101010101" pitchFamily="34" charset="0"/>
                </a:rPr>
                <a:t>Set </a:t>
              </a:r>
              <a:r>
                <a:rPr lang="en-US" sz="1400" dirty="0" err="1">
                  <a:latin typeface="MoolBoran" panose="020B0100010101010101" pitchFamily="34" charset="0"/>
                  <a:cs typeface="MoolBoran" panose="020B0100010101010101" pitchFamily="34" charset="0"/>
                </a:rPr>
                <a:t>SlotTime</a:t>
              </a:r>
              <a:r>
                <a:rPr lang="en-US" sz="1400" dirty="0">
                  <a:latin typeface="MoolBoran" panose="020B0100010101010101" pitchFamily="34" charset="0"/>
                  <a:cs typeface="MoolBoran" panose="020B0100010101010101" pitchFamily="34" charset="0"/>
                </a:rPr>
                <a:t> 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9</a:t>
              </a:r>
              <a:endParaRPr lang="en-US" sz="1400" dirty="0">
                <a:latin typeface="MoolBoran" panose="020B0100010101010101" pitchFamily="34" charset="0"/>
                <a:cs typeface="MoolBoran" panose="020B0100010101010101" pitchFamily="34" charset="0"/>
              </a:endParaRPr>
            </a:p>
            <a:p>
              <a:r>
                <a:rPr lang="en-US" sz="1400" dirty="0">
                  <a:latin typeface="MoolBoran" panose="020B0100010101010101" pitchFamily="34" charset="0"/>
                  <a:cs typeface="MoolBoran" panose="020B0100010101010101" pitchFamily="34" charset="0"/>
                </a:rPr>
                <a:t>Set SIFS 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16</a:t>
              </a:r>
              <a:endParaRPr lang="en-US" sz="1400" dirty="0">
                <a:latin typeface="MoolBoran" panose="020B0100010101010101" pitchFamily="34" charset="0"/>
                <a:cs typeface="MoolBoran" panose="020B0100010101010101" pitchFamily="34" charset="0"/>
              </a:endParaRPr>
            </a:p>
            <a:p>
              <a:r>
                <a:rPr lang="en-US" sz="1400" dirty="0">
                  <a:latin typeface="MoolBoran" panose="020B0100010101010101" pitchFamily="34" charset="0"/>
                  <a:cs typeface="MoolBoran" panose="020B0100010101010101" pitchFamily="34" charset="0"/>
                </a:rPr>
                <a:t>Set AIFSN 1</a:t>
              </a:r>
            </a:p>
            <a:p>
              <a:r>
                <a:rPr lang="en-US" sz="1400" dirty="0" err="1" smtClean="0">
                  <a:latin typeface="MoolBoran" panose="020B0100010101010101" pitchFamily="34" charset="0"/>
                  <a:cs typeface="MoolBoran" panose="020B0100010101010101" pitchFamily="34" charset="0"/>
                </a:rPr>
                <a:t>SetBackoffCounter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(0, 0)//(</a:t>
              </a:r>
              <a:r>
                <a:rPr lang="en-US" sz="1400" dirty="0" err="1">
                  <a:latin typeface="MoolBoran" panose="020B0100010101010101" pitchFamily="34" charset="0"/>
                  <a:cs typeface="MoolBoran" panose="020B0100010101010101" pitchFamily="34" charset="0"/>
                </a:rPr>
                <a:t>startTime</a:t>
              </a:r>
              <a:r>
                <a:rPr lang="en-US" sz="1400" dirty="0">
                  <a:latin typeface="MoolBoran" panose="020B0100010101010101" pitchFamily="34" charset="0"/>
                  <a:cs typeface="MoolBoran" panose="020B0100010101010101" pitchFamily="34" charset="0"/>
                </a:rPr>
                <a:t>, </a:t>
              </a:r>
              <a:r>
                <a:rPr lang="en-US" sz="1400" dirty="0" err="1">
                  <a:latin typeface="MoolBoran" panose="020B0100010101010101" pitchFamily="34" charset="0"/>
                  <a:cs typeface="MoolBoran" panose="020B0100010101010101" pitchFamily="34" charset="0"/>
                </a:rPr>
                <a:t>backOffSlots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)</a:t>
              </a:r>
              <a:endParaRPr lang="en-US" sz="1400" dirty="0">
                <a:latin typeface="MoolBoran" panose="020B0100010101010101" pitchFamily="34" charset="0"/>
                <a:cs typeface="MoolBoran" panose="020B0100010101010101" pitchFamily="34" charset="0"/>
              </a:endParaRPr>
            </a:p>
            <a:p>
              <a:r>
                <a:rPr lang="en-US" sz="1400" dirty="0" err="1" smtClean="0">
                  <a:latin typeface="MoolBoran" panose="020B0100010101010101" pitchFamily="34" charset="0"/>
                  <a:cs typeface="MoolBoran" panose="020B0100010101010101" pitchFamily="34" charset="0"/>
                </a:rPr>
                <a:t>AddTxEventWithAckTimeout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(0, 20, 20) </a:t>
              </a:r>
              <a:r>
                <a:rPr lang="en-US" sz="1400" dirty="0">
                  <a:latin typeface="MoolBoran" panose="020B0100010101010101" pitchFamily="34" charset="0"/>
                  <a:cs typeface="MoolBoran" panose="020B0100010101010101" pitchFamily="34" charset="0"/>
                </a:rPr>
                <a:t>//(</a:t>
              </a:r>
              <a:r>
                <a:rPr lang="en-US" sz="1400" dirty="0" err="1">
                  <a:latin typeface="MoolBoran" panose="020B0100010101010101" pitchFamily="34" charset="0"/>
                  <a:cs typeface="MoolBoran" panose="020B0100010101010101" pitchFamily="34" charset="0"/>
                </a:rPr>
                <a:t>startTime</a:t>
              </a:r>
              <a:r>
                <a:rPr lang="en-US" sz="1400" dirty="0">
                  <a:latin typeface="MoolBoran" panose="020B0100010101010101" pitchFamily="34" charset="0"/>
                  <a:cs typeface="MoolBoran" panose="020B0100010101010101" pitchFamily="34" charset="0"/>
                </a:rPr>
                <a:t>, 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duration, </a:t>
              </a:r>
              <a:r>
                <a:rPr lang="en-US" sz="1400" dirty="0" err="1" smtClean="0">
                  <a:latin typeface="MoolBoran" panose="020B0100010101010101" pitchFamily="34" charset="0"/>
                  <a:cs typeface="MoolBoran" panose="020B0100010101010101" pitchFamily="34" charset="0"/>
                </a:rPr>
                <a:t>timout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)</a:t>
              </a:r>
              <a:endParaRPr lang="en-US" sz="1400" dirty="0">
                <a:latin typeface="MoolBoran" panose="020B0100010101010101" pitchFamily="34" charset="0"/>
                <a:cs typeface="MoolBoran" panose="020B0100010101010101" pitchFamily="34" charset="0"/>
              </a:endParaRPr>
            </a:p>
            <a:p>
              <a:r>
                <a:rPr lang="en-US" sz="1400" dirty="0" err="1" smtClean="0">
                  <a:latin typeface="MoolBoran" panose="020B0100010101010101" pitchFamily="34" charset="0"/>
                  <a:cs typeface="MoolBoran" panose="020B0100010101010101" pitchFamily="34" charset="0"/>
                </a:rPr>
                <a:t>AddRxEvent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(55, 20) //(</a:t>
              </a:r>
              <a:r>
                <a:rPr lang="en-US" sz="1400" dirty="0" err="1" smtClean="0">
                  <a:latin typeface="MoolBoran" panose="020B0100010101010101" pitchFamily="34" charset="0"/>
                  <a:cs typeface="MoolBoran" panose="020B0100010101010101" pitchFamily="34" charset="0"/>
                </a:rPr>
                <a:t>startTime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, duration)</a:t>
              </a:r>
            </a:p>
            <a:p>
              <a:r>
                <a:rPr lang="en-US" sz="1400" dirty="0" err="1" smtClean="0">
                  <a:latin typeface="MoolBoran" panose="020B0100010101010101" pitchFamily="34" charset="0"/>
                  <a:cs typeface="MoolBoran" panose="020B0100010101010101" pitchFamily="34" charset="0"/>
                </a:rPr>
                <a:t>AddNavStart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(65, 15) //(</a:t>
              </a:r>
              <a:r>
                <a:rPr lang="en-US" sz="1400" dirty="0" err="1" smtClean="0">
                  <a:latin typeface="MoolBoran" panose="020B0100010101010101" pitchFamily="34" charset="0"/>
                  <a:cs typeface="MoolBoran" panose="020B0100010101010101" pitchFamily="34" charset="0"/>
                </a:rPr>
                <a:t>startTime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, duration)</a:t>
              </a:r>
              <a:endParaRPr lang="en-US" sz="1400" dirty="0">
                <a:latin typeface="MoolBoran" panose="020B0100010101010101" pitchFamily="34" charset="0"/>
                <a:cs typeface="MoolBoran" panose="020B0100010101010101" pitchFamily="34" charset="0"/>
              </a:endParaRPr>
            </a:p>
            <a:p>
              <a:r>
                <a:rPr lang="en-US" sz="1400" dirty="0" err="1" smtClean="0">
                  <a:latin typeface="MoolBoran" panose="020B0100010101010101" pitchFamily="34" charset="0"/>
                  <a:cs typeface="MoolBoran" panose="020B0100010101010101" pitchFamily="34" charset="0"/>
                </a:rPr>
                <a:t>AddRxEvent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(91, </a:t>
              </a:r>
              <a:r>
                <a:rPr lang="en-US" sz="1400" dirty="0">
                  <a:latin typeface="MoolBoran" panose="020B0100010101010101" pitchFamily="34" charset="0"/>
                  <a:cs typeface="MoolBoran" panose="020B0100010101010101" pitchFamily="34" charset="0"/>
                </a:rPr>
                <a:t>5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) </a:t>
              </a:r>
              <a:r>
                <a:rPr lang="en-US" sz="1400" dirty="0">
                  <a:latin typeface="MoolBoran" panose="020B0100010101010101" pitchFamily="34" charset="0"/>
                  <a:cs typeface="MoolBoran" panose="020B0100010101010101" pitchFamily="34" charset="0"/>
                </a:rPr>
                <a:t>//(</a:t>
              </a:r>
              <a:r>
                <a:rPr lang="en-US" sz="1400" dirty="0" err="1">
                  <a:latin typeface="MoolBoran" panose="020B0100010101010101" pitchFamily="34" charset="0"/>
                  <a:cs typeface="MoolBoran" panose="020B0100010101010101" pitchFamily="34" charset="0"/>
                </a:rPr>
                <a:t>startTime</a:t>
              </a:r>
              <a:r>
                <a:rPr lang="en-US" sz="1400" dirty="0">
                  <a:latin typeface="MoolBoran" panose="020B0100010101010101" pitchFamily="34" charset="0"/>
                  <a:cs typeface="MoolBoran" panose="020B0100010101010101" pitchFamily="34" charset="0"/>
                </a:rPr>
                <a:t>, duration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)</a:t>
              </a:r>
              <a:endParaRPr lang="en-US" sz="1400" dirty="0">
                <a:latin typeface="MoolBoran" panose="020B0100010101010101" pitchFamily="34" charset="0"/>
                <a:cs typeface="MoolBoran" panose="020B0100010101010101" pitchFamily="34" charset="0"/>
              </a:endParaRPr>
            </a:p>
            <a:p>
              <a:r>
                <a:rPr lang="en-US" sz="1400" dirty="0" err="1" smtClean="0">
                  <a:latin typeface="MoolBoran" panose="020B0100010101010101" pitchFamily="34" charset="0"/>
                  <a:cs typeface="MoolBoran" panose="020B0100010101010101" pitchFamily="34" charset="0"/>
                </a:rPr>
                <a:t>AddNavStart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(96, 0)//(</a:t>
              </a:r>
              <a:r>
                <a:rPr lang="en-US" sz="1400" dirty="0" err="1" smtClean="0">
                  <a:latin typeface="MoolBoran" panose="020B0100010101010101" pitchFamily="34" charset="0"/>
                  <a:cs typeface="MoolBoran" panose="020B0100010101010101" pitchFamily="34" charset="0"/>
                </a:rPr>
                <a:t>startTime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, duration)</a:t>
              </a:r>
            </a:p>
            <a:p>
              <a:r>
                <a:rPr lang="en-US" sz="1400" dirty="0" err="1" smtClean="0">
                  <a:latin typeface="MoolBoran" panose="020B0100010101010101" pitchFamily="34" charset="0"/>
                  <a:cs typeface="MoolBoran" panose="020B0100010101010101" pitchFamily="34" charset="0"/>
                </a:rPr>
                <a:t>SetBackoffCounter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(40</a:t>
              </a:r>
              <a:r>
                <a:rPr lang="en-US" sz="1400" dirty="0">
                  <a:latin typeface="MoolBoran" panose="020B0100010101010101" pitchFamily="34" charset="0"/>
                  <a:cs typeface="MoolBoran" panose="020B0100010101010101" pitchFamily="34" charset="0"/>
                </a:rPr>
                <a:t>, 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2)//(</a:t>
              </a:r>
              <a:r>
                <a:rPr lang="en-US" sz="1400" dirty="0" err="1">
                  <a:latin typeface="MoolBoran" panose="020B0100010101010101" pitchFamily="34" charset="0"/>
                  <a:cs typeface="MoolBoran" panose="020B0100010101010101" pitchFamily="34" charset="0"/>
                </a:rPr>
                <a:t>startTime</a:t>
              </a:r>
              <a:r>
                <a:rPr lang="en-US" sz="1400" dirty="0">
                  <a:latin typeface="MoolBoran" panose="020B0100010101010101" pitchFamily="34" charset="0"/>
                  <a:cs typeface="MoolBoran" panose="020B0100010101010101" pitchFamily="34" charset="0"/>
                </a:rPr>
                <a:t>, </a:t>
              </a:r>
              <a:r>
                <a:rPr lang="en-US" sz="1400" dirty="0" err="1">
                  <a:latin typeface="MoolBoran" panose="020B0100010101010101" pitchFamily="34" charset="0"/>
                  <a:cs typeface="MoolBoran" panose="020B0100010101010101" pitchFamily="34" charset="0"/>
                </a:rPr>
                <a:t>backOffSlots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)</a:t>
              </a:r>
            </a:p>
            <a:p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Print CW, </a:t>
              </a:r>
              <a:r>
                <a:rPr lang="en-US" sz="1400" dirty="0" err="1" smtClean="0">
                  <a:latin typeface="MoolBoran" panose="020B0100010101010101" pitchFamily="34" charset="0"/>
                  <a:cs typeface="MoolBoran" panose="020B0100010101010101" pitchFamily="34" charset="0"/>
                </a:rPr>
                <a:t>RetryCounter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 </a:t>
              </a:r>
            </a:p>
            <a:p>
              <a:r>
                <a:rPr lang="en-US" sz="1400" dirty="0" err="1" smtClean="0">
                  <a:latin typeface="MoolBoran" panose="020B0100010101010101" pitchFamily="34" charset="0"/>
                  <a:cs typeface="MoolBoran" panose="020B0100010101010101" pitchFamily="34" charset="0"/>
                </a:rPr>
                <a:t>StartTest</a:t>
              </a:r>
              <a:r>
                <a:rPr lang="en-US" sz="1400" dirty="0" smtClean="0">
                  <a:latin typeface="MoolBoran" panose="020B0100010101010101" pitchFamily="34" charset="0"/>
                  <a:cs typeface="MoolBoran" panose="020B0100010101010101" pitchFamily="34" charset="0"/>
                </a:rPr>
                <a:t>()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 flipV="1">
              <a:off x="3561139" y="2483931"/>
              <a:ext cx="906462" cy="6580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3561139" y="3124200"/>
              <a:ext cx="953081" cy="3893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TextBox 48"/>
            <p:cNvSpPr txBox="1"/>
            <p:nvPr/>
          </p:nvSpPr>
          <p:spPr>
            <a:xfrm>
              <a:off x="1266884" y="3051872"/>
              <a:ext cx="22383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Override </a:t>
              </a:r>
              <a:r>
                <a:rPr lang="en-US" dirty="0" err="1" smtClean="0"/>
                <a:t>backoff</a:t>
              </a:r>
              <a:r>
                <a:rPr lang="en-US" dirty="0" smtClean="0"/>
                <a:t> counter instead of random drawing in [0, CW]</a:t>
              </a:r>
              <a:endParaRPr lang="en-US" dirty="0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1406895" y="5334000"/>
            <a:ext cx="117005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Ack</a:t>
            </a:r>
            <a:r>
              <a:rPr lang="en-US" dirty="0" smtClean="0"/>
              <a:t> Timeout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571067" y="5330987"/>
            <a:ext cx="558800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SIFS</a:t>
            </a:r>
            <a:endParaRPr lang="en-US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6110227" y="5569000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  121</a:t>
            </a:r>
            <a:endParaRPr lang="en-US" sz="1000" dirty="0"/>
          </a:p>
        </p:txBody>
      </p:sp>
      <p:cxnSp>
        <p:nvCxnSpPr>
          <p:cNvPr id="58" name="Straight Arrow Connector 57"/>
          <p:cNvCxnSpPr/>
          <p:nvPr/>
        </p:nvCxnSpPr>
        <p:spPr bwMode="auto">
          <a:xfrm flipV="1">
            <a:off x="8092404" y="5672622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ight Brace 33"/>
          <p:cNvSpPr/>
          <p:nvPr/>
        </p:nvSpPr>
        <p:spPr bwMode="auto">
          <a:xfrm rot="16200000">
            <a:off x="4709836" y="4538939"/>
            <a:ext cx="257966" cy="1291764"/>
          </a:xfrm>
          <a:prstGeom prst="rightBrace">
            <a:avLst>
              <a:gd name="adj1" fmla="val 8333"/>
              <a:gd name="adj2" fmla="val 4920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16554" y="4841162"/>
            <a:ext cx="891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NAV1 = 15</a:t>
            </a:r>
            <a:endParaRPr lang="en-US" dirty="0"/>
          </a:p>
        </p:txBody>
      </p:sp>
      <p:sp>
        <p:nvSpPr>
          <p:cNvPr id="53" name="Right Brace 52"/>
          <p:cNvSpPr/>
          <p:nvPr/>
        </p:nvSpPr>
        <p:spPr bwMode="auto">
          <a:xfrm rot="16200000">
            <a:off x="5036105" y="5015146"/>
            <a:ext cx="257966" cy="45719"/>
          </a:xfrm>
          <a:prstGeom prst="rightBrace">
            <a:avLst>
              <a:gd name="adj1" fmla="val 8333"/>
              <a:gd name="adj2" fmla="val 4920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81258" y="4654915"/>
            <a:ext cx="8140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NAV2 = 0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071007" y="5908845"/>
            <a:ext cx="1784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 55ms, receive a packet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857963" y="5978004"/>
            <a:ext cx="1050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Check point 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" name="Date Placeholder 5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384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 tests can be designed to check whether mechanisms such as EDCA behave as expected to a very detailed level using</a:t>
            </a:r>
          </a:p>
          <a:p>
            <a:pPr lvl="1"/>
            <a:r>
              <a:rPr lang="en-US" dirty="0" smtClean="0"/>
              <a:t>Timing traces</a:t>
            </a:r>
          </a:p>
          <a:p>
            <a:pPr lvl="1"/>
            <a:r>
              <a:rPr lang="en-US" dirty="0" err="1" smtClean="0"/>
              <a:t>SequenceNum</a:t>
            </a:r>
            <a:r>
              <a:rPr lang="en-US" dirty="0" smtClean="0"/>
              <a:t> traces,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Easy to check </a:t>
            </a:r>
          </a:p>
          <a:p>
            <a:pPr lvl="1"/>
            <a:r>
              <a:rPr lang="en-US" dirty="0" smtClean="0"/>
              <a:t>Purely model and feature oriented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Verification according to the IEEE 802.11 specification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Validation based on specific modeling requirement</a:t>
            </a:r>
          </a:p>
          <a:p>
            <a:pPr lvl="1"/>
            <a:r>
              <a:rPr lang="en-US" dirty="0" smtClean="0"/>
              <a:t>No randomness </a:t>
            </a:r>
          </a:p>
          <a:p>
            <a:pPr lvl="1"/>
            <a:r>
              <a:rPr lang="en-US" dirty="0" smtClean="0"/>
              <a:t>Independent of the selection of system parameters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Jinjing Jiang (Marvell)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05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Suggestion 1: test MAC functionalities before testing system performance for MAC calibration.</a:t>
            </a:r>
          </a:p>
          <a:p>
            <a:endParaRPr lang="en-US" dirty="0" smtClean="0"/>
          </a:p>
          <a:p>
            <a:r>
              <a:rPr lang="en-US" dirty="0" smtClean="0"/>
              <a:t>Suggestion 2: MAC functionalities calibration via testing the MAC FSM states (and transitions).</a:t>
            </a:r>
          </a:p>
          <a:p>
            <a:endParaRPr lang="en-US" dirty="0" smtClean="0"/>
          </a:p>
          <a:p>
            <a:r>
              <a:rPr lang="en-US" dirty="0" smtClean="0"/>
              <a:t>Open to discussions on the idea and invite inputs on the test case design.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Jinjing Jiang (Marvell)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[1] </a:t>
            </a:r>
            <a:r>
              <a:rPr lang="en-US" dirty="0" smtClean="0"/>
              <a:t>11-13-1359-01-0hew-hew-evaluation-methodology</a:t>
            </a:r>
          </a:p>
          <a:p>
            <a:r>
              <a:rPr lang="en-US" dirty="0" smtClean="0"/>
              <a:t>[2] 11-14-0336-00-0hew-calibration-of-long-term-sinr-for-system-simulator</a:t>
            </a:r>
          </a:p>
          <a:p>
            <a:r>
              <a:rPr lang="en-US" dirty="0" smtClean="0"/>
              <a:t>[3] 11-14-0335-00-0hew-instantaneous-sinr-calibration-for-system-simulation</a:t>
            </a:r>
          </a:p>
          <a:p>
            <a:r>
              <a:rPr lang="en-US" dirty="0" smtClean="0"/>
              <a:t>[4] 11-14-0307-00-0hew-phy-calibration-results</a:t>
            </a:r>
          </a:p>
          <a:p>
            <a:r>
              <a:rPr lang="en-US" dirty="0" smtClean="0"/>
              <a:t>[5] 11-14-0356-00-0hew-calibration-of-system-level-simulators</a:t>
            </a:r>
          </a:p>
          <a:p>
            <a:r>
              <a:rPr lang="en-US" dirty="0"/>
              <a:t>[6] </a:t>
            </a:r>
            <a:r>
              <a:rPr lang="en-US" dirty="0" smtClean="0"/>
              <a:t>11-14-0385-00-0hew-simulation-methodology-and-calibration</a:t>
            </a:r>
          </a:p>
          <a:p>
            <a:r>
              <a:rPr lang="en-US" dirty="0" smtClean="0"/>
              <a:t>[7] ns-3 </a:t>
            </a:r>
            <a:r>
              <a:rPr lang="en-US" dirty="0" err="1" smtClean="0"/>
              <a:t>wifi</a:t>
            </a:r>
            <a:r>
              <a:rPr lang="en-US" dirty="0" smtClean="0"/>
              <a:t> test at </a:t>
            </a:r>
            <a:r>
              <a:rPr lang="en-US" i="1" dirty="0" smtClean="0"/>
              <a:t>http://code.nsnam.org/</a:t>
            </a:r>
            <a:endParaRPr lang="en-US" i="1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Jinjing Jiang (Marvell)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Status of Simulator Calibration: PHY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has been a lot of progress in the calibration of PHY</a:t>
            </a:r>
          </a:p>
          <a:p>
            <a:pPr lvl="1"/>
            <a:r>
              <a:rPr lang="en-US" dirty="0" smtClean="0"/>
              <a:t>Details are already defined in [1]</a:t>
            </a:r>
          </a:p>
          <a:p>
            <a:pPr lvl="1"/>
            <a:r>
              <a:rPr lang="en-US" dirty="0" smtClean="0"/>
              <a:t>Long-term SINR calibration [2] aligned the implementation across different companies on</a:t>
            </a:r>
          </a:p>
          <a:p>
            <a:pPr lvl="2"/>
            <a:r>
              <a:rPr lang="en-US" dirty="0" smtClean="0"/>
              <a:t>Topology generation</a:t>
            </a:r>
          </a:p>
          <a:p>
            <a:pPr lvl="2"/>
            <a:r>
              <a:rPr lang="en-US" dirty="0" smtClean="0"/>
              <a:t>Generation of large-scale fading, shadowing</a:t>
            </a:r>
          </a:p>
          <a:p>
            <a:pPr lvl="1"/>
            <a:r>
              <a:rPr lang="en-US" dirty="0" smtClean="0"/>
              <a:t>Instantaneous SINR calibration is underway [3][</a:t>
            </a:r>
            <a:r>
              <a:rPr lang="en-US" dirty="0"/>
              <a:t>4</a:t>
            </a:r>
            <a:r>
              <a:rPr lang="en-US" dirty="0" smtClean="0"/>
              <a:t>]</a:t>
            </a:r>
          </a:p>
          <a:p>
            <a:pPr lvl="2"/>
            <a:r>
              <a:rPr lang="en-US" dirty="0" smtClean="0"/>
              <a:t>Small-scale fading generation</a:t>
            </a:r>
          </a:p>
          <a:p>
            <a:pPr lvl="2"/>
            <a:r>
              <a:rPr lang="en-US" dirty="0" smtClean="0"/>
              <a:t>Simple MAC mechanism modeling: CCA or DCA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Jinjing Jiang (Marvell)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22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Status of Simulator Calibration: </a:t>
            </a:r>
            <a:r>
              <a:rPr lang="en-US" sz="4000" dirty="0" smtClean="0"/>
              <a:t>MAC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</a:t>
            </a:r>
            <a:r>
              <a:rPr lang="en-US" dirty="0" smtClean="0"/>
              <a:t>etails </a:t>
            </a:r>
            <a:r>
              <a:rPr lang="en-US" dirty="0"/>
              <a:t>and </a:t>
            </a:r>
            <a:r>
              <a:rPr lang="en-US" dirty="0" smtClean="0"/>
              <a:t>results </a:t>
            </a:r>
            <a:r>
              <a:rPr lang="en-US" dirty="0"/>
              <a:t>are </a:t>
            </a:r>
            <a:r>
              <a:rPr lang="en-US" dirty="0" smtClean="0"/>
              <a:t>less discussed </a:t>
            </a:r>
            <a:r>
              <a:rPr lang="en-US" dirty="0"/>
              <a:t>for MAC </a:t>
            </a:r>
            <a:r>
              <a:rPr lang="en-US" dirty="0" smtClean="0"/>
              <a:t>due to the complexity introduced by the network dynamics and options related to PHY</a:t>
            </a:r>
          </a:p>
          <a:p>
            <a:r>
              <a:rPr lang="en-US" dirty="0" smtClean="0"/>
              <a:t>Existing proposed metrics: </a:t>
            </a:r>
          </a:p>
          <a:p>
            <a:pPr lvl="1"/>
            <a:r>
              <a:rPr lang="en-US" dirty="0" smtClean="0"/>
              <a:t>CDFs (throughput, the number of concurrent transmissions, etc.), event traces, PER logs [5][6]</a:t>
            </a:r>
          </a:p>
          <a:p>
            <a:r>
              <a:rPr lang="en-US" dirty="0" smtClean="0"/>
              <a:t>Existing proposed setup:</a:t>
            </a:r>
          </a:p>
          <a:p>
            <a:pPr lvl="1"/>
            <a:r>
              <a:rPr lang="en-US" dirty="0" smtClean="0"/>
              <a:t>Starting from the simple setting [6], such as </a:t>
            </a:r>
          </a:p>
          <a:p>
            <a:pPr lvl="2"/>
            <a:r>
              <a:rPr lang="en-US" dirty="0" smtClean="0"/>
              <a:t>1 BSS with 2 STAs, and add more STAs later on</a:t>
            </a:r>
          </a:p>
          <a:p>
            <a:pPr lvl="2"/>
            <a:r>
              <a:rPr lang="en-US" dirty="0" smtClean="0"/>
              <a:t>Only with the simplest channel, fixed </a:t>
            </a:r>
            <a:r>
              <a:rPr lang="en-US" dirty="0" err="1" smtClean="0"/>
              <a:t>TxVector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Use the real scenario [1][5]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Jinjing Jiang (Marvell)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812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636" y="838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 Reflection on Performance-Based MAC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109" y="2055813"/>
            <a:ext cx="777240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Existing proposal: MAC calibration using system performance as a metric for a comprehensive or a simplified scenario.</a:t>
            </a:r>
          </a:p>
          <a:p>
            <a:endParaRPr lang="en-US" dirty="0" smtClean="0"/>
          </a:p>
          <a:p>
            <a:r>
              <a:rPr lang="en-US" dirty="0" smtClean="0"/>
              <a:t>Pros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asy to read and understand: %5 percentile throughput, mean throughput, …</a:t>
            </a:r>
          </a:p>
          <a:p>
            <a:r>
              <a:rPr lang="en-US" dirty="0" smtClean="0"/>
              <a:t>Cons </a:t>
            </a:r>
          </a:p>
          <a:p>
            <a:pPr lvl="1"/>
            <a:r>
              <a:rPr lang="en-US" dirty="0" smtClean="0"/>
              <a:t>Time consuming to agree on the common set of parameters and calibration scenarios, and the final performance.</a:t>
            </a:r>
          </a:p>
          <a:p>
            <a:pPr lvl="2"/>
            <a:r>
              <a:rPr lang="en-US" dirty="0" smtClean="0"/>
              <a:t>How to abstract PHY? Who is right and who is wrong? And many etc…</a:t>
            </a:r>
          </a:p>
          <a:p>
            <a:pPr lvl="1"/>
            <a:r>
              <a:rPr lang="en-US" dirty="0" smtClean="0"/>
              <a:t>Cannot disentangle the mixing effects of various modeling method or modeling granularity</a:t>
            </a:r>
          </a:p>
          <a:p>
            <a:pPr lvl="2"/>
            <a:r>
              <a:rPr lang="en-US" dirty="0" smtClean="0"/>
              <a:t>Hard to identify the cause of possible differences.</a:t>
            </a:r>
          </a:p>
          <a:p>
            <a:pPr lvl="1"/>
            <a:r>
              <a:rPr lang="en-US" dirty="0" smtClean="0"/>
              <a:t>The system performance metrics could hide miscues of buggy implementation of MAC mechanism</a:t>
            </a:r>
          </a:p>
          <a:p>
            <a:pPr lvl="2"/>
            <a:r>
              <a:rPr lang="en-US" dirty="0" smtClean="0"/>
              <a:t>Two close curves do not necessarily mean two identical MAC behaviors.</a:t>
            </a:r>
          </a:p>
          <a:p>
            <a:pPr lvl="2"/>
            <a:r>
              <a:rPr lang="en-US" dirty="0" smtClean="0"/>
              <a:t>How </a:t>
            </a:r>
            <a:r>
              <a:rPr lang="en-US" dirty="0"/>
              <a:t>to compare two numbers or two </a:t>
            </a:r>
            <a:r>
              <a:rPr lang="en-US" dirty="0" smtClean="0"/>
              <a:t>curves?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Need </a:t>
            </a:r>
            <a:r>
              <a:rPr lang="en-US" dirty="0"/>
              <a:t>to answer how close, how much difference is tolerable, </a:t>
            </a:r>
            <a:r>
              <a:rPr lang="en-US" dirty="0" smtClean="0"/>
              <a:t>etc.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Jinjing Jiang (Marvell)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75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1524000"/>
            <a:ext cx="6096000" cy="457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example: hard to tell whether 3 simulators are aligned/correct or not!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Jinjing Jiang (Marvell)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1" y="2438400"/>
            <a:ext cx="2514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15888">
              <a:buFont typeface="Arial" pitchFamily="34" charset="0"/>
              <a:buChar char="•"/>
            </a:pPr>
            <a:r>
              <a:rPr lang="en-US" sz="1400" dirty="0" smtClean="0"/>
              <a:t>Who is right and who is wrong? </a:t>
            </a:r>
            <a:r>
              <a:rPr lang="en-US" sz="1400" dirty="0" smtClean="0">
                <a:sym typeface="Wingdings" pitchFamily="2" charset="2"/>
              </a:rPr>
              <a:t> take a long time to debate</a:t>
            </a:r>
          </a:p>
          <a:p>
            <a:pPr indent="115888">
              <a:buFont typeface="Arial" pitchFamily="34" charset="0"/>
              <a:buChar char="•"/>
            </a:pPr>
            <a:endParaRPr lang="en-US" sz="1400" dirty="0" smtClean="0">
              <a:sym typeface="Wingdings" pitchFamily="2" charset="2"/>
            </a:endParaRPr>
          </a:p>
          <a:p>
            <a:pPr indent="115888">
              <a:buFont typeface="Arial" pitchFamily="34" charset="0"/>
              <a:buChar char="•"/>
            </a:pPr>
            <a:r>
              <a:rPr lang="en-US" sz="1400" dirty="0" smtClean="0">
                <a:sym typeface="Wingdings" pitchFamily="2" charset="2"/>
              </a:rPr>
              <a:t>Are they close enough to be all right (aligned)?</a:t>
            </a:r>
          </a:p>
          <a:p>
            <a:pPr indent="115888">
              <a:buFont typeface="Arial" pitchFamily="34" charset="0"/>
              <a:buChar char="•"/>
            </a:pPr>
            <a:endParaRPr lang="en-US" sz="1400" dirty="0" smtClean="0">
              <a:sym typeface="Wingdings" pitchFamily="2" charset="2"/>
            </a:endParaRPr>
          </a:p>
          <a:p>
            <a:pPr indent="115888">
              <a:buFont typeface="Arial" pitchFamily="34" charset="0"/>
              <a:buChar char="•"/>
            </a:pPr>
            <a:r>
              <a:rPr lang="en-US" sz="1400" dirty="0" smtClean="0">
                <a:sym typeface="Wingdings" pitchFamily="2" charset="2"/>
              </a:rPr>
              <a:t>Even they are aligned (with reasonable gaps), can we say MAC layers are calibrated?</a:t>
            </a:r>
          </a:p>
          <a:p>
            <a:pPr indent="115888">
              <a:buFont typeface="Arial" pitchFamily="34" charset="0"/>
              <a:buChar char="•"/>
            </a:pPr>
            <a:endParaRPr lang="en-US" sz="1400" dirty="0" smtClean="0">
              <a:sym typeface="Wingdings" pitchFamily="2" charset="2"/>
            </a:endParaRPr>
          </a:p>
          <a:p>
            <a:pPr indent="115888">
              <a:buFont typeface="Arial" pitchFamily="34" charset="0"/>
              <a:buChar char="•"/>
            </a:pPr>
            <a:r>
              <a:rPr lang="en-US" sz="1400" dirty="0" smtClean="0">
                <a:sym typeface="Wingdings" pitchFamily="2" charset="2"/>
              </a:rPr>
              <a:t>Many more…</a:t>
            </a:r>
            <a:endParaRPr lang="en-US" sz="1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083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vs.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To ensure whether </a:t>
            </a:r>
            <a:r>
              <a:rPr lang="en-US" dirty="0" smtClean="0"/>
              <a:t>MAC works correctly (as </a:t>
            </a:r>
            <a:r>
              <a:rPr lang="en-US" dirty="0"/>
              <a:t>close as </a:t>
            </a:r>
            <a:r>
              <a:rPr lang="en-US" dirty="0" smtClean="0"/>
              <a:t>possible), </a:t>
            </a:r>
            <a:r>
              <a:rPr lang="en-US" dirty="0"/>
              <a:t>it is necessary to do </a:t>
            </a:r>
            <a:r>
              <a:rPr lang="en-US" dirty="0" smtClean="0"/>
              <a:t>function testing </a:t>
            </a:r>
            <a:r>
              <a:rPr lang="en-US" dirty="0"/>
              <a:t>before looking at the performance metrics suggested by [5][6]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Our proposal: define </a:t>
            </a:r>
            <a:r>
              <a:rPr lang="en-US" dirty="0"/>
              <a:t>tests </a:t>
            </a:r>
            <a:r>
              <a:rPr lang="en-US" dirty="0" smtClean="0"/>
              <a:t>restricted </a:t>
            </a:r>
            <a:r>
              <a:rPr lang="en-US" dirty="0"/>
              <a:t>to MAC mechanisms to </a:t>
            </a:r>
            <a:r>
              <a:rPr lang="en-US" dirty="0" smtClean="0"/>
              <a:t>show it functions as </a:t>
            </a:r>
            <a:r>
              <a:rPr lang="en-US" dirty="0"/>
              <a:t>expected</a:t>
            </a:r>
          </a:p>
          <a:p>
            <a:pPr lvl="1"/>
            <a:r>
              <a:rPr lang="en-US" dirty="0" smtClean="0"/>
              <a:t>Deterministic MAC test cases with deterministic test metrics.</a:t>
            </a:r>
          </a:p>
          <a:p>
            <a:pPr lvl="1"/>
            <a:r>
              <a:rPr lang="en-US" dirty="0" smtClean="0"/>
              <a:t>No need to run a full/lengthy simulation but only a </a:t>
            </a:r>
            <a:r>
              <a:rPr lang="en-US" smtClean="0"/>
              <a:t>small number of predefined </a:t>
            </a:r>
            <a:r>
              <a:rPr lang="en-US" dirty="0" smtClean="0"/>
              <a:t>events related to the function to test.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Testing tool: various traces such as</a:t>
            </a:r>
          </a:p>
          <a:p>
            <a:pPr lvl="1"/>
            <a:r>
              <a:rPr lang="en-US" dirty="0" smtClean="0"/>
              <a:t>Event timing traces (time stamps, sequence number,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MAC state traces</a:t>
            </a:r>
          </a:p>
          <a:p>
            <a:pPr lvl="1"/>
            <a:r>
              <a:rPr lang="en-US" dirty="0"/>
              <a:t>Other types of traces: </a:t>
            </a:r>
            <a:r>
              <a:rPr lang="en-US" dirty="0" smtClean="0"/>
              <a:t>buffer/queue </a:t>
            </a:r>
            <a:r>
              <a:rPr lang="en-US" dirty="0"/>
              <a:t>content…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Jinjing Jiang (Marvell)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924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477"/>
            <a:ext cx="7886700" cy="1325563"/>
          </a:xfrm>
        </p:spPr>
        <p:txBody>
          <a:bodyPr/>
          <a:lstStyle/>
          <a:p>
            <a:r>
              <a:rPr lang="en-US" dirty="0" smtClean="0"/>
              <a:t>What is MAC simulator?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86700" cy="7213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piece of software controlled by simulator’s scheduler and MAC’s finite state machine (FSM)</a:t>
            </a:r>
          </a:p>
        </p:txBody>
      </p:sp>
      <p:sp>
        <p:nvSpPr>
          <p:cNvPr id="8" name="Oval 7"/>
          <p:cNvSpPr/>
          <p:nvPr/>
        </p:nvSpPr>
        <p:spPr>
          <a:xfrm>
            <a:off x="1154430" y="2341247"/>
            <a:ext cx="1051560" cy="104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IDLE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154430" y="5424489"/>
            <a:ext cx="1051560" cy="104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221730" y="2341247"/>
            <a:ext cx="1051560" cy="104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BACK</a:t>
            </a:r>
          </a:p>
          <a:p>
            <a:pPr algn="ctr"/>
            <a:r>
              <a:rPr lang="en-US" sz="1100" dirty="0" smtClean="0"/>
              <a:t>OFF</a:t>
            </a:r>
            <a:endParaRPr lang="en-US" sz="1100" dirty="0"/>
          </a:p>
        </p:txBody>
      </p:sp>
      <p:sp>
        <p:nvSpPr>
          <p:cNvPr id="11" name="Oval 10"/>
          <p:cNvSpPr/>
          <p:nvPr/>
        </p:nvSpPr>
        <p:spPr>
          <a:xfrm>
            <a:off x="6221730" y="5424489"/>
            <a:ext cx="1051560" cy="104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Collision Detection/RETRY</a:t>
            </a:r>
            <a:endParaRPr lang="en-US" sz="1000" dirty="0"/>
          </a:p>
        </p:txBody>
      </p:sp>
      <p:cxnSp>
        <p:nvCxnSpPr>
          <p:cNvPr id="13" name="Straight Arrow Connector 12"/>
          <p:cNvCxnSpPr>
            <a:stCxn id="8" idx="4"/>
            <a:endCxn id="9" idx="0"/>
          </p:cNvCxnSpPr>
          <p:nvPr/>
        </p:nvCxnSpPr>
        <p:spPr>
          <a:xfrm>
            <a:off x="1680210" y="3381377"/>
            <a:ext cx="0" cy="204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1"/>
            <a:endCxn id="8" idx="5"/>
          </p:cNvCxnSpPr>
          <p:nvPr/>
        </p:nvCxnSpPr>
        <p:spPr>
          <a:xfrm flipH="1" flipV="1">
            <a:off x="2051993" y="3229053"/>
            <a:ext cx="4323734" cy="2347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1" idx="2"/>
          </p:cNvCxnSpPr>
          <p:nvPr/>
        </p:nvCxnSpPr>
        <p:spPr>
          <a:xfrm>
            <a:off x="2030573" y="5944554"/>
            <a:ext cx="41911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3"/>
            <a:endCxn id="9" idx="5"/>
          </p:cNvCxnSpPr>
          <p:nvPr/>
        </p:nvCxnSpPr>
        <p:spPr>
          <a:xfrm flipH="1">
            <a:off x="2051993" y="6312295"/>
            <a:ext cx="43237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764281" y="3356960"/>
            <a:ext cx="0" cy="204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3"/>
            <a:endCxn id="9" idx="7"/>
          </p:cNvCxnSpPr>
          <p:nvPr/>
        </p:nvCxnSpPr>
        <p:spPr>
          <a:xfrm flipH="1">
            <a:off x="2051993" y="3229053"/>
            <a:ext cx="4323734" cy="2347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6"/>
          </p:cNvCxnSpPr>
          <p:nvPr/>
        </p:nvCxnSpPr>
        <p:spPr>
          <a:xfrm>
            <a:off x="2205990" y="2861312"/>
            <a:ext cx="1423408" cy="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48" idx="7"/>
            <a:endCxn id="10" idx="1"/>
          </p:cNvCxnSpPr>
          <p:nvPr/>
        </p:nvCxnSpPr>
        <p:spPr>
          <a:xfrm>
            <a:off x="4750947" y="2493571"/>
            <a:ext cx="1624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48" idx="5"/>
            <a:endCxn id="48" idx="3"/>
          </p:cNvCxnSpPr>
          <p:nvPr/>
        </p:nvCxnSpPr>
        <p:spPr>
          <a:xfrm rot="5400000">
            <a:off x="4204355" y="2682461"/>
            <a:ext cx="12700" cy="1093184"/>
          </a:xfrm>
          <a:prstGeom prst="curvedConnector3">
            <a:avLst>
              <a:gd name="adj1" fmla="val 29994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431357" y="2341247"/>
            <a:ext cx="1545996" cy="104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CCA/NAV Wait</a:t>
            </a:r>
            <a:endParaRPr lang="en-US" dirty="0"/>
          </a:p>
        </p:txBody>
      </p:sp>
      <p:cxnSp>
        <p:nvCxnSpPr>
          <p:cNvPr id="55" name="Straight Arrow Connector 54"/>
          <p:cNvCxnSpPr>
            <a:stCxn id="10" idx="2"/>
            <a:endCxn id="48" idx="6"/>
          </p:cNvCxnSpPr>
          <p:nvPr/>
        </p:nvCxnSpPr>
        <p:spPr>
          <a:xfrm flipH="1">
            <a:off x="4977353" y="2861312"/>
            <a:ext cx="12443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urved Connector 56"/>
          <p:cNvCxnSpPr>
            <a:stCxn id="10" idx="0"/>
            <a:endCxn id="8" idx="0"/>
          </p:cNvCxnSpPr>
          <p:nvPr/>
        </p:nvCxnSpPr>
        <p:spPr>
          <a:xfrm rot="16200000" flipV="1">
            <a:off x="4213860" y="-192403"/>
            <a:ext cx="12700" cy="5067300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52400" y="400859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Medium is not busy during Access Request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733800" y="5666601"/>
            <a:ext cx="1066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is finished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800600" y="2286000"/>
            <a:ext cx="1448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Busy during </a:t>
            </a:r>
            <a:r>
              <a:rPr lang="en-US" dirty="0" err="1" smtClean="0"/>
              <a:t>backoff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4996832" y="2871324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Idle for IFS time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764280" y="4008591"/>
            <a:ext cx="1693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other transmitted frames whether successful or not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2971800" y="6096000"/>
            <a:ext cx="2820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Still in sequence and last step is successful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875837" y="3399694"/>
            <a:ext cx="1753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successful after </a:t>
            </a:r>
            <a:r>
              <a:rPr lang="en-US" dirty="0" err="1" smtClean="0"/>
              <a:t>AccessRequest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068765" y="3410577"/>
            <a:ext cx="1383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ACK is transmitted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014725" y="1922012"/>
            <a:ext cx="2166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successful after last TX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Jinjing Jiang (Marvell)</a:t>
            </a:r>
            <a:endParaRPr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473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105" y="304800"/>
            <a:ext cx="7886700" cy="1325563"/>
          </a:xfrm>
        </p:spPr>
        <p:txBody>
          <a:bodyPr/>
          <a:lstStyle/>
          <a:p>
            <a:r>
              <a:rPr lang="en-US" dirty="0" smtClean="0"/>
              <a:t>Calibrating via MAC FSM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32874"/>
            <a:ext cx="7886700" cy="489172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Calibrating MAC functionalities via MAC FSM test</a:t>
            </a:r>
          </a:p>
          <a:p>
            <a:pPr lvl="1"/>
            <a:r>
              <a:rPr lang="en-US" dirty="0" smtClean="0"/>
              <a:t>FSM states transition works as expected </a:t>
            </a:r>
            <a:r>
              <a:rPr lang="en-US" dirty="0" smtClean="0">
                <a:sym typeface="Wingdings" pitchFamily="2" charset="2"/>
              </a:rPr>
              <a:t> MAC works properly in the network simulator.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Benefit of FSM-based MAC calibration: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Minimum effort in defining the test cases and the desired metrics.</a:t>
            </a:r>
          </a:p>
          <a:p>
            <a:pPr lvl="1"/>
            <a:r>
              <a:rPr lang="en-US" dirty="0" smtClean="0"/>
              <a:t>Isolate </a:t>
            </a:r>
            <a:r>
              <a:rPr lang="en-US" dirty="0"/>
              <a:t>MAC functions from PHY implementation and randomness in the system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NO need to configure the network (PHY, MAC, Application, Scenario)</a:t>
            </a:r>
          </a:p>
          <a:p>
            <a:pPr lvl="2"/>
            <a:r>
              <a:rPr lang="en-US" dirty="0" smtClean="0"/>
              <a:t>NO need to run a real simulation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NO lengthy waiting and data analysis</a:t>
            </a:r>
          </a:p>
          <a:p>
            <a:pPr lvl="1"/>
            <a:r>
              <a:rPr lang="en-US" dirty="0" smtClean="0"/>
              <a:t>Minimum effort in programming </a:t>
            </a:r>
            <a:r>
              <a:rPr lang="en-US" dirty="0" smtClean="0">
                <a:sym typeface="Wingdings" panose="05000000000000000000" pitchFamily="2" charset="2"/>
              </a:rPr>
              <a:t> reuse the existing ones that control the MAC FSM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Methodology of FSM test:</a:t>
            </a:r>
          </a:p>
          <a:p>
            <a:pPr lvl="1"/>
            <a:r>
              <a:rPr lang="en-US" dirty="0" smtClean="0"/>
              <a:t>A test case as a pre-configured series </a:t>
            </a:r>
            <a:r>
              <a:rPr lang="en-US" dirty="0"/>
              <a:t>of virtual TX and RX </a:t>
            </a:r>
            <a:r>
              <a:rPr lang="en-US" dirty="0" smtClean="0"/>
              <a:t>event, for example:</a:t>
            </a:r>
            <a:endParaRPr lang="en-US" dirty="0"/>
          </a:p>
          <a:p>
            <a:pPr lvl="2"/>
            <a:r>
              <a:rPr lang="en-US" dirty="0"/>
              <a:t>TX Event: Access Request function</a:t>
            </a:r>
          </a:p>
          <a:p>
            <a:pPr lvl="2"/>
            <a:r>
              <a:rPr lang="en-US" dirty="0"/>
              <a:t>RX Event: </a:t>
            </a:r>
            <a:r>
              <a:rPr lang="en-US" dirty="0" err="1"/>
              <a:t>RxStart</a:t>
            </a:r>
            <a:r>
              <a:rPr lang="en-US" dirty="0"/>
              <a:t> and </a:t>
            </a:r>
            <a:r>
              <a:rPr lang="en-US" dirty="0" err="1"/>
              <a:t>RxEnd</a:t>
            </a:r>
            <a:r>
              <a:rPr lang="en-US" dirty="0"/>
              <a:t> function</a:t>
            </a:r>
          </a:p>
          <a:p>
            <a:pPr lvl="2"/>
            <a:r>
              <a:rPr lang="en-US" dirty="0" smtClean="0"/>
              <a:t>Backoff state: </a:t>
            </a:r>
            <a:r>
              <a:rPr lang="en-US" dirty="0"/>
              <a:t>Initial Backoff counter, </a:t>
            </a:r>
            <a:r>
              <a:rPr lang="en-US" dirty="0" err="1"/>
              <a:t>UpdateBackoff</a:t>
            </a:r>
            <a:r>
              <a:rPr lang="en-US" dirty="0"/>
              <a:t> </a:t>
            </a:r>
            <a:r>
              <a:rPr lang="en-US" dirty="0" smtClean="0"/>
              <a:t>function</a:t>
            </a:r>
          </a:p>
          <a:p>
            <a:pPr lvl="1"/>
            <a:r>
              <a:rPr lang="en-US" dirty="0" smtClean="0"/>
              <a:t>Calibrating by checking related MAC FSM states at each time slot.</a:t>
            </a:r>
          </a:p>
          <a:p>
            <a:pPr lvl="1"/>
            <a:r>
              <a:rPr lang="en-US" dirty="0" smtClean="0"/>
              <a:t>One test case to cover one key MAC function</a:t>
            </a:r>
            <a:endParaRPr lang="en-US" dirty="0"/>
          </a:p>
          <a:p>
            <a:endParaRPr lang="en-US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Jinjing Jiang (Marvell)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074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Test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constrain the workload of MAC test, design function test on key legacy MAC functions.</a:t>
            </a:r>
          </a:p>
          <a:p>
            <a:endParaRPr lang="en-US" dirty="0" smtClean="0"/>
          </a:p>
          <a:p>
            <a:r>
              <a:rPr lang="en-US" dirty="0" smtClean="0"/>
              <a:t>Example of key legacy MAC functions:</a:t>
            </a:r>
          </a:p>
          <a:p>
            <a:pPr lvl="1"/>
            <a:r>
              <a:rPr lang="en-US" dirty="0" smtClean="0"/>
              <a:t>CSMA </a:t>
            </a:r>
          </a:p>
          <a:p>
            <a:pPr lvl="1"/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Mechanism</a:t>
            </a:r>
          </a:p>
          <a:p>
            <a:pPr lvl="1"/>
            <a:r>
              <a:rPr lang="en-US" dirty="0" smtClean="0"/>
              <a:t>A-MPDU</a:t>
            </a:r>
          </a:p>
          <a:p>
            <a:pPr lvl="1"/>
            <a:r>
              <a:rPr lang="en-US" dirty="0" smtClean="0"/>
              <a:t>……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Jinjing Jiang (Marvell)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047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4491</TotalTime>
  <Words>1862</Words>
  <Application>Microsoft Office PowerPoint</Application>
  <PresentationFormat>On-screen Show (4:3)</PresentationFormat>
  <Paragraphs>401</Paragraphs>
  <Slides>19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IEEE802.11 template</vt:lpstr>
      <vt:lpstr>Calibrating MAC Simulator Through Function Test</vt:lpstr>
      <vt:lpstr>Status of Simulator Calibration: PHY</vt:lpstr>
      <vt:lpstr>Status of Simulator Calibration: MAC</vt:lpstr>
      <vt:lpstr>A Reflection on Performance-Based MAC Calibration</vt:lpstr>
      <vt:lpstr>An example: hard to tell whether 3 simulators are aligned/correct or not!</vt:lpstr>
      <vt:lpstr>Performance vs. Functionality</vt:lpstr>
      <vt:lpstr>What is MAC simulator?</vt:lpstr>
      <vt:lpstr>Calibrating via MAC FSM</vt:lpstr>
      <vt:lpstr>Possible Test Targets</vt:lpstr>
      <vt:lpstr>Test Examples</vt:lpstr>
      <vt:lpstr>A Test Example using Timing Traces [7]</vt:lpstr>
      <vt:lpstr>A Test Example using Timing Traces (cont.)</vt:lpstr>
      <vt:lpstr>A More Complicated EDCA Test Example</vt:lpstr>
      <vt:lpstr>An EDCA Test Example (cont.)</vt:lpstr>
      <vt:lpstr>An EDCA Test Example (cont.)</vt:lpstr>
      <vt:lpstr>An EDCA Test Example (cont.)</vt:lpstr>
      <vt:lpstr>Observations…</vt:lpstr>
      <vt:lpstr>Summary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227</cp:revision>
  <cp:lastPrinted>2010-12-20T20:45:24Z</cp:lastPrinted>
  <dcterms:created xsi:type="dcterms:W3CDTF">2014-01-14T02:35:55Z</dcterms:created>
  <dcterms:modified xsi:type="dcterms:W3CDTF">2014-05-09T23:26:47Z</dcterms:modified>
</cp:coreProperties>
</file>