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2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90" r:id="rId4"/>
    <p:sldId id="257" r:id="rId5"/>
    <p:sldId id="262" r:id="rId6"/>
    <p:sldId id="268" r:id="rId7"/>
    <p:sldId id="280" r:id="rId8"/>
    <p:sldId id="286" r:id="rId9"/>
    <p:sldId id="266" r:id="rId10"/>
    <p:sldId id="283" r:id="rId11"/>
    <p:sldId id="296" r:id="rId12"/>
    <p:sldId id="294" r:id="rId13"/>
    <p:sldId id="295" r:id="rId14"/>
    <p:sldId id="272" r:id="rId15"/>
    <p:sldId id="26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or, Douglas R" initials="CDR" lastIdx="2" clrIdx="0"/>
  <p:cmAuthor id="1" name="Pragada, Ravikumar V" initials="PRV" lastIdx="4" clrIdx="1"/>
  <p:cmAuthor id="2" name="Levy, Joseph S" initials="LJ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71" autoAdjust="0"/>
  </p:normalViewPr>
  <p:slideViewPr>
    <p:cSldViewPr>
      <p:cViewPr>
        <p:scale>
          <a:sx n="70" d="100"/>
          <a:sy n="70" d="100"/>
        </p:scale>
        <p:origin x="-14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23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7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9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Afbeelding 11" descr="liquid-1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 userDrawn="1"/>
          </p:nvSpPr>
          <p:spPr>
            <a:xfrm>
              <a:off x="7480300" y="5537200"/>
              <a:ext cx="12573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6" name="Picture 1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8555" y="3429000"/>
            <a:ext cx="3231142" cy="1956279"/>
          </a:xfrm>
        </p:spPr>
        <p:txBody>
          <a:bodyPr/>
          <a:lstStyle>
            <a:lvl1pPr algn="r"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671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-6836" y="0"/>
            <a:chExt cx="9144000" cy="6858000"/>
          </a:xfrm>
        </p:grpSpPr>
        <p:grpSp>
          <p:nvGrpSpPr>
            <p:cNvPr id="5" name="Group 9"/>
            <p:cNvGrpSpPr>
              <a:grpSpLocks/>
            </p:cNvGrpSpPr>
            <p:nvPr userDrawn="1"/>
          </p:nvGrpSpPr>
          <p:grpSpPr bwMode="auto">
            <a:xfrm>
              <a:off x="-6836" y="0"/>
              <a:ext cx="9144000" cy="6858000"/>
              <a:chOff x="0" y="0"/>
              <a:chExt cx="9144000" cy="6858000"/>
            </a:xfrm>
          </p:grpSpPr>
          <p:pic>
            <p:nvPicPr>
              <p:cNvPr id="7" name="Afbeelding 4" descr="liquid-2.pn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 userDrawn="1"/>
            </p:nvSpPr>
            <p:spPr>
              <a:xfrm>
                <a:off x="1479550" y="6478588"/>
                <a:ext cx="931863" cy="379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buClrTx/>
                  <a:buSzTx/>
                  <a:buFontTx/>
                  <a:buNone/>
                  <a:defRPr/>
                </a:pPr>
                <a:endParaRPr lang="en-US" sz="1800" dirty="0">
                  <a:solidFill>
                    <a:srgbClr val="FFFFFF"/>
                  </a:solidFill>
                  <a:ea typeface="ＭＳ Ｐゴシック" charset="-128"/>
                  <a:sym typeface="Verdana" pitchFamily="34" charset="0"/>
                </a:endParaRPr>
              </a:p>
            </p:txBody>
          </p:sp>
        </p:grpSp>
        <p:sp>
          <p:nvSpPr>
            <p:cNvPr id="6" name="Rectangle 5"/>
            <p:cNvSpPr/>
            <p:nvPr userDrawn="1"/>
          </p:nvSpPr>
          <p:spPr>
            <a:xfrm>
              <a:off x="7325827" y="5243513"/>
              <a:ext cx="1187450" cy="941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9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5868" y="2656403"/>
            <a:ext cx="5723489" cy="932068"/>
          </a:xfrm>
        </p:spPr>
        <p:txBody>
          <a:bodyPr lIns="108000" tIns="0" bIns="0"/>
          <a:lstStyle>
            <a:lvl1pPr algn="l">
              <a:lnSpc>
                <a:spcPct val="8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5868" y="3635074"/>
            <a:ext cx="5735141" cy="722356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75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FC1B-3110-B04D-B0E3-F4A6886AB5A6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32025" y="6573838"/>
            <a:ext cx="4772025" cy="236537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4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ore-cmos_bc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4" y="3511306"/>
            <a:ext cx="4596130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8835" y="4386263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411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ore-cmo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37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4431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ED1941"/>
                </a:solidFill>
                <a:latin typeface="Gill Sans MT" charset="0"/>
                <a:sym typeface="Verdana" pitchFamily="34" charset="0"/>
              </a:rPr>
              <a:t>IMEC CORE CMOS</a:t>
            </a:r>
          </a:p>
        </p:txBody>
      </p:sp>
      <p:pic>
        <p:nvPicPr>
          <p:cNvPr id="6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48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more_bcw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431599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917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more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8272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143F90"/>
                </a:solidFill>
                <a:latin typeface="Gill Sans MT" charset="0"/>
                <a:sym typeface="Verdana" pitchFamily="34" charset="0"/>
              </a:rPr>
              <a:t>IMEC CMORE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885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energy_pas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847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energy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9415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F06423"/>
                </a:solidFill>
                <a:latin typeface="Gill Sans MT" charset="0"/>
                <a:sym typeface="Verdana" pitchFamily="34" charset="0"/>
              </a:rPr>
              <a:t>IMEC ENERGY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6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uman++_pe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758224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4634771"/>
            <a:ext cx="4668868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49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man++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557338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89CE"/>
                </a:solidFill>
                <a:latin typeface="Gill Sans MT" charset="0"/>
                <a:sym typeface="Verdana" pitchFamily="34" charset="0"/>
              </a:rPr>
              <a:t>HUMAN ++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1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smart-systems_bafi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264388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rgbClr val="D80B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4137755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822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smart-system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9892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D80B8C"/>
                </a:solidFill>
                <a:latin typeface="Gill Sans MT" charset="0"/>
                <a:sym typeface="Verdana" pitchFamily="34" charset="0"/>
              </a:rPr>
              <a:t>IMEC SMART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5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ne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32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1574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63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a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690813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AND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025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_asic_servic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75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740025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98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8266-1659-614A-A06F-D276A3CAE508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8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5DE2-C1B5-664F-BABF-AA7400CCAF2F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11-14/0579r1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F466-A83F-475D-A08C-27EBD9D535A6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47800" y="1328738"/>
            <a:ext cx="7239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6688" y="6605588"/>
            <a:ext cx="7267575" cy="173037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2025" y="6565900"/>
            <a:ext cx="4772025" cy="236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cap="all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nl-NL" smtClean="0">
                <a:solidFill>
                  <a:srgbClr val="58595B"/>
                </a:solidFill>
                <a:sym typeface="Verdana" pitchFamily="34" charset="0"/>
              </a:rPr>
              <a:t>Joseph Levy (InterDigital)</a:t>
            </a:r>
            <a:endParaRPr lang="nl-NL">
              <a:solidFill>
                <a:srgbClr val="58595B"/>
              </a:solidFill>
              <a:sym typeface="Verdana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1500" y="6562725"/>
            <a:ext cx="4953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</a:pPr>
            <a:fld id="{2FB3D2D6-C4D7-4AFA-B07E-20275E4FCF0A}" type="slidenum">
              <a:rPr lang="en-US" smtClean="0">
                <a:solidFill>
                  <a:srgbClr val="58595B"/>
                </a:solidFill>
                <a:sym typeface="Verdana" pitchFamily="34" charset="0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srgbClr val="58595B"/>
              </a:solidFill>
              <a:sym typeface="Verdana" pitchFamily="34" charset="0"/>
            </a:endParaRPr>
          </a:p>
        </p:txBody>
      </p:sp>
      <p:pic>
        <p:nvPicPr>
          <p:cNvPr id="1031" name="Picture 8" descr="imec + streepje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24613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9pPr>
    </p:titleStyle>
    <p:bodyStyle>
      <a:lvl1pPr marL="93663" indent="-93663" algn="l" rtl="0" eaLnBrk="1" fontAlgn="base" hangingPunct="1">
        <a:spcBef>
          <a:spcPts val="600"/>
        </a:spcBef>
        <a:spcAft>
          <a:spcPts val="1200"/>
        </a:spcAft>
        <a:buFont typeface="Lucida Grande" charset="0"/>
        <a:buChar char=" "/>
        <a:defRPr lang="nl-NL"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271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▸"/>
        <a:defRPr lang="nl-NL"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20713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00113" indent="-2794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66813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2014-05-13</a:t>
            </a:r>
            <a:endParaRPr lang="en-GB" sz="2000" b="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 Backhaul Use Case for NG 11ad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62917"/>
              </p:ext>
            </p:extLst>
          </p:nvPr>
        </p:nvGraphicFramePr>
        <p:xfrm>
          <a:off x="304800" y="2360613"/>
          <a:ext cx="86106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cument" r:id="rId4" imgW="8267030" imgH="3066086" progId="Word.Document.8">
                  <p:embed/>
                </p:oleObj>
              </mc:Choice>
              <mc:Fallback>
                <p:oleObj name="Document" r:id="rId4" imgW="8267030" imgH="30660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0613"/>
                        <a:ext cx="8610600" cy="2974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2586545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Phased-array module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20435" r="37115" b="25464"/>
          <a:stretch/>
        </p:blipFill>
        <p:spPr bwMode="auto">
          <a:xfrm>
            <a:off x="228600" y="1981200"/>
            <a:ext cx="4876800" cy="39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Process 6"/>
          <p:cNvSpPr/>
          <p:nvPr/>
        </p:nvSpPr>
        <p:spPr>
          <a:xfrm>
            <a:off x="5257800" y="1524000"/>
            <a:ext cx="3505200" cy="487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4-antenna path single-chip transceiver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with </a:t>
            </a: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endParaRPr lang="en-US" sz="1600" dirty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PHY/MAC </a:t>
            </a:r>
            <a:r>
              <a:rPr lang="en-US" sz="1600" dirty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baseband chip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7F1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40nm LP CMOS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QPSK and QAM16 up to MCS12 (4.62Gbps)</a:t>
            </a:r>
          </a:p>
          <a:p>
            <a:pPr marL="268288" lvl="2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prototype with 4 antenna’s scaled up to achieve larger range!</a:t>
            </a: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 smtClean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currently redesigned for 2x2 </a:t>
            </a:r>
            <a:r>
              <a:rPr lang="en-US" sz="1600" dirty="0" err="1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MIMO+beamforming</a:t>
            </a:r>
            <a: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br>
              <a:rPr lang="en-US" sz="1600" dirty="0" smtClean="0">
                <a:solidFill>
                  <a:srgbClr val="93959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7F1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28nm HPM CMOS </a:t>
            </a:r>
            <a:endParaRPr lang="en-US" sz="1600" dirty="0">
              <a:solidFill>
                <a:srgbClr val="939598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solidFill>
                <a:srgbClr val="7F1C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Technology is ready for large </a:t>
            </a:r>
            <a:r>
              <a:rPr lang="en-US" dirty="0" err="1" smtClean="0">
                <a:solidFill>
                  <a:srgbClr val="000000"/>
                </a:solidFill>
              </a:rPr>
              <a:t>beamforming</a:t>
            </a:r>
            <a:r>
              <a:rPr lang="en-US" dirty="0" smtClean="0">
                <a:solidFill>
                  <a:srgbClr val="000000"/>
                </a:solidFill>
              </a:rPr>
              <a:t> arrays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MAC/PHY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85646"/>
            <a:ext cx="3352800" cy="43341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 Antennas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 rate – 2.5 Gb/s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250 </a:t>
            </a:r>
            <a:r>
              <a:rPr lang="en-US" dirty="0" err="1" smtClean="0"/>
              <a:t>mW</a:t>
            </a:r>
            <a:r>
              <a:rPr lang="en-US" dirty="0" smtClean="0"/>
              <a:t> peak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Contains both PHY and 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pic>
        <p:nvPicPr>
          <p:cNvPr id="5122" name="Picture 2" descr="C:\Documents\802\14_05_Waikoloa\Working\Module-penny_Tensor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4114800" cy="38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Conclusions</a:t>
            </a:r>
            <a:br>
              <a:rPr lang="en-GB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the need for wireless data grows, small cells will provide a means to increase capacity in dense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cost and high performance wireless backhaul technology is required to support the growth of small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 802.11ad will enable data rate growth to support the future required data rates required for small cell deployments.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89463"/>
          </a:xfrm>
          <a:ln/>
        </p:spPr>
        <p:txBody>
          <a:bodyPr/>
          <a:lstStyle/>
          <a:p>
            <a:r>
              <a:rPr lang="en-US" dirty="0" smtClean="0"/>
              <a:t>[1] Cisco Visual Networking Index: Global Mobile Data traffic Forecast Update, 2013-2018;  Cisco; 5 February 2014 </a:t>
            </a:r>
          </a:p>
          <a:p>
            <a:r>
              <a:rPr lang="en-US" dirty="0" smtClean="0"/>
              <a:t>[2</a:t>
            </a:r>
            <a:r>
              <a:rPr lang="en-US" dirty="0"/>
              <a:t>] The Myth of Spectrum </a:t>
            </a:r>
            <a:r>
              <a:rPr lang="en-US" dirty="0" smtClean="0"/>
              <a:t>Scarcity; Martin Cooper; March 2010</a:t>
            </a:r>
          </a:p>
          <a:p>
            <a:r>
              <a:rPr lang="en-US" dirty="0" smtClean="0"/>
              <a:t>[3</a:t>
            </a:r>
            <a:r>
              <a:rPr lang="en-US" dirty="0"/>
              <a:t>] Guidelines for LTE Backhaul Traffic </a:t>
            </a:r>
            <a:r>
              <a:rPr lang="en-US" dirty="0" smtClean="0"/>
              <a:t>Estimation; </a:t>
            </a:r>
            <a:r>
              <a:rPr lang="en-US" dirty="0"/>
              <a:t>NGMN (next generation mobile networks) </a:t>
            </a:r>
            <a:r>
              <a:rPr lang="en-US" dirty="0" smtClean="0"/>
              <a:t>Alliance; </a:t>
            </a:r>
            <a:r>
              <a:rPr lang="en-US" dirty="0"/>
              <a:t>3 July 2011</a:t>
            </a:r>
          </a:p>
          <a:p>
            <a:r>
              <a:rPr lang="en-US" dirty="0" smtClean="0"/>
              <a:t>[4]11-14/0136r2; </a:t>
            </a:r>
            <a:r>
              <a:rPr lang="en-US" altLang="ja-JP" dirty="0" smtClean="0"/>
              <a:t>Beyond </a:t>
            </a:r>
            <a:r>
              <a:rPr lang="en-US" altLang="ja-JP" dirty="0"/>
              <a:t>802.11ad – Ultra </a:t>
            </a:r>
            <a:r>
              <a:rPr lang="en-GB" dirty="0"/>
              <a:t>High Capacity and </a:t>
            </a:r>
            <a:br>
              <a:rPr lang="en-GB" dirty="0"/>
            </a:br>
            <a:r>
              <a:rPr lang="en-GB" dirty="0"/>
              <a:t>Throughput WLAN 2</a:t>
            </a:r>
            <a:r>
              <a:rPr lang="en-GB" baseline="30000" dirty="0"/>
              <a:t>nd</a:t>
            </a:r>
            <a:r>
              <a:rPr lang="en-GB" dirty="0"/>
              <a:t> </a:t>
            </a:r>
            <a:r>
              <a:rPr lang="en-GB" dirty="0" smtClean="0"/>
              <a:t>presentation; Gal Basson (Wilocity), et al; January 2014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0"/>
            <a:r>
              <a:rPr lang="en-GB" dirty="0" smtClean="0"/>
              <a:t>This contribution provides an overview of </a:t>
            </a:r>
            <a:r>
              <a:rPr lang="en-GB" dirty="0"/>
              <a:t>a</a:t>
            </a:r>
            <a:r>
              <a:rPr lang="en-GB" dirty="0" smtClean="0"/>
              <a:t> Backhaul use case in support of a next generation (</a:t>
            </a:r>
            <a:r>
              <a:rPr lang="en-GB" dirty="0"/>
              <a:t>NG) </a:t>
            </a:r>
            <a:r>
              <a:rPr lang="en-US" dirty="0"/>
              <a:t>Enhancements </a:t>
            </a:r>
            <a:r>
              <a:rPr lang="en-US" dirty="0" smtClean="0"/>
              <a:t>for Very </a:t>
            </a:r>
            <a:r>
              <a:rPr lang="en-US" dirty="0"/>
              <a:t>High Throughput in the 60 GHz Band</a:t>
            </a:r>
            <a:r>
              <a:rPr lang="en-GB" dirty="0"/>
              <a:t> (11ad</a:t>
            </a:r>
            <a:r>
              <a:rPr lang="en-GB" dirty="0" smtClean="0"/>
              <a:t>).  Some supporting enabling technology is also reviewed.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Agenda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Introduction: </a:t>
            </a:r>
            <a:r>
              <a:rPr lang="en-GB" dirty="0"/>
              <a:t>Market need for small-cell backhaul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Requirements for small-cell backhaul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NG 802.11ad possible backhaul configuration and capabilities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Enabling Technologies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Conclusions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0813" cy="533400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 smtClean="0"/>
              <a:t>Introduction</a:t>
            </a:r>
            <a:r>
              <a:rPr lang="en-GB" dirty="0"/>
              <a:t>: </a:t>
            </a:r>
            <a:r>
              <a:rPr lang="en-GB" dirty="0" smtClean="0"/>
              <a:t>Small Cells are Coming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2209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growth of demand for mobile device traffic is well documented and accelerating rapidly, a compound growth rate of 61% is predicted </a:t>
            </a:r>
            <a:r>
              <a:rPr lang="en-US" dirty="0"/>
              <a:t>[1] (</a:t>
            </a:r>
            <a:r>
              <a:rPr lang="en-US" dirty="0" smtClean="0"/>
              <a:t>10.8x, in 5y, ~100x for 2010 to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support this growth in data demand there must be growth in spectrum, spectrum efficiency, and density.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276600"/>
            <a:ext cx="4044927" cy="26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1" y="60198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Cisco Forecast of Mobile Device Traffic [1]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152400" y="3187337"/>
            <a:ext cx="5029200" cy="2959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There is limited available growth in spectrum and spectrum efficiency available. Density offers the best path to </a:t>
            </a:r>
            <a:r>
              <a:rPr lang="en-US" kern="0" dirty="0"/>
              <a:t>growth [2].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Only Small Cells can provide the density growth needed.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835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36550"/>
            <a:ext cx="2374889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534987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Small Cells Need: High Rate, Low Cost Backhaul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077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</a:t>
            </a:r>
            <a:r>
              <a:rPr lang="en-US" dirty="0">
                <a:solidFill>
                  <a:schemeClr val="tx1"/>
                </a:solidFill>
              </a:rPr>
              <a:t>total cost of operation (TCO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capacity (~2Gbps peak per small-cell by 2020)</a:t>
            </a:r>
          </a:p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Small-footprint – Strict space and weight requirements for deployment on street furniture (zoning requirements)</a:t>
            </a:r>
          </a:p>
          <a:p>
            <a:pPr marL="28892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Flexibility and quick installation by semi-skilled </a:t>
            </a:r>
            <a:r>
              <a:rPr lang="en-US" dirty="0" smtClean="0">
                <a:solidFill>
                  <a:schemeClr val="tx1"/>
                </a:solidFill>
              </a:rPr>
              <a:t>personnel</a:t>
            </a:r>
            <a:endParaRPr lang="en-US" dirty="0"/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 bwMode="auto">
          <a:xfrm>
            <a:off x="131452" y="3351213"/>
            <a:ext cx="8839200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kern="0" dirty="0" smtClean="0"/>
              <a:t>NG 802.11ad: Can Provide This Backhaul</a:t>
            </a:r>
            <a:endParaRPr lang="en-US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3799344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Low-cost 802.11ad NG </a:t>
            </a:r>
            <a:r>
              <a:rPr lang="en-US" dirty="0" smtClean="0">
                <a:solidFill>
                  <a:schemeClr val="tx1"/>
                </a:solidFill>
              </a:rPr>
              <a:t>chipsets will allow for reuse of high </a:t>
            </a:r>
            <a:r>
              <a:rPr lang="en-US" dirty="0">
                <a:solidFill>
                  <a:schemeClr val="tx1"/>
                </a:solidFill>
              </a:rPr>
              <a:t>volume consumer electronics </a:t>
            </a:r>
            <a:r>
              <a:rPr lang="en-US" dirty="0" smtClean="0">
                <a:solidFill>
                  <a:schemeClr val="tx1"/>
                </a:solidFill>
              </a:rPr>
              <a:t>investment, keeping cost low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ABI Research: 1.5 </a:t>
            </a:r>
            <a:r>
              <a:rPr lang="en-US" dirty="0">
                <a:solidFill>
                  <a:schemeClr val="tx1"/>
                </a:solidFill>
              </a:rPr>
              <a:t>billion WiGig </a:t>
            </a:r>
            <a:r>
              <a:rPr lang="en-US" dirty="0" smtClean="0">
                <a:solidFill>
                  <a:schemeClr val="tx1"/>
                </a:solidFill>
              </a:rPr>
              <a:t>devices by </a:t>
            </a:r>
            <a:r>
              <a:rPr lang="en-US" dirty="0">
                <a:solidFill>
                  <a:schemeClr val="tx1"/>
                </a:solidFill>
              </a:rPr>
              <a:t>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802.11ad NG can provide the high capacity required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gain electrically steerable antennas </a:t>
            </a:r>
            <a:r>
              <a:rPr lang="en-US" dirty="0" smtClean="0">
                <a:solidFill>
                  <a:schemeClr val="tx1"/>
                </a:solidFill>
              </a:rPr>
              <a:t>will be available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Enabling </a:t>
            </a:r>
            <a:r>
              <a:rPr lang="en-US" dirty="0">
                <a:solidFill>
                  <a:schemeClr val="tx1"/>
                </a:solidFill>
              </a:rPr>
              <a:t>small antenna </a:t>
            </a:r>
            <a:r>
              <a:rPr lang="en-US" dirty="0" smtClean="0">
                <a:solidFill>
                  <a:schemeClr val="tx1"/>
                </a:solidFill>
              </a:rPr>
              <a:t>footprint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Providing </a:t>
            </a:r>
            <a:r>
              <a:rPr lang="en-US" dirty="0">
                <a:solidFill>
                  <a:schemeClr val="tx1"/>
                </a:solidFill>
              </a:rPr>
              <a:t>greater flexibility and longer range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952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36550"/>
            <a:ext cx="2374889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22117" y="685800"/>
            <a:ext cx="7772400" cy="534987"/>
          </a:xfrm>
          <a:ln/>
        </p:spPr>
        <p:txBody>
          <a:bodyPr lIns="90000" tIns="46800" rIns="90000" bIns="46800"/>
          <a:lstStyle/>
          <a:p>
            <a:r>
              <a:rPr lang="en-US" dirty="0"/>
              <a:t>T</a:t>
            </a:r>
            <a:r>
              <a:rPr lang="en-US" dirty="0" smtClean="0"/>
              <a:t>o Achieve 100X Growth by 2020</a:t>
            </a:r>
            <a:endParaRPr lang="en-US" dirty="0"/>
          </a:p>
        </p:txBody>
      </p:sp>
      <p:sp>
        <p:nvSpPr>
          <p:cNvPr id="133" name="Content Placeholder 31"/>
          <p:cNvSpPr txBox="1">
            <a:spLocks/>
          </p:cNvSpPr>
          <p:nvPr/>
        </p:nvSpPr>
        <p:spPr>
          <a:xfrm>
            <a:off x="420983" y="5257801"/>
            <a:ext cx="8569244" cy="838200"/>
          </a:xfrm>
          <a:prstGeom prst="rect">
            <a:avLst/>
          </a:prstGeom>
        </p:spPr>
        <p:txBody>
          <a:bodyPr vert="horz" lIns="130602" tIns="65301" rIns="130602" bIns="65301" rtlCol="0">
            <a:noAutofit/>
          </a:bodyPr>
          <a:lstStyle>
            <a:lvl1pPr marL="410401" indent="-410401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130000"/>
              <a:buFont typeface="Arial"/>
              <a:buChar char="•"/>
              <a:defRPr sz="3400" b="0" i="0" kern="1200">
                <a:solidFill>
                  <a:srgbClr val="191919"/>
                </a:solidFill>
                <a:latin typeface="+mn-lt"/>
                <a:ea typeface="+mn-ea"/>
                <a:cs typeface="Calibri"/>
              </a:defRPr>
            </a:lvl1pPr>
            <a:lvl2pPr marL="1031875" indent="-379413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130000"/>
              <a:buFont typeface="Lucida Grande"/>
              <a:buChar char="-"/>
              <a:defRPr sz="2900" b="0" i="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1632531" indent="-326505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Lucida Grande"/>
              <a:buChar char="-"/>
              <a:defRPr sz="26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2285543" indent="-326505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Lucida Grande"/>
              <a:buChar char="-"/>
              <a:defRPr sz="23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2938556" indent="-326505" algn="l" defTabSz="653012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Lucida Grande"/>
              <a:buChar char="-"/>
              <a:defRPr sz="20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3591566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579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592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604" indent="-326505" algn="l" defTabSz="65301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476" indent="0" defTabSz="457200" fontAlgn="auto">
              <a:spcAft>
                <a:spcPts val="0"/>
              </a:spcAft>
              <a:buClr>
                <a:srgbClr val="00B0F0"/>
              </a:buClr>
              <a:buSzPct val="120000"/>
              <a:buNone/>
              <a:defRPr/>
            </a:pPr>
            <a:r>
              <a:rPr lang="en-US" sz="2100" dirty="0">
                <a:solidFill>
                  <a:schemeClr val="tx1"/>
                </a:solidFill>
                <a:cs typeface="Arial"/>
              </a:rPr>
              <a:t>NGMN recommendation for conservative lower </a:t>
            </a:r>
            <a:r>
              <a:rPr lang="en-US" sz="2100" dirty="0" smtClean="0">
                <a:solidFill>
                  <a:schemeClr val="tx1"/>
                </a:solidFill>
                <a:cs typeface="Arial"/>
              </a:rPr>
              <a:t>Bound:</a:t>
            </a:r>
          </a:p>
          <a:p>
            <a:pPr marL="121476" indent="0" defTabSz="457200" fontAlgn="auto">
              <a:spcAft>
                <a:spcPts val="0"/>
              </a:spcAft>
              <a:buClr>
                <a:srgbClr val="00B0F0"/>
              </a:buClr>
              <a:buSzPct val="120000"/>
              <a:buNone/>
              <a:defRPr/>
            </a:pPr>
            <a:r>
              <a:rPr lang="en-US" sz="2100" dirty="0" smtClean="0">
                <a:solidFill>
                  <a:schemeClr val="tx1"/>
                </a:solidFill>
                <a:cs typeface="Arial"/>
              </a:rPr>
              <a:t>Backhaul for 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N </a:t>
            </a:r>
            <a:r>
              <a:rPr lang="en-US" sz="2100" dirty="0" smtClean="0">
                <a:solidFill>
                  <a:schemeClr val="tx1"/>
                </a:solidFill>
                <a:cs typeface="Arial"/>
              </a:rPr>
              <a:t>cells 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= Max [peak + (N-1) </a:t>
            </a:r>
            <a:r>
              <a:rPr lang="en-US" sz="2100" i="1" dirty="0">
                <a:solidFill>
                  <a:schemeClr val="tx1"/>
                </a:solidFill>
                <a:cs typeface="Arial"/>
              </a:rPr>
              <a:t>x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 mean,  N </a:t>
            </a:r>
            <a:r>
              <a:rPr lang="en-US" sz="2100" i="1" dirty="0">
                <a:solidFill>
                  <a:schemeClr val="tx1"/>
                </a:solidFill>
                <a:cs typeface="Arial"/>
              </a:rPr>
              <a:t>x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 mean]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4784" y="1905000"/>
            <a:ext cx="5814216" cy="562785"/>
            <a:chOff x="1334230" y="4648200"/>
            <a:chExt cx="5814216" cy="562785"/>
          </a:xfrm>
        </p:grpSpPr>
        <p:sp>
          <p:nvSpPr>
            <p:cNvPr id="145" name="TextBox 144"/>
            <p:cNvSpPr txBox="1"/>
            <p:nvPr/>
          </p:nvSpPr>
          <p:spPr>
            <a:xfrm>
              <a:off x="1334230" y="4648200"/>
              <a:ext cx="1416355" cy="562785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~ 5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more spectrum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069330" y="4648200"/>
              <a:ext cx="1203155" cy="562785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~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10X 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spatial reuse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91230" y="4648200"/>
              <a:ext cx="1603906" cy="562785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~ 2X </a:t>
              </a:r>
            </a:p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spectral efficiency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71314" y="4648200"/>
              <a:ext cx="977132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 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100X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726764" y="4648200"/>
              <a:ext cx="366387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248664" y="4648200"/>
              <a:ext cx="366387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pPr algn="ctr" defTabSz="653012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5900" y="1371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estimate: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16604" y="3581400"/>
            <a:ext cx="39939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Extrapolated from: NGMN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: “Guidelines for LTE Backhaul Traffic Estimation</a:t>
            </a:r>
            <a:r>
              <a:rPr lang="en-US" sz="1600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” [3], assuming 5x channels, 2x spectral efficiency  improvement to 2X2, 20 MHz, cat 4 tri-cell w/IPsec.</a:t>
            </a:r>
            <a:endParaRPr lang="en-US" sz="1600" i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3200"/>
              </p:ext>
            </p:extLst>
          </p:nvPr>
        </p:nvGraphicFramePr>
        <p:xfrm>
          <a:off x="533400" y="3139440"/>
          <a:ext cx="3962399" cy="1889760"/>
        </p:xfrm>
        <a:graphic>
          <a:graphicData uri="http://schemas.openxmlformats.org/drawingml/2006/table">
            <a:tbl>
              <a:tblPr firstRow="1" firstCol="1" bandRow="1"/>
              <a:tblGrid>
                <a:gridCol w="1314571"/>
                <a:gridCol w="1315459"/>
                <a:gridCol w="1332369"/>
              </a:tblGrid>
              <a:tr h="34289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Small-cell backhaul (2020)  Mbps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4D2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4D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Peak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U/L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7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D/L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CC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5900" y="2590800"/>
            <a:ext cx="824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Therefore we estimate per Small-cell backhaul needs to be: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917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686593"/>
            <a:ext cx="7770813" cy="53260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Requirements for small-cell </a:t>
            </a:r>
            <a:r>
              <a:rPr lang="en-GB" dirty="0" smtClean="0">
                <a:solidFill>
                  <a:schemeClr val="tx1"/>
                </a:solidFill>
              </a:rPr>
              <a:t>backhaul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81000" y="1219200"/>
            <a:ext cx="8382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Per-cell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data rates require backhaul of ~1.4Gbps (mean 2020)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/>
              </a:rPr>
              <a:t>Assuming 5 small-cells are daisy-chained along a street, to reach an operator point of presence:</a:t>
            </a:r>
          </a:p>
          <a:p>
            <a:pPr marL="857250" lvl="1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The data rate requirement for an aggregation point is: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~7.5Gbps</a:t>
            </a:r>
          </a:p>
          <a:p>
            <a:pPr marL="114300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/>
              </a:rPr>
              <a:t>Therefore to support data rates beyond 2020 and allow for growth</a:t>
            </a:r>
            <a:endParaRPr lang="en-US" sz="180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857250" lvl="1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data rate requirement for an aggregation point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&gt; 7.5Gbps should be supported.</a:t>
            </a:r>
            <a:endParaRPr lang="en-US" sz="2000" u="sng" dirty="0">
              <a:solidFill>
                <a:schemeClr val="tx1"/>
              </a:solidFill>
              <a:latin typeface="+mj-lt"/>
              <a:cs typeface="Arial"/>
            </a:endParaRPr>
          </a:p>
          <a:p>
            <a:pPr marL="342900" lvl="1" indent="-171450">
              <a:spcBef>
                <a:spcPct val="20000"/>
              </a:spcBef>
              <a:buClr>
                <a:srgbClr val="00B0F0"/>
              </a:buClr>
              <a:buSzPct val="120000"/>
              <a:buFont typeface="Arial" pitchFamily="34" charset="0"/>
              <a:buChar char="•"/>
            </a:pPr>
            <a:endParaRPr lang="en-US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2761"/>
            <a:ext cx="2302532" cy="186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" name="TextBox 284"/>
          <p:cNvSpPr txBox="1"/>
          <p:nvPr/>
        </p:nvSpPr>
        <p:spPr>
          <a:xfrm>
            <a:off x="304800" y="59436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From [4]</a:t>
            </a:r>
            <a:endParaRPr lang="en-US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6" name="Table 2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05021"/>
                  </p:ext>
                </p:extLst>
              </p:nvPr>
            </p:nvGraphicFramePr>
            <p:xfrm>
              <a:off x="2819400" y="4073912"/>
              <a:ext cx="6095999" cy="2133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/>
                    <a:gridCol w="457200"/>
                    <a:gridCol w="533400"/>
                    <a:gridCol w="838200"/>
                    <a:gridCol w="1066800"/>
                    <a:gridCol w="1143000"/>
                    <a:gridCol w="1142999"/>
                  </a:tblGrid>
                  <a:tr h="269488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Modulation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NSS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Code Rate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solidFill>
                                <a:schemeClr val="tx1"/>
                              </a:solidFill>
                            </a:rPr>
                            <a:t>Data Rate (Gbps)</a:t>
                          </a:r>
                          <a:endParaRPr lang="en-US" sz="10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 1.76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BW=3.52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BW=7.04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𝑄𝑃𝑆𝐾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3.08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𝑄𝑃𝑆𝐾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4.62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18.5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−16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𝑄𝐴𝑀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12.32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24.6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05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−16</m:t>
                                </m:r>
                                <m:r>
                                  <a:rPr lang="en-US" sz="1050" b="0" i="1" smtClean="0">
                                    <a:latin typeface="Cambria Math"/>
                                    <a:ea typeface="Cambria Math"/>
                                  </a:rPr>
                                  <m:t>𝑄𝐴𝑀</m:t>
                                </m:r>
                              </m:oMath>
                            </m:oMathPara>
                          </a14:m>
                          <a:endParaRPr lang="en-US" sz="1050" b="0" dirty="0" smtClean="0">
                            <a:ea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18.48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37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6" name="Table 2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05021"/>
                  </p:ext>
                </p:extLst>
              </p:nvPr>
            </p:nvGraphicFramePr>
            <p:xfrm>
              <a:off x="2819400" y="4073912"/>
              <a:ext cx="6095999" cy="2133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/>
                    <a:gridCol w="457200"/>
                    <a:gridCol w="533400"/>
                    <a:gridCol w="838200"/>
                    <a:gridCol w="1066800"/>
                    <a:gridCol w="1143000"/>
                    <a:gridCol w="1142999"/>
                  </a:tblGrid>
                  <a:tr h="269488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Modulation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NSS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Code Rate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solidFill>
                                <a:schemeClr val="tx1"/>
                              </a:solidFill>
                            </a:rPr>
                            <a:t>Data Rate (</a:t>
                          </a:r>
                          <a:r>
                            <a:rPr lang="en-US" sz="1050" dirty="0" err="1" smtClean="0">
                              <a:solidFill>
                                <a:schemeClr val="tx1"/>
                              </a:solidFill>
                            </a:rPr>
                            <a:t>Gbps</a:t>
                          </a:r>
                          <a:r>
                            <a:rPr lang="en-US" sz="105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0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05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 1.76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BW=3.52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05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BW=7.04 GHz</a:t>
                          </a:r>
                          <a:endParaRPr lang="en-US" sz="105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175410" r="-566667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3.08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280000" r="-566667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4.62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18.5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373770" r="-56666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1/2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12.32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24.6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7" t="-473770" r="-5666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3/4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9.24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18.48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</a:rPr>
                            <a:t>37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97" name="Left Brace 296"/>
          <p:cNvSpPr/>
          <p:nvPr/>
        </p:nvSpPr>
        <p:spPr bwMode="auto">
          <a:xfrm>
            <a:off x="2362200" y="4669759"/>
            <a:ext cx="457200" cy="1535451"/>
          </a:xfrm>
          <a:prstGeom prst="leftBrace">
            <a:avLst>
              <a:gd name="adj1" fmla="val 65666"/>
              <a:gd name="adj2" fmla="val 325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4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686593"/>
            <a:ext cx="7770813" cy="53260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Additional Requirements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33400" y="1295400"/>
            <a:ext cx="8382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lvl="0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Typical small-cell ISD </a:t>
            </a:r>
            <a:r>
              <a:rPr lang="en-US" sz="2000" dirty="0" smtClean="0">
                <a:solidFill>
                  <a:schemeClr val="tx1"/>
                </a:solidFill>
              </a:rPr>
              <a:t>100-200m</a:t>
            </a:r>
          </a:p>
          <a:p>
            <a:pPr marL="857250" lvl="1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500m dense macro ISD today to ~150m ISD (10x increase in </a:t>
            </a:r>
            <a:r>
              <a:rPr lang="en-US" sz="2000" dirty="0" smtClean="0">
                <a:solidFill>
                  <a:schemeClr val="tx1"/>
                </a:solidFill>
              </a:rPr>
              <a:t>density)</a:t>
            </a:r>
          </a:p>
          <a:p>
            <a:pPr marL="114300" lvl="0" indent="-1143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Link </a:t>
            </a:r>
            <a:r>
              <a:rPr lang="en-US" sz="2000" dirty="0" smtClean="0">
                <a:solidFill>
                  <a:schemeClr val="tx1"/>
                </a:solidFill>
              </a:rPr>
              <a:t>Reliability – Three 9’s</a:t>
            </a:r>
          </a:p>
        </p:txBody>
      </p:sp>
    </p:spTree>
    <p:extLst>
      <p:ext uri="{BB962C8B-B14F-4D97-AF65-F5344CB8AC3E}">
        <p14:creationId xmlns:p14="http://schemas.microsoft.com/office/powerpoint/2010/main" val="2378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7770813" cy="457199"/>
          </a:xfrm>
        </p:spPr>
        <p:txBody>
          <a:bodyPr/>
          <a:lstStyle/>
          <a:p>
            <a:r>
              <a:rPr lang="en-GB" dirty="0"/>
              <a:t>NG 802.11ad </a:t>
            </a:r>
            <a:r>
              <a:rPr lang="en-GB" dirty="0" smtClean="0"/>
              <a:t>- Backhaul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May 2014</a:t>
            </a:r>
            <a:endParaRPr lang="en-GB" dirty="0"/>
          </a:p>
        </p:txBody>
      </p:sp>
      <p:cxnSp>
        <p:nvCxnSpPr>
          <p:cNvPr id="164" name="Straight Connector 163"/>
          <p:cNvCxnSpPr>
            <a:stCxn id="168" idx="0"/>
          </p:cNvCxnSpPr>
          <p:nvPr/>
        </p:nvCxnSpPr>
        <p:spPr>
          <a:xfrm flipV="1">
            <a:off x="6889451" y="4250628"/>
            <a:ext cx="51839" cy="1034141"/>
          </a:xfrm>
          <a:prstGeom prst="line">
            <a:avLst/>
          </a:prstGeom>
          <a:noFill/>
          <a:ln w="19050" cap="rnd" cmpd="sng" algn="ctr">
            <a:solidFill>
              <a:sysClr val="window" lastClr="FFFFFF"/>
            </a:solidFill>
            <a:prstDash val="sysDot"/>
          </a:ln>
          <a:effectLst/>
        </p:spPr>
      </p:cxnSp>
      <p:grpSp>
        <p:nvGrpSpPr>
          <p:cNvPr id="142" name="Group 53"/>
          <p:cNvGrpSpPr/>
          <p:nvPr/>
        </p:nvGrpSpPr>
        <p:grpSpPr>
          <a:xfrm>
            <a:off x="6059546" y="3486438"/>
            <a:ext cx="1320698" cy="1790348"/>
            <a:chOff x="6126998" y="2423425"/>
            <a:chExt cx="374413" cy="905256"/>
          </a:xfrm>
        </p:grpSpPr>
        <p:sp>
          <p:nvSpPr>
            <p:cNvPr id="143" name="Rectangle 142"/>
            <p:cNvSpPr/>
            <p:nvPr/>
          </p:nvSpPr>
          <p:spPr>
            <a:xfrm>
              <a:off x="6234443" y="2470267"/>
              <a:ext cx="158488" cy="792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 anchorCtr="0"/>
            <a:lstStyle/>
            <a:p>
              <a:pPr algn="ctr" eaLnBrk="0" hangingPunct="0">
                <a:lnSpc>
                  <a:spcPct val="90000"/>
                </a:lnSpc>
                <a:spcAft>
                  <a:spcPts val="1200"/>
                </a:spcAft>
              </a:pPr>
              <a:endParaRPr lang="en-US" sz="1100" b="1" kern="0" dirty="0" smtClean="0">
                <a:solidFill>
                  <a:srgbClr val="191919">
                    <a:lumMod val="10000"/>
                    <a:lumOff val="90000"/>
                  </a:srgbClr>
                </a:solidFill>
                <a:cs typeface="Calibri"/>
              </a:endParaRPr>
            </a:p>
          </p:txBody>
        </p:sp>
        <p:grpSp>
          <p:nvGrpSpPr>
            <p:cNvPr id="144" name="Group 51203"/>
            <p:cNvGrpSpPr>
              <a:grpSpLocks noChangeAspect="1"/>
            </p:cNvGrpSpPr>
            <p:nvPr/>
          </p:nvGrpSpPr>
          <p:grpSpPr>
            <a:xfrm>
              <a:off x="6126998" y="2423425"/>
              <a:ext cx="374413" cy="905256"/>
              <a:chOff x="6732363" y="1846266"/>
              <a:chExt cx="429090" cy="1037454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6836120" y="2168857"/>
                <a:ext cx="230005" cy="6396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eaLnBrk="0" hangingPunct="0">
                  <a:lnSpc>
                    <a:spcPct val="90000"/>
                  </a:lnSpc>
                  <a:spcAft>
                    <a:spcPts val="1200"/>
                  </a:spcAft>
                </a:pPr>
                <a:endParaRPr lang="en-US" sz="1100" b="1" kern="0" dirty="0" smtClean="0">
                  <a:solidFill>
                    <a:srgbClr val="191919">
                      <a:lumMod val="10000"/>
                      <a:lumOff val="90000"/>
                    </a:srgbClr>
                  </a:solidFill>
                  <a:cs typeface="Calibri"/>
                </a:endParaRPr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3"/>
              <a:srcRect l="29320" r="29320"/>
              <a:stretch/>
            </p:blipFill>
            <p:spPr>
              <a:xfrm>
                <a:off x="6732363" y="1846266"/>
                <a:ext cx="429090" cy="1037454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/>
          <p:cNvGrpSpPr/>
          <p:nvPr/>
        </p:nvGrpSpPr>
        <p:grpSpPr>
          <a:xfrm rot="14284856">
            <a:off x="6834772" y="4058682"/>
            <a:ext cx="1350814" cy="315079"/>
            <a:chOff x="1831890" y="2211032"/>
            <a:chExt cx="1609725" cy="315540"/>
          </a:xfrm>
        </p:grpSpPr>
        <p:sp>
          <p:nvSpPr>
            <p:cNvPr id="149" name="Arc 148"/>
            <p:cNvSpPr/>
            <p:nvPr/>
          </p:nvSpPr>
          <p:spPr bwMode="auto">
            <a:xfrm rot="2479538">
              <a:off x="18318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Arc 149"/>
            <p:cNvSpPr/>
            <p:nvPr/>
          </p:nvSpPr>
          <p:spPr bwMode="auto">
            <a:xfrm rot="2479538">
              <a:off x="19842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Arc 150"/>
            <p:cNvSpPr/>
            <p:nvPr/>
          </p:nvSpPr>
          <p:spPr bwMode="auto">
            <a:xfrm rot="2479538">
              <a:off x="21366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Arc 151"/>
            <p:cNvSpPr/>
            <p:nvPr/>
          </p:nvSpPr>
          <p:spPr bwMode="auto">
            <a:xfrm rot="2479538">
              <a:off x="22890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Arc 152"/>
            <p:cNvSpPr/>
            <p:nvPr/>
          </p:nvSpPr>
          <p:spPr bwMode="auto">
            <a:xfrm rot="2479538">
              <a:off x="24414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Arc 153"/>
            <p:cNvSpPr/>
            <p:nvPr/>
          </p:nvSpPr>
          <p:spPr bwMode="auto">
            <a:xfrm rot="2479538">
              <a:off x="25938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Arc 154"/>
            <p:cNvSpPr/>
            <p:nvPr/>
          </p:nvSpPr>
          <p:spPr bwMode="auto">
            <a:xfrm rot="2479538">
              <a:off x="27462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Arc 155"/>
            <p:cNvSpPr/>
            <p:nvPr/>
          </p:nvSpPr>
          <p:spPr bwMode="auto">
            <a:xfrm rot="2479538">
              <a:off x="28986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Arc 156"/>
            <p:cNvSpPr/>
            <p:nvPr/>
          </p:nvSpPr>
          <p:spPr bwMode="auto">
            <a:xfrm rot="2479538">
              <a:off x="30510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Arc 157"/>
            <p:cNvSpPr/>
            <p:nvPr/>
          </p:nvSpPr>
          <p:spPr bwMode="auto">
            <a:xfrm rot="2479538">
              <a:off x="3203490" y="2211032"/>
              <a:ext cx="238125" cy="315540"/>
            </a:xfrm>
            <a:prstGeom prst="arc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7338" marR="0" indent="-287338" algn="ctr" defTabSz="914400" rtl="0" eaLnBrk="1" fontAlgn="base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1" name="Oval 160"/>
          <p:cNvSpPr/>
          <p:nvPr/>
        </p:nvSpPr>
        <p:spPr>
          <a:xfrm>
            <a:off x="7492202" y="5023775"/>
            <a:ext cx="1423198" cy="767425"/>
          </a:xfrm>
          <a:prstGeom prst="ellipse">
            <a:avLst/>
          </a:prstGeom>
          <a:solidFill>
            <a:srgbClr val="4D738A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2" name="Picture 161" descr="icon_street_l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7939" y="4674800"/>
            <a:ext cx="528483" cy="697951"/>
          </a:xfrm>
          <a:prstGeom prst="rect">
            <a:avLst/>
          </a:prstGeom>
        </p:spPr>
      </p:pic>
      <p:pic>
        <p:nvPicPr>
          <p:cNvPr id="163" name="Picture 162" descr="icon_iPh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327" y="5251300"/>
            <a:ext cx="239005" cy="337900"/>
          </a:xfrm>
          <a:prstGeom prst="rect">
            <a:avLst/>
          </a:prstGeom>
        </p:spPr>
      </p:pic>
      <p:cxnSp>
        <p:nvCxnSpPr>
          <p:cNvPr id="165" name="Straight Connector 164"/>
          <p:cNvCxnSpPr>
            <a:stCxn id="163" idx="0"/>
          </p:cNvCxnSpPr>
          <p:nvPr/>
        </p:nvCxnSpPr>
        <p:spPr>
          <a:xfrm flipH="1" flipV="1">
            <a:off x="8206115" y="5109796"/>
            <a:ext cx="365715" cy="141504"/>
          </a:xfrm>
          <a:prstGeom prst="line">
            <a:avLst/>
          </a:prstGeom>
          <a:noFill/>
          <a:ln w="19050" cap="rnd" cmpd="sng" algn="ctr">
            <a:solidFill>
              <a:sysClr val="window" lastClr="FFFFFF"/>
            </a:solidFill>
            <a:prstDash val="sysDot"/>
          </a:ln>
          <a:effectLst/>
        </p:spPr>
      </p:cxnSp>
      <p:sp>
        <p:nvSpPr>
          <p:cNvPr id="169" name="TextBox 168"/>
          <p:cNvSpPr txBox="1"/>
          <p:nvPr/>
        </p:nvSpPr>
        <p:spPr>
          <a:xfrm rot="3453151">
            <a:off x="7049448" y="3940374"/>
            <a:ext cx="135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i="1" dirty="0" smtClean="0">
                <a:solidFill>
                  <a:srgbClr val="0087C3"/>
                </a:solidFill>
                <a:cs typeface="R Avenir Roman"/>
              </a:rPr>
              <a:t>LMDS/E-band</a:t>
            </a:r>
          </a:p>
        </p:txBody>
      </p:sp>
      <p:sp>
        <p:nvSpPr>
          <p:cNvPr id="166" name="Oval 165"/>
          <p:cNvSpPr/>
          <p:nvPr/>
        </p:nvSpPr>
        <p:spPr bwMode="auto">
          <a:xfrm>
            <a:off x="7962180" y="5257173"/>
            <a:ext cx="437386" cy="19814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914657" y="5231606"/>
            <a:ext cx="695943" cy="1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SmallCell</a:t>
            </a:r>
            <a:endParaRPr lang="en-US" sz="8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68" name="Picture 167" descr="icon_iPh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286" y="5284769"/>
            <a:ext cx="214329" cy="2801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26474" y="5559635"/>
            <a:ext cx="1276259" cy="811490"/>
            <a:chOff x="196058" y="4766673"/>
            <a:chExt cx="1423198" cy="1241406"/>
          </a:xfrm>
        </p:grpSpPr>
        <p:sp>
          <p:nvSpPr>
            <p:cNvPr id="77" name="Oval 76"/>
            <p:cNvSpPr/>
            <p:nvPr/>
          </p:nvSpPr>
          <p:spPr>
            <a:xfrm>
              <a:off x="196058" y="5115648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78" name="Picture 77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1795" y="4766673"/>
              <a:ext cx="528483" cy="697951"/>
            </a:xfrm>
            <a:prstGeom prst="rect">
              <a:avLst/>
            </a:prstGeom>
          </p:spPr>
        </p:pic>
        <p:pic>
          <p:nvPicPr>
            <p:cNvPr id="79" name="Picture 78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183" y="5343173"/>
              <a:ext cx="239005" cy="337900"/>
            </a:xfrm>
            <a:prstGeom prst="rect">
              <a:avLst/>
            </a:prstGeom>
          </p:spPr>
        </p:pic>
        <p:cxnSp>
          <p:nvCxnSpPr>
            <p:cNvPr id="80" name="Straight Connector 79"/>
            <p:cNvCxnSpPr>
              <a:stCxn id="84" idx="0"/>
            </p:cNvCxnSpPr>
            <p:nvPr/>
          </p:nvCxnSpPr>
          <p:spPr>
            <a:xfrm flipV="1">
              <a:off x="519559" y="5201670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81" name="Straight Connector 80"/>
            <p:cNvCxnSpPr>
              <a:stCxn id="79" idx="0"/>
            </p:cNvCxnSpPr>
            <p:nvPr/>
          </p:nvCxnSpPr>
          <p:spPr>
            <a:xfrm flipH="1" flipV="1">
              <a:off x="909971" y="5201669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644702" y="5424991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5238" y="5420395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84" name="Picture 83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6" y="5377334"/>
              <a:ext cx="239005" cy="3379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74010" y="5534457"/>
            <a:ext cx="1276259" cy="811490"/>
            <a:chOff x="1639061" y="4782200"/>
            <a:chExt cx="1423198" cy="1241406"/>
          </a:xfrm>
        </p:grpSpPr>
        <p:sp>
          <p:nvSpPr>
            <p:cNvPr id="85" name="Oval 84"/>
            <p:cNvSpPr/>
            <p:nvPr/>
          </p:nvSpPr>
          <p:spPr>
            <a:xfrm>
              <a:off x="1639061" y="5131175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86" name="Picture 85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4798" y="4782200"/>
              <a:ext cx="528483" cy="697951"/>
            </a:xfrm>
            <a:prstGeom prst="rect">
              <a:avLst/>
            </a:prstGeom>
          </p:spPr>
        </p:pic>
        <p:pic>
          <p:nvPicPr>
            <p:cNvPr id="87" name="Picture 86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186" y="5358700"/>
              <a:ext cx="239005" cy="337900"/>
            </a:xfrm>
            <a:prstGeom prst="rect">
              <a:avLst/>
            </a:prstGeom>
          </p:spPr>
        </p:pic>
        <p:cxnSp>
          <p:nvCxnSpPr>
            <p:cNvPr id="89" name="Straight Connector 88"/>
            <p:cNvCxnSpPr>
              <a:stCxn id="87" idx="0"/>
            </p:cNvCxnSpPr>
            <p:nvPr/>
          </p:nvCxnSpPr>
          <p:spPr>
            <a:xfrm flipH="1" flipV="1">
              <a:off x="2352974" y="5217196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90" name="Oval 89"/>
            <p:cNvSpPr/>
            <p:nvPr/>
          </p:nvSpPr>
          <p:spPr bwMode="auto">
            <a:xfrm>
              <a:off x="2087705" y="5440518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38241" y="5435922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9000" y="5536555"/>
            <a:ext cx="1276259" cy="811490"/>
            <a:chOff x="3886200" y="4741227"/>
            <a:chExt cx="1423198" cy="1241406"/>
          </a:xfrm>
        </p:grpSpPr>
        <p:sp>
          <p:nvSpPr>
            <p:cNvPr id="93" name="Oval 92"/>
            <p:cNvSpPr/>
            <p:nvPr/>
          </p:nvSpPr>
          <p:spPr>
            <a:xfrm>
              <a:off x="3886200" y="5090202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94" name="Picture 93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1937" y="4741227"/>
              <a:ext cx="528483" cy="697951"/>
            </a:xfrm>
            <a:prstGeom prst="rect">
              <a:avLst/>
            </a:prstGeom>
          </p:spPr>
        </p:pic>
        <p:sp>
          <p:nvSpPr>
            <p:cNvPr id="98" name="Oval 97"/>
            <p:cNvSpPr/>
            <p:nvPr/>
          </p:nvSpPr>
          <p:spPr bwMode="auto">
            <a:xfrm>
              <a:off x="4334844" y="5399545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85380" y="5394949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955657" y="5524175"/>
            <a:ext cx="1276259" cy="811490"/>
            <a:chOff x="196058" y="4766673"/>
            <a:chExt cx="1423198" cy="1241406"/>
          </a:xfrm>
        </p:grpSpPr>
        <p:sp>
          <p:nvSpPr>
            <p:cNvPr id="106" name="Oval 105"/>
            <p:cNvSpPr/>
            <p:nvPr/>
          </p:nvSpPr>
          <p:spPr>
            <a:xfrm>
              <a:off x="196058" y="5115648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07" name="Picture 106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1795" y="4766673"/>
              <a:ext cx="528483" cy="697951"/>
            </a:xfrm>
            <a:prstGeom prst="rect">
              <a:avLst/>
            </a:prstGeom>
          </p:spPr>
        </p:pic>
        <p:pic>
          <p:nvPicPr>
            <p:cNvPr id="108" name="Picture 107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183" y="5343173"/>
              <a:ext cx="239005" cy="337900"/>
            </a:xfrm>
            <a:prstGeom prst="rect">
              <a:avLst/>
            </a:prstGeom>
          </p:spPr>
        </p:pic>
        <p:cxnSp>
          <p:nvCxnSpPr>
            <p:cNvPr id="109" name="Straight Connector 108"/>
            <p:cNvCxnSpPr>
              <a:stCxn id="113" idx="0"/>
            </p:cNvCxnSpPr>
            <p:nvPr/>
          </p:nvCxnSpPr>
          <p:spPr>
            <a:xfrm flipV="1">
              <a:off x="519559" y="5201670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110" name="Straight Connector 109"/>
            <p:cNvCxnSpPr>
              <a:stCxn id="108" idx="0"/>
            </p:cNvCxnSpPr>
            <p:nvPr/>
          </p:nvCxnSpPr>
          <p:spPr>
            <a:xfrm flipH="1" flipV="1">
              <a:off x="909971" y="5201669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11" name="Oval 110"/>
            <p:cNvSpPr/>
            <p:nvPr/>
          </p:nvSpPr>
          <p:spPr bwMode="auto">
            <a:xfrm>
              <a:off x="644702" y="5424991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5238" y="5420395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113" name="Picture 112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6" y="5377334"/>
              <a:ext cx="239005" cy="337900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3980647" y="5498997"/>
            <a:ext cx="1276259" cy="811490"/>
            <a:chOff x="1639061" y="4782200"/>
            <a:chExt cx="1423198" cy="1241406"/>
          </a:xfrm>
        </p:grpSpPr>
        <p:sp>
          <p:nvSpPr>
            <p:cNvPr id="117" name="Oval 116"/>
            <p:cNvSpPr/>
            <p:nvPr/>
          </p:nvSpPr>
          <p:spPr>
            <a:xfrm>
              <a:off x="1639061" y="5131175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8" name="Picture 127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4798" y="4782200"/>
              <a:ext cx="528483" cy="697951"/>
            </a:xfrm>
            <a:prstGeom prst="rect">
              <a:avLst/>
            </a:prstGeom>
          </p:spPr>
        </p:pic>
        <p:pic>
          <p:nvPicPr>
            <p:cNvPr id="129" name="Picture 128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186" y="5358700"/>
              <a:ext cx="239005" cy="337900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>
              <a:stCxn id="129" idx="0"/>
            </p:cNvCxnSpPr>
            <p:nvPr/>
          </p:nvCxnSpPr>
          <p:spPr>
            <a:xfrm flipH="1" flipV="1">
              <a:off x="2352974" y="5217196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31" name="Oval 130"/>
            <p:cNvSpPr/>
            <p:nvPr/>
          </p:nvSpPr>
          <p:spPr bwMode="auto">
            <a:xfrm>
              <a:off x="2087705" y="5440518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38241" y="5435922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005637" y="5501096"/>
            <a:ext cx="1276259" cy="811490"/>
            <a:chOff x="3886200" y="4741227"/>
            <a:chExt cx="1423198" cy="1241406"/>
          </a:xfrm>
        </p:grpSpPr>
        <p:sp>
          <p:nvSpPr>
            <p:cNvPr id="134" name="Oval 133"/>
            <p:cNvSpPr/>
            <p:nvPr/>
          </p:nvSpPr>
          <p:spPr>
            <a:xfrm>
              <a:off x="3886200" y="5090202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35" name="Picture 134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1937" y="4741227"/>
              <a:ext cx="528483" cy="697951"/>
            </a:xfrm>
            <a:prstGeom prst="rect">
              <a:avLst/>
            </a:prstGeom>
          </p:spPr>
        </p:pic>
        <p:sp>
          <p:nvSpPr>
            <p:cNvPr id="136" name="Oval 135"/>
            <p:cNvSpPr/>
            <p:nvPr/>
          </p:nvSpPr>
          <p:spPr bwMode="auto">
            <a:xfrm>
              <a:off x="4334844" y="5399545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285380" y="5394949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918467" y="5470109"/>
            <a:ext cx="1276259" cy="811490"/>
            <a:chOff x="196058" y="4766673"/>
            <a:chExt cx="1423198" cy="1241406"/>
          </a:xfrm>
        </p:grpSpPr>
        <p:sp>
          <p:nvSpPr>
            <p:cNvPr id="182" name="Oval 181"/>
            <p:cNvSpPr/>
            <p:nvPr/>
          </p:nvSpPr>
          <p:spPr>
            <a:xfrm>
              <a:off x="196058" y="5115648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83" name="Picture 182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1795" y="4766673"/>
              <a:ext cx="528483" cy="697951"/>
            </a:xfrm>
            <a:prstGeom prst="rect">
              <a:avLst/>
            </a:prstGeom>
          </p:spPr>
        </p:pic>
        <p:pic>
          <p:nvPicPr>
            <p:cNvPr id="184" name="Picture 183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183" y="5343173"/>
              <a:ext cx="239005" cy="337900"/>
            </a:xfrm>
            <a:prstGeom prst="rect">
              <a:avLst/>
            </a:prstGeom>
          </p:spPr>
        </p:pic>
        <p:cxnSp>
          <p:nvCxnSpPr>
            <p:cNvPr id="185" name="Straight Connector 184"/>
            <p:cNvCxnSpPr>
              <a:stCxn id="189" idx="0"/>
            </p:cNvCxnSpPr>
            <p:nvPr/>
          </p:nvCxnSpPr>
          <p:spPr>
            <a:xfrm flipV="1">
              <a:off x="519559" y="5201670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186" name="Straight Connector 185"/>
            <p:cNvCxnSpPr>
              <a:stCxn id="184" idx="0"/>
            </p:cNvCxnSpPr>
            <p:nvPr/>
          </p:nvCxnSpPr>
          <p:spPr>
            <a:xfrm flipH="1" flipV="1">
              <a:off x="909971" y="5201669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644702" y="5424991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95238" y="5420395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189" name="Picture 188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6" y="5377334"/>
              <a:ext cx="239005" cy="337900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918952" y="5444931"/>
            <a:ext cx="1276259" cy="811490"/>
            <a:chOff x="1639061" y="4782200"/>
            <a:chExt cx="1423198" cy="1241406"/>
          </a:xfrm>
        </p:grpSpPr>
        <p:sp>
          <p:nvSpPr>
            <p:cNvPr id="191" name="Oval 190"/>
            <p:cNvSpPr/>
            <p:nvPr/>
          </p:nvSpPr>
          <p:spPr>
            <a:xfrm>
              <a:off x="1639061" y="5131175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92" name="Picture 191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4798" y="4782200"/>
              <a:ext cx="528483" cy="697951"/>
            </a:xfrm>
            <a:prstGeom prst="rect">
              <a:avLst/>
            </a:prstGeom>
          </p:spPr>
        </p:pic>
        <p:pic>
          <p:nvPicPr>
            <p:cNvPr id="193" name="Picture 192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186" y="5358700"/>
              <a:ext cx="239005" cy="337900"/>
            </a:xfrm>
            <a:prstGeom prst="rect">
              <a:avLst/>
            </a:prstGeom>
          </p:spPr>
        </p:pic>
        <p:cxnSp>
          <p:nvCxnSpPr>
            <p:cNvPr id="194" name="Straight Connector 193"/>
            <p:cNvCxnSpPr>
              <a:stCxn id="193" idx="0"/>
            </p:cNvCxnSpPr>
            <p:nvPr/>
          </p:nvCxnSpPr>
          <p:spPr>
            <a:xfrm flipH="1" flipV="1">
              <a:off x="2352974" y="5217196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195" name="Oval 194"/>
            <p:cNvSpPr/>
            <p:nvPr/>
          </p:nvSpPr>
          <p:spPr bwMode="auto">
            <a:xfrm>
              <a:off x="2087705" y="5440518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038241" y="5435922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7943941" y="5447030"/>
            <a:ext cx="1276259" cy="811490"/>
            <a:chOff x="3886200" y="4741227"/>
            <a:chExt cx="1423198" cy="1241406"/>
          </a:xfrm>
        </p:grpSpPr>
        <p:sp>
          <p:nvSpPr>
            <p:cNvPr id="198" name="Oval 197"/>
            <p:cNvSpPr/>
            <p:nvPr/>
          </p:nvSpPr>
          <p:spPr>
            <a:xfrm>
              <a:off x="3886200" y="5090202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99" name="Picture 198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1937" y="4741227"/>
              <a:ext cx="528483" cy="697951"/>
            </a:xfrm>
            <a:prstGeom prst="rect">
              <a:avLst/>
            </a:prstGeom>
          </p:spPr>
        </p:pic>
        <p:sp>
          <p:nvSpPr>
            <p:cNvPr id="200" name="Oval 199"/>
            <p:cNvSpPr/>
            <p:nvPr/>
          </p:nvSpPr>
          <p:spPr bwMode="auto">
            <a:xfrm>
              <a:off x="4334844" y="5399545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285380" y="5394949"/>
              <a:ext cx="776069" cy="27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8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3238431" y="4068757"/>
            <a:ext cx="912200" cy="1236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 anchor="ctr" anchorCtr="0"/>
          <a:lstStyle/>
          <a:p>
            <a:pPr algn="ctr" eaLnBrk="0" hangingPunct="0">
              <a:lnSpc>
                <a:spcPct val="90000"/>
              </a:lnSpc>
              <a:spcAft>
                <a:spcPts val="1200"/>
              </a:spcAft>
            </a:pPr>
            <a:endParaRPr lang="en-US" sz="1100" b="1" kern="0" dirty="0" smtClean="0">
              <a:solidFill>
                <a:srgbClr val="191919">
                  <a:lumMod val="10000"/>
                  <a:lumOff val="90000"/>
                </a:srgbClr>
              </a:solidFill>
              <a:cs typeface="Calibri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141107" y="4434691"/>
            <a:ext cx="1155137" cy="870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 anchor="ctr" anchorCtr="0"/>
          <a:lstStyle/>
          <a:p>
            <a:pPr algn="ctr" eaLnBrk="0" hangingPunct="0">
              <a:lnSpc>
                <a:spcPct val="90000"/>
              </a:lnSpc>
              <a:spcAft>
                <a:spcPts val="1200"/>
              </a:spcAft>
            </a:pPr>
            <a:endParaRPr lang="en-US" sz="1100" b="1" kern="0" dirty="0" smtClean="0">
              <a:solidFill>
                <a:srgbClr val="191919">
                  <a:lumMod val="10000"/>
                  <a:lumOff val="90000"/>
                </a:srgbClr>
              </a:solidFill>
              <a:cs typeface="Calibri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 rotWithShape="1">
          <a:blip r:embed="rId3"/>
          <a:srcRect l="29320" r="29320"/>
          <a:stretch/>
        </p:blipFill>
        <p:spPr>
          <a:xfrm>
            <a:off x="4112154" y="4312718"/>
            <a:ext cx="1536572" cy="118837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64" y="1500227"/>
            <a:ext cx="3326239" cy="235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974010" y="3603428"/>
            <a:ext cx="3191133" cy="1225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H="1" flipV="1">
            <a:off x="4489683" y="3603427"/>
            <a:ext cx="1792213" cy="49636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337283" y="2438400"/>
            <a:ext cx="1330" cy="381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-35150" y="4457560"/>
            <a:ext cx="1830931" cy="1257440"/>
            <a:chOff x="331533" y="3175084"/>
            <a:chExt cx="2034929" cy="1566196"/>
          </a:xfrm>
        </p:grpSpPr>
        <p:pic>
          <p:nvPicPr>
            <p:cNvPr id="147" name="Picture 146" descr="Levee-skyscrape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6824" y="3409445"/>
              <a:ext cx="782192" cy="744151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1143000" y="3175084"/>
              <a:ext cx="12234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 i="1" dirty="0" smtClean="0">
                  <a:solidFill>
                    <a:srgbClr val="0087C3"/>
                  </a:solidFill>
                  <a:cs typeface="R Avenir Roman"/>
                </a:rPr>
                <a:t>FTTC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31533" y="3848849"/>
              <a:ext cx="1423198" cy="892431"/>
            </a:xfrm>
            <a:prstGeom prst="ellipse">
              <a:avLst/>
            </a:prstGeom>
            <a:solidFill>
              <a:srgbClr val="4D738A">
                <a:alpha val="7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62" name="Picture 61" descr="icon_street_ligh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7270" y="3499874"/>
              <a:ext cx="528483" cy="697951"/>
            </a:xfrm>
            <a:prstGeom prst="rect">
              <a:avLst/>
            </a:prstGeom>
          </p:spPr>
        </p:pic>
        <p:pic>
          <p:nvPicPr>
            <p:cNvPr id="63" name="Picture 62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658" y="4076374"/>
              <a:ext cx="239005" cy="337900"/>
            </a:xfrm>
            <a:prstGeom prst="rect">
              <a:avLst/>
            </a:prstGeom>
          </p:spPr>
        </p:pic>
        <p:cxnSp>
          <p:nvCxnSpPr>
            <p:cNvPr id="64" name="Straight Connector 63"/>
            <p:cNvCxnSpPr>
              <a:stCxn id="68" idx="0"/>
            </p:cNvCxnSpPr>
            <p:nvPr/>
          </p:nvCxnSpPr>
          <p:spPr>
            <a:xfrm flipV="1">
              <a:off x="655034" y="3934871"/>
              <a:ext cx="320185" cy="17566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cxnSp>
          <p:nvCxnSpPr>
            <p:cNvPr id="65" name="Straight Connector 64"/>
            <p:cNvCxnSpPr>
              <a:stCxn id="63" idx="0"/>
            </p:cNvCxnSpPr>
            <p:nvPr/>
          </p:nvCxnSpPr>
          <p:spPr>
            <a:xfrm flipH="1" flipV="1">
              <a:off x="1045446" y="3934870"/>
              <a:ext cx="365715" cy="141504"/>
            </a:xfrm>
            <a:prstGeom prst="lin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ot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780177" y="4158192"/>
              <a:ext cx="487743" cy="2390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0713" y="4153596"/>
              <a:ext cx="77606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SmallCell</a:t>
              </a:r>
              <a:endParaRPr lang="en-US" sz="900" dirty="0">
                <a:solidFill>
                  <a:schemeClr val="tx1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68" name="Picture 67" descr="icon_iPhon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531" y="4110535"/>
              <a:ext cx="239005" cy="33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14-xxxx-00-0wng-a-backhaul-use-case-for-NG-11a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Theme">
  <a:themeElements>
    <a:clrScheme name="Imec">
      <a:dk1>
        <a:sysClr val="windowText" lastClr="000000"/>
      </a:dk1>
      <a:lt1>
        <a:sysClr val="window" lastClr="FFFFFF"/>
      </a:lt1>
      <a:dk2>
        <a:srgbClr val="58595B"/>
      </a:dk2>
      <a:lt2>
        <a:srgbClr val="939598"/>
      </a:lt2>
      <a:accent1>
        <a:srgbClr val="7F1C7D"/>
      </a:accent1>
      <a:accent2>
        <a:srgbClr val="143F90"/>
      </a:accent2>
      <a:accent3>
        <a:srgbClr val="0089CE"/>
      </a:accent3>
      <a:accent4>
        <a:srgbClr val="00A84F"/>
      </a:accent4>
      <a:accent5>
        <a:srgbClr val="ED1941"/>
      </a:accent5>
      <a:accent6>
        <a:srgbClr val="F06423"/>
      </a:accent6>
      <a:hlink>
        <a:srgbClr val="FDB933"/>
      </a:hlink>
      <a:folHlink>
        <a:srgbClr val="D80B8C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>
            <a:latin typeface="Gill Sans MT"/>
            <a:cs typeface="Gill Sans M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802-11-14-xxxx-00-0wng-a-backhaul-use-case-for-NG-11ad</Template>
  <TotalTime>4690</TotalTime>
  <Words>1056</Words>
  <Application>Microsoft Office PowerPoint</Application>
  <PresentationFormat>On-screen Show (4:3)</PresentationFormat>
  <Paragraphs>229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802-11-14-xxxx-00-0wng-a-backhaul-use-case-for-NG-11ad</vt:lpstr>
      <vt:lpstr>Custom Design</vt:lpstr>
      <vt:lpstr>5_Default Theme</vt:lpstr>
      <vt:lpstr>Microsoft Word 97 - 2003 Document</vt:lpstr>
      <vt:lpstr>A Backhaul Use Case for NG 11ad</vt:lpstr>
      <vt:lpstr>Abstract</vt:lpstr>
      <vt:lpstr>      Agenda      </vt:lpstr>
      <vt:lpstr>    Introduction: Small Cells are Coming    </vt:lpstr>
      <vt:lpstr>Small Cells Need: High Rate, Low Cost Backhaul</vt:lpstr>
      <vt:lpstr>To Achieve 100X Growth by 2020</vt:lpstr>
      <vt:lpstr>Requirements for small-cell backhaul (1)</vt:lpstr>
      <vt:lpstr>Additional Requirements (2)</vt:lpstr>
      <vt:lpstr>NG 802.11ad - Backhaul configuration</vt:lpstr>
      <vt:lpstr>Phased-array module</vt:lpstr>
      <vt:lpstr>MAC/PHY Module</vt:lpstr>
      <vt:lpstr>      Conclusions       </vt:lpstr>
      <vt:lpstr>References</vt:lpstr>
    </vt:vector>
  </TitlesOfParts>
  <Company>InterDigital Communications,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Backhaul Use Case for NG 11ad</dc:title>
  <dc:creator>Levy, Joseph S</dc:creator>
  <cp:lastModifiedBy>Miller, Jim</cp:lastModifiedBy>
  <cp:revision>103</cp:revision>
  <cp:lastPrinted>1601-01-01T00:00:00Z</cp:lastPrinted>
  <dcterms:created xsi:type="dcterms:W3CDTF">2014-02-21T22:24:59Z</dcterms:created>
  <dcterms:modified xsi:type="dcterms:W3CDTF">2014-05-13T19:55:17Z</dcterms:modified>
</cp:coreProperties>
</file>