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0" r:id="rId2"/>
  </p:sldMasterIdLst>
  <p:notesMasterIdLst>
    <p:notesMasterId r:id="rId16"/>
  </p:notesMasterIdLst>
  <p:handoutMasterIdLst>
    <p:handoutMasterId r:id="rId17"/>
  </p:handoutMasterIdLst>
  <p:sldIdLst>
    <p:sldId id="290" r:id="rId3"/>
    <p:sldId id="257" r:id="rId4"/>
    <p:sldId id="262" r:id="rId5"/>
    <p:sldId id="268" r:id="rId6"/>
    <p:sldId id="280" r:id="rId7"/>
    <p:sldId id="286" r:id="rId8"/>
    <p:sldId id="266" r:id="rId9"/>
    <p:sldId id="283" r:id="rId10"/>
    <p:sldId id="296" r:id="rId11"/>
    <p:sldId id="294" r:id="rId12"/>
    <p:sldId id="295" r:id="rId13"/>
    <p:sldId id="272" r:id="rId14"/>
    <p:sldId id="264" r:id="rId15"/>
  </p:sldIdLst>
  <p:sldSz cx="9144000" cy="6858000" type="screen4x3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astor, Douglas R" initials="CDR" lastIdx="2" clrIdx="0"/>
  <p:cmAuthor id="1" name="Pragada, Ravikumar V" initials="PRV" lastIdx="4" clrIdx="1"/>
  <p:cmAuthor id="2" name="Levy, Joseph S" initials="LJS" lastIdx="2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80" autoAdjust="0"/>
    <p:restoredTop sz="94698" autoAdjust="0"/>
  </p:normalViewPr>
  <p:slideViewPr>
    <p:cSldViewPr>
      <p:cViewPr>
        <p:scale>
          <a:sx n="70" d="100"/>
          <a:sy n="70" d="100"/>
        </p:scale>
        <p:origin x="-1488" y="-9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120" y="8532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5/12/2014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83032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Month Year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2525" y="701675"/>
            <a:ext cx="4627563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dirty="0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292394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2104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dirty="0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dirty="0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 dirty="0"/>
              <a:t>Page </a:t>
            </a:r>
            <a:fld id="{35E0D7E8-EBB2-4683-98FD-8E18BC106EDA}" type="slidenum">
              <a:rPr lang="en-US"/>
              <a:pPr/>
              <a:t>12</a:t>
            </a:fld>
            <a:endParaRPr lang="en-US" dirty="0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509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dirty="0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dirty="0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 dirty="0"/>
              <a:t>Page </a:t>
            </a:r>
            <a:fld id="{E6AF579C-E269-44CC-A9F4-B7D1E2EA3836}" type="slidenum">
              <a:rPr lang="en-US"/>
              <a:pPr/>
              <a:t>13</a:t>
            </a:fld>
            <a:endParaRPr lang="en-US" dirty="0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53642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dirty="0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dirty="0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 dirty="0"/>
              <a:t>Page </a:t>
            </a:r>
            <a:fld id="{CA5AFF69-4AEE-4693-9CD6-98E2EBC076EC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61751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dirty="0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dirty="0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 dirty="0"/>
              <a:t>Page </a:t>
            </a:r>
            <a:fld id="{35E0D7E8-EBB2-4683-98FD-8E18BC106EDA}" type="slidenum">
              <a:rPr lang="en-US"/>
              <a:pPr/>
              <a:t>3</a:t>
            </a:fld>
            <a:endParaRPr lang="en-US" dirty="0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3499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dirty="0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dirty="0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 dirty="0"/>
              <a:t>Page </a:t>
            </a:r>
            <a:fld id="{35E0D7E8-EBB2-4683-98FD-8E18BC106EDA}" type="slidenum">
              <a:rPr lang="en-US"/>
              <a:pPr/>
              <a:t>4</a:t>
            </a:fld>
            <a:endParaRPr lang="en-US" dirty="0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92978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dirty="0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dirty="0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 dirty="0"/>
              <a:t>Page </a:t>
            </a:r>
            <a:fld id="{35E0D7E8-EBB2-4683-98FD-8E18BC106EDA}" type="slidenum">
              <a:rPr lang="en-US"/>
              <a:pPr/>
              <a:t>5</a:t>
            </a:fld>
            <a:endParaRPr lang="en-US" dirty="0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90596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dirty="0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dirty="0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 dirty="0"/>
              <a:t>Page </a:t>
            </a:r>
            <a:fld id="{35E0D7E8-EBB2-4683-98FD-8E18BC106EDA}" type="slidenum">
              <a:rPr lang="en-US"/>
              <a:pPr/>
              <a:t>6</a:t>
            </a:fld>
            <a:endParaRPr lang="en-US" dirty="0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1520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4387" cy="3467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dirty="0" smtClean="0"/>
              <a:t>doc.: IEEE 802.11-yy/xxxxr0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dirty="0" smtClean="0"/>
              <a:t>Month Year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 dirty="0" smtClean="0"/>
              <a:t>John Doe, Some Company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47A7FEEB-9CD2-43FE-843C-C5350BEACB4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06746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4387" cy="3467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dirty="0" smtClean="0"/>
              <a:t>doc.: IEEE 802.11-yy/xxxxr0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dirty="0" smtClean="0"/>
              <a:t>Month Year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 dirty="0" smtClean="0"/>
              <a:t>John Doe, Some Company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47A7FEEB-9CD2-43FE-843C-C5350BEACB4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06746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4387" cy="3467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smtClean="0"/>
              <a:t>doc.: IEEE 802.11-yy/xxxxr0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Month Year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 smtClean="0"/>
              <a:t>John Doe, Some Company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95747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March 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Joseph Levy (InterDigital)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4" name="Afbeelding 11" descr="liquid-1.png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4"/>
            <p:cNvSpPr/>
            <p:nvPr userDrawn="1"/>
          </p:nvSpPr>
          <p:spPr>
            <a:xfrm>
              <a:off x="7480300" y="5537200"/>
              <a:ext cx="1257300" cy="952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1" hangingPunct="1">
                <a:buClrTx/>
                <a:buSzTx/>
                <a:buFontTx/>
                <a:buNone/>
                <a:defRPr/>
              </a:pPr>
              <a:endParaRPr lang="en-US" sz="1800" dirty="0">
                <a:solidFill>
                  <a:srgbClr val="FFFFFF"/>
                </a:solidFill>
                <a:ea typeface="ＭＳ Ｐゴシック" charset="-128"/>
                <a:sym typeface="Verdana" pitchFamily="34" charset="0"/>
              </a:endParaRPr>
            </a:p>
          </p:txBody>
        </p:sp>
      </p:grpSp>
      <p:pic>
        <p:nvPicPr>
          <p:cNvPr id="6" name="Picture 13" descr="logo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35850" y="5486400"/>
            <a:ext cx="114935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318555" y="3429000"/>
            <a:ext cx="3231142" cy="1956279"/>
          </a:xfrm>
        </p:spPr>
        <p:txBody>
          <a:bodyPr/>
          <a:lstStyle>
            <a:lvl1pPr algn="r">
              <a:lnSpc>
                <a:spcPct val="8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25671327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-6350" y="0"/>
            <a:ext cx="9144000" cy="6858000"/>
            <a:chOff x="-6836" y="0"/>
            <a:chExt cx="9144000" cy="6858000"/>
          </a:xfrm>
        </p:grpSpPr>
        <p:grpSp>
          <p:nvGrpSpPr>
            <p:cNvPr id="5" name="Group 9"/>
            <p:cNvGrpSpPr>
              <a:grpSpLocks/>
            </p:cNvGrpSpPr>
            <p:nvPr userDrawn="1"/>
          </p:nvGrpSpPr>
          <p:grpSpPr bwMode="auto">
            <a:xfrm>
              <a:off x="-6836" y="0"/>
              <a:ext cx="9144000" cy="6858000"/>
              <a:chOff x="0" y="0"/>
              <a:chExt cx="9144000" cy="6858000"/>
            </a:xfrm>
          </p:grpSpPr>
          <p:pic>
            <p:nvPicPr>
              <p:cNvPr id="7" name="Afbeelding 4" descr="liquid-2.png"/>
              <p:cNvPicPr>
                <a:picLocks noChangeAspect="1"/>
              </p:cNvPicPr>
              <p:nvPr userDrawn="1"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9144000" cy="6858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" name="Rectangle 7"/>
              <p:cNvSpPr/>
              <p:nvPr userDrawn="1"/>
            </p:nvSpPr>
            <p:spPr>
              <a:xfrm>
                <a:off x="1479550" y="6478588"/>
                <a:ext cx="931863" cy="3794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hangingPunct="1">
                  <a:buClrTx/>
                  <a:buSzTx/>
                  <a:buFontTx/>
                  <a:buNone/>
                  <a:defRPr/>
                </a:pPr>
                <a:endParaRPr lang="en-US" sz="1800" dirty="0">
                  <a:solidFill>
                    <a:srgbClr val="FFFFFF"/>
                  </a:solidFill>
                  <a:ea typeface="ＭＳ Ｐゴシック" charset="-128"/>
                  <a:sym typeface="Verdana" pitchFamily="34" charset="0"/>
                </a:endParaRPr>
              </a:p>
            </p:txBody>
          </p:sp>
        </p:grpSp>
        <p:sp>
          <p:nvSpPr>
            <p:cNvPr id="6" name="Rectangle 5"/>
            <p:cNvSpPr/>
            <p:nvPr userDrawn="1"/>
          </p:nvSpPr>
          <p:spPr>
            <a:xfrm>
              <a:off x="7325827" y="5243513"/>
              <a:ext cx="1187450" cy="9413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1" hangingPunct="1">
                <a:buClrTx/>
                <a:buSzTx/>
                <a:buFontTx/>
                <a:buNone/>
                <a:defRPr/>
              </a:pPr>
              <a:endParaRPr lang="en-US" sz="1800" dirty="0">
                <a:solidFill>
                  <a:srgbClr val="FFFFFF"/>
                </a:solidFill>
                <a:ea typeface="ＭＳ Ｐゴシック" charset="-128"/>
                <a:sym typeface="Verdana" pitchFamily="34" charset="0"/>
              </a:endParaRPr>
            </a:p>
          </p:txBody>
        </p:sp>
      </p:grpSp>
      <p:pic>
        <p:nvPicPr>
          <p:cNvPr id="9" name="Picture 15" descr="logo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35850" y="5486400"/>
            <a:ext cx="114935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465868" y="2656403"/>
            <a:ext cx="5723489" cy="932068"/>
          </a:xfrm>
        </p:spPr>
        <p:txBody>
          <a:bodyPr lIns="108000" tIns="0" bIns="0"/>
          <a:lstStyle>
            <a:lvl1pPr algn="l">
              <a:lnSpc>
                <a:spcPct val="80000"/>
              </a:lnSpc>
              <a:defRPr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465868" y="3635074"/>
            <a:ext cx="5735141" cy="722356"/>
          </a:xfrm>
        </p:spPr>
        <p:txBody>
          <a:bodyPr>
            <a:normAutofit/>
          </a:bodyPr>
          <a:lstStyle>
            <a:lvl1pPr marL="0" indent="0" algn="l">
              <a:buNone/>
              <a:defRPr sz="1600" b="1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91757097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CEFC1B-3110-B04D-B0E3-F4A6886AB5A6}" type="slidenum">
              <a:rPr lang="nl-NL" smtClean="0">
                <a:solidFill>
                  <a:srgbClr val="58595B"/>
                </a:solidFill>
              </a:rPr>
              <a:pPr>
                <a:defRPr/>
              </a:pPr>
              <a:t>‹#›</a:t>
            </a:fld>
            <a:endParaRPr lang="nl-NL">
              <a:solidFill>
                <a:srgbClr val="58595B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2232025" y="6573838"/>
            <a:ext cx="4772025" cy="236537"/>
          </a:xfrm>
        </p:spPr>
        <p:txBody>
          <a:bodyPr/>
          <a:lstStyle>
            <a:lvl1pPr>
              <a:defRPr sz="800">
                <a:solidFill>
                  <a:schemeClr val="tx2"/>
                </a:solidFill>
                <a:latin typeface="Gill Sans MT" charset="0"/>
              </a:defRPr>
            </a:lvl1pPr>
          </a:lstStyle>
          <a:p>
            <a:pPr>
              <a:defRPr/>
            </a:pPr>
            <a:endParaRPr lang="nl-NL" smtClean="0">
              <a:solidFill>
                <a:srgbClr val="58595B"/>
              </a:solidFill>
            </a:endParaRPr>
          </a:p>
          <a:p>
            <a:pPr>
              <a:defRPr/>
            </a:pPr>
            <a:r>
              <a:rPr lang="nl-NL" smtClean="0">
                <a:solidFill>
                  <a:srgbClr val="58595B"/>
                </a:solidFill>
              </a:rPr>
              <a:t>Capita selecta telecommunications 2010</a:t>
            </a:r>
            <a:endParaRPr lang="nl-NL">
              <a:solidFill>
                <a:srgbClr val="58595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084086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imec-core-cmos_bcp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30644" y="3511306"/>
            <a:ext cx="4596130" cy="827489"/>
          </a:xfrm>
        </p:spPr>
        <p:txBody>
          <a:bodyPr/>
          <a:lstStyle>
            <a:lvl1pPr marL="0" indent="0" algn="l">
              <a:lnSpc>
                <a:spcPct val="80000"/>
              </a:lnSpc>
              <a:defRPr b="0">
                <a:solidFill>
                  <a:schemeClr val="accent5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728835" y="4386263"/>
            <a:ext cx="4597909" cy="528686"/>
          </a:xfrm>
        </p:spPr>
        <p:txBody>
          <a:bodyPr/>
          <a:lstStyle>
            <a:lvl1pPr marL="93663" indent="-93663">
              <a:spcAft>
                <a:spcPts val="600"/>
              </a:spcAft>
              <a:tabLst>
                <a:tab pos="93663" algn="l"/>
              </a:tabLst>
              <a:defRPr sz="1600" b="1" cap="all"/>
            </a:lvl1pPr>
            <a:lvl2pPr marL="82550" indent="-82550">
              <a:spcBef>
                <a:spcPts val="0"/>
              </a:spcBef>
              <a:buFont typeface="Lucida Grande"/>
              <a:buChar char=" "/>
              <a:defRPr sz="1200" cap="all">
                <a:solidFill>
                  <a:schemeClr val="tx2"/>
                </a:solidFill>
              </a:defRPr>
            </a:lvl2pPr>
            <a:lvl3pPr>
              <a:buFont typeface="Lucida Grande"/>
              <a:buChar char=" "/>
              <a:defRPr sz="800">
                <a:solidFill>
                  <a:srgbClr val="58595B"/>
                </a:solidFill>
              </a:defRPr>
            </a:lvl3pPr>
            <a:lvl4pPr>
              <a:buFont typeface="Lucida Grande"/>
              <a:buChar char=" "/>
              <a:defRPr lang="nl-BE" sz="800"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4pPr>
            <a:lvl5pPr>
              <a:buFont typeface="Lucida Grande"/>
              <a:buChar char=" "/>
              <a:defRPr lang="nl-BE" sz="800"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5411304"/>
      </p:ext>
    </p:extLst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imec-core-cmos-2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73738" cy="348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485900" y="3692525"/>
            <a:ext cx="2443163" cy="3841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defTabSz="914400" eaLnBrk="1" hangingPunct="1">
              <a:buClrTx/>
              <a:buSzTx/>
              <a:buFontTx/>
              <a:buNone/>
              <a:defRPr/>
            </a:pPr>
            <a:r>
              <a:rPr lang="en-US" sz="1900" b="1" dirty="0" smtClean="0">
                <a:solidFill>
                  <a:srgbClr val="ED1941"/>
                </a:solidFill>
                <a:latin typeface="Gill Sans MT" charset="0"/>
                <a:sym typeface="Verdana" pitchFamily="34" charset="0"/>
              </a:rPr>
              <a:t>IMEC CORE CMOS</a:t>
            </a:r>
          </a:p>
        </p:txBody>
      </p:sp>
      <p:pic>
        <p:nvPicPr>
          <p:cNvPr id="6" name="Picture 15" descr="logo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35850" y="5486400"/>
            <a:ext cx="114935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6350000"/>
            <a:ext cx="9144000" cy="50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hangingPunct="1">
              <a:buClrTx/>
              <a:buSzTx/>
              <a:buFontTx/>
              <a:buNone/>
              <a:defRPr/>
            </a:pPr>
            <a:endParaRPr lang="en-US" sz="1800" dirty="0">
              <a:solidFill>
                <a:prstClr val="white"/>
              </a:solidFill>
              <a:sym typeface="Verdana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74501" y="2557673"/>
            <a:ext cx="6797962" cy="1075313"/>
          </a:xfrm>
        </p:spPr>
        <p:txBody>
          <a:bodyPr lIns="0"/>
          <a:lstStyle>
            <a:lvl1pPr algn="l">
              <a:lnSpc>
                <a:spcPct val="100000"/>
              </a:lnSpc>
              <a:defRPr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1404659" y="5551352"/>
            <a:ext cx="4597909" cy="528686"/>
          </a:xfrm>
        </p:spPr>
        <p:txBody>
          <a:bodyPr/>
          <a:lstStyle>
            <a:lvl1pPr marL="93663" indent="-93663">
              <a:spcAft>
                <a:spcPts val="600"/>
              </a:spcAft>
              <a:tabLst>
                <a:tab pos="93663" algn="l"/>
              </a:tabLst>
              <a:defRPr sz="1600" b="1" cap="all"/>
            </a:lvl1pPr>
            <a:lvl2pPr marL="82550" indent="-82550">
              <a:spcBef>
                <a:spcPts val="0"/>
              </a:spcBef>
              <a:buFont typeface="Lucida Grande"/>
              <a:buChar char=" "/>
              <a:defRPr sz="1200" cap="all">
                <a:solidFill>
                  <a:schemeClr val="tx2"/>
                </a:solidFill>
              </a:defRPr>
            </a:lvl2pPr>
            <a:lvl3pPr>
              <a:buFont typeface="Lucida Grande"/>
              <a:buChar char=" "/>
              <a:defRPr sz="800">
                <a:solidFill>
                  <a:srgbClr val="58595B"/>
                </a:solidFill>
              </a:defRPr>
            </a:lvl3pPr>
            <a:lvl4pPr>
              <a:buFont typeface="Lucida Grande"/>
              <a:buChar char=" "/>
              <a:defRPr lang="nl-BE" sz="800"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4pPr>
            <a:lvl5pPr>
              <a:buFont typeface="Lucida Grande"/>
              <a:buChar char=" "/>
              <a:defRPr lang="nl-BE" sz="800"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0948679"/>
      </p:ext>
    </p:extLst>
  </p:cSld>
  <p:clrMapOvr>
    <a:masterClrMapping/>
  </p:clrMapOvr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8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imec-cmore_bcwsf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30643" y="2217926"/>
            <a:ext cx="4431599" cy="827489"/>
          </a:xfrm>
        </p:spPr>
        <p:txBody>
          <a:bodyPr/>
          <a:lstStyle>
            <a:lvl1pPr marL="0" indent="0" algn="l">
              <a:lnSpc>
                <a:spcPct val="80000"/>
              </a:lnSpc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728836" y="3088499"/>
            <a:ext cx="4434186" cy="528686"/>
          </a:xfrm>
        </p:spPr>
        <p:txBody>
          <a:bodyPr/>
          <a:lstStyle>
            <a:lvl1pPr marL="93663" indent="-93663">
              <a:spcAft>
                <a:spcPts val="600"/>
              </a:spcAft>
              <a:tabLst>
                <a:tab pos="93663" algn="l"/>
              </a:tabLst>
              <a:defRPr sz="1600" b="1" cap="all"/>
            </a:lvl1pPr>
            <a:lvl2pPr marL="82550" indent="-82550">
              <a:spcBef>
                <a:spcPts val="0"/>
              </a:spcBef>
              <a:buFont typeface="Lucida Grande"/>
              <a:buChar char=" "/>
              <a:defRPr sz="1200" cap="all">
                <a:solidFill>
                  <a:schemeClr val="tx2"/>
                </a:solidFill>
              </a:defRPr>
            </a:lvl2pPr>
            <a:lvl3pPr>
              <a:buFont typeface="Lucida Grande"/>
              <a:buChar char=" "/>
              <a:defRPr sz="800">
                <a:solidFill>
                  <a:srgbClr val="58595B"/>
                </a:solidFill>
              </a:defRPr>
            </a:lvl3pPr>
            <a:lvl4pPr>
              <a:buFont typeface="Lucida Grande"/>
              <a:buChar char=" "/>
              <a:defRPr lang="nl-BE" sz="800"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4pPr>
            <a:lvl5pPr>
              <a:buFont typeface="Lucida Grande"/>
              <a:buChar char=" "/>
              <a:defRPr lang="nl-BE" sz="800"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98917465"/>
      </p:ext>
    </p:extLst>
  </p:cSld>
  <p:clrMapOvr>
    <a:masterClrMapping/>
  </p:clrMapOvr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imec-cmore-2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485900" y="3692525"/>
            <a:ext cx="1827213" cy="3841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defTabSz="914400" eaLnBrk="1" hangingPunct="1">
              <a:buClrTx/>
              <a:buSzTx/>
              <a:buFontTx/>
              <a:buNone/>
              <a:defRPr/>
            </a:pPr>
            <a:r>
              <a:rPr lang="en-US" sz="1900" b="1" dirty="0" smtClean="0">
                <a:solidFill>
                  <a:srgbClr val="143F90"/>
                </a:solidFill>
                <a:latin typeface="Gill Sans MT" charset="0"/>
                <a:sym typeface="Verdana" pitchFamily="34" charset="0"/>
              </a:rPr>
              <a:t>IMEC CMORE</a:t>
            </a:r>
          </a:p>
        </p:txBody>
      </p:sp>
      <p:sp>
        <p:nvSpPr>
          <p:cNvPr id="6" name="Rectangle 5"/>
          <p:cNvSpPr/>
          <p:nvPr/>
        </p:nvSpPr>
        <p:spPr>
          <a:xfrm>
            <a:off x="1403350" y="6424613"/>
            <a:ext cx="1136650" cy="4333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hangingPunct="1">
              <a:buClrTx/>
              <a:buSzTx/>
              <a:buFontTx/>
              <a:buNone/>
              <a:defRPr/>
            </a:pPr>
            <a:endParaRPr lang="en-US" sz="1800" dirty="0">
              <a:solidFill>
                <a:srgbClr val="FFFFFF"/>
              </a:solidFill>
              <a:ea typeface="ＭＳ Ｐゴシック" charset="-128"/>
              <a:sym typeface="Verdana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74501" y="2557673"/>
            <a:ext cx="6797962" cy="1075313"/>
          </a:xfrm>
        </p:spPr>
        <p:txBody>
          <a:bodyPr lIns="0"/>
          <a:lstStyle>
            <a:lvl1pPr algn="l">
              <a:lnSpc>
                <a:spcPct val="100000"/>
              </a:lnSpc>
              <a:defRPr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1404659" y="5551352"/>
            <a:ext cx="4597909" cy="528686"/>
          </a:xfrm>
        </p:spPr>
        <p:txBody>
          <a:bodyPr/>
          <a:lstStyle>
            <a:lvl1pPr marL="93663" indent="-93663">
              <a:spcAft>
                <a:spcPts val="600"/>
              </a:spcAft>
              <a:tabLst>
                <a:tab pos="93663" algn="l"/>
              </a:tabLst>
              <a:defRPr sz="1600" b="1" cap="all"/>
            </a:lvl1pPr>
            <a:lvl2pPr marL="82550" indent="-82550">
              <a:spcBef>
                <a:spcPts val="0"/>
              </a:spcBef>
              <a:buFont typeface="Lucida Grande"/>
              <a:buChar char=" "/>
              <a:defRPr sz="1200" cap="all">
                <a:solidFill>
                  <a:schemeClr val="tx2"/>
                </a:solidFill>
              </a:defRPr>
            </a:lvl2pPr>
            <a:lvl3pPr>
              <a:buFont typeface="Lucida Grande"/>
              <a:buChar char=" "/>
              <a:defRPr sz="800">
                <a:solidFill>
                  <a:srgbClr val="58595B"/>
                </a:solidFill>
              </a:defRPr>
            </a:lvl3pPr>
            <a:lvl4pPr>
              <a:buFont typeface="Lucida Grande"/>
              <a:buChar char=" "/>
              <a:defRPr lang="nl-BE" sz="800"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4pPr>
            <a:lvl5pPr>
              <a:buFont typeface="Lucida Grande"/>
              <a:buChar char=" "/>
              <a:defRPr lang="nl-BE" sz="800"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94885095"/>
      </p:ext>
    </p:extLst>
  </p:cSld>
  <p:clrMapOvr>
    <a:masterClrMapping/>
  </p:clrMapOvr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9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imec-energy_pasw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30643" y="2217926"/>
            <a:ext cx="4666687" cy="827489"/>
          </a:xfrm>
        </p:spPr>
        <p:txBody>
          <a:bodyPr/>
          <a:lstStyle>
            <a:lvl1pPr marL="0" indent="0" algn="l">
              <a:lnSpc>
                <a:spcPct val="80000"/>
              </a:lnSpc>
              <a:defRPr b="0">
                <a:solidFill>
                  <a:schemeClr val="accent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728836" y="3088499"/>
            <a:ext cx="4434186" cy="528686"/>
          </a:xfrm>
        </p:spPr>
        <p:txBody>
          <a:bodyPr/>
          <a:lstStyle>
            <a:lvl1pPr marL="93663" indent="-93663">
              <a:spcAft>
                <a:spcPts val="600"/>
              </a:spcAft>
              <a:tabLst>
                <a:tab pos="93663" algn="l"/>
              </a:tabLst>
              <a:defRPr sz="1600" b="1" cap="all"/>
            </a:lvl1pPr>
            <a:lvl2pPr marL="82550" indent="-82550">
              <a:spcBef>
                <a:spcPts val="0"/>
              </a:spcBef>
              <a:buFont typeface="Lucida Grande"/>
              <a:buChar char=" "/>
              <a:defRPr sz="1200" cap="all">
                <a:solidFill>
                  <a:schemeClr val="tx2"/>
                </a:solidFill>
              </a:defRPr>
            </a:lvl2pPr>
            <a:lvl3pPr>
              <a:buFont typeface="Lucida Grande"/>
              <a:buChar char=" "/>
              <a:defRPr sz="800">
                <a:solidFill>
                  <a:srgbClr val="58595B"/>
                </a:solidFill>
              </a:defRPr>
            </a:lvl3pPr>
            <a:lvl4pPr>
              <a:buFont typeface="Lucida Grande"/>
              <a:buChar char=" "/>
              <a:defRPr lang="nl-BE" sz="800"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4pPr>
            <a:lvl5pPr>
              <a:buFont typeface="Lucida Grande"/>
              <a:buChar char=" "/>
              <a:defRPr lang="nl-BE" sz="800"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81847811"/>
      </p:ext>
    </p:extLst>
  </p:cSld>
  <p:clrMapOvr>
    <a:masterClrMapping/>
  </p:clrMapOvr>
  <p:hf hd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imec-energy-2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485900" y="3692525"/>
            <a:ext cx="1941513" cy="3841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defTabSz="914400" eaLnBrk="1" hangingPunct="1">
              <a:buClrTx/>
              <a:buSzTx/>
              <a:buFontTx/>
              <a:buNone/>
              <a:defRPr/>
            </a:pPr>
            <a:r>
              <a:rPr lang="en-US" sz="1900" b="1" dirty="0" smtClean="0">
                <a:solidFill>
                  <a:srgbClr val="F06423"/>
                </a:solidFill>
                <a:latin typeface="Gill Sans MT" charset="0"/>
                <a:sym typeface="Verdana" pitchFamily="34" charset="0"/>
              </a:rPr>
              <a:t>IMEC ENERGY</a:t>
            </a:r>
          </a:p>
        </p:txBody>
      </p:sp>
      <p:sp>
        <p:nvSpPr>
          <p:cNvPr id="6" name="Rectangle 5"/>
          <p:cNvSpPr/>
          <p:nvPr/>
        </p:nvSpPr>
        <p:spPr>
          <a:xfrm>
            <a:off x="1403350" y="6424613"/>
            <a:ext cx="1136650" cy="4333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hangingPunct="1">
              <a:buClrTx/>
              <a:buSzTx/>
              <a:buFontTx/>
              <a:buNone/>
              <a:defRPr/>
            </a:pPr>
            <a:endParaRPr lang="en-US" sz="1800" dirty="0">
              <a:solidFill>
                <a:srgbClr val="FFFFFF"/>
              </a:solidFill>
              <a:ea typeface="ＭＳ Ｐゴシック" charset="-128"/>
              <a:sym typeface="Verdana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74501" y="2557673"/>
            <a:ext cx="6797962" cy="1075313"/>
          </a:xfrm>
        </p:spPr>
        <p:txBody>
          <a:bodyPr lIns="0"/>
          <a:lstStyle>
            <a:lvl1pPr algn="l">
              <a:lnSpc>
                <a:spcPct val="100000"/>
              </a:lnSpc>
              <a:defRPr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1404659" y="5551352"/>
            <a:ext cx="4597909" cy="528686"/>
          </a:xfrm>
        </p:spPr>
        <p:txBody>
          <a:bodyPr/>
          <a:lstStyle>
            <a:lvl1pPr marL="93663" indent="-93663">
              <a:spcAft>
                <a:spcPts val="600"/>
              </a:spcAft>
              <a:tabLst>
                <a:tab pos="93663" algn="l"/>
              </a:tabLst>
              <a:defRPr sz="1600" b="1" cap="all"/>
            </a:lvl1pPr>
            <a:lvl2pPr marL="82550" indent="-82550">
              <a:spcBef>
                <a:spcPts val="0"/>
              </a:spcBef>
              <a:buFont typeface="Lucida Grande"/>
              <a:buChar char=" "/>
              <a:defRPr sz="1200" cap="all">
                <a:solidFill>
                  <a:schemeClr val="tx2"/>
                </a:solidFill>
              </a:defRPr>
            </a:lvl2pPr>
            <a:lvl3pPr>
              <a:buFont typeface="Lucida Grande"/>
              <a:buChar char=" "/>
              <a:defRPr sz="800">
                <a:solidFill>
                  <a:srgbClr val="58595B"/>
                </a:solidFill>
              </a:defRPr>
            </a:lvl3pPr>
            <a:lvl4pPr>
              <a:buFont typeface="Lucida Grande"/>
              <a:buChar char=" "/>
              <a:defRPr lang="nl-BE" sz="800"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4pPr>
            <a:lvl5pPr>
              <a:buFont typeface="Lucida Grande"/>
              <a:buChar char=" "/>
              <a:defRPr lang="nl-BE" sz="800"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08265778"/>
      </p:ext>
    </p:extLst>
  </p:cSld>
  <p:clrMapOvr>
    <a:masterClrMapping/>
  </p:clrMapOvr>
  <p:hf hd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0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human++_peh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30643" y="3758224"/>
            <a:ext cx="4666687" cy="827489"/>
          </a:xfrm>
        </p:spPr>
        <p:txBody>
          <a:bodyPr/>
          <a:lstStyle>
            <a:lvl1pPr marL="0" indent="0" algn="l">
              <a:lnSpc>
                <a:spcPct val="80000"/>
              </a:lnSpc>
              <a:defRPr b="0">
                <a:solidFill>
                  <a:schemeClr val="accent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728836" y="4634771"/>
            <a:ext cx="4668868" cy="528686"/>
          </a:xfrm>
        </p:spPr>
        <p:txBody>
          <a:bodyPr/>
          <a:lstStyle>
            <a:lvl1pPr marL="93663" indent="-93663">
              <a:spcAft>
                <a:spcPts val="600"/>
              </a:spcAft>
              <a:tabLst>
                <a:tab pos="93663" algn="l"/>
              </a:tabLst>
              <a:defRPr sz="1600" b="1" cap="all"/>
            </a:lvl1pPr>
            <a:lvl2pPr marL="82550" indent="-82550">
              <a:spcBef>
                <a:spcPts val="0"/>
              </a:spcBef>
              <a:buFont typeface="Lucida Grande"/>
              <a:buChar char=" "/>
              <a:defRPr sz="1200" cap="all">
                <a:solidFill>
                  <a:schemeClr val="tx2"/>
                </a:solidFill>
              </a:defRPr>
            </a:lvl2pPr>
            <a:lvl3pPr>
              <a:buFont typeface="Lucida Grande"/>
              <a:buChar char=" "/>
              <a:defRPr sz="800">
                <a:solidFill>
                  <a:srgbClr val="58595B"/>
                </a:solidFill>
              </a:defRPr>
            </a:lvl3pPr>
            <a:lvl4pPr>
              <a:buFont typeface="Lucida Grande"/>
              <a:buChar char=" "/>
              <a:defRPr lang="nl-BE" sz="800"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4pPr>
            <a:lvl5pPr>
              <a:buFont typeface="Lucida Grande"/>
              <a:buChar char=" "/>
              <a:defRPr lang="nl-BE" sz="800"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6497592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 smtClean="0"/>
              <a:t>Joseph Levy (InterDigital)</a:t>
            </a:r>
            <a:endParaRPr lang="en-GB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 smtClean="0"/>
              <a:t>March 2014</a:t>
            </a:r>
            <a:endParaRPr lang="en-GB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human++-2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485900" y="3692525"/>
            <a:ext cx="1557338" cy="3841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defTabSz="914400" eaLnBrk="1" hangingPunct="1">
              <a:buClrTx/>
              <a:buSzTx/>
              <a:buFontTx/>
              <a:buNone/>
              <a:defRPr/>
            </a:pPr>
            <a:r>
              <a:rPr lang="en-US" sz="1900" b="1" dirty="0" smtClean="0">
                <a:solidFill>
                  <a:srgbClr val="0089CE"/>
                </a:solidFill>
                <a:latin typeface="Gill Sans MT" charset="0"/>
                <a:sym typeface="Verdana" pitchFamily="34" charset="0"/>
              </a:rPr>
              <a:t>HUMAN ++</a:t>
            </a:r>
          </a:p>
        </p:txBody>
      </p:sp>
      <p:sp>
        <p:nvSpPr>
          <p:cNvPr id="6" name="Rectangle 5"/>
          <p:cNvSpPr/>
          <p:nvPr/>
        </p:nvSpPr>
        <p:spPr>
          <a:xfrm>
            <a:off x="1403350" y="6424613"/>
            <a:ext cx="1136650" cy="4333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hangingPunct="1">
              <a:buClrTx/>
              <a:buSzTx/>
              <a:buFontTx/>
              <a:buNone/>
              <a:defRPr/>
            </a:pPr>
            <a:endParaRPr lang="en-US" sz="1800" dirty="0">
              <a:solidFill>
                <a:srgbClr val="FFFFFF"/>
              </a:solidFill>
              <a:ea typeface="ＭＳ Ｐゴシック" charset="-128"/>
              <a:sym typeface="Verdana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74501" y="2557673"/>
            <a:ext cx="6797962" cy="1075313"/>
          </a:xfrm>
        </p:spPr>
        <p:txBody>
          <a:bodyPr lIns="0"/>
          <a:lstStyle>
            <a:lvl1pPr algn="l">
              <a:lnSpc>
                <a:spcPct val="100000"/>
              </a:lnSpc>
              <a:defRPr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1404659" y="5551352"/>
            <a:ext cx="4597909" cy="528686"/>
          </a:xfrm>
        </p:spPr>
        <p:txBody>
          <a:bodyPr/>
          <a:lstStyle>
            <a:lvl1pPr marL="93663" indent="-93663">
              <a:spcAft>
                <a:spcPts val="600"/>
              </a:spcAft>
              <a:tabLst>
                <a:tab pos="93663" algn="l"/>
              </a:tabLst>
              <a:defRPr sz="1600" b="1" cap="all"/>
            </a:lvl1pPr>
            <a:lvl2pPr marL="82550" indent="-82550">
              <a:spcBef>
                <a:spcPts val="0"/>
              </a:spcBef>
              <a:buFont typeface="Lucida Grande"/>
              <a:buChar char=" "/>
              <a:defRPr sz="1200" cap="all">
                <a:solidFill>
                  <a:schemeClr val="tx2"/>
                </a:solidFill>
              </a:defRPr>
            </a:lvl2pPr>
            <a:lvl3pPr>
              <a:buFont typeface="Lucida Grande"/>
              <a:buChar char=" "/>
              <a:defRPr sz="800">
                <a:solidFill>
                  <a:srgbClr val="58595B"/>
                </a:solidFill>
              </a:defRPr>
            </a:lvl3pPr>
            <a:lvl4pPr>
              <a:buFont typeface="Lucida Grande"/>
              <a:buChar char=" "/>
              <a:defRPr lang="nl-BE" sz="800"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4pPr>
            <a:lvl5pPr>
              <a:buFont typeface="Lucida Grande"/>
              <a:buChar char=" "/>
              <a:defRPr lang="nl-BE" sz="800"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70812699"/>
      </p:ext>
    </p:extLst>
  </p:cSld>
  <p:clrMapOvr>
    <a:masterClrMapping/>
  </p:clrMapOvr>
  <p:hf hd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imec-smart-systems_bafiw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30643" y="3264388"/>
            <a:ext cx="4666687" cy="827489"/>
          </a:xfrm>
        </p:spPr>
        <p:txBody>
          <a:bodyPr/>
          <a:lstStyle>
            <a:lvl1pPr marL="0" indent="0" algn="l">
              <a:lnSpc>
                <a:spcPct val="80000"/>
              </a:lnSpc>
              <a:defRPr b="0">
                <a:solidFill>
                  <a:srgbClr val="D80B8C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728835" y="4137755"/>
            <a:ext cx="4682673" cy="528686"/>
          </a:xfrm>
        </p:spPr>
        <p:txBody>
          <a:bodyPr/>
          <a:lstStyle>
            <a:lvl1pPr marL="93663" indent="-93663">
              <a:spcAft>
                <a:spcPts val="600"/>
              </a:spcAft>
              <a:tabLst>
                <a:tab pos="93663" algn="l"/>
              </a:tabLst>
              <a:defRPr sz="1600" b="1" cap="all"/>
            </a:lvl1pPr>
            <a:lvl2pPr marL="82550" indent="-82550">
              <a:spcBef>
                <a:spcPts val="0"/>
              </a:spcBef>
              <a:buFont typeface="Lucida Grande"/>
              <a:buChar char=" "/>
              <a:defRPr sz="1200" cap="all">
                <a:solidFill>
                  <a:schemeClr val="tx2"/>
                </a:solidFill>
              </a:defRPr>
            </a:lvl2pPr>
            <a:lvl3pPr>
              <a:buFont typeface="Lucida Grande"/>
              <a:buChar char=" "/>
              <a:defRPr sz="800">
                <a:solidFill>
                  <a:srgbClr val="58595B"/>
                </a:solidFill>
              </a:defRPr>
            </a:lvl3pPr>
            <a:lvl4pPr>
              <a:buFont typeface="Lucida Grande"/>
              <a:buChar char=" "/>
              <a:defRPr lang="nl-BE" sz="800"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4pPr>
            <a:lvl5pPr>
              <a:buFont typeface="Lucida Grande"/>
              <a:buChar char=" "/>
              <a:defRPr lang="nl-BE" sz="800"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37822901"/>
      </p:ext>
    </p:extLst>
  </p:cSld>
  <p:clrMapOvr>
    <a:masterClrMapping/>
  </p:clrMapOvr>
  <p:hf hd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2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imec-smart-systems-2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485900" y="3692525"/>
            <a:ext cx="2989263" cy="3841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defTabSz="914400" eaLnBrk="1" hangingPunct="1">
              <a:buClrTx/>
              <a:buSzTx/>
              <a:buFontTx/>
              <a:buNone/>
              <a:defRPr/>
            </a:pPr>
            <a:r>
              <a:rPr lang="en-US" sz="1900" b="1" dirty="0" smtClean="0">
                <a:solidFill>
                  <a:srgbClr val="D80B8C"/>
                </a:solidFill>
                <a:latin typeface="Gill Sans MT" charset="0"/>
                <a:sym typeface="Verdana" pitchFamily="34" charset="0"/>
              </a:rPr>
              <a:t>IMEC SMART SYSTEMS</a:t>
            </a:r>
          </a:p>
        </p:txBody>
      </p:sp>
      <p:sp>
        <p:nvSpPr>
          <p:cNvPr id="6" name="Rectangle 5"/>
          <p:cNvSpPr/>
          <p:nvPr/>
        </p:nvSpPr>
        <p:spPr>
          <a:xfrm>
            <a:off x="1403350" y="6424613"/>
            <a:ext cx="1136650" cy="4333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hangingPunct="1">
              <a:buClrTx/>
              <a:buSzTx/>
              <a:buFontTx/>
              <a:buNone/>
              <a:defRPr/>
            </a:pPr>
            <a:endParaRPr lang="en-US" sz="1800" dirty="0">
              <a:solidFill>
                <a:srgbClr val="FFFFFF"/>
              </a:solidFill>
              <a:ea typeface="ＭＳ Ｐゴシック" charset="-128"/>
              <a:sym typeface="Verdana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74501" y="2557673"/>
            <a:ext cx="6797962" cy="1075313"/>
          </a:xfrm>
        </p:spPr>
        <p:txBody>
          <a:bodyPr lIns="0"/>
          <a:lstStyle>
            <a:lvl1pPr algn="l">
              <a:lnSpc>
                <a:spcPct val="100000"/>
              </a:lnSpc>
              <a:defRPr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1404659" y="5551352"/>
            <a:ext cx="4597909" cy="528686"/>
          </a:xfrm>
        </p:spPr>
        <p:txBody>
          <a:bodyPr/>
          <a:lstStyle>
            <a:lvl1pPr marL="93663" indent="-93663">
              <a:spcAft>
                <a:spcPts val="600"/>
              </a:spcAft>
              <a:tabLst>
                <a:tab pos="93663" algn="l"/>
              </a:tabLst>
              <a:defRPr sz="1600" b="1" cap="all"/>
            </a:lvl1pPr>
            <a:lvl2pPr marL="82550" indent="-82550">
              <a:spcBef>
                <a:spcPts val="0"/>
              </a:spcBef>
              <a:buFont typeface="Lucida Grande"/>
              <a:buChar char=" "/>
              <a:defRPr sz="1200" cap="all">
                <a:solidFill>
                  <a:schemeClr val="tx2"/>
                </a:solidFill>
              </a:defRPr>
            </a:lvl2pPr>
            <a:lvl3pPr>
              <a:buFont typeface="Lucida Grande"/>
              <a:buChar char=" "/>
              <a:defRPr sz="800">
                <a:solidFill>
                  <a:srgbClr val="58595B"/>
                </a:solidFill>
              </a:defRPr>
            </a:lvl3pPr>
            <a:lvl4pPr>
              <a:buFont typeface="Lucida Grande"/>
              <a:buChar char=" "/>
              <a:defRPr lang="nl-BE" sz="800"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4pPr>
            <a:lvl5pPr>
              <a:buFont typeface="Lucida Grande"/>
              <a:buChar char=" "/>
              <a:defRPr lang="nl-BE" sz="800"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3152883"/>
      </p:ext>
    </p:extLst>
  </p:cSld>
  <p:clrMapOvr>
    <a:masterClrMapping/>
  </p:clrMapOvr>
  <p:hf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2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imec-training_new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30643" y="1771122"/>
            <a:ext cx="4666687" cy="827489"/>
          </a:xfrm>
        </p:spPr>
        <p:txBody>
          <a:bodyPr/>
          <a:lstStyle>
            <a:lvl1pPr marL="0" indent="0" algn="l">
              <a:lnSpc>
                <a:spcPct val="80000"/>
              </a:lnSpc>
              <a:defRPr b="0">
                <a:solidFill>
                  <a:schemeClr val="accent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728835" y="2646707"/>
            <a:ext cx="4682673" cy="528686"/>
          </a:xfrm>
        </p:spPr>
        <p:txBody>
          <a:bodyPr/>
          <a:lstStyle>
            <a:lvl1pPr marL="93663" indent="-93663">
              <a:spcAft>
                <a:spcPts val="600"/>
              </a:spcAft>
              <a:tabLst>
                <a:tab pos="93663" algn="l"/>
              </a:tabLst>
              <a:defRPr sz="1600" b="1" cap="all"/>
            </a:lvl1pPr>
            <a:lvl2pPr marL="82550" indent="-82550">
              <a:spcBef>
                <a:spcPts val="0"/>
              </a:spcBef>
              <a:buFont typeface="Lucida Grande"/>
              <a:buChar char=" "/>
              <a:defRPr sz="1200" cap="all">
                <a:solidFill>
                  <a:schemeClr val="tx2"/>
                </a:solidFill>
              </a:defRPr>
            </a:lvl2pPr>
            <a:lvl3pPr>
              <a:buFont typeface="Lucida Grande"/>
              <a:buChar char=" "/>
              <a:defRPr sz="800">
                <a:solidFill>
                  <a:srgbClr val="58595B"/>
                </a:solidFill>
              </a:defRPr>
            </a:lvl3pPr>
            <a:lvl4pPr>
              <a:buFont typeface="Lucida Grande"/>
              <a:buChar char=" "/>
              <a:defRPr lang="nl-BE" sz="800"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4pPr>
            <a:lvl5pPr>
              <a:buFont typeface="Lucida Grande"/>
              <a:buChar char=" "/>
              <a:defRPr lang="nl-BE" sz="800"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57732373"/>
      </p:ext>
    </p:extLst>
  </p:cSld>
  <p:clrMapOvr>
    <a:masterClrMapping/>
  </p:clrMapOvr>
  <p:hf hd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4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imec-training-2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485900" y="3692525"/>
            <a:ext cx="2157413" cy="3841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defTabSz="914400" eaLnBrk="1" hangingPunct="1">
              <a:buClrTx/>
              <a:buSzTx/>
              <a:buFontTx/>
              <a:buNone/>
              <a:defRPr/>
            </a:pPr>
            <a:r>
              <a:rPr lang="en-US" sz="1900" b="1" dirty="0" smtClean="0">
                <a:solidFill>
                  <a:srgbClr val="00A84F"/>
                </a:solidFill>
                <a:latin typeface="Gill Sans MT" charset="0"/>
                <a:sym typeface="Verdana" pitchFamily="34" charset="0"/>
              </a:rPr>
              <a:t>IMEC TRAINING</a:t>
            </a:r>
          </a:p>
        </p:txBody>
      </p:sp>
      <p:sp>
        <p:nvSpPr>
          <p:cNvPr id="6" name="Rectangle 5"/>
          <p:cNvSpPr/>
          <p:nvPr/>
        </p:nvSpPr>
        <p:spPr>
          <a:xfrm>
            <a:off x="1403350" y="6424613"/>
            <a:ext cx="1136650" cy="4333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hangingPunct="1">
              <a:buClrTx/>
              <a:buSzTx/>
              <a:buFontTx/>
              <a:buNone/>
              <a:defRPr/>
            </a:pPr>
            <a:endParaRPr lang="en-US" sz="1800" dirty="0">
              <a:solidFill>
                <a:srgbClr val="FFFFFF"/>
              </a:solidFill>
              <a:ea typeface="ＭＳ Ｐゴシック" charset="-128"/>
              <a:sym typeface="Verdana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74501" y="2557673"/>
            <a:ext cx="6797962" cy="1075313"/>
          </a:xfrm>
        </p:spPr>
        <p:txBody>
          <a:bodyPr lIns="0"/>
          <a:lstStyle>
            <a:lvl1pPr algn="l">
              <a:lnSpc>
                <a:spcPct val="100000"/>
              </a:lnSpc>
              <a:defRPr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1404659" y="5551352"/>
            <a:ext cx="4597909" cy="528686"/>
          </a:xfrm>
        </p:spPr>
        <p:txBody>
          <a:bodyPr/>
          <a:lstStyle>
            <a:lvl1pPr marL="93663" indent="-93663">
              <a:spcAft>
                <a:spcPts val="600"/>
              </a:spcAft>
              <a:tabLst>
                <a:tab pos="93663" algn="l"/>
              </a:tabLst>
              <a:defRPr sz="1600" b="1" cap="all"/>
            </a:lvl1pPr>
            <a:lvl2pPr marL="82550" indent="-82550">
              <a:spcBef>
                <a:spcPts val="0"/>
              </a:spcBef>
              <a:buFont typeface="Lucida Grande"/>
              <a:buChar char=" "/>
              <a:defRPr sz="1200" cap="all">
                <a:solidFill>
                  <a:schemeClr val="tx2"/>
                </a:solidFill>
              </a:defRPr>
            </a:lvl2pPr>
            <a:lvl3pPr>
              <a:buFont typeface="Lucida Grande"/>
              <a:buChar char=" "/>
              <a:defRPr sz="800">
                <a:solidFill>
                  <a:srgbClr val="58595B"/>
                </a:solidFill>
              </a:defRPr>
            </a:lvl3pPr>
            <a:lvl4pPr>
              <a:buFont typeface="Lucida Grande"/>
              <a:buChar char=" "/>
              <a:defRPr lang="nl-BE" sz="800"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4pPr>
            <a:lvl5pPr>
              <a:buFont typeface="Lucida Grande"/>
              <a:buChar char=" "/>
              <a:defRPr lang="nl-BE" sz="800"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70663251"/>
      </p:ext>
    </p:extLst>
  </p:cSld>
  <p:clrMapOvr>
    <a:masterClrMapping/>
  </p:clrMapOvr>
  <p:hf hd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3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imec-training_aas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30643" y="1771122"/>
            <a:ext cx="4666687" cy="827489"/>
          </a:xfrm>
        </p:spPr>
        <p:txBody>
          <a:bodyPr/>
          <a:lstStyle>
            <a:lvl1pPr marL="0" indent="0" algn="l">
              <a:lnSpc>
                <a:spcPct val="80000"/>
              </a:lnSpc>
              <a:defRPr b="0">
                <a:solidFill>
                  <a:schemeClr val="accent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728835" y="2646707"/>
            <a:ext cx="4682673" cy="528686"/>
          </a:xfrm>
        </p:spPr>
        <p:txBody>
          <a:bodyPr/>
          <a:lstStyle>
            <a:lvl1pPr marL="93663" indent="-93663">
              <a:spcAft>
                <a:spcPts val="600"/>
              </a:spcAft>
              <a:tabLst>
                <a:tab pos="93663" algn="l"/>
              </a:tabLst>
              <a:defRPr sz="1600" b="1" cap="all"/>
            </a:lvl1pPr>
            <a:lvl2pPr marL="82550" indent="-82550">
              <a:spcBef>
                <a:spcPts val="0"/>
              </a:spcBef>
              <a:buFont typeface="Lucida Grande"/>
              <a:buChar char=" "/>
              <a:defRPr sz="1200" cap="all">
                <a:solidFill>
                  <a:schemeClr val="tx2"/>
                </a:solidFill>
              </a:defRPr>
            </a:lvl2pPr>
            <a:lvl3pPr>
              <a:buFont typeface="Lucida Grande"/>
              <a:buChar char=" "/>
              <a:defRPr sz="800">
                <a:solidFill>
                  <a:srgbClr val="58595B"/>
                </a:solidFill>
              </a:defRPr>
            </a:lvl3pPr>
            <a:lvl4pPr>
              <a:buFont typeface="Lucida Grande"/>
              <a:buChar char=" "/>
              <a:defRPr lang="nl-BE" sz="800"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4pPr>
            <a:lvl5pPr>
              <a:buFont typeface="Lucida Grande"/>
              <a:buChar char=" "/>
              <a:defRPr lang="nl-BE" sz="800"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94069617"/>
      </p:ext>
    </p:extLst>
  </p:cSld>
  <p:clrMapOvr>
    <a:masterClrMapping/>
  </p:clrMapOvr>
  <p:hf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4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imec-training-2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485900" y="3692525"/>
            <a:ext cx="2690813" cy="6762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defTabSz="914400" eaLnBrk="1" hangingPunct="1">
              <a:buClrTx/>
              <a:buSzTx/>
              <a:buFontTx/>
              <a:buNone/>
              <a:defRPr/>
            </a:pPr>
            <a:r>
              <a:rPr lang="en-US" sz="1900" b="1" dirty="0" smtClean="0">
                <a:solidFill>
                  <a:srgbClr val="00A84F"/>
                </a:solidFill>
                <a:latin typeface="Gill Sans MT" charset="0"/>
                <a:sym typeface="Verdana" pitchFamily="34" charset="0"/>
              </a:rPr>
              <a:t>IMEC TRAINING</a:t>
            </a:r>
          </a:p>
          <a:p>
            <a:pPr defTabSz="914400" eaLnBrk="1" hangingPunct="1">
              <a:buClrTx/>
              <a:buSzTx/>
              <a:buFontTx/>
              <a:buNone/>
              <a:defRPr/>
            </a:pPr>
            <a:r>
              <a:rPr lang="en-US" sz="1900" b="1" dirty="0" smtClean="0">
                <a:solidFill>
                  <a:srgbClr val="00A84F"/>
                </a:solidFill>
                <a:latin typeface="Gill Sans MT" charset="0"/>
                <a:sym typeface="Verdana" pitchFamily="34" charset="0"/>
              </a:rPr>
              <a:t>AND ASIC SERVICES</a:t>
            </a:r>
          </a:p>
        </p:txBody>
      </p:sp>
      <p:sp>
        <p:nvSpPr>
          <p:cNvPr id="6" name="Rectangle 5"/>
          <p:cNvSpPr/>
          <p:nvPr/>
        </p:nvSpPr>
        <p:spPr>
          <a:xfrm>
            <a:off x="1403350" y="6424613"/>
            <a:ext cx="1136650" cy="4333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hangingPunct="1">
              <a:buClrTx/>
              <a:buSzTx/>
              <a:buFontTx/>
              <a:buNone/>
              <a:defRPr/>
            </a:pPr>
            <a:endParaRPr lang="en-US" sz="1800" dirty="0">
              <a:solidFill>
                <a:srgbClr val="FFFFFF"/>
              </a:solidFill>
              <a:ea typeface="ＭＳ Ｐゴシック" charset="-128"/>
              <a:sym typeface="Verdana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74501" y="2557673"/>
            <a:ext cx="6797962" cy="1075313"/>
          </a:xfrm>
        </p:spPr>
        <p:txBody>
          <a:bodyPr lIns="0"/>
          <a:lstStyle>
            <a:lvl1pPr algn="l">
              <a:lnSpc>
                <a:spcPct val="100000"/>
              </a:lnSpc>
              <a:defRPr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1404659" y="5551352"/>
            <a:ext cx="4597909" cy="528686"/>
          </a:xfrm>
        </p:spPr>
        <p:txBody>
          <a:bodyPr/>
          <a:lstStyle>
            <a:lvl1pPr marL="93663" indent="-93663">
              <a:spcAft>
                <a:spcPts val="600"/>
              </a:spcAft>
              <a:tabLst>
                <a:tab pos="93663" algn="l"/>
              </a:tabLst>
              <a:defRPr sz="1600" b="1" cap="all"/>
            </a:lvl1pPr>
            <a:lvl2pPr marL="82550" indent="-82550">
              <a:spcBef>
                <a:spcPts val="0"/>
              </a:spcBef>
              <a:buFont typeface="Lucida Grande"/>
              <a:buChar char=" "/>
              <a:defRPr sz="1200" cap="all">
                <a:solidFill>
                  <a:schemeClr val="tx2"/>
                </a:solidFill>
              </a:defRPr>
            </a:lvl2pPr>
            <a:lvl3pPr>
              <a:buFont typeface="Lucida Grande"/>
              <a:buChar char=" "/>
              <a:defRPr sz="800">
                <a:solidFill>
                  <a:srgbClr val="58595B"/>
                </a:solidFill>
              </a:defRPr>
            </a:lvl3pPr>
            <a:lvl4pPr>
              <a:buFont typeface="Lucida Grande"/>
              <a:buChar char=" "/>
              <a:defRPr lang="nl-BE" sz="800"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4pPr>
            <a:lvl5pPr>
              <a:buFont typeface="Lucida Grande"/>
              <a:buChar char=" "/>
              <a:defRPr lang="nl-BE" sz="800"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5025129"/>
      </p:ext>
    </p:extLst>
  </p:cSld>
  <p:clrMapOvr>
    <a:masterClrMapping/>
  </p:clrMapOvr>
  <p:hf hd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5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imec_asic_services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30643" y="1771122"/>
            <a:ext cx="4666687" cy="827489"/>
          </a:xfrm>
        </p:spPr>
        <p:txBody>
          <a:bodyPr/>
          <a:lstStyle>
            <a:lvl1pPr marL="0" indent="0" algn="l">
              <a:lnSpc>
                <a:spcPct val="80000"/>
              </a:lnSpc>
              <a:defRPr b="0">
                <a:solidFill>
                  <a:schemeClr val="accent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728835" y="2646707"/>
            <a:ext cx="4682673" cy="528686"/>
          </a:xfrm>
        </p:spPr>
        <p:txBody>
          <a:bodyPr/>
          <a:lstStyle>
            <a:lvl1pPr marL="93663" indent="-93663">
              <a:spcAft>
                <a:spcPts val="600"/>
              </a:spcAft>
              <a:tabLst>
                <a:tab pos="93663" algn="l"/>
              </a:tabLst>
              <a:defRPr sz="1600" b="1" cap="all"/>
            </a:lvl1pPr>
            <a:lvl2pPr marL="82550" indent="-82550">
              <a:spcBef>
                <a:spcPts val="0"/>
              </a:spcBef>
              <a:buFont typeface="Lucida Grande"/>
              <a:buChar char=" "/>
              <a:defRPr sz="1200" cap="all">
                <a:solidFill>
                  <a:schemeClr val="tx2"/>
                </a:solidFill>
              </a:defRPr>
            </a:lvl2pPr>
            <a:lvl3pPr>
              <a:buFont typeface="Lucida Grande"/>
              <a:buChar char=" "/>
              <a:defRPr sz="800">
                <a:solidFill>
                  <a:srgbClr val="58595B"/>
                </a:solidFill>
              </a:defRPr>
            </a:lvl3pPr>
            <a:lvl4pPr>
              <a:buFont typeface="Lucida Grande"/>
              <a:buChar char=" "/>
              <a:defRPr lang="nl-BE" sz="800"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4pPr>
            <a:lvl5pPr>
              <a:buFont typeface="Lucida Grande"/>
              <a:buChar char=" "/>
              <a:defRPr lang="nl-BE" sz="800"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99975151"/>
      </p:ext>
    </p:extLst>
  </p:cSld>
  <p:clrMapOvr>
    <a:masterClrMapping/>
  </p:clrMapOvr>
  <p:hf hd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6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imec-training-2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485900" y="3692525"/>
            <a:ext cx="2740025" cy="3841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defTabSz="914400" eaLnBrk="1" hangingPunct="1">
              <a:buClrTx/>
              <a:buSzTx/>
              <a:buFontTx/>
              <a:buNone/>
              <a:defRPr/>
            </a:pPr>
            <a:r>
              <a:rPr lang="en-US" sz="1900" b="1" dirty="0" smtClean="0">
                <a:solidFill>
                  <a:srgbClr val="00A84F"/>
                </a:solidFill>
                <a:latin typeface="Gill Sans MT" charset="0"/>
                <a:sym typeface="Verdana" pitchFamily="34" charset="0"/>
              </a:rPr>
              <a:t>IMEC ASIC SERVICES</a:t>
            </a:r>
          </a:p>
        </p:txBody>
      </p:sp>
      <p:sp>
        <p:nvSpPr>
          <p:cNvPr id="6" name="Rectangle 5"/>
          <p:cNvSpPr/>
          <p:nvPr/>
        </p:nvSpPr>
        <p:spPr>
          <a:xfrm>
            <a:off x="1403350" y="6424613"/>
            <a:ext cx="1136650" cy="4333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hangingPunct="1">
              <a:buClrTx/>
              <a:buSzTx/>
              <a:buFontTx/>
              <a:buNone/>
              <a:defRPr/>
            </a:pPr>
            <a:endParaRPr lang="en-US" sz="1800" dirty="0">
              <a:solidFill>
                <a:srgbClr val="FFFFFF"/>
              </a:solidFill>
              <a:ea typeface="ＭＳ Ｐゴシック" charset="-128"/>
              <a:sym typeface="Verdana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74501" y="2557673"/>
            <a:ext cx="6797962" cy="1075313"/>
          </a:xfrm>
        </p:spPr>
        <p:txBody>
          <a:bodyPr lIns="0"/>
          <a:lstStyle>
            <a:lvl1pPr algn="l">
              <a:lnSpc>
                <a:spcPct val="100000"/>
              </a:lnSpc>
              <a:defRPr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1404659" y="5551352"/>
            <a:ext cx="4597909" cy="528686"/>
          </a:xfrm>
        </p:spPr>
        <p:txBody>
          <a:bodyPr/>
          <a:lstStyle>
            <a:lvl1pPr marL="93663" indent="-93663">
              <a:spcAft>
                <a:spcPts val="600"/>
              </a:spcAft>
              <a:tabLst>
                <a:tab pos="93663" algn="l"/>
              </a:tabLst>
              <a:defRPr sz="1600" b="1" cap="all"/>
            </a:lvl1pPr>
            <a:lvl2pPr marL="82550" indent="-82550">
              <a:spcBef>
                <a:spcPts val="0"/>
              </a:spcBef>
              <a:buFont typeface="Lucida Grande"/>
              <a:buChar char=" "/>
              <a:defRPr sz="1200" cap="all">
                <a:solidFill>
                  <a:schemeClr val="tx2"/>
                </a:solidFill>
              </a:defRPr>
            </a:lvl2pPr>
            <a:lvl3pPr>
              <a:buFont typeface="Lucida Grande"/>
              <a:buChar char=" "/>
              <a:defRPr sz="800">
                <a:solidFill>
                  <a:srgbClr val="58595B"/>
                </a:solidFill>
              </a:defRPr>
            </a:lvl3pPr>
            <a:lvl4pPr>
              <a:buFont typeface="Lucida Grande"/>
              <a:buChar char=" "/>
              <a:defRPr lang="nl-BE" sz="800"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4pPr>
            <a:lvl5pPr>
              <a:buFont typeface="Lucida Grande"/>
              <a:buChar char=" "/>
              <a:defRPr lang="nl-BE" sz="800"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22983419"/>
      </p:ext>
    </p:extLst>
  </p:cSld>
  <p:clrMapOvr>
    <a:masterClrMapping/>
  </p:clrMapOvr>
  <p:hf hd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smtClean="0">
              <a:solidFill>
                <a:srgbClr val="58595B"/>
              </a:solidFill>
            </a:endParaRPr>
          </a:p>
          <a:p>
            <a:pPr>
              <a:defRPr/>
            </a:pPr>
            <a:r>
              <a:rPr lang="nl-NL" smtClean="0">
                <a:solidFill>
                  <a:srgbClr val="58595B"/>
                </a:solidFill>
              </a:rPr>
              <a:t>Capita selecta telecommunications 2009</a:t>
            </a:r>
            <a:endParaRPr lang="nl-NL">
              <a:solidFill>
                <a:srgbClr val="58595B"/>
              </a:solidFill>
            </a:endParaRP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9D8266-1659-614A-A06F-D276A3CAE508}" type="slidenum">
              <a:rPr lang="nl-NL" smtClean="0">
                <a:solidFill>
                  <a:srgbClr val="58595B"/>
                </a:solidFill>
              </a:rPr>
              <a:pPr>
                <a:defRPr/>
              </a:pPr>
              <a:t>‹#›</a:t>
            </a:fld>
            <a:endParaRPr lang="nl-NL">
              <a:solidFill>
                <a:srgbClr val="58595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928998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March 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Joseph Levy (InterDigital)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smtClean="0">
              <a:solidFill>
                <a:srgbClr val="58595B"/>
              </a:solidFill>
            </a:endParaRPr>
          </a:p>
          <a:p>
            <a:pPr>
              <a:defRPr/>
            </a:pPr>
            <a:r>
              <a:rPr lang="nl-NL" smtClean="0">
                <a:solidFill>
                  <a:srgbClr val="58595B"/>
                </a:solidFill>
              </a:rPr>
              <a:t>Capita selecta telecommunications 2009</a:t>
            </a:r>
            <a:endParaRPr lang="nl-NL">
              <a:solidFill>
                <a:srgbClr val="58595B"/>
              </a:solidFill>
            </a:endParaRPr>
          </a:p>
        </p:txBody>
      </p:sp>
      <p:sp>
        <p:nvSpPr>
          <p:cNvPr id="3" name="Tijdelijke aanduiding voor dia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B35DE2-C1B5-664F-BABF-AA7400CCAF2F}" type="slidenum">
              <a:rPr lang="nl-NL" smtClean="0">
                <a:solidFill>
                  <a:srgbClr val="58595B"/>
                </a:solidFill>
              </a:rPr>
              <a:pPr>
                <a:defRPr/>
              </a:pPr>
              <a:t>‹#›</a:t>
            </a:fld>
            <a:endParaRPr lang="nl-NL">
              <a:solidFill>
                <a:srgbClr val="58595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353123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1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March 2014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Joseph Levy (InterDigital)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March 2014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5643570" y="6475413"/>
            <a:ext cx="2898768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Joseph Levy (InterDigital)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March 2014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Joseph Levy (InterDigital)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March 2014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Joseph Levy (InterDigital)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March 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Joseph Levy (InterDigital)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1513" cy="54086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086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March 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Joseph Levy (InterDigital)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2.xml"/><Relationship Id="rId1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2.xml"/><Relationship Id="rId21" Type="http://schemas.openxmlformats.org/officeDocument/2006/relationships/slideLayout" Target="../slideLayouts/slideLayout30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1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1.xml"/><Relationship Id="rId16" Type="http://schemas.openxmlformats.org/officeDocument/2006/relationships/slideLayout" Target="../slideLayouts/slideLayout25.xml"/><Relationship Id="rId20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24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9.xml"/><Relationship Id="rId19" Type="http://schemas.openxmlformats.org/officeDocument/2006/relationships/slideLayout" Target="../slideLayouts/slideLayout28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slideLayout" Target="../slideLayouts/slideLayout23.xml"/><Relationship Id="rId2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0813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0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the outline text format</a:t>
            </a:r>
          </a:p>
          <a:p>
            <a:pPr lvl="1"/>
            <a:r>
              <a:rPr lang="en-GB" dirty="0" smtClean="0"/>
              <a:t>Second Outline Level</a:t>
            </a:r>
          </a:p>
          <a:p>
            <a:pPr lvl="2"/>
            <a:r>
              <a:rPr lang="en-GB" dirty="0" smtClean="0"/>
              <a:t>Third Outline Level</a:t>
            </a:r>
          </a:p>
          <a:p>
            <a:pPr lvl="3"/>
            <a:r>
              <a:rPr lang="en-GB" dirty="0" smtClean="0"/>
              <a:t>Fourth Outline Level</a:t>
            </a:r>
          </a:p>
          <a:p>
            <a:pPr lvl="4"/>
            <a:r>
              <a:rPr lang="en-GB" dirty="0" smtClean="0"/>
              <a:t>Fifth Outline Level</a:t>
            </a:r>
          </a:p>
          <a:p>
            <a:pPr lvl="4"/>
            <a:r>
              <a:rPr lang="en-GB" dirty="0" smtClean="0"/>
              <a:t>Sixth Outline Level</a:t>
            </a:r>
          </a:p>
          <a:p>
            <a:pPr lvl="4"/>
            <a:r>
              <a:rPr lang="en-GB" dirty="0" smtClean="0"/>
              <a:t>Seventh Outline Level</a:t>
            </a:r>
          </a:p>
          <a:p>
            <a:pPr lvl="4"/>
            <a:r>
              <a:rPr lang="en-GB" dirty="0" smtClean="0"/>
              <a:t>Eighth Outline Level</a:t>
            </a:r>
          </a:p>
          <a:p>
            <a:pPr lvl="4"/>
            <a:r>
              <a:rPr lang="en-GB" dirty="0" smtClean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 smtClean="0"/>
              <a:t>March 2014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 smtClean="0"/>
              <a:t>Joseph Levy (InterDigital)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4344988" y="6475413"/>
            <a:ext cx="528637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685800" y="609600"/>
            <a:ext cx="77724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dirty="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84213" y="6475413"/>
            <a:ext cx="714375" cy="182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477000"/>
            <a:ext cx="78486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dirty="0"/>
          </a:p>
        </p:txBody>
      </p:sp>
      <p:sp>
        <p:nvSpPr>
          <p:cNvPr id="10" name="Date Placeholder 3"/>
          <p:cNvSpPr txBox="1">
            <a:spLocks/>
          </p:cNvSpPr>
          <p:nvPr/>
        </p:nvSpPr>
        <p:spPr bwMode="auto">
          <a:xfrm>
            <a:off x="5000628" y="357166"/>
            <a:ext cx="3500462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11-14/0579r0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447800" y="274638"/>
            <a:ext cx="7239000" cy="971550"/>
          </a:xfrm>
          <a:prstGeom prst="rect">
            <a:avLst/>
          </a:prstGeom>
        </p:spPr>
        <p:txBody>
          <a:bodyPr vert="horz" wrap="square" lIns="18000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nl-NL" smtClean="0"/>
              <a:t>Klik om de stijl te bewerken</a:t>
            </a:r>
            <a:endParaRPr lang="nl-BE" smtClean="0"/>
          </a:p>
        </p:txBody>
      </p:sp>
      <p:sp>
        <p:nvSpPr>
          <p:cNvPr id="102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1447800" y="1328738"/>
            <a:ext cx="7239000" cy="479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436688" y="6605588"/>
            <a:ext cx="7267575" cy="173037"/>
          </a:xfrm>
          <a:prstGeom prst="rect">
            <a:avLst/>
          </a:prstGeom>
          <a:solidFill>
            <a:srgbClr val="DDDED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hangingPunct="1">
              <a:buClrTx/>
              <a:buSzTx/>
              <a:buFontTx/>
              <a:buNone/>
              <a:defRPr/>
            </a:pPr>
            <a:endParaRPr lang="en-US" sz="1800" dirty="0">
              <a:solidFill>
                <a:srgbClr val="FFFFFF"/>
              </a:solidFill>
              <a:ea typeface="ＭＳ Ｐゴシック" charset="-128"/>
              <a:sym typeface="Verdana" pitchFamily="34" charset="0"/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232025" y="6565900"/>
            <a:ext cx="4772025" cy="2365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800" cap="all">
                <a:solidFill>
                  <a:schemeClr val="tx2"/>
                </a:solidFill>
                <a:latin typeface="Gill Sans MT" charset="0"/>
                <a:ea typeface="+mn-ea"/>
                <a:cs typeface="+mn-cs"/>
              </a:defRPr>
            </a:lvl1pPr>
          </a:lstStyle>
          <a:p>
            <a:pPr defTabSz="914400" eaLnBrk="1" hangingPunct="1">
              <a:buClrTx/>
              <a:buSzTx/>
              <a:buFontTx/>
              <a:buNone/>
              <a:defRPr/>
            </a:pPr>
            <a:endParaRPr lang="nl-NL">
              <a:solidFill>
                <a:srgbClr val="58595B"/>
              </a:solidFill>
              <a:sym typeface="Verdana" pitchFamily="34" charset="0"/>
            </a:endParaRPr>
          </a:p>
          <a:p>
            <a:pPr defTabSz="914400" eaLnBrk="1" hangingPunct="1">
              <a:buClrTx/>
              <a:buSzTx/>
              <a:buFontTx/>
              <a:buNone/>
              <a:defRPr/>
            </a:pPr>
            <a:r>
              <a:rPr lang="nl-NL">
                <a:solidFill>
                  <a:srgbClr val="58595B"/>
                </a:solidFill>
                <a:sym typeface="Verdana" pitchFamily="34" charset="0"/>
              </a:rPr>
              <a:t>Capita selecta telecommunications 2009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191500" y="6562725"/>
            <a:ext cx="4953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chemeClr val="tx2"/>
                </a:solidFill>
                <a:latin typeface="Gill Sans MT" charset="0"/>
                <a:ea typeface="+mn-ea"/>
                <a:cs typeface="+mn-cs"/>
              </a:defRPr>
            </a:lvl1pPr>
          </a:lstStyle>
          <a:p>
            <a:pPr defTabSz="914400" eaLnBrk="1" hangingPunct="1">
              <a:buClrTx/>
              <a:buSzTx/>
              <a:buFontTx/>
              <a:buNone/>
            </a:pPr>
            <a:fld id="{2FB3D2D6-C4D7-4AFA-B07E-20275E4FCF0A}" type="slidenum">
              <a:rPr lang="en-US" smtClean="0">
                <a:solidFill>
                  <a:srgbClr val="58595B"/>
                </a:solidFill>
                <a:sym typeface="Verdana" pitchFamily="34" charset="0"/>
              </a:rPr>
              <a:pPr defTabSz="914400" eaLnBrk="1" hangingPunct="1">
                <a:buClrTx/>
                <a:buSzTx/>
                <a:buFontTx/>
                <a:buNone/>
              </a:pPr>
              <a:t>‹#›</a:t>
            </a:fld>
            <a:endParaRPr lang="en-US" dirty="0">
              <a:solidFill>
                <a:srgbClr val="58595B"/>
              </a:solidFill>
              <a:sym typeface="Verdana" pitchFamily="34" charset="0"/>
            </a:endParaRPr>
          </a:p>
        </p:txBody>
      </p:sp>
      <p:pic>
        <p:nvPicPr>
          <p:cNvPr id="1031" name="Picture 8" descr="imec + streepje.png"/>
          <p:cNvPicPr>
            <a:picLocks noChangeAspect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7013" y="6424613"/>
            <a:ext cx="113030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8006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 kern="1200" cap="all">
          <a:solidFill>
            <a:schemeClr val="accent1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Gill Sans MT" charset="0"/>
          <a:ea typeface="ＭＳ Ｐゴシック" charset="-128"/>
          <a:cs typeface="ＭＳ Ｐゴシック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Gill Sans MT" charset="0"/>
          <a:ea typeface="ＭＳ Ｐゴシック" charset="-128"/>
          <a:cs typeface="ＭＳ Ｐゴシック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Gill Sans MT" charset="0"/>
          <a:ea typeface="ＭＳ Ｐゴシック" charset="-128"/>
          <a:cs typeface="ＭＳ Ｐゴシック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Gill Sans MT" charset="0"/>
          <a:ea typeface="ＭＳ Ｐゴシック" charset="-128"/>
          <a:cs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Gill Sans MT" charset="0"/>
          <a:ea typeface="ＭＳ Ｐゴシック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Gill Sans MT" charset="0"/>
          <a:ea typeface="ＭＳ Ｐゴシック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Gill Sans MT" charset="0"/>
          <a:ea typeface="ＭＳ Ｐゴシック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Gill Sans MT" charset="0"/>
          <a:ea typeface="ＭＳ Ｐゴシック" charset="-128"/>
        </a:defRPr>
      </a:lvl9pPr>
    </p:titleStyle>
    <p:bodyStyle>
      <a:lvl1pPr marL="93663" indent="-93663" algn="l" rtl="0" eaLnBrk="1" fontAlgn="base" hangingPunct="1">
        <a:spcBef>
          <a:spcPts val="600"/>
        </a:spcBef>
        <a:spcAft>
          <a:spcPts val="1200"/>
        </a:spcAft>
        <a:buFont typeface="Lucida Grande" charset="0"/>
        <a:buChar char=" "/>
        <a:defRPr lang="nl-NL" sz="28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365125" indent="-2714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Lucida Grande" charset="0"/>
        <a:buChar char="▸"/>
        <a:defRPr lang="nl-NL"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620713" indent="-2413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Lucida Grande" charset="0"/>
        <a:buChar char="-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900113" indent="-2794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0"/>
        <a:buChar char="§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1166813" indent="-2667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9.emf"/><Relationship Id="rId4" Type="http://schemas.openxmlformats.org/officeDocument/2006/relationships/oleObject" Target="../embeddings/Microsoft_Word_97_-_2003_Document1.doc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2303451" cy="273050"/>
          </a:xfrm>
        </p:spPr>
        <p:txBody>
          <a:bodyPr/>
          <a:lstStyle/>
          <a:p>
            <a:r>
              <a:rPr lang="en-US" smtClean="0"/>
              <a:t>March 2014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 smtClean="0"/>
              <a:t>Joseph Levy (InterDigital)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 dirty="0"/>
          </a:p>
        </p:txBody>
      </p:sp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/>
              <a:t>A Backhaul Use Case for NG 11ad</a:t>
            </a:r>
            <a:endParaRPr lang="en-GB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396875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</a:t>
            </a:r>
            <a:r>
              <a:rPr lang="en-GB" sz="2000" b="0" dirty="0" smtClean="0"/>
              <a:t>2014-03-19</a:t>
            </a:r>
            <a:endParaRPr lang="en-GB" sz="2000" b="0" dirty="0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1011607"/>
              </p:ext>
            </p:extLst>
          </p:nvPr>
        </p:nvGraphicFramePr>
        <p:xfrm>
          <a:off x="519113" y="2360613"/>
          <a:ext cx="8024812" cy="292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4" name="Document" r:id="rId4" imgW="8267030" imgH="2999862" progId="Word.Document.8">
                  <p:embed/>
                </p:oleObj>
              </mc:Choice>
              <mc:Fallback>
                <p:oleObj name="Document" r:id="rId4" imgW="8267030" imgH="2999862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113" y="2360613"/>
                        <a:ext cx="8024812" cy="29210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>
                <a:solidFill>
                  <a:srgbClr val="000000"/>
                </a:solidFill>
              </a:rPr>
              <a:t>Authors:</a:t>
            </a:r>
          </a:p>
        </p:txBody>
      </p:sp>
    </p:spTree>
    <p:extLst>
      <p:ext uri="{BB962C8B-B14F-4D97-AF65-F5344CB8AC3E}">
        <p14:creationId xmlns:p14="http://schemas.microsoft.com/office/powerpoint/2010/main" val="258654527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Phased-array module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March 2014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Joseph Levy (InterDigital)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06B781AF-4CCF-49B0-A572-DE54FBE5D942}" type="slidenum">
              <a:rPr lang="en-GB" smtClean="0"/>
              <a:pPr/>
              <a:t>10</a:t>
            </a:fld>
            <a:endParaRPr lang="en-GB" dirty="0"/>
          </a:p>
        </p:txBody>
      </p:sp>
      <p:pic>
        <p:nvPicPr>
          <p:cNvPr id="6" name="Content Placeholder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60" t="20435" r="37115" b="25464"/>
          <a:stretch/>
        </p:blipFill>
        <p:spPr bwMode="auto">
          <a:xfrm>
            <a:off x="228600" y="1981200"/>
            <a:ext cx="4876800" cy="3995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lowchart: Process 6"/>
          <p:cNvSpPr/>
          <p:nvPr/>
        </p:nvSpPr>
        <p:spPr>
          <a:xfrm>
            <a:off x="5257800" y="1524000"/>
            <a:ext cx="3505200" cy="4876800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8288" lvl="1" indent="0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sz="1600" dirty="0" smtClean="0">
              <a:solidFill>
                <a:srgbClr val="939598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8288" lvl="1" indent="0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600" dirty="0" smtClean="0">
                <a:solidFill>
                  <a:srgbClr val="939598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4-antenna path single-chip transceiver</a:t>
            </a:r>
          </a:p>
          <a:p>
            <a:pPr marL="268288" lvl="1" indent="0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sz="1600" dirty="0" smtClean="0">
              <a:solidFill>
                <a:srgbClr val="939598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8288" lvl="1" indent="0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600" dirty="0">
                <a:solidFill>
                  <a:srgbClr val="939598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Demonstrated with </a:t>
            </a:r>
            <a:r>
              <a:rPr lang="en-US" sz="1600" dirty="0" smtClean="0">
                <a:solidFill>
                  <a:srgbClr val="939598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external</a:t>
            </a:r>
            <a:endParaRPr lang="en-US" sz="1600" dirty="0">
              <a:solidFill>
                <a:srgbClr val="939598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8288" lvl="1" indent="0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600" dirty="0" smtClean="0">
                <a:solidFill>
                  <a:srgbClr val="939598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PHY/MAC </a:t>
            </a:r>
            <a:r>
              <a:rPr lang="en-US" sz="1600" dirty="0">
                <a:solidFill>
                  <a:srgbClr val="939598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baseband chip</a:t>
            </a:r>
          </a:p>
          <a:p>
            <a:pPr marL="268288" lvl="1" indent="0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sz="1600" dirty="0" smtClean="0">
              <a:solidFill>
                <a:srgbClr val="939598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8288" lvl="1" indent="0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600" dirty="0" smtClean="0">
                <a:solidFill>
                  <a:srgbClr val="7F1C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40nm LP CMOS</a:t>
            </a:r>
          </a:p>
          <a:p>
            <a:pPr marL="268288" lvl="1" indent="0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600" dirty="0" smtClean="0">
                <a:solidFill>
                  <a:srgbClr val="939598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68288" lvl="1" indent="0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600" dirty="0" smtClean="0">
                <a:solidFill>
                  <a:srgbClr val="939598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Supports QPSK and QAM16 up to MCS12 (4.62Gbps)</a:t>
            </a:r>
          </a:p>
          <a:p>
            <a:pPr marL="268288" lvl="2" indent="0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sz="1600" dirty="0">
              <a:solidFill>
                <a:srgbClr val="939598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8288" lvl="1" indent="0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600" dirty="0" smtClean="0">
                <a:solidFill>
                  <a:srgbClr val="939598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 prototype with 4 antenna’s scaled up to achieve larger range!</a:t>
            </a:r>
          </a:p>
          <a:p>
            <a:pPr marL="268288" lvl="1" indent="0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sz="1600" dirty="0" smtClean="0">
              <a:solidFill>
                <a:srgbClr val="939598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8288" lvl="1" indent="0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600" dirty="0" smtClean="0">
                <a:solidFill>
                  <a:srgbClr val="939598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Chip currently redesigned for 2x2 </a:t>
            </a:r>
            <a:r>
              <a:rPr lang="en-US" sz="1600" dirty="0" err="1" smtClean="0">
                <a:solidFill>
                  <a:srgbClr val="939598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MIMO+beamforming</a:t>
            </a:r>
            <a:r>
              <a:rPr lang="en-US" sz="1600" dirty="0" smtClean="0">
                <a:solidFill>
                  <a:srgbClr val="939598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</a:t>
            </a:r>
            <a:br>
              <a:rPr lang="en-US" sz="1600" dirty="0" smtClean="0">
                <a:solidFill>
                  <a:srgbClr val="939598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 smtClean="0">
                <a:solidFill>
                  <a:srgbClr val="7F1C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28nm HPM CMOS </a:t>
            </a:r>
            <a:endParaRPr lang="en-US" sz="1600" dirty="0">
              <a:solidFill>
                <a:srgbClr val="939598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8288" lvl="1" indent="0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sz="1600" dirty="0">
              <a:solidFill>
                <a:srgbClr val="7F1C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5562600"/>
            <a:ext cx="480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Technology is ready for large </a:t>
            </a:r>
            <a:r>
              <a:rPr lang="en-US" dirty="0" err="1" smtClean="0">
                <a:solidFill>
                  <a:srgbClr val="000000"/>
                </a:solidFill>
              </a:rPr>
              <a:t>beamforming</a:t>
            </a:r>
            <a:r>
              <a:rPr lang="en-US" dirty="0" smtClean="0">
                <a:solidFill>
                  <a:srgbClr val="000000"/>
                </a:solidFill>
              </a:rPr>
              <a:t> arrays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8012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MAC/PHY Module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0200" y="1685646"/>
            <a:ext cx="3352800" cy="4334154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4 Antennas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High rate – 2.5 Gb/s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250 </a:t>
            </a:r>
            <a:r>
              <a:rPr lang="en-US" dirty="0" err="1" smtClean="0"/>
              <a:t>mW</a:t>
            </a:r>
            <a:r>
              <a:rPr lang="en-US" dirty="0" smtClean="0"/>
              <a:t> peak power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Contains both PHY and MAC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Joseph Levy (InterDigital)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March 2014</a:t>
            </a:r>
            <a:endParaRPr lang="en-GB" dirty="0"/>
          </a:p>
        </p:txBody>
      </p:sp>
      <p:pic>
        <p:nvPicPr>
          <p:cNvPr id="5122" name="Picture 2" descr="C:\Documents\802\14_05_Waikoloa\Working\Module-penny_Tensorco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905000"/>
            <a:ext cx="4114800" cy="3893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71849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dirty="0" smtClean="0"/>
              <a:t>March 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6286512" y="6475413"/>
            <a:ext cx="2255826" cy="180975"/>
          </a:xfrm>
        </p:spPr>
        <p:txBody>
          <a:bodyPr/>
          <a:lstStyle/>
          <a:p>
            <a:r>
              <a:rPr lang="en-GB" dirty="0" smtClean="0"/>
              <a:t>Joseph Levy (InterDigital)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8DC72EFA-1DF8-481C-8B66-C8A1D5DAFDEA}" type="slidenum">
              <a:rPr lang="en-GB"/>
              <a:pPr/>
              <a:t>12</a:t>
            </a:fld>
            <a:endParaRPr lang="en-GB" dirty="0"/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4213"/>
            <a:ext cx="7772400" cy="1160462"/>
          </a:xfrm>
          <a:ln/>
        </p:spPr>
        <p:txBody>
          <a:bodyPr lIns="90000" tIns="46800" rIns="90000" bIns="46800"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GB" dirty="0"/>
              <a:t>Conclusions</a:t>
            </a:r>
            <a:br>
              <a:rPr lang="en-GB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609600" y="1752600"/>
            <a:ext cx="7924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As the need for wireless data grows, small cells will provide a means to increase capacity in dense environments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Low cost and high performance wireless backhaul technology is required to support the growth of small cells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NG 802.11ad will enable data rate growth to support the future required data rates required for small cell deployments. 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77663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dirty="0" smtClean="0"/>
              <a:t>March 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6215074" y="6475413"/>
            <a:ext cx="2327264" cy="180975"/>
          </a:xfrm>
        </p:spPr>
        <p:txBody>
          <a:bodyPr/>
          <a:lstStyle/>
          <a:p>
            <a:r>
              <a:rPr lang="en-GB" dirty="0" smtClean="0"/>
              <a:t>Joseph Levy (InterDigital)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531D307C-65C7-4BB3-B44A-1501D36803F7}" type="slidenum">
              <a:rPr lang="en-GB"/>
              <a:pPr/>
              <a:t>13</a:t>
            </a:fld>
            <a:endParaRPr lang="en-GB" dirty="0"/>
          </a:p>
        </p:txBody>
      </p:sp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References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600200"/>
            <a:ext cx="8534400" cy="4589463"/>
          </a:xfrm>
          <a:ln/>
        </p:spPr>
        <p:txBody>
          <a:bodyPr/>
          <a:lstStyle/>
          <a:p>
            <a:r>
              <a:rPr lang="en-US" dirty="0" smtClean="0"/>
              <a:t>[1] Cisco Visual Networking Index: Global Mobile Data traffic Forecast Update, 2013-2018;  Cisco; 5 February 2014 </a:t>
            </a:r>
          </a:p>
          <a:p>
            <a:r>
              <a:rPr lang="en-US" dirty="0" smtClean="0"/>
              <a:t>[2</a:t>
            </a:r>
            <a:r>
              <a:rPr lang="en-US" dirty="0"/>
              <a:t>] The Myth of Spectrum </a:t>
            </a:r>
            <a:r>
              <a:rPr lang="en-US" dirty="0" smtClean="0"/>
              <a:t>Scarcity; Martin Cooper; March 2010</a:t>
            </a:r>
          </a:p>
          <a:p>
            <a:r>
              <a:rPr lang="en-US" dirty="0" smtClean="0"/>
              <a:t>[3</a:t>
            </a:r>
            <a:r>
              <a:rPr lang="en-US" dirty="0"/>
              <a:t>] Guidelines for LTE Backhaul Traffic </a:t>
            </a:r>
            <a:r>
              <a:rPr lang="en-US" dirty="0" smtClean="0"/>
              <a:t>Estimation; </a:t>
            </a:r>
            <a:r>
              <a:rPr lang="en-US" dirty="0"/>
              <a:t>NGMN (next generation mobile networks) </a:t>
            </a:r>
            <a:r>
              <a:rPr lang="en-US" dirty="0" smtClean="0"/>
              <a:t>Alliance; </a:t>
            </a:r>
            <a:r>
              <a:rPr lang="en-US" dirty="0"/>
              <a:t>3 July 2011</a:t>
            </a:r>
          </a:p>
          <a:p>
            <a:r>
              <a:rPr lang="en-US" dirty="0" smtClean="0"/>
              <a:t>[4]11-14/0136r2; </a:t>
            </a:r>
            <a:r>
              <a:rPr lang="en-US" altLang="ja-JP" dirty="0" smtClean="0"/>
              <a:t>Beyond </a:t>
            </a:r>
            <a:r>
              <a:rPr lang="en-US" altLang="ja-JP" dirty="0"/>
              <a:t>802.11ad – Ultra </a:t>
            </a:r>
            <a:r>
              <a:rPr lang="en-GB" dirty="0"/>
              <a:t>High Capacity and </a:t>
            </a:r>
            <a:br>
              <a:rPr lang="en-GB" dirty="0"/>
            </a:br>
            <a:r>
              <a:rPr lang="en-GB" dirty="0"/>
              <a:t>Throughput WLAN 2</a:t>
            </a:r>
            <a:r>
              <a:rPr lang="en-GB" baseline="30000" dirty="0"/>
              <a:t>nd</a:t>
            </a:r>
            <a:r>
              <a:rPr lang="en-GB" dirty="0"/>
              <a:t> </a:t>
            </a:r>
            <a:r>
              <a:rPr lang="en-GB" dirty="0" smtClean="0"/>
              <a:t>presentation; Gal Basson (Wilocity), et al; January 2014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2589203" cy="273050"/>
          </a:xfrm>
        </p:spPr>
        <p:txBody>
          <a:bodyPr/>
          <a:lstStyle/>
          <a:p>
            <a:r>
              <a:rPr lang="en-US" dirty="0" smtClean="0"/>
              <a:t>March 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 dirty="0" smtClean="0"/>
              <a:t>Joseph Levy (InterDigital)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351F4386-A5E2-41A1-B4D0-BE653C929E06}" type="slidenum">
              <a:rPr lang="en-GB"/>
              <a:pPr/>
              <a:t>2</a:t>
            </a:fld>
            <a:endParaRPr lang="en-GB" dirty="0"/>
          </a:p>
        </p:txBody>
      </p:sp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Abstract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ln/>
        </p:spPr>
        <p:txBody>
          <a:bodyPr/>
          <a:lstStyle/>
          <a:p>
            <a:pPr indent="0"/>
            <a:r>
              <a:rPr lang="en-GB" dirty="0" smtClean="0"/>
              <a:t>This contribution provides an overview of </a:t>
            </a:r>
            <a:r>
              <a:rPr lang="en-GB" dirty="0"/>
              <a:t>a</a:t>
            </a:r>
            <a:r>
              <a:rPr lang="en-GB" dirty="0" smtClean="0"/>
              <a:t> Backhaul use case in support of a next generation (</a:t>
            </a:r>
            <a:r>
              <a:rPr lang="en-GB" dirty="0"/>
              <a:t>NG) </a:t>
            </a:r>
            <a:r>
              <a:rPr lang="en-US" dirty="0"/>
              <a:t>Enhancements </a:t>
            </a:r>
            <a:r>
              <a:rPr lang="en-US" dirty="0" smtClean="0"/>
              <a:t>for Very </a:t>
            </a:r>
            <a:r>
              <a:rPr lang="en-US" dirty="0"/>
              <a:t>High Throughput in the 60 GHz Band</a:t>
            </a:r>
            <a:r>
              <a:rPr lang="en-GB" dirty="0"/>
              <a:t> (11ad</a:t>
            </a:r>
            <a:r>
              <a:rPr lang="en-GB" dirty="0" smtClean="0"/>
              <a:t>).  Some supporting enabling technology is also reviewed.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dirty="0" smtClean="0"/>
              <a:t>March 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6286512" y="6475413"/>
            <a:ext cx="2255826" cy="180975"/>
          </a:xfrm>
        </p:spPr>
        <p:txBody>
          <a:bodyPr/>
          <a:lstStyle/>
          <a:p>
            <a:r>
              <a:rPr lang="en-GB" dirty="0" smtClean="0"/>
              <a:t>Joseph Levy (InterDigital)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8DC72EFA-1DF8-481C-8B66-C8A1D5DAFDEA}" type="slidenum">
              <a:rPr lang="en-GB"/>
              <a:pPr/>
              <a:t>3</a:t>
            </a:fld>
            <a:endParaRPr lang="en-GB" dirty="0"/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4213"/>
            <a:ext cx="7772400" cy="1160462"/>
          </a:xfrm>
          <a:ln/>
        </p:spPr>
        <p:txBody>
          <a:bodyPr lIns="90000" tIns="46800" rIns="90000" bIns="46800"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Agenda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ln/>
        </p:spPr>
        <p:txBody>
          <a:bodyPr/>
          <a:lstStyle/>
          <a:p>
            <a:pPr>
              <a:buFont typeface="Times New Roman" pitchFamily="16" charset="0"/>
              <a:buChar char="•"/>
            </a:pPr>
            <a:r>
              <a:rPr lang="en-GB" dirty="0" smtClean="0"/>
              <a:t>Introduction: </a:t>
            </a:r>
            <a:r>
              <a:rPr lang="en-GB" dirty="0"/>
              <a:t>Market need for small-cell backhaul</a:t>
            </a:r>
          </a:p>
          <a:p>
            <a:pPr>
              <a:buFont typeface="Times New Roman" pitchFamily="16" charset="0"/>
              <a:buChar char="•"/>
            </a:pPr>
            <a:r>
              <a:rPr lang="en-GB" dirty="0"/>
              <a:t>Requirements for small-cell backhaul</a:t>
            </a:r>
          </a:p>
          <a:p>
            <a:pPr>
              <a:buFont typeface="Times New Roman" pitchFamily="16" charset="0"/>
              <a:buChar char="•"/>
            </a:pPr>
            <a:r>
              <a:rPr lang="en-GB" dirty="0" smtClean="0"/>
              <a:t>NG 802.11ad possible backhaul configuration and capabilities</a:t>
            </a:r>
          </a:p>
          <a:p>
            <a:pPr>
              <a:buFont typeface="Times New Roman" pitchFamily="16" charset="0"/>
              <a:buChar char="•"/>
            </a:pPr>
            <a:r>
              <a:rPr lang="en-US" dirty="0" smtClean="0"/>
              <a:t>Enabling Technologies</a:t>
            </a:r>
            <a:endParaRPr lang="en-GB" dirty="0"/>
          </a:p>
          <a:p>
            <a:pPr>
              <a:buFont typeface="Times New Roman" pitchFamily="16" charset="0"/>
              <a:buChar char="•"/>
            </a:pPr>
            <a:r>
              <a:rPr lang="en-GB" dirty="0" smtClean="0"/>
              <a:t>Conclusions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1"/>
            <a:ext cx="7770813" cy="533400"/>
          </a:xfrm>
          <a:ln/>
        </p:spPr>
        <p:txBody>
          <a:bodyPr lIns="90000" tIns="46800" rIns="90000" bIns="46800"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GB" dirty="0" smtClean="0"/>
              <a:t>Introduction</a:t>
            </a:r>
            <a:r>
              <a:rPr lang="en-GB" dirty="0"/>
              <a:t>: </a:t>
            </a:r>
            <a:r>
              <a:rPr lang="en-GB" dirty="0" smtClean="0"/>
              <a:t>Small Cells are Coming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219201"/>
            <a:ext cx="8839200" cy="22098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The growth of demand for mobile device traffic is well documented and accelerating rapidly, a compound growth rate of 61% is predicted </a:t>
            </a:r>
            <a:r>
              <a:rPr lang="en-US" dirty="0"/>
              <a:t>[1] (</a:t>
            </a:r>
            <a:r>
              <a:rPr lang="en-US" dirty="0" smtClean="0"/>
              <a:t>10.8x, in 5y, ~100x for 2010 to 2020)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To support this growth in data demand there must be growth in spectrum, spectrum efficiency, and density.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8DC72EFA-1DF8-481C-8B66-C8A1D5DAFDEA}" type="slidenum">
              <a:rPr lang="en-GB"/>
              <a:pPr/>
              <a:t>4</a:t>
            </a:fld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 smtClean="0"/>
              <a:t>March 2014</a:t>
            </a:r>
            <a:endParaRPr lang="en-GB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199" y="3276600"/>
            <a:ext cx="4044927" cy="2600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181601" y="6019800"/>
            <a:ext cx="3505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/>
                </a:solidFill>
              </a:rPr>
              <a:t>Cisco Forecast of Mobile Device Traffic [1]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0" name="Content Placeholder 1"/>
          <p:cNvSpPr txBox="1">
            <a:spLocks/>
          </p:cNvSpPr>
          <p:nvPr/>
        </p:nvSpPr>
        <p:spPr bwMode="auto">
          <a:xfrm>
            <a:off x="152400" y="3187337"/>
            <a:ext cx="5029200" cy="295902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kern="0" dirty="0" smtClean="0"/>
              <a:t>There is limited available growth in spectrum and spectrum efficiency available. Density offers the best path to </a:t>
            </a:r>
            <a:r>
              <a:rPr lang="en-US" kern="0" dirty="0"/>
              <a:t>growth [2].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kern="0" dirty="0" smtClean="0"/>
              <a:t>Only Small Cells can provide the density growth needed. </a:t>
            </a:r>
          </a:p>
        </p:txBody>
      </p:sp>
    </p:spTree>
    <p:extLst>
      <p:ext uri="{BB962C8B-B14F-4D97-AF65-F5344CB8AC3E}">
        <p14:creationId xmlns:p14="http://schemas.microsoft.com/office/powerpoint/2010/main" val="32818350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36550"/>
            <a:ext cx="2374889" cy="273050"/>
          </a:xfrm>
        </p:spPr>
        <p:txBody>
          <a:bodyPr/>
          <a:lstStyle/>
          <a:p>
            <a:r>
              <a:rPr lang="en-US" dirty="0" smtClean="0"/>
              <a:t>March 2014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8DC72EFA-1DF8-481C-8B66-C8A1D5DAFDEA}" type="slidenum">
              <a:rPr lang="en-GB"/>
              <a:pPr/>
              <a:t>5</a:t>
            </a:fld>
            <a:endParaRPr lang="en-GB" dirty="0"/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152400" y="685800"/>
            <a:ext cx="8839200" cy="534987"/>
          </a:xfrm>
          <a:ln/>
        </p:spPr>
        <p:txBody>
          <a:bodyPr lIns="90000" tIns="46800" rIns="90000" bIns="46800"/>
          <a:lstStyle/>
          <a:p>
            <a:r>
              <a:rPr lang="en-GB" dirty="0" smtClean="0"/>
              <a:t>Small Cells Need: High Rate, Low Cost Backhaul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33400" y="1219200"/>
            <a:ext cx="8077200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8925" indent="-34290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Low </a:t>
            </a:r>
            <a:r>
              <a:rPr lang="en-US" dirty="0">
                <a:solidFill>
                  <a:schemeClr val="tx1"/>
                </a:solidFill>
              </a:rPr>
              <a:t>total cost of operation (TCO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</a:p>
          <a:p>
            <a:pPr marL="288925" indent="-34290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High </a:t>
            </a:r>
            <a:r>
              <a:rPr lang="en-US" dirty="0">
                <a:solidFill>
                  <a:schemeClr val="tx1"/>
                </a:solidFill>
              </a:rPr>
              <a:t>capacity (~2Gbps peak per small-cell by 2020)</a:t>
            </a:r>
          </a:p>
          <a:p>
            <a:pPr marL="288925" indent="-34290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Small-footprint – Strict space and weight requirements for deployment on street furniture (zoning requirements)</a:t>
            </a:r>
          </a:p>
          <a:p>
            <a:pPr marL="288925" indent="-34290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Flexibility and quick installation by semi-skilled </a:t>
            </a:r>
            <a:r>
              <a:rPr lang="en-US" dirty="0" smtClean="0">
                <a:solidFill>
                  <a:schemeClr val="tx1"/>
                </a:solidFill>
              </a:rPr>
              <a:t>personnel</a:t>
            </a:r>
            <a:endParaRPr lang="en-US" dirty="0"/>
          </a:p>
        </p:txBody>
      </p:sp>
      <p:sp>
        <p:nvSpPr>
          <p:cNvPr id="24" name="Rectangle 1"/>
          <p:cNvSpPr txBox="1">
            <a:spLocks noChangeArrowheads="1"/>
          </p:cNvSpPr>
          <p:nvPr/>
        </p:nvSpPr>
        <p:spPr bwMode="auto">
          <a:xfrm>
            <a:off x="131452" y="3351213"/>
            <a:ext cx="8839200" cy="5349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GB" kern="0" dirty="0" smtClean="0"/>
              <a:t>NG 802.11ad: Can Provide This Backhaul</a:t>
            </a:r>
            <a:endParaRPr lang="en-US" kern="0" dirty="0"/>
          </a:p>
        </p:txBody>
      </p:sp>
      <p:sp>
        <p:nvSpPr>
          <p:cNvPr id="25" name="TextBox 24"/>
          <p:cNvSpPr txBox="1"/>
          <p:nvPr/>
        </p:nvSpPr>
        <p:spPr>
          <a:xfrm>
            <a:off x="533400" y="3799344"/>
            <a:ext cx="8077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Low-cost 802.11ad NG </a:t>
            </a:r>
            <a:r>
              <a:rPr lang="en-US" dirty="0" smtClean="0">
                <a:solidFill>
                  <a:schemeClr val="tx1"/>
                </a:solidFill>
              </a:rPr>
              <a:t>chipsets will allow for reuse of high </a:t>
            </a:r>
            <a:r>
              <a:rPr lang="en-US" dirty="0">
                <a:solidFill>
                  <a:schemeClr val="tx1"/>
                </a:solidFill>
              </a:rPr>
              <a:t>volume consumer electronics </a:t>
            </a:r>
            <a:r>
              <a:rPr lang="en-US" dirty="0" smtClean="0">
                <a:solidFill>
                  <a:schemeClr val="tx1"/>
                </a:solidFill>
              </a:rPr>
              <a:t>investment, keeping cost low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ABI Research: 1.5 </a:t>
            </a:r>
            <a:r>
              <a:rPr lang="en-US" dirty="0">
                <a:solidFill>
                  <a:schemeClr val="tx1"/>
                </a:solidFill>
              </a:rPr>
              <a:t>billion WiGig </a:t>
            </a:r>
            <a:r>
              <a:rPr lang="en-US" dirty="0" smtClean="0">
                <a:solidFill>
                  <a:schemeClr val="tx1"/>
                </a:solidFill>
              </a:rPr>
              <a:t>devices by </a:t>
            </a:r>
            <a:r>
              <a:rPr lang="en-US" dirty="0">
                <a:solidFill>
                  <a:schemeClr val="tx1"/>
                </a:solidFill>
              </a:rPr>
              <a:t>2018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802.11ad NG can provide the high capacity required</a:t>
            </a:r>
            <a:endParaRPr lang="en-US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High gain electrically steerable antennas </a:t>
            </a:r>
            <a:r>
              <a:rPr lang="en-US" dirty="0" smtClean="0">
                <a:solidFill>
                  <a:schemeClr val="tx1"/>
                </a:solidFill>
              </a:rPr>
              <a:t>will be available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Enabling </a:t>
            </a:r>
            <a:r>
              <a:rPr lang="en-US" dirty="0">
                <a:solidFill>
                  <a:schemeClr val="tx1"/>
                </a:solidFill>
              </a:rPr>
              <a:t>small antenna </a:t>
            </a:r>
            <a:r>
              <a:rPr lang="en-US" dirty="0" smtClean="0">
                <a:solidFill>
                  <a:schemeClr val="tx1"/>
                </a:solidFill>
              </a:rPr>
              <a:t>footprint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Providing </a:t>
            </a:r>
            <a:r>
              <a:rPr lang="en-US" dirty="0">
                <a:solidFill>
                  <a:schemeClr val="tx1"/>
                </a:solidFill>
              </a:rPr>
              <a:t>greater flexibility and longer range</a:t>
            </a:r>
          </a:p>
        </p:txBody>
      </p:sp>
    </p:spTree>
    <p:extLst>
      <p:ext uri="{BB962C8B-B14F-4D97-AF65-F5344CB8AC3E}">
        <p14:creationId xmlns:p14="http://schemas.microsoft.com/office/powerpoint/2010/main" val="411395269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36550"/>
            <a:ext cx="2374889" cy="273050"/>
          </a:xfrm>
        </p:spPr>
        <p:txBody>
          <a:bodyPr/>
          <a:lstStyle/>
          <a:p>
            <a:r>
              <a:rPr lang="en-US" dirty="0" smtClean="0"/>
              <a:t>March 2014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8DC72EFA-1DF8-481C-8B66-C8A1D5DAFDEA}" type="slidenum">
              <a:rPr lang="en-GB"/>
              <a:pPr/>
              <a:t>6</a:t>
            </a:fld>
            <a:endParaRPr lang="en-GB" dirty="0"/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522117" y="685800"/>
            <a:ext cx="7772400" cy="534987"/>
          </a:xfrm>
          <a:ln/>
        </p:spPr>
        <p:txBody>
          <a:bodyPr lIns="90000" tIns="46800" rIns="90000" bIns="46800"/>
          <a:lstStyle/>
          <a:p>
            <a:r>
              <a:rPr lang="en-US" dirty="0"/>
              <a:t>T</a:t>
            </a:r>
            <a:r>
              <a:rPr lang="en-US" dirty="0" smtClean="0"/>
              <a:t>o Achieve 100X Growth by 2020</a:t>
            </a:r>
            <a:endParaRPr lang="en-US" dirty="0"/>
          </a:p>
        </p:txBody>
      </p:sp>
      <p:sp>
        <p:nvSpPr>
          <p:cNvPr id="133" name="Content Placeholder 31"/>
          <p:cNvSpPr txBox="1">
            <a:spLocks/>
          </p:cNvSpPr>
          <p:nvPr/>
        </p:nvSpPr>
        <p:spPr>
          <a:xfrm>
            <a:off x="420983" y="5257801"/>
            <a:ext cx="8569244" cy="838200"/>
          </a:xfrm>
          <a:prstGeom prst="rect">
            <a:avLst/>
          </a:prstGeom>
        </p:spPr>
        <p:txBody>
          <a:bodyPr vert="horz" lIns="130602" tIns="65301" rIns="130602" bIns="65301" rtlCol="0">
            <a:noAutofit/>
          </a:bodyPr>
          <a:lstStyle>
            <a:lvl1pPr marL="410401" indent="-410401" algn="l" defTabSz="653012" rtl="0" eaLnBrk="1" latinLnBrk="0" hangingPunct="1">
              <a:lnSpc>
                <a:spcPct val="90000"/>
              </a:lnSpc>
              <a:spcBef>
                <a:spcPct val="20000"/>
              </a:spcBef>
              <a:buClr>
                <a:schemeClr val="accent3"/>
              </a:buClr>
              <a:buSzPct val="130000"/>
              <a:buFont typeface="Arial"/>
              <a:buChar char="•"/>
              <a:defRPr sz="3400" b="0" i="0" kern="1200">
                <a:solidFill>
                  <a:srgbClr val="191919"/>
                </a:solidFill>
                <a:latin typeface="+mn-lt"/>
                <a:ea typeface="+mn-ea"/>
                <a:cs typeface="Calibri"/>
              </a:defRPr>
            </a:lvl1pPr>
            <a:lvl2pPr marL="1031875" indent="-379413" algn="l" defTabSz="653012" rtl="0" eaLnBrk="1" latinLnBrk="0" hangingPunct="1">
              <a:lnSpc>
                <a:spcPct val="90000"/>
              </a:lnSpc>
              <a:spcBef>
                <a:spcPct val="20000"/>
              </a:spcBef>
              <a:buClrTx/>
              <a:buSzPct val="130000"/>
              <a:buFont typeface="Lucida Grande"/>
              <a:buChar char="-"/>
              <a:defRPr sz="2900" b="0" i="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Calibri"/>
              </a:defRPr>
            </a:lvl2pPr>
            <a:lvl3pPr marL="1632531" indent="-326505" algn="l" defTabSz="653012" rtl="0" eaLnBrk="1" latinLnBrk="0" hangingPunct="1">
              <a:lnSpc>
                <a:spcPct val="90000"/>
              </a:lnSpc>
              <a:spcBef>
                <a:spcPct val="20000"/>
              </a:spcBef>
              <a:buClrTx/>
              <a:buFont typeface="Lucida Grande"/>
              <a:buChar char="-"/>
              <a:defRPr sz="2600" b="0" i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Calibri"/>
              </a:defRPr>
            </a:lvl3pPr>
            <a:lvl4pPr marL="2285543" indent="-326505" algn="l" defTabSz="653012" rtl="0" eaLnBrk="1" latinLnBrk="0" hangingPunct="1">
              <a:lnSpc>
                <a:spcPct val="90000"/>
              </a:lnSpc>
              <a:spcBef>
                <a:spcPct val="20000"/>
              </a:spcBef>
              <a:buClrTx/>
              <a:buFont typeface="Lucida Grande"/>
              <a:buChar char="-"/>
              <a:defRPr sz="2300" b="0" i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Calibri"/>
              </a:defRPr>
            </a:lvl4pPr>
            <a:lvl5pPr marL="2938556" indent="-326505" algn="l" defTabSz="653012" rtl="0" eaLnBrk="1" latinLnBrk="0" hangingPunct="1">
              <a:lnSpc>
                <a:spcPct val="90000"/>
              </a:lnSpc>
              <a:spcBef>
                <a:spcPct val="20000"/>
              </a:spcBef>
              <a:buClrTx/>
              <a:buFont typeface="Lucida Grande"/>
              <a:buChar char="-"/>
              <a:defRPr sz="2000" b="0" i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Calibri"/>
              </a:defRPr>
            </a:lvl5pPr>
            <a:lvl6pPr marL="3591566" indent="-326505" algn="l" defTabSz="653012" rtl="0" eaLnBrk="1" latinLnBrk="0" hangingPunct="1">
              <a:spcBef>
                <a:spcPct val="20000"/>
              </a:spcBef>
              <a:buFont typeface="Arial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44579" indent="-326505" algn="l" defTabSz="653012" rtl="0" eaLnBrk="1" latinLnBrk="0" hangingPunct="1">
              <a:spcBef>
                <a:spcPct val="20000"/>
              </a:spcBef>
              <a:buFont typeface="Arial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97592" indent="-326505" algn="l" defTabSz="653012" rtl="0" eaLnBrk="1" latinLnBrk="0" hangingPunct="1">
              <a:spcBef>
                <a:spcPct val="20000"/>
              </a:spcBef>
              <a:buFont typeface="Arial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50604" indent="-326505" algn="l" defTabSz="653012" rtl="0" eaLnBrk="1" latinLnBrk="0" hangingPunct="1">
              <a:spcBef>
                <a:spcPct val="20000"/>
              </a:spcBef>
              <a:buFont typeface="Arial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1476" indent="0" defTabSz="457200" fontAlgn="auto">
              <a:spcAft>
                <a:spcPts val="0"/>
              </a:spcAft>
              <a:buClr>
                <a:srgbClr val="00B0F0"/>
              </a:buClr>
              <a:buSzPct val="120000"/>
              <a:buNone/>
              <a:defRPr/>
            </a:pPr>
            <a:r>
              <a:rPr lang="en-US" sz="2100" dirty="0">
                <a:solidFill>
                  <a:schemeClr val="tx1"/>
                </a:solidFill>
                <a:cs typeface="Arial"/>
              </a:rPr>
              <a:t>NGMN recommendation for conservative lower </a:t>
            </a:r>
            <a:r>
              <a:rPr lang="en-US" sz="2100" dirty="0" smtClean="0">
                <a:solidFill>
                  <a:schemeClr val="tx1"/>
                </a:solidFill>
                <a:cs typeface="Arial"/>
              </a:rPr>
              <a:t>Bound:</a:t>
            </a:r>
          </a:p>
          <a:p>
            <a:pPr marL="121476" indent="0" defTabSz="457200" fontAlgn="auto">
              <a:spcAft>
                <a:spcPts val="0"/>
              </a:spcAft>
              <a:buClr>
                <a:srgbClr val="00B0F0"/>
              </a:buClr>
              <a:buSzPct val="120000"/>
              <a:buNone/>
              <a:defRPr/>
            </a:pPr>
            <a:r>
              <a:rPr lang="en-US" sz="2100" dirty="0" smtClean="0">
                <a:solidFill>
                  <a:schemeClr val="tx1"/>
                </a:solidFill>
                <a:cs typeface="Arial"/>
              </a:rPr>
              <a:t>Backhaul for </a:t>
            </a:r>
            <a:r>
              <a:rPr lang="en-US" sz="2100" dirty="0">
                <a:solidFill>
                  <a:schemeClr val="tx1"/>
                </a:solidFill>
                <a:cs typeface="Arial"/>
              </a:rPr>
              <a:t>N </a:t>
            </a:r>
            <a:r>
              <a:rPr lang="en-US" sz="2100" dirty="0" smtClean="0">
                <a:solidFill>
                  <a:schemeClr val="tx1"/>
                </a:solidFill>
                <a:cs typeface="Arial"/>
              </a:rPr>
              <a:t>cells </a:t>
            </a:r>
            <a:r>
              <a:rPr lang="en-US" sz="2100" dirty="0">
                <a:solidFill>
                  <a:schemeClr val="tx1"/>
                </a:solidFill>
                <a:cs typeface="Arial"/>
              </a:rPr>
              <a:t>= Max [peak + (N-1) </a:t>
            </a:r>
            <a:r>
              <a:rPr lang="en-US" sz="2100" i="1" dirty="0">
                <a:solidFill>
                  <a:schemeClr val="tx1"/>
                </a:solidFill>
                <a:cs typeface="Arial"/>
              </a:rPr>
              <a:t>x</a:t>
            </a:r>
            <a:r>
              <a:rPr lang="en-US" sz="2100" dirty="0">
                <a:solidFill>
                  <a:schemeClr val="tx1"/>
                </a:solidFill>
                <a:cs typeface="Arial"/>
              </a:rPr>
              <a:t> mean,  N </a:t>
            </a:r>
            <a:r>
              <a:rPr lang="en-US" sz="2100" i="1" dirty="0">
                <a:solidFill>
                  <a:schemeClr val="tx1"/>
                </a:solidFill>
                <a:cs typeface="Arial"/>
              </a:rPr>
              <a:t>x</a:t>
            </a:r>
            <a:r>
              <a:rPr lang="en-US" sz="2100" dirty="0">
                <a:solidFill>
                  <a:schemeClr val="tx1"/>
                </a:solidFill>
                <a:cs typeface="Arial"/>
              </a:rPr>
              <a:t> mean]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424784" y="1905000"/>
            <a:ext cx="5814216" cy="562785"/>
            <a:chOff x="1334230" y="4648200"/>
            <a:chExt cx="5814216" cy="562785"/>
          </a:xfrm>
        </p:grpSpPr>
        <p:sp>
          <p:nvSpPr>
            <p:cNvPr id="145" name="TextBox 144"/>
            <p:cNvSpPr txBox="1"/>
            <p:nvPr/>
          </p:nvSpPr>
          <p:spPr>
            <a:xfrm>
              <a:off x="1334230" y="4648200"/>
              <a:ext cx="1416355" cy="562785"/>
            </a:xfrm>
            <a:prstGeom prst="rect">
              <a:avLst/>
            </a:prstGeom>
            <a:noFill/>
          </p:spPr>
          <p:txBody>
            <a:bodyPr wrap="none" lIns="130622" tIns="65311" rIns="130622" bIns="65311" rtlCol="0">
              <a:spAutoFit/>
            </a:bodyPr>
            <a:lstStyle/>
            <a:p>
              <a:pPr algn="ctr" defTabSz="653012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sz="16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~ 5</a:t>
              </a:r>
              <a:r>
                <a:rPr lang="en-US" sz="16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X</a:t>
              </a:r>
              <a:endParaRPr lang="en-US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ctr" defTabSz="653012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sz="12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more spectrum</a:t>
              </a:r>
            </a:p>
          </p:txBody>
        </p:sp>
        <p:sp>
          <p:nvSpPr>
            <p:cNvPr id="146" name="TextBox 145"/>
            <p:cNvSpPr txBox="1"/>
            <p:nvPr/>
          </p:nvSpPr>
          <p:spPr>
            <a:xfrm>
              <a:off x="3069330" y="4648200"/>
              <a:ext cx="1203155" cy="562785"/>
            </a:xfrm>
            <a:prstGeom prst="rect">
              <a:avLst/>
            </a:prstGeom>
            <a:noFill/>
          </p:spPr>
          <p:txBody>
            <a:bodyPr wrap="none" lIns="130622" tIns="65311" rIns="130622" bIns="65311" rtlCol="0">
              <a:spAutoFit/>
            </a:bodyPr>
            <a:lstStyle/>
            <a:p>
              <a:pPr algn="ctr" defTabSz="653012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sz="16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~ </a:t>
              </a:r>
              <a:r>
                <a:rPr lang="en-US" sz="16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10X </a:t>
              </a:r>
              <a:endParaRPr lang="en-US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ctr" defTabSz="653012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sz="12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spatial reuse</a:t>
              </a:r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4591230" y="4648200"/>
              <a:ext cx="1603906" cy="562785"/>
            </a:xfrm>
            <a:prstGeom prst="rect">
              <a:avLst/>
            </a:prstGeom>
            <a:noFill/>
          </p:spPr>
          <p:txBody>
            <a:bodyPr wrap="none" lIns="130622" tIns="65311" rIns="130622" bIns="65311" rtlCol="0">
              <a:spAutoFit/>
            </a:bodyPr>
            <a:lstStyle/>
            <a:p>
              <a:pPr algn="ctr" defTabSz="653012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sz="16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~ 2X </a:t>
              </a:r>
            </a:p>
            <a:p>
              <a:pPr algn="ctr" defTabSz="653012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sz="12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spectral efficiency</a:t>
              </a:r>
            </a:p>
          </p:txBody>
        </p:sp>
        <p:sp>
          <p:nvSpPr>
            <p:cNvPr id="148" name="TextBox 147"/>
            <p:cNvSpPr txBox="1"/>
            <p:nvPr/>
          </p:nvSpPr>
          <p:spPr>
            <a:xfrm>
              <a:off x="6171314" y="4648200"/>
              <a:ext cx="977132" cy="378119"/>
            </a:xfrm>
            <a:prstGeom prst="rect">
              <a:avLst/>
            </a:prstGeom>
            <a:noFill/>
          </p:spPr>
          <p:txBody>
            <a:bodyPr wrap="none" lIns="130622" tIns="65311" rIns="130622" bIns="65311" rtlCol="0">
              <a:spAutoFit/>
            </a:bodyPr>
            <a:lstStyle/>
            <a:p>
              <a:pPr algn="ctr" defTabSz="653012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sz="16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=  </a:t>
              </a:r>
              <a:r>
                <a:rPr lang="en-US" sz="16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100X</a:t>
              </a:r>
              <a:endParaRPr lang="en-US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9" name="TextBox 148"/>
            <p:cNvSpPr txBox="1"/>
            <p:nvPr/>
          </p:nvSpPr>
          <p:spPr>
            <a:xfrm>
              <a:off x="2726764" y="4648200"/>
              <a:ext cx="366387" cy="378119"/>
            </a:xfrm>
            <a:prstGeom prst="rect">
              <a:avLst/>
            </a:prstGeom>
            <a:noFill/>
          </p:spPr>
          <p:txBody>
            <a:bodyPr wrap="none" lIns="130622" tIns="65311" rIns="130622" bIns="65311" rtlCol="0">
              <a:spAutoFit/>
            </a:bodyPr>
            <a:lstStyle/>
            <a:p>
              <a:pPr algn="ctr" defTabSz="653012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sz="16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x</a:t>
              </a:r>
            </a:p>
          </p:txBody>
        </p:sp>
        <p:sp>
          <p:nvSpPr>
            <p:cNvPr id="150" name="TextBox 149"/>
            <p:cNvSpPr txBox="1"/>
            <p:nvPr/>
          </p:nvSpPr>
          <p:spPr>
            <a:xfrm>
              <a:off x="4248664" y="4648200"/>
              <a:ext cx="366387" cy="378119"/>
            </a:xfrm>
            <a:prstGeom prst="rect">
              <a:avLst/>
            </a:prstGeom>
            <a:noFill/>
          </p:spPr>
          <p:txBody>
            <a:bodyPr wrap="none" lIns="130622" tIns="65311" rIns="130622" bIns="65311" rtlCol="0">
              <a:spAutoFit/>
            </a:bodyPr>
            <a:lstStyle/>
            <a:p>
              <a:pPr algn="ctr" defTabSz="653012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sz="16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x</a:t>
              </a:r>
              <a:endParaRPr 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515900" y="1371600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We estimate: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Content Placeholder 2"/>
          <p:cNvSpPr txBox="1">
            <a:spLocks/>
          </p:cNvSpPr>
          <p:nvPr/>
        </p:nvSpPr>
        <p:spPr bwMode="auto">
          <a:xfrm>
            <a:off x="4616604" y="3581400"/>
            <a:ext cx="3993996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i="1" dirty="0" smtClean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Extrapolated from: NGMN</a:t>
            </a:r>
            <a:r>
              <a:rPr lang="en-US" sz="1600" i="1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: “Guidelines for LTE Backhaul Traffic Estimation</a:t>
            </a:r>
            <a:r>
              <a:rPr lang="en-US" sz="1600" i="1" dirty="0" smtClean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” [3], assuming 5x channels, 2x spectral efficiency  improvement to 2X2, 20 MHz, cat 4 tri-cell w/IPsec.</a:t>
            </a:r>
            <a:endParaRPr lang="en-US" sz="1600" i="1" dirty="0">
              <a:solidFill>
                <a:schemeClr val="tx1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8683200"/>
              </p:ext>
            </p:extLst>
          </p:nvPr>
        </p:nvGraphicFramePr>
        <p:xfrm>
          <a:off x="533400" y="3139440"/>
          <a:ext cx="3962399" cy="1889760"/>
        </p:xfrm>
        <a:graphic>
          <a:graphicData uri="http://schemas.openxmlformats.org/drawingml/2006/table">
            <a:tbl>
              <a:tblPr firstRow="1" firstCol="1" bandRow="1"/>
              <a:tblGrid>
                <a:gridCol w="1314571"/>
                <a:gridCol w="1315459"/>
                <a:gridCol w="1332369"/>
              </a:tblGrid>
              <a:tr h="342899"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Per Small-cell backhaul (2020)  Mbps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4D2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4D2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20040">
                <a:tc>
                  <a:txBody>
                    <a:bodyPr/>
                    <a:lstStyle/>
                    <a:p>
                      <a:endParaRPr lang="en-US" sz="1400" dirty="0">
                        <a:effectLst/>
                        <a:latin typeface="Times New Roman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D0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Mean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D0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Peak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D0CC"/>
                    </a:solidFill>
                  </a:tcPr>
                </a:tc>
              </a:tr>
              <a:tr h="2819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U/L</a:t>
                      </a:r>
                    </a:p>
                  </a:txBody>
                  <a:tcPr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9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9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1471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9E7"/>
                    </a:solidFill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D/L</a:t>
                      </a:r>
                    </a:p>
                  </a:txBody>
                  <a:tcPr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D0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D0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D0CC"/>
                    </a:solidFill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Total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D0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1365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D0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2057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D0CC"/>
                    </a:solidFill>
                  </a:tcPr>
                </a:tc>
              </a:tr>
            </a:tbl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515900" y="2590800"/>
            <a:ext cx="8247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Therefore we estimate per Small-cell backhaul needs to be: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91787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387" y="686593"/>
            <a:ext cx="7770813" cy="532607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Requirements for small-cell </a:t>
            </a:r>
            <a:r>
              <a:rPr lang="en-GB" dirty="0" smtClean="0">
                <a:solidFill>
                  <a:schemeClr val="tx1"/>
                </a:solidFill>
              </a:rPr>
              <a:t>backhaul (1)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 smtClean="0"/>
              <a:t>Slide </a:t>
            </a:r>
            <a:fld id="{440F5867-744E-4AA6-B0ED-4C44D2DFBB7B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 smtClean="0"/>
              <a:t>Joseph Levy (InterDigital)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 smtClean="0"/>
              <a:t>March 2014</a:t>
            </a:r>
            <a:endParaRPr lang="en-GB" dirty="0"/>
          </a:p>
        </p:txBody>
      </p:sp>
      <p:sp>
        <p:nvSpPr>
          <p:cNvPr id="19" name="Content Placeholder 5"/>
          <p:cNvSpPr txBox="1">
            <a:spLocks/>
          </p:cNvSpPr>
          <p:nvPr/>
        </p:nvSpPr>
        <p:spPr>
          <a:xfrm>
            <a:off x="381000" y="1219200"/>
            <a:ext cx="8382000" cy="2819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114300" marR="0" lvl="0" indent="-1143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B0F0"/>
              </a:buClr>
              <a:buSzPct val="120000"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Arial"/>
              </a:rPr>
              <a:t>Per-cell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Arial"/>
              </a:rPr>
              <a:t> data rates require backhaul of ~1.4Gbps (mean 2020)</a:t>
            </a:r>
          </a:p>
          <a:p>
            <a:pPr marL="114300" marR="0" lvl="0" indent="-1143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B0F0"/>
              </a:buClr>
              <a:buSzPct val="120000"/>
              <a:buFont typeface="Arial" pitchFamily="34" charset="0"/>
              <a:buChar char="•"/>
              <a:tabLst/>
              <a:defRPr/>
            </a:pPr>
            <a:r>
              <a:rPr lang="en-US" sz="2000" dirty="0" smtClean="0">
                <a:solidFill>
                  <a:schemeClr val="tx1"/>
                </a:solidFill>
                <a:latin typeface="+mj-lt"/>
                <a:ea typeface="+mn-ea"/>
                <a:cs typeface="Arial"/>
              </a:rPr>
              <a:t>Assuming 5 small-cells are daisy-chained along a street, to reach an operator point of presence:</a:t>
            </a:r>
          </a:p>
          <a:p>
            <a:pPr marL="857250" lvl="1" indent="-114300" defTabSz="45720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00B0F0"/>
              </a:buClr>
              <a:buSzPct val="120000"/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chemeClr val="tx1"/>
                </a:solidFill>
                <a:latin typeface="+mj-lt"/>
                <a:cs typeface="Arial"/>
              </a:rPr>
              <a:t>The data rate requirement for an aggregation point is: </a:t>
            </a:r>
            <a:r>
              <a:rPr lang="en-US" sz="2000" dirty="0" smtClean="0">
                <a:solidFill>
                  <a:schemeClr val="tx1"/>
                </a:solidFill>
                <a:latin typeface="+mj-lt"/>
                <a:cs typeface="Arial"/>
              </a:rPr>
              <a:t>~7.5Gbps</a:t>
            </a:r>
          </a:p>
          <a:p>
            <a:pPr marL="114300" indent="-114300" defTabSz="45720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00B0F0"/>
              </a:buClr>
              <a:buSzPct val="120000"/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chemeClr val="tx1"/>
                </a:solidFill>
                <a:latin typeface="+mj-lt"/>
                <a:ea typeface="+mn-ea"/>
                <a:cs typeface="Arial"/>
              </a:rPr>
              <a:t>Therefore to support data rates beyond 2020 and allow for growth</a:t>
            </a:r>
            <a:endParaRPr lang="en-US" sz="1800" dirty="0">
              <a:solidFill>
                <a:schemeClr val="tx1"/>
              </a:solidFill>
              <a:latin typeface="+mj-lt"/>
              <a:cs typeface="Arial"/>
            </a:endParaRPr>
          </a:p>
          <a:p>
            <a:pPr marL="857250" lvl="1" indent="-114300" defTabSz="45720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00B0F0"/>
              </a:buClr>
              <a:buSzPct val="120000"/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chemeClr val="tx1"/>
                </a:solidFill>
                <a:latin typeface="+mj-lt"/>
                <a:cs typeface="Arial"/>
              </a:rPr>
              <a:t>A </a:t>
            </a:r>
            <a:r>
              <a:rPr lang="en-US" sz="2000" dirty="0">
                <a:solidFill>
                  <a:schemeClr val="tx1"/>
                </a:solidFill>
                <a:latin typeface="+mj-lt"/>
                <a:cs typeface="Arial"/>
              </a:rPr>
              <a:t>data rate requirement for an aggregation point </a:t>
            </a:r>
            <a:r>
              <a:rPr lang="en-US" sz="2000" dirty="0" smtClean="0">
                <a:solidFill>
                  <a:schemeClr val="tx1"/>
                </a:solidFill>
                <a:latin typeface="+mj-lt"/>
                <a:cs typeface="Arial"/>
              </a:rPr>
              <a:t>of</a:t>
            </a:r>
            <a:r>
              <a:rPr lang="en-US" sz="2000" dirty="0">
                <a:solidFill>
                  <a:schemeClr val="tx1"/>
                </a:solidFill>
                <a:latin typeface="+mj-lt"/>
                <a:cs typeface="Arial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+mj-lt"/>
                <a:cs typeface="Arial"/>
              </a:rPr>
              <a:t> &gt; 7.5Gbps should be supported.</a:t>
            </a:r>
            <a:endParaRPr lang="en-US" sz="2000" u="sng" dirty="0">
              <a:solidFill>
                <a:schemeClr val="tx1"/>
              </a:solidFill>
              <a:latin typeface="+mj-lt"/>
              <a:cs typeface="Arial"/>
            </a:endParaRPr>
          </a:p>
          <a:p>
            <a:pPr marL="342900" lvl="1" indent="-171450">
              <a:spcBef>
                <a:spcPct val="20000"/>
              </a:spcBef>
              <a:buClr>
                <a:srgbClr val="00B0F0"/>
              </a:buClr>
              <a:buSzPct val="120000"/>
              <a:buFont typeface="Arial" pitchFamily="34" charset="0"/>
              <a:buChar char="•"/>
            </a:pPr>
            <a:endParaRPr lang="en-US" sz="1600" dirty="0">
              <a:solidFill>
                <a:srgbClr val="716C6B"/>
              </a:solidFill>
              <a:latin typeface="Arial"/>
              <a:cs typeface="Arial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062761"/>
            <a:ext cx="2302532" cy="1866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5" name="TextBox 284"/>
          <p:cNvSpPr txBox="1"/>
          <p:nvPr/>
        </p:nvSpPr>
        <p:spPr>
          <a:xfrm>
            <a:off x="304800" y="5943600"/>
            <a:ext cx="685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tx1"/>
                </a:solidFill>
              </a:rPr>
              <a:t>From [4]</a:t>
            </a:r>
            <a:endParaRPr lang="en-US" sz="11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86" name="Table 28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91005021"/>
                  </p:ext>
                </p:extLst>
              </p:nvPr>
            </p:nvGraphicFramePr>
            <p:xfrm>
              <a:off x="2819400" y="4073912"/>
              <a:ext cx="6095999" cy="213384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14400"/>
                    <a:gridCol w="457200"/>
                    <a:gridCol w="533400"/>
                    <a:gridCol w="838200"/>
                    <a:gridCol w="1066800"/>
                    <a:gridCol w="1143000"/>
                    <a:gridCol w="1142999"/>
                  </a:tblGrid>
                  <a:tr h="269488">
                    <a:tc rowSpan="2"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050" b="1" kern="120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Modulation</a:t>
                          </a:r>
                          <a:endParaRPr lang="en-US" sz="1050" b="1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b">
                        <a:solidFill>
                          <a:srgbClr val="92D050"/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050" b="1" kern="120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NSS</a:t>
                          </a:r>
                          <a:endParaRPr lang="en-US" sz="1050" b="1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b">
                        <a:solidFill>
                          <a:srgbClr val="92D050"/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050" b="1" kern="120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PHY</a:t>
                          </a:r>
                          <a:endParaRPr lang="en-US" sz="1050" b="1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b">
                        <a:solidFill>
                          <a:srgbClr val="92D050"/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050" b="1" kern="120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Code Rate</a:t>
                          </a:r>
                          <a:endParaRPr lang="en-US" sz="1050" b="1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b">
                        <a:solidFill>
                          <a:srgbClr val="92D050"/>
                        </a:solidFill>
                      </a:tcPr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US" sz="1050" dirty="0" smtClean="0">
                              <a:solidFill>
                                <a:schemeClr val="tx1"/>
                              </a:solidFill>
                            </a:rPr>
                            <a:t>Data Rate (Gbps)</a:t>
                          </a:r>
                          <a:endParaRPr lang="en-US" sz="105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92D05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sz="105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1050" dirty="0"/>
                        </a:p>
                      </a:txBody>
                      <a:tcPr/>
                    </a:tc>
                  </a:tr>
                  <a:tr h="381000">
                    <a:tc vMerge="1"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endParaRPr lang="en-US" sz="1050" b="1" kern="1200" dirty="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solidFill>
                          <a:srgbClr val="00B050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endParaRPr lang="en-US" sz="1050" b="1" kern="1200" dirty="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solidFill>
                          <a:srgbClr val="00B050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endParaRPr lang="en-US" sz="1050" b="1" kern="1200" dirty="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solidFill>
                          <a:srgbClr val="00B050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endParaRPr lang="en-US" sz="1050" b="1" kern="1200" dirty="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solidFill>
                          <a:srgbClr val="00B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050" b="1" kern="120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BW= 1.76 GHz</a:t>
                          </a:r>
                          <a:endParaRPr lang="en-US" sz="1050" b="1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b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050" b="1" kern="120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BW=3.52 GHz</a:t>
                          </a:r>
                          <a:endParaRPr lang="en-US" sz="1050" b="1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b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050" b="1" kern="120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BW=7.04 GHz</a:t>
                          </a:r>
                          <a:endParaRPr lang="en-US" sz="1050" b="1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b">
                        <a:solidFill>
                          <a:srgbClr val="92D050"/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050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050" i="1" smtClean="0">
                                        <a:latin typeface="Cambria Math"/>
                                        <a:ea typeface="Cambria Math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US" sz="1050" b="0" i="1" smtClean="0">
                                        <a:latin typeface="Cambria Math"/>
                                        <a:ea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en-US" sz="1050" b="0" i="1" smtClean="0">
                                    <a:latin typeface="Cambria Math"/>
                                    <a:ea typeface="Cambria Math"/>
                                  </a:rPr>
                                  <m:t>−</m:t>
                                </m:r>
                                <m:r>
                                  <a:rPr lang="en-US" sz="1050" b="0" i="1" smtClean="0">
                                    <a:latin typeface="Cambria Math"/>
                                    <a:ea typeface="Cambria Math"/>
                                  </a:rPr>
                                  <m:t>𝑄𝑃𝑆𝐾</m:t>
                                </m:r>
                              </m:oMath>
                            </m:oMathPara>
                          </a14:m>
                          <a:endParaRPr lang="en-US" sz="1050" b="0" dirty="0" smtClean="0">
                            <a:ea typeface="Cambria Math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2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SC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1/2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3.08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6.16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solidFill>
                                <a:schemeClr val="bg1"/>
                              </a:solidFill>
                            </a:rPr>
                            <a:t>12.3</a:t>
                          </a:r>
                          <a:endParaRPr lang="en-US" sz="16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rgbClr val="00B050"/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050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050" i="1" smtClean="0">
                                        <a:latin typeface="Cambria Math"/>
                                        <a:ea typeface="Cambria Math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US" sz="1050" b="0" i="1" smtClean="0">
                                        <a:latin typeface="Cambria Math"/>
                                        <a:ea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en-US" sz="1050" b="0" i="1" smtClean="0">
                                    <a:latin typeface="Cambria Math"/>
                                    <a:ea typeface="Cambria Math"/>
                                  </a:rPr>
                                  <m:t>−</m:t>
                                </m:r>
                                <m:r>
                                  <a:rPr lang="en-US" sz="1050" b="0" i="1" smtClean="0">
                                    <a:latin typeface="Cambria Math"/>
                                    <a:ea typeface="Cambria Math"/>
                                  </a:rPr>
                                  <m:t>𝑄𝑃𝑆𝐾</m:t>
                                </m:r>
                              </m:oMath>
                            </m:oMathPara>
                          </a14:m>
                          <a:endParaRPr lang="en-US" sz="1050" b="0" dirty="0" smtClean="0">
                            <a:ea typeface="Cambria Math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2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SC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3/4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4.62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9.24</a:t>
                          </a:r>
                          <a:endParaRPr lang="en-US" sz="1600" dirty="0"/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solidFill>
                                <a:schemeClr val="bg1"/>
                              </a:solidFill>
                            </a:rPr>
                            <a:t>18.5</a:t>
                          </a:r>
                          <a:endParaRPr lang="en-US" sz="16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rgbClr val="00B050"/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050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050" i="1" smtClean="0">
                                        <a:latin typeface="Cambria Math"/>
                                        <a:ea typeface="Cambria Math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US" sz="1050" b="0" i="1" smtClean="0">
                                        <a:latin typeface="Cambria Math"/>
                                        <a:ea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en-US" sz="1050" b="0" i="1" smtClean="0">
                                    <a:latin typeface="Cambria Math"/>
                                    <a:ea typeface="Cambria Math"/>
                                  </a:rPr>
                                  <m:t>−16</m:t>
                                </m:r>
                                <m:r>
                                  <a:rPr lang="en-US" sz="1050" b="0" i="1" smtClean="0">
                                    <a:latin typeface="Cambria Math"/>
                                    <a:ea typeface="Cambria Math"/>
                                  </a:rPr>
                                  <m:t>𝑄𝐴𝑀</m:t>
                                </m:r>
                              </m:oMath>
                            </m:oMathPara>
                          </a14:m>
                          <a:endParaRPr lang="en-US" sz="1050" b="0" dirty="0" smtClean="0">
                            <a:ea typeface="Cambria Math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2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SC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1/2 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6.16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solidFill>
                                <a:schemeClr val="bg1"/>
                              </a:solidFill>
                            </a:rPr>
                            <a:t>12.32</a:t>
                          </a:r>
                          <a:endParaRPr lang="en-US" sz="16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rgbClr val="00B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solidFill>
                                <a:schemeClr val="bg1"/>
                              </a:solidFill>
                            </a:rPr>
                            <a:t>24.6</a:t>
                          </a:r>
                          <a:endParaRPr lang="en-US" sz="16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rgbClr val="00B050"/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050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050" i="1" smtClean="0">
                                        <a:latin typeface="Cambria Math"/>
                                        <a:ea typeface="Cambria Math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US" sz="1050" b="0" i="1" smtClean="0">
                                        <a:latin typeface="Cambria Math"/>
                                        <a:ea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en-US" sz="1050" b="0" i="1" smtClean="0">
                                    <a:latin typeface="Cambria Math"/>
                                    <a:ea typeface="Cambria Math"/>
                                  </a:rPr>
                                  <m:t>−16</m:t>
                                </m:r>
                                <m:r>
                                  <a:rPr lang="en-US" sz="1050" b="0" i="1" smtClean="0">
                                    <a:latin typeface="Cambria Math"/>
                                    <a:ea typeface="Cambria Math"/>
                                  </a:rPr>
                                  <m:t>𝑄𝐴𝑀</m:t>
                                </m:r>
                              </m:oMath>
                            </m:oMathPara>
                          </a14:m>
                          <a:endParaRPr lang="en-US" sz="1050" b="0" dirty="0" smtClean="0">
                            <a:ea typeface="Cambria Math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2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SC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3/4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9.24</a:t>
                          </a:r>
                          <a:endParaRPr lang="en-US" sz="1600" dirty="0"/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solidFill>
                                <a:schemeClr val="bg1"/>
                              </a:solidFill>
                            </a:rPr>
                            <a:t>18.48</a:t>
                          </a:r>
                          <a:endParaRPr lang="en-US" sz="16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rgbClr val="00B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solidFill>
                                <a:schemeClr val="bg1"/>
                              </a:solidFill>
                            </a:rPr>
                            <a:t>37</a:t>
                          </a:r>
                          <a:endParaRPr lang="en-US" sz="16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rgbClr val="00B050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86" name="Table 28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91005021"/>
                  </p:ext>
                </p:extLst>
              </p:nvPr>
            </p:nvGraphicFramePr>
            <p:xfrm>
              <a:off x="2819400" y="4073912"/>
              <a:ext cx="6095999" cy="213384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14400"/>
                    <a:gridCol w="457200"/>
                    <a:gridCol w="533400"/>
                    <a:gridCol w="838200"/>
                    <a:gridCol w="1066800"/>
                    <a:gridCol w="1143000"/>
                    <a:gridCol w="1142999"/>
                  </a:tblGrid>
                  <a:tr h="269488">
                    <a:tc rowSpan="2"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050" b="1" kern="120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Modulation</a:t>
                          </a:r>
                          <a:endParaRPr lang="en-US" sz="1050" b="1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b">
                        <a:solidFill>
                          <a:srgbClr val="92D050"/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050" b="1" kern="120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NSS</a:t>
                          </a:r>
                          <a:endParaRPr lang="en-US" sz="1050" b="1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b">
                        <a:solidFill>
                          <a:srgbClr val="92D050"/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050" b="1" kern="120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PHY</a:t>
                          </a:r>
                          <a:endParaRPr lang="en-US" sz="1050" b="1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b">
                        <a:solidFill>
                          <a:srgbClr val="92D050"/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050" b="1" kern="120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Code Rate</a:t>
                          </a:r>
                          <a:endParaRPr lang="en-US" sz="1050" b="1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b">
                        <a:solidFill>
                          <a:srgbClr val="92D050"/>
                        </a:solidFill>
                      </a:tcPr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US" sz="1050" dirty="0" smtClean="0">
                              <a:solidFill>
                                <a:schemeClr val="tx1"/>
                              </a:solidFill>
                            </a:rPr>
                            <a:t>Data Rate (</a:t>
                          </a:r>
                          <a:r>
                            <a:rPr lang="en-US" sz="1050" dirty="0" err="1" smtClean="0">
                              <a:solidFill>
                                <a:schemeClr val="tx1"/>
                              </a:solidFill>
                            </a:rPr>
                            <a:t>Gbps</a:t>
                          </a:r>
                          <a:r>
                            <a:rPr lang="en-US" sz="1050" dirty="0" smtClean="0">
                              <a:solidFill>
                                <a:schemeClr val="tx1"/>
                              </a:solidFill>
                            </a:rPr>
                            <a:t>)</a:t>
                          </a:r>
                          <a:endParaRPr lang="en-US" sz="105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92D05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sz="105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1050" dirty="0"/>
                        </a:p>
                      </a:txBody>
                      <a:tcPr/>
                    </a:tc>
                  </a:tr>
                  <a:tr h="381000">
                    <a:tc vMerge="1"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endParaRPr lang="en-US" sz="1050" b="1" kern="1200" dirty="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solidFill>
                          <a:srgbClr val="00B050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endParaRPr lang="en-US" sz="1050" b="1" kern="1200" dirty="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solidFill>
                          <a:srgbClr val="00B050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endParaRPr lang="en-US" sz="1050" b="1" kern="1200" dirty="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solidFill>
                          <a:srgbClr val="00B050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endParaRPr lang="en-US" sz="1050" b="1" kern="1200" dirty="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solidFill>
                          <a:srgbClr val="00B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050" b="1" kern="120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BW= 1.76 GHz</a:t>
                          </a:r>
                          <a:endParaRPr lang="en-US" sz="1050" b="1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b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050" b="1" kern="120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BW=3.52 GHz</a:t>
                          </a:r>
                          <a:endParaRPr lang="en-US" sz="1050" b="1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b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050" b="1" kern="120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BW=7.04 GHz</a:t>
                          </a:r>
                          <a:endParaRPr lang="en-US" sz="1050" b="1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b">
                        <a:solidFill>
                          <a:srgbClr val="92D050"/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667" t="-175410" r="-566667" b="-3098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2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SC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1/2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3.08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6.16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solidFill>
                                <a:schemeClr val="bg1"/>
                              </a:solidFill>
                            </a:rPr>
                            <a:t>12.3</a:t>
                          </a:r>
                          <a:endParaRPr lang="en-US" sz="16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rgbClr val="00B050"/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667" t="-280000" r="-566667" b="-21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2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SC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3/4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4.62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9.24</a:t>
                          </a:r>
                          <a:endParaRPr lang="en-US" sz="1600" dirty="0"/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solidFill>
                                <a:schemeClr val="bg1"/>
                              </a:solidFill>
                            </a:rPr>
                            <a:t>18.5</a:t>
                          </a:r>
                          <a:endParaRPr lang="en-US" sz="16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rgbClr val="00B050"/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667" t="-373770" r="-566667" b="-1114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2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SC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1/2 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6.16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solidFill>
                                <a:schemeClr val="bg1"/>
                              </a:solidFill>
                            </a:rPr>
                            <a:t>12.32</a:t>
                          </a:r>
                          <a:endParaRPr lang="en-US" sz="16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rgbClr val="00B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solidFill>
                                <a:schemeClr val="bg1"/>
                              </a:solidFill>
                            </a:rPr>
                            <a:t>24.6</a:t>
                          </a:r>
                          <a:endParaRPr lang="en-US" sz="16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rgbClr val="00B050"/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667" t="-473770" r="-566667" b="-114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2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SC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3/4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9.24</a:t>
                          </a:r>
                          <a:endParaRPr lang="en-US" sz="1600" dirty="0"/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solidFill>
                                <a:schemeClr val="bg1"/>
                              </a:solidFill>
                            </a:rPr>
                            <a:t>18.48</a:t>
                          </a:r>
                          <a:endParaRPr lang="en-US" sz="16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rgbClr val="00B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solidFill>
                                <a:schemeClr val="bg1"/>
                              </a:solidFill>
                            </a:rPr>
                            <a:t>37</a:t>
                          </a:r>
                          <a:endParaRPr lang="en-US" sz="16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rgbClr val="00B050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297" name="Left Brace 296"/>
          <p:cNvSpPr/>
          <p:nvPr/>
        </p:nvSpPr>
        <p:spPr bwMode="auto">
          <a:xfrm>
            <a:off x="2362200" y="4669759"/>
            <a:ext cx="457200" cy="1535451"/>
          </a:xfrm>
          <a:prstGeom prst="leftBrace">
            <a:avLst>
              <a:gd name="adj1" fmla="val 65666"/>
              <a:gd name="adj2" fmla="val 32570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77448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387" y="686593"/>
            <a:ext cx="7770813" cy="532607"/>
          </a:xfrm>
        </p:spPr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Additional Requirements (2)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 smtClean="0"/>
              <a:t>Slide </a:t>
            </a:r>
            <a:fld id="{440F5867-744E-4AA6-B0ED-4C44D2DFBB7B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 smtClean="0"/>
              <a:t>Joseph Levy (InterDigital)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 smtClean="0"/>
              <a:t>March 2014</a:t>
            </a:r>
            <a:endParaRPr lang="en-GB" dirty="0"/>
          </a:p>
        </p:txBody>
      </p:sp>
      <p:sp>
        <p:nvSpPr>
          <p:cNvPr id="12" name="Content Placeholder 5"/>
          <p:cNvSpPr txBox="1">
            <a:spLocks/>
          </p:cNvSpPr>
          <p:nvPr/>
        </p:nvSpPr>
        <p:spPr>
          <a:xfrm>
            <a:off x="533400" y="1295400"/>
            <a:ext cx="8382000" cy="2819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114300" lvl="0" indent="-114300" defTabSz="45720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00B0F0"/>
              </a:buClr>
              <a:buSzPct val="120000"/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chemeClr val="tx1"/>
                </a:solidFill>
              </a:rPr>
              <a:t>Typical small-cell ISD </a:t>
            </a:r>
            <a:r>
              <a:rPr lang="en-US" sz="2000" dirty="0" smtClean="0">
                <a:solidFill>
                  <a:schemeClr val="tx1"/>
                </a:solidFill>
              </a:rPr>
              <a:t>100-200m</a:t>
            </a:r>
          </a:p>
          <a:p>
            <a:pPr marL="857250" lvl="1" indent="-114300" defTabSz="45720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00B0F0"/>
              </a:buClr>
              <a:buSzPct val="120000"/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From </a:t>
            </a:r>
            <a:r>
              <a:rPr lang="en-US" sz="2000" dirty="0">
                <a:solidFill>
                  <a:schemeClr val="tx1"/>
                </a:solidFill>
              </a:rPr>
              <a:t>500m dense macro ISD today to ~150m ISD (10x increase in </a:t>
            </a:r>
            <a:r>
              <a:rPr lang="en-US" sz="2000" dirty="0" smtClean="0">
                <a:solidFill>
                  <a:schemeClr val="tx1"/>
                </a:solidFill>
              </a:rPr>
              <a:t>density)</a:t>
            </a:r>
          </a:p>
          <a:p>
            <a:pPr marL="114300" lvl="0" indent="-114300" defTabSz="45720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00B0F0"/>
              </a:buClr>
              <a:buSzPct val="120000"/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chemeClr val="tx1"/>
                </a:solidFill>
              </a:rPr>
              <a:t>Link </a:t>
            </a:r>
            <a:r>
              <a:rPr lang="en-US" sz="2000" dirty="0" smtClean="0">
                <a:solidFill>
                  <a:schemeClr val="tx1"/>
                </a:solidFill>
              </a:rPr>
              <a:t>Reliability – Three </a:t>
            </a:r>
            <a:r>
              <a:rPr lang="en-US" sz="2000" dirty="0" smtClean="0">
                <a:solidFill>
                  <a:schemeClr val="tx1"/>
                </a:solidFill>
              </a:rPr>
              <a:t>9’s</a:t>
            </a:r>
            <a:endParaRPr lang="en-US" sz="20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853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1"/>
            <a:ext cx="7770813" cy="457199"/>
          </a:xfrm>
        </p:spPr>
        <p:txBody>
          <a:bodyPr/>
          <a:lstStyle/>
          <a:p>
            <a:r>
              <a:rPr lang="en-GB" dirty="0"/>
              <a:t>NG 802.11ad </a:t>
            </a:r>
            <a:r>
              <a:rPr lang="en-GB" dirty="0" smtClean="0"/>
              <a:t>- Backhaul configuration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 smtClean="0"/>
              <a:t>Slide </a:t>
            </a:r>
            <a:fld id="{440F5867-744E-4AA6-B0ED-4C44D2DFBB7B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 smtClean="0"/>
              <a:t>Joseph Levy (InterDigital)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 smtClean="0"/>
              <a:t>March 2014</a:t>
            </a:r>
            <a:endParaRPr lang="en-GB" dirty="0"/>
          </a:p>
        </p:txBody>
      </p:sp>
      <p:cxnSp>
        <p:nvCxnSpPr>
          <p:cNvPr id="164" name="Straight Connector 163"/>
          <p:cNvCxnSpPr>
            <a:stCxn id="168" idx="0"/>
          </p:cNvCxnSpPr>
          <p:nvPr/>
        </p:nvCxnSpPr>
        <p:spPr>
          <a:xfrm flipV="1">
            <a:off x="6889451" y="4250628"/>
            <a:ext cx="51839" cy="1034141"/>
          </a:xfrm>
          <a:prstGeom prst="line">
            <a:avLst/>
          </a:prstGeom>
          <a:noFill/>
          <a:ln w="19050" cap="rnd" cmpd="sng" algn="ctr">
            <a:solidFill>
              <a:sysClr val="window" lastClr="FFFFFF"/>
            </a:solidFill>
            <a:prstDash val="sysDot"/>
          </a:ln>
          <a:effectLst/>
        </p:spPr>
      </p:cxnSp>
      <p:grpSp>
        <p:nvGrpSpPr>
          <p:cNvPr id="142" name="Group 53"/>
          <p:cNvGrpSpPr/>
          <p:nvPr/>
        </p:nvGrpSpPr>
        <p:grpSpPr>
          <a:xfrm>
            <a:off x="6059546" y="3486438"/>
            <a:ext cx="1320698" cy="1790348"/>
            <a:chOff x="6126998" y="2423425"/>
            <a:chExt cx="374413" cy="905256"/>
          </a:xfrm>
        </p:grpSpPr>
        <p:sp>
          <p:nvSpPr>
            <p:cNvPr id="143" name="Rectangle 142"/>
            <p:cNvSpPr/>
            <p:nvPr/>
          </p:nvSpPr>
          <p:spPr>
            <a:xfrm>
              <a:off x="6234443" y="2470267"/>
              <a:ext cx="158488" cy="79276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rtlCol="0" anchor="ctr" anchorCtr="0"/>
            <a:lstStyle/>
            <a:p>
              <a:pPr algn="ctr" eaLnBrk="0" hangingPunct="0">
                <a:lnSpc>
                  <a:spcPct val="90000"/>
                </a:lnSpc>
                <a:spcAft>
                  <a:spcPts val="1200"/>
                </a:spcAft>
              </a:pPr>
              <a:endParaRPr lang="en-US" sz="1100" b="1" kern="0" dirty="0" smtClean="0">
                <a:solidFill>
                  <a:srgbClr val="191919">
                    <a:lumMod val="10000"/>
                    <a:lumOff val="90000"/>
                  </a:srgbClr>
                </a:solidFill>
                <a:cs typeface="Calibri"/>
              </a:endParaRPr>
            </a:p>
          </p:txBody>
        </p:sp>
        <p:grpSp>
          <p:nvGrpSpPr>
            <p:cNvPr id="144" name="Group 51203"/>
            <p:cNvGrpSpPr>
              <a:grpSpLocks noChangeAspect="1"/>
            </p:cNvGrpSpPr>
            <p:nvPr/>
          </p:nvGrpSpPr>
          <p:grpSpPr>
            <a:xfrm>
              <a:off x="6126998" y="2423425"/>
              <a:ext cx="374413" cy="905256"/>
              <a:chOff x="6732363" y="1846266"/>
              <a:chExt cx="429090" cy="1037454"/>
            </a:xfrm>
          </p:grpSpPr>
          <p:sp>
            <p:nvSpPr>
              <p:cNvPr id="145" name="Rectangle 144"/>
              <p:cNvSpPr/>
              <p:nvPr/>
            </p:nvSpPr>
            <p:spPr>
              <a:xfrm>
                <a:off x="6836120" y="2168857"/>
                <a:ext cx="230005" cy="639621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 rtlCol="0" anchor="ctr" anchorCtr="0"/>
              <a:lstStyle/>
              <a:p>
                <a:pPr algn="ctr" eaLnBrk="0" hangingPunct="0">
                  <a:lnSpc>
                    <a:spcPct val="90000"/>
                  </a:lnSpc>
                  <a:spcAft>
                    <a:spcPts val="1200"/>
                  </a:spcAft>
                </a:pPr>
                <a:endParaRPr lang="en-US" sz="1100" b="1" kern="0" dirty="0" smtClean="0">
                  <a:solidFill>
                    <a:srgbClr val="191919">
                      <a:lumMod val="10000"/>
                      <a:lumOff val="90000"/>
                    </a:srgbClr>
                  </a:solidFill>
                  <a:cs typeface="Calibri"/>
                </a:endParaRPr>
              </a:p>
            </p:txBody>
          </p:sp>
          <p:pic>
            <p:nvPicPr>
              <p:cNvPr id="146" name="Picture 145"/>
              <p:cNvPicPr>
                <a:picLocks noChangeAspect="1"/>
              </p:cNvPicPr>
              <p:nvPr/>
            </p:nvPicPr>
            <p:blipFill rotWithShape="1">
              <a:blip r:embed="rId3"/>
              <a:srcRect l="29320" r="29320"/>
              <a:stretch/>
            </p:blipFill>
            <p:spPr>
              <a:xfrm>
                <a:off x="6732363" y="1846266"/>
                <a:ext cx="429090" cy="1037454"/>
              </a:xfrm>
              <a:prstGeom prst="rect">
                <a:avLst/>
              </a:prstGeom>
            </p:spPr>
          </p:pic>
        </p:grpSp>
      </p:grpSp>
      <p:grpSp>
        <p:nvGrpSpPr>
          <p:cNvPr id="148" name="Group 147"/>
          <p:cNvGrpSpPr/>
          <p:nvPr/>
        </p:nvGrpSpPr>
        <p:grpSpPr>
          <a:xfrm rot="14284856">
            <a:off x="6834772" y="4058682"/>
            <a:ext cx="1350814" cy="315079"/>
            <a:chOff x="1831890" y="2211032"/>
            <a:chExt cx="1609725" cy="315540"/>
          </a:xfrm>
        </p:grpSpPr>
        <p:sp>
          <p:nvSpPr>
            <p:cNvPr id="149" name="Arc 148"/>
            <p:cNvSpPr/>
            <p:nvPr/>
          </p:nvSpPr>
          <p:spPr bwMode="auto">
            <a:xfrm rot="2479538">
              <a:off x="1831890" y="2211032"/>
              <a:ext cx="238125" cy="315540"/>
            </a:xfrm>
            <a:prstGeom prst="arc">
              <a:avLst/>
            </a:prstGeom>
            <a:noFill/>
            <a:ln w="12700" cap="flat" cmpd="sng" algn="ctr">
              <a:solidFill>
                <a:srgbClr val="96969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287338" marR="0" indent="-287338" algn="ctr" defTabSz="914400" rtl="0" eaLnBrk="1" fontAlgn="base" latinLnBrk="0" hangingPunct="1">
                <a:lnSpc>
                  <a:spcPct val="100000"/>
                </a:lnSpc>
                <a:spcBef>
                  <a:spcPct val="60000"/>
                </a:spcBef>
                <a:spcAft>
                  <a:spcPct val="0"/>
                </a:spcAft>
                <a:buClr>
                  <a:schemeClr val="hlink"/>
                </a:buClr>
                <a:buSzTx/>
                <a:buFont typeface="Wingdings" pitchFamily="2" charset="2"/>
                <a:buChar char="§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0" name="Arc 149"/>
            <p:cNvSpPr/>
            <p:nvPr/>
          </p:nvSpPr>
          <p:spPr bwMode="auto">
            <a:xfrm rot="2479538">
              <a:off x="1984290" y="2211032"/>
              <a:ext cx="238125" cy="315540"/>
            </a:xfrm>
            <a:prstGeom prst="arc">
              <a:avLst/>
            </a:prstGeom>
            <a:noFill/>
            <a:ln w="12700" cap="flat" cmpd="sng" algn="ctr">
              <a:solidFill>
                <a:srgbClr val="96969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287338" marR="0" indent="-287338" algn="ctr" defTabSz="914400" rtl="0" eaLnBrk="1" fontAlgn="base" latinLnBrk="0" hangingPunct="1">
                <a:lnSpc>
                  <a:spcPct val="100000"/>
                </a:lnSpc>
                <a:spcBef>
                  <a:spcPct val="60000"/>
                </a:spcBef>
                <a:spcAft>
                  <a:spcPct val="0"/>
                </a:spcAft>
                <a:buClr>
                  <a:schemeClr val="hlink"/>
                </a:buClr>
                <a:buSzTx/>
                <a:buFont typeface="Wingdings" pitchFamily="2" charset="2"/>
                <a:buChar char="§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1" name="Arc 150"/>
            <p:cNvSpPr/>
            <p:nvPr/>
          </p:nvSpPr>
          <p:spPr bwMode="auto">
            <a:xfrm rot="2479538">
              <a:off x="2136690" y="2211032"/>
              <a:ext cx="238125" cy="315540"/>
            </a:xfrm>
            <a:prstGeom prst="arc">
              <a:avLst/>
            </a:prstGeom>
            <a:noFill/>
            <a:ln w="12700" cap="flat" cmpd="sng" algn="ctr">
              <a:solidFill>
                <a:srgbClr val="96969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287338" marR="0" indent="-287338" algn="ctr" defTabSz="914400" rtl="0" eaLnBrk="1" fontAlgn="base" latinLnBrk="0" hangingPunct="1">
                <a:lnSpc>
                  <a:spcPct val="100000"/>
                </a:lnSpc>
                <a:spcBef>
                  <a:spcPct val="60000"/>
                </a:spcBef>
                <a:spcAft>
                  <a:spcPct val="0"/>
                </a:spcAft>
                <a:buClr>
                  <a:schemeClr val="hlink"/>
                </a:buClr>
                <a:buSzTx/>
                <a:buFont typeface="Wingdings" pitchFamily="2" charset="2"/>
                <a:buChar char="§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2" name="Arc 151"/>
            <p:cNvSpPr/>
            <p:nvPr/>
          </p:nvSpPr>
          <p:spPr bwMode="auto">
            <a:xfrm rot="2479538">
              <a:off x="2289090" y="2211032"/>
              <a:ext cx="238125" cy="315540"/>
            </a:xfrm>
            <a:prstGeom prst="arc">
              <a:avLst/>
            </a:prstGeom>
            <a:noFill/>
            <a:ln w="12700" cap="flat" cmpd="sng" algn="ctr">
              <a:solidFill>
                <a:srgbClr val="96969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287338" marR="0" indent="-287338" algn="ctr" defTabSz="914400" rtl="0" eaLnBrk="1" fontAlgn="base" latinLnBrk="0" hangingPunct="1">
                <a:lnSpc>
                  <a:spcPct val="100000"/>
                </a:lnSpc>
                <a:spcBef>
                  <a:spcPct val="60000"/>
                </a:spcBef>
                <a:spcAft>
                  <a:spcPct val="0"/>
                </a:spcAft>
                <a:buClr>
                  <a:schemeClr val="hlink"/>
                </a:buClr>
                <a:buSzTx/>
                <a:buFont typeface="Wingdings" pitchFamily="2" charset="2"/>
                <a:buChar char="§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3" name="Arc 152"/>
            <p:cNvSpPr/>
            <p:nvPr/>
          </p:nvSpPr>
          <p:spPr bwMode="auto">
            <a:xfrm rot="2479538">
              <a:off x="2441490" y="2211032"/>
              <a:ext cx="238125" cy="315540"/>
            </a:xfrm>
            <a:prstGeom prst="arc">
              <a:avLst/>
            </a:prstGeom>
            <a:noFill/>
            <a:ln w="12700" cap="flat" cmpd="sng" algn="ctr">
              <a:solidFill>
                <a:srgbClr val="96969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287338" marR="0" indent="-287338" algn="ctr" defTabSz="914400" rtl="0" eaLnBrk="1" fontAlgn="base" latinLnBrk="0" hangingPunct="1">
                <a:lnSpc>
                  <a:spcPct val="100000"/>
                </a:lnSpc>
                <a:spcBef>
                  <a:spcPct val="60000"/>
                </a:spcBef>
                <a:spcAft>
                  <a:spcPct val="0"/>
                </a:spcAft>
                <a:buClr>
                  <a:schemeClr val="hlink"/>
                </a:buClr>
                <a:buSzTx/>
                <a:buFont typeface="Wingdings" pitchFamily="2" charset="2"/>
                <a:buChar char="§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4" name="Arc 153"/>
            <p:cNvSpPr/>
            <p:nvPr/>
          </p:nvSpPr>
          <p:spPr bwMode="auto">
            <a:xfrm rot="2479538">
              <a:off x="2593890" y="2211032"/>
              <a:ext cx="238125" cy="315540"/>
            </a:xfrm>
            <a:prstGeom prst="arc">
              <a:avLst/>
            </a:prstGeom>
            <a:noFill/>
            <a:ln w="12700" cap="flat" cmpd="sng" algn="ctr">
              <a:solidFill>
                <a:srgbClr val="96969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287338" marR="0" indent="-287338" algn="ctr" defTabSz="914400" rtl="0" eaLnBrk="1" fontAlgn="base" latinLnBrk="0" hangingPunct="1">
                <a:lnSpc>
                  <a:spcPct val="100000"/>
                </a:lnSpc>
                <a:spcBef>
                  <a:spcPct val="60000"/>
                </a:spcBef>
                <a:spcAft>
                  <a:spcPct val="0"/>
                </a:spcAft>
                <a:buClr>
                  <a:schemeClr val="hlink"/>
                </a:buClr>
                <a:buSzTx/>
                <a:buFont typeface="Wingdings" pitchFamily="2" charset="2"/>
                <a:buChar char="§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5" name="Arc 154"/>
            <p:cNvSpPr/>
            <p:nvPr/>
          </p:nvSpPr>
          <p:spPr bwMode="auto">
            <a:xfrm rot="2479538">
              <a:off x="2746290" y="2211032"/>
              <a:ext cx="238125" cy="315540"/>
            </a:xfrm>
            <a:prstGeom prst="arc">
              <a:avLst/>
            </a:prstGeom>
            <a:noFill/>
            <a:ln w="12700" cap="flat" cmpd="sng" algn="ctr">
              <a:solidFill>
                <a:srgbClr val="96969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287338" marR="0" indent="-287338" algn="ctr" defTabSz="914400" rtl="0" eaLnBrk="1" fontAlgn="base" latinLnBrk="0" hangingPunct="1">
                <a:lnSpc>
                  <a:spcPct val="100000"/>
                </a:lnSpc>
                <a:spcBef>
                  <a:spcPct val="60000"/>
                </a:spcBef>
                <a:spcAft>
                  <a:spcPct val="0"/>
                </a:spcAft>
                <a:buClr>
                  <a:schemeClr val="hlink"/>
                </a:buClr>
                <a:buSzTx/>
                <a:buFont typeface="Wingdings" pitchFamily="2" charset="2"/>
                <a:buChar char="§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6" name="Arc 155"/>
            <p:cNvSpPr/>
            <p:nvPr/>
          </p:nvSpPr>
          <p:spPr bwMode="auto">
            <a:xfrm rot="2479538">
              <a:off x="2898690" y="2211032"/>
              <a:ext cx="238125" cy="315540"/>
            </a:xfrm>
            <a:prstGeom prst="arc">
              <a:avLst/>
            </a:prstGeom>
            <a:noFill/>
            <a:ln w="12700" cap="flat" cmpd="sng" algn="ctr">
              <a:solidFill>
                <a:srgbClr val="96969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287338" marR="0" indent="-287338" algn="ctr" defTabSz="914400" rtl="0" eaLnBrk="1" fontAlgn="base" latinLnBrk="0" hangingPunct="1">
                <a:lnSpc>
                  <a:spcPct val="100000"/>
                </a:lnSpc>
                <a:spcBef>
                  <a:spcPct val="60000"/>
                </a:spcBef>
                <a:spcAft>
                  <a:spcPct val="0"/>
                </a:spcAft>
                <a:buClr>
                  <a:schemeClr val="hlink"/>
                </a:buClr>
                <a:buSzTx/>
                <a:buFont typeface="Wingdings" pitchFamily="2" charset="2"/>
                <a:buChar char="§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7" name="Arc 156"/>
            <p:cNvSpPr/>
            <p:nvPr/>
          </p:nvSpPr>
          <p:spPr bwMode="auto">
            <a:xfrm rot="2479538">
              <a:off x="3051090" y="2211032"/>
              <a:ext cx="238125" cy="315540"/>
            </a:xfrm>
            <a:prstGeom prst="arc">
              <a:avLst/>
            </a:prstGeom>
            <a:noFill/>
            <a:ln w="12700" cap="flat" cmpd="sng" algn="ctr">
              <a:solidFill>
                <a:srgbClr val="96969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287338" marR="0" indent="-287338" algn="ctr" defTabSz="914400" rtl="0" eaLnBrk="1" fontAlgn="base" latinLnBrk="0" hangingPunct="1">
                <a:lnSpc>
                  <a:spcPct val="100000"/>
                </a:lnSpc>
                <a:spcBef>
                  <a:spcPct val="60000"/>
                </a:spcBef>
                <a:spcAft>
                  <a:spcPct val="0"/>
                </a:spcAft>
                <a:buClr>
                  <a:schemeClr val="hlink"/>
                </a:buClr>
                <a:buSzTx/>
                <a:buFont typeface="Wingdings" pitchFamily="2" charset="2"/>
                <a:buChar char="§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8" name="Arc 157"/>
            <p:cNvSpPr/>
            <p:nvPr/>
          </p:nvSpPr>
          <p:spPr bwMode="auto">
            <a:xfrm rot="2479538">
              <a:off x="3203490" y="2211032"/>
              <a:ext cx="238125" cy="315540"/>
            </a:xfrm>
            <a:prstGeom prst="arc">
              <a:avLst/>
            </a:prstGeom>
            <a:noFill/>
            <a:ln w="12700" cap="flat" cmpd="sng" algn="ctr">
              <a:solidFill>
                <a:srgbClr val="96969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287338" marR="0" indent="-287338" algn="ctr" defTabSz="914400" rtl="0" eaLnBrk="1" fontAlgn="base" latinLnBrk="0" hangingPunct="1">
                <a:lnSpc>
                  <a:spcPct val="100000"/>
                </a:lnSpc>
                <a:spcBef>
                  <a:spcPct val="60000"/>
                </a:spcBef>
                <a:spcAft>
                  <a:spcPct val="0"/>
                </a:spcAft>
                <a:buClr>
                  <a:schemeClr val="hlink"/>
                </a:buClr>
                <a:buSzTx/>
                <a:buFont typeface="Wingdings" pitchFamily="2" charset="2"/>
                <a:buChar char="§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61" name="Oval 160"/>
          <p:cNvSpPr/>
          <p:nvPr/>
        </p:nvSpPr>
        <p:spPr>
          <a:xfrm>
            <a:off x="7492202" y="5023775"/>
            <a:ext cx="1423198" cy="767425"/>
          </a:xfrm>
          <a:prstGeom prst="ellipse">
            <a:avLst/>
          </a:prstGeom>
          <a:solidFill>
            <a:srgbClr val="4D738A">
              <a:alpha val="77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162" name="Picture 161" descr="icon_street_light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697939" y="4674800"/>
            <a:ext cx="528483" cy="697951"/>
          </a:xfrm>
          <a:prstGeom prst="rect">
            <a:avLst/>
          </a:prstGeom>
        </p:spPr>
      </p:pic>
      <p:pic>
        <p:nvPicPr>
          <p:cNvPr id="163" name="Picture 162" descr="icon_iPhone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52327" y="5251300"/>
            <a:ext cx="239005" cy="337900"/>
          </a:xfrm>
          <a:prstGeom prst="rect">
            <a:avLst/>
          </a:prstGeom>
        </p:spPr>
      </p:pic>
      <p:cxnSp>
        <p:nvCxnSpPr>
          <p:cNvPr id="165" name="Straight Connector 164"/>
          <p:cNvCxnSpPr>
            <a:stCxn id="163" idx="0"/>
          </p:cNvCxnSpPr>
          <p:nvPr/>
        </p:nvCxnSpPr>
        <p:spPr>
          <a:xfrm flipH="1" flipV="1">
            <a:off x="8206115" y="5109796"/>
            <a:ext cx="365715" cy="141504"/>
          </a:xfrm>
          <a:prstGeom prst="line">
            <a:avLst/>
          </a:prstGeom>
          <a:noFill/>
          <a:ln w="19050" cap="rnd" cmpd="sng" algn="ctr">
            <a:solidFill>
              <a:sysClr val="window" lastClr="FFFFFF"/>
            </a:solidFill>
            <a:prstDash val="sysDot"/>
          </a:ln>
          <a:effectLst/>
        </p:spPr>
      </p:cxnSp>
      <p:sp>
        <p:nvSpPr>
          <p:cNvPr id="169" name="TextBox 168"/>
          <p:cNvSpPr txBox="1"/>
          <p:nvPr/>
        </p:nvSpPr>
        <p:spPr>
          <a:xfrm rot="3453151">
            <a:off x="7049448" y="3940374"/>
            <a:ext cx="13537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200" b="1" i="1" dirty="0" smtClean="0">
                <a:solidFill>
                  <a:srgbClr val="0087C3"/>
                </a:solidFill>
                <a:cs typeface="R Avenir Roman"/>
              </a:rPr>
              <a:t>LMDS/E-band</a:t>
            </a:r>
          </a:p>
        </p:txBody>
      </p:sp>
      <p:sp>
        <p:nvSpPr>
          <p:cNvPr id="166" name="Oval 165"/>
          <p:cNvSpPr/>
          <p:nvPr/>
        </p:nvSpPr>
        <p:spPr bwMode="auto">
          <a:xfrm>
            <a:off x="7962180" y="5257173"/>
            <a:ext cx="437386" cy="198146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ernard MT Condensed" panose="02050806060905020404" pitchFamily="18" charset="0"/>
            </a:endParaRPr>
          </a:p>
        </p:txBody>
      </p:sp>
      <p:sp>
        <p:nvSpPr>
          <p:cNvPr id="167" name="Rectangle 166"/>
          <p:cNvSpPr/>
          <p:nvPr/>
        </p:nvSpPr>
        <p:spPr>
          <a:xfrm>
            <a:off x="7914657" y="5231606"/>
            <a:ext cx="695943" cy="178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err="1">
                <a:solidFill>
                  <a:schemeClr val="tx1"/>
                </a:solidFill>
                <a:latin typeface="Bernard MT Condensed" panose="02050806060905020404" pitchFamily="18" charset="0"/>
              </a:rPr>
              <a:t>SmallCell</a:t>
            </a:r>
            <a:endParaRPr lang="en-US" sz="800" dirty="0">
              <a:solidFill>
                <a:schemeClr val="tx1"/>
              </a:solidFill>
              <a:latin typeface="Bernard MT Condensed" panose="02050806060905020404" pitchFamily="18" charset="0"/>
            </a:endParaRPr>
          </a:p>
        </p:txBody>
      </p:sp>
      <p:pic>
        <p:nvPicPr>
          <p:cNvPr id="168" name="Picture 167" descr="icon_iPhone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2286" y="5284769"/>
            <a:ext cx="214329" cy="280103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-26474" y="5559635"/>
            <a:ext cx="1276259" cy="811490"/>
            <a:chOff x="196058" y="4766673"/>
            <a:chExt cx="1423198" cy="1241406"/>
          </a:xfrm>
        </p:grpSpPr>
        <p:sp>
          <p:nvSpPr>
            <p:cNvPr id="77" name="Oval 76"/>
            <p:cNvSpPr/>
            <p:nvPr/>
          </p:nvSpPr>
          <p:spPr>
            <a:xfrm>
              <a:off x="196058" y="5115648"/>
              <a:ext cx="1423198" cy="892431"/>
            </a:xfrm>
            <a:prstGeom prst="ellipse">
              <a:avLst/>
            </a:prstGeom>
            <a:solidFill>
              <a:srgbClr val="4D738A">
                <a:alpha val="77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pic>
          <p:nvPicPr>
            <p:cNvPr id="78" name="Picture 77" descr="icon_street_light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401795" y="4766673"/>
              <a:ext cx="528483" cy="697951"/>
            </a:xfrm>
            <a:prstGeom prst="rect">
              <a:avLst/>
            </a:prstGeom>
          </p:spPr>
        </p:pic>
        <p:pic>
          <p:nvPicPr>
            <p:cNvPr id="79" name="Picture 78" descr="icon_iPhone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56183" y="5343173"/>
              <a:ext cx="239005" cy="337900"/>
            </a:xfrm>
            <a:prstGeom prst="rect">
              <a:avLst/>
            </a:prstGeom>
          </p:spPr>
        </p:pic>
        <p:cxnSp>
          <p:nvCxnSpPr>
            <p:cNvPr id="80" name="Straight Connector 79"/>
            <p:cNvCxnSpPr>
              <a:stCxn id="84" idx="0"/>
            </p:cNvCxnSpPr>
            <p:nvPr/>
          </p:nvCxnSpPr>
          <p:spPr>
            <a:xfrm flipV="1">
              <a:off x="519559" y="5201670"/>
              <a:ext cx="320185" cy="175664"/>
            </a:xfrm>
            <a:prstGeom prst="line">
              <a:avLst/>
            </a:prstGeom>
            <a:noFill/>
            <a:ln w="19050" cap="rnd" cmpd="sng" algn="ctr">
              <a:solidFill>
                <a:sysClr val="window" lastClr="FFFFFF"/>
              </a:solidFill>
              <a:prstDash val="sysDot"/>
            </a:ln>
            <a:effectLst/>
          </p:spPr>
        </p:cxnSp>
        <p:cxnSp>
          <p:nvCxnSpPr>
            <p:cNvPr id="81" name="Straight Connector 80"/>
            <p:cNvCxnSpPr>
              <a:stCxn id="79" idx="0"/>
            </p:cNvCxnSpPr>
            <p:nvPr/>
          </p:nvCxnSpPr>
          <p:spPr>
            <a:xfrm flipH="1" flipV="1">
              <a:off x="909971" y="5201669"/>
              <a:ext cx="365715" cy="141504"/>
            </a:xfrm>
            <a:prstGeom prst="line">
              <a:avLst/>
            </a:prstGeom>
            <a:noFill/>
            <a:ln w="19050" cap="rnd" cmpd="sng" algn="ctr">
              <a:solidFill>
                <a:sysClr val="window" lastClr="FFFFFF"/>
              </a:solidFill>
              <a:prstDash val="sysDot"/>
            </a:ln>
            <a:effectLst/>
          </p:spPr>
        </p:cxnSp>
        <p:sp>
          <p:nvSpPr>
            <p:cNvPr id="82" name="Oval 81"/>
            <p:cNvSpPr/>
            <p:nvPr/>
          </p:nvSpPr>
          <p:spPr bwMode="auto">
            <a:xfrm>
              <a:off x="644702" y="5424991"/>
              <a:ext cx="487743" cy="239030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ernard MT Condensed" panose="02050806060905020404" pitchFamily="18" charset="0"/>
              </a:endParaRPr>
            </a:p>
          </p:txBody>
        </p:sp>
        <p:sp>
          <p:nvSpPr>
            <p:cNvPr id="83" name="Rectangle 82"/>
            <p:cNvSpPr/>
            <p:nvPr/>
          </p:nvSpPr>
          <p:spPr>
            <a:xfrm>
              <a:off x="595238" y="5420395"/>
              <a:ext cx="776069" cy="2732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800" dirty="0" err="1">
                  <a:solidFill>
                    <a:schemeClr val="tx1"/>
                  </a:solidFill>
                  <a:latin typeface="Bernard MT Condensed" panose="02050806060905020404" pitchFamily="18" charset="0"/>
                </a:rPr>
                <a:t>SmallCell</a:t>
              </a:r>
              <a:endParaRPr lang="en-US" sz="800" dirty="0">
                <a:solidFill>
                  <a:schemeClr val="tx1"/>
                </a:solidFill>
                <a:latin typeface="Bernard MT Condensed" panose="02050806060905020404" pitchFamily="18" charset="0"/>
              </a:endParaRPr>
            </a:p>
          </p:txBody>
        </p:sp>
        <p:pic>
          <p:nvPicPr>
            <p:cNvPr id="84" name="Picture 83" descr="icon_iPhone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0056" y="5377334"/>
              <a:ext cx="239005" cy="337900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>
            <a:off x="974010" y="5534457"/>
            <a:ext cx="1276259" cy="811490"/>
            <a:chOff x="1639061" y="4782200"/>
            <a:chExt cx="1423198" cy="1241406"/>
          </a:xfrm>
        </p:grpSpPr>
        <p:sp>
          <p:nvSpPr>
            <p:cNvPr id="85" name="Oval 84"/>
            <p:cNvSpPr/>
            <p:nvPr/>
          </p:nvSpPr>
          <p:spPr>
            <a:xfrm>
              <a:off x="1639061" y="5131175"/>
              <a:ext cx="1423198" cy="892431"/>
            </a:xfrm>
            <a:prstGeom prst="ellipse">
              <a:avLst/>
            </a:prstGeom>
            <a:solidFill>
              <a:srgbClr val="4D738A">
                <a:alpha val="77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pic>
          <p:nvPicPr>
            <p:cNvPr id="86" name="Picture 85" descr="icon_street_light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1844798" y="4782200"/>
              <a:ext cx="528483" cy="697951"/>
            </a:xfrm>
            <a:prstGeom prst="rect">
              <a:avLst/>
            </a:prstGeom>
          </p:spPr>
        </p:pic>
        <p:pic>
          <p:nvPicPr>
            <p:cNvPr id="87" name="Picture 86" descr="icon_iPhone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99186" y="5358700"/>
              <a:ext cx="239005" cy="337900"/>
            </a:xfrm>
            <a:prstGeom prst="rect">
              <a:avLst/>
            </a:prstGeom>
          </p:spPr>
        </p:pic>
        <p:cxnSp>
          <p:nvCxnSpPr>
            <p:cNvPr id="89" name="Straight Connector 88"/>
            <p:cNvCxnSpPr>
              <a:stCxn id="87" idx="0"/>
            </p:cNvCxnSpPr>
            <p:nvPr/>
          </p:nvCxnSpPr>
          <p:spPr>
            <a:xfrm flipH="1" flipV="1">
              <a:off x="2352974" y="5217196"/>
              <a:ext cx="365715" cy="141504"/>
            </a:xfrm>
            <a:prstGeom prst="line">
              <a:avLst/>
            </a:prstGeom>
            <a:noFill/>
            <a:ln w="19050" cap="rnd" cmpd="sng" algn="ctr">
              <a:solidFill>
                <a:sysClr val="window" lastClr="FFFFFF"/>
              </a:solidFill>
              <a:prstDash val="sysDot"/>
            </a:ln>
            <a:effectLst/>
          </p:spPr>
        </p:cxnSp>
        <p:sp>
          <p:nvSpPr>
            <p:cNvPr id="90" name="Oval 89"/>
            <p:cNvSpPr/>
            <p:nvPr/>
          </p:nvSpPr>
          <p:spPr bwMode="auto">
            <a:xfrm>
              <a:off x="2087705" y="5440518"/>
              <a:ext cx="487743" cy="239030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ernard MT Condensed" panose="02050806060905020404" pitchFamily="18" charset="0"/>
              </a:endParaRPr>
            </a:p>
          </p:txBody>
        </p:sp>
        <p:sp>
          <p:nvSpPr>
            <p:cNvPr id="91" name="Rectangle 90"/>
            <p:cNvSpPr/>
            <p:nvPr/>
          </p:nvSpPr>
          <p:spPr>
            <a:xfrm>
              <a:off x="2038241" y="5435922"/>
              <a:ext cx="776069" cy="2732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800" dirty="0" err="1">
                  <a:solidFill>
                    <a:schemeClr val="tx1"/>
                  </a:solidFill>
                  <a:latin typeface="Bernard MT Condensed" panose="02050806060905020404" pitchFamily="18" charset="0"/>
                </a:rPr>
                <a:t>SmallCell</a:t>
              </a:r>
              <a:endParaRPr lang="en-US" sz="800" dirty="0">
                <a:solidFill>
                  <a:schemeClr val="tx1"/>
                </a:solidFill>
                <a:latin typeface="Bernard MT Condensed" panose="02050806060905020404" pitchFamily="18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999000" y="5536555"/>
            <a:ext cx="1276259" cy="811490"/>
            <a:chOff x="3886200" y="4741227"/>
            <a:chExt cx="1423198" cy="1241406"/>
          </a:xfrm>
        </p:grpSpPr>
        <p:sp>
          <p:nvSpPr>
            <p:cNvPr id="93" name="Oval 92"/>
            <p:cNvSpPr/>
            <p:nvPr/>
          </p:nvSpPr>
          <p:spPr>
            <a:xfrm>
              <a:off x="3886200" y="5090202"/>
              <a:ext cx="1423198" cy="892431"/>
            </a:xfrm>
            <a:prstGeom prst="ellipse">
              <a:avLst/>
            </a:prstGeom>
            <a:solidFill>
              <a:srgbClr val="4D738A">
                <a:alpha val="77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pic>
          <p:nvPicPr>
            <p:cNvPr id="94" name="Picture 93" descr="icon_street_light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4091937" y="4741227"/>
              <a:ext cx="528483" cy="697951"/>
            </a:xfrm>
            <a:prstGeom prst="rect">
              <a:avLst/>
            </a:prstGeom>
          </p:spPr>
        </p:pic>
        <p:sp>
          <p:nvSpPr>
            <p:cNvPr id="98" name="Oval 97"/>
            <p:cNvSpPr/>
            <p:nvPr/>
          </p:nvSpPr>
          <p:spPr bwMode="auto">
            <a:xfrm>
              <a:off x="4334844" y="5399545"/>
              <a:ext cx="487743" cy="239030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ernard MT Condensed" panose="02050806060905020404" pitchFamily="18" charset="0"/>
              </a:endParaRPr>
            </a:p>
          </p:txBody>
        </p:sp>
        <p:sp>
          <p:nvSpPr>
            <p:cNvPr id="99" name="Rectangle 98"/>
            <p:cNvSpPr/>
            <p:nvPr/>
          </p:nvSpPr>
          <p:spPr>
            <a:xfrm>
              <a:off x="4285380" y="5394949"/>
              <a:ext cx="776069" cy="2732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800" dirty="0" err="1">
                  <a:solidFill>
                    <a:schemeClr val="tx1"/>
                  </a:solidFill>
                  <a:latin typeface="Bernard MT Condensed" panose="02050806060905020404" pitchFamily="18" charset="0"/>
                </a:rPr>
                <a:t>SmallCell</a:t>
              </a:r>
              <a:endParaRPr lang="en-US" sz="800" dirty="0">
                <a:solidFill>
                  <a:schemeClr val="tx1"/>
                </a:solidFill>
                <a:latin typeface="Bernard MT Condensed" panose="02050806060905020404" pitchFamily="18" charset="0"/>
              </a:endParaRPr>
            </a:p>
          </p:txBody>
        </p:sp>
      </p:grpSp>
      <p:grpSp>
        <p:nvGrpSpPr>
          <p:cNvPr id="105" name="Group 104"/>
          <p:cNvGrpSpPr/>
          <p:nvPr/>
        </p:nvGrpSpPr>
        <p:grpSpPr>
          <a:xfrm>
            <a:off x="2955657" y="5524175"/>
            <a:ext cx="1276259" cy="811490"/>
            <a:chOff x="196058" y="4766673"/>
            <a:chExt cx="1423198" cy="1241406"/>
          </a:xfrm>
        </p:grpSpPr>
        <p:sp>
          <p:nvSpPr>
            <p:cNvPr id="106" name="Oval 105"/>
            <p:cNvSpPr/>
            <p:nvPr/>
          </p:nvSpPr>
          <p:spPr>
            <a:xfrm>
              <a:off x="196058" y="5115648"/>
              <a:ext cx="1423198" cy="892431"/>
            </a:xfrm>
            <a:prstGeom prst="ellipse">
              <a:avLst/>
            </a:prstGeom>
            <a:solidFill>
              <a:srgbClr val="4D738A">
                <a:alpha val="77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pic>
          <p:nvPicPr>
            <p:cNvPr id="107" name="Picture 106" descr="icon_street_light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401795" y="4766673"/>
              <a:ext cx="528483" cy="697951"/>
            </a:xfrm>
            <a:prstGeom prst="rect">
              <a:avLst/>
            </a:prstGeom>
          </p:spPr>
        </p:pic>
        <p:pic>
          <p:nvPicPr>
            <p:cNvPr id="108" name="Picture 107" descr="icon_iPhone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56183" y="5343173"/>
              <a:ext cx="239005" cy="337900"/>
            </a:xfrm>
            <a:prstGeom prst="rect">
              <a:avLst/>
            </a:prstGeom>
          </p:spPr>
        </p:pic>
        <p:cxnSp>
          <p:nvCxnSpPr>
            <p:cNvPr id="109" name="Straight Connector 108"/>
            <p:cNvCxnSpPr>
              <a:stCxn id="113" idx="0"/>
            </p:cNvCxnSpPr>
            <p:nvPr/>
          </p:nvCxnSpPr>
          <p:spPr>
            <a:xfrm flipV="1">
              <a:off x="519559" y="5201670"/>
              <a:ext cx="320185" cy="175664"/>
            </a:xfrm>
            <a:prstGeom prst="line">
              <a:avLst/>
            </a:prstGeom>
            <a:noFill/>
            <a:ln w="19050" cap="rnd" cmpd="sng" algn="ctr">
              <a:solidFill>
                <a:sysClr val="window" lastClr="FFFFFF"/>
              </a:solidFill>
              <a:prstDash val="sysDot"/>
            </a:ln>
            <a:effectLst/>
          </p:spPr>
        </p:cxnSp>
        <p:cxnSp>
          <p:nvCxnSpPr>
            <p:cNvPr id="110" name="Straight Connector 109"/>
            <p:cNvCxnSpPr>
              <a:stCxn id="108" idx="0"/>
            </p:cNvCxnSpPr>
            <p:nvPr/>
          </p:nvCxnSpPr>
          <p:spPr>
            <a:xfrm flipH="1" flipV="1">
              <a:off x="909971" y="5201669"/>
              <a:ext cx="365715" cy="141504"/>
            </a:xfrm>
            <a:prstGeom prst="line">
              <a:avLst/>
            </a:prstGeom>
            <a:noFill/>
            <a:ln w="19050" cap="rnd" cmpd="sng" algn="ctr">
              <a:solidFill>
                <a:sysClr val="window" lastClr="FFFFFF"/>
              </a:solidFill>
              <a:prstDash val="sysDot"/>
            </a:ln>
            <a:effectLst/>
          </p:spPr>
        </p:cxnSp>
        <p:sp>
          <p:nvSpPr>
            <p:cNvPr id="111" name="Oval 110"/>
            <p:cNvSpPr/>
            <p:nvPr/>
          </p:nvSpPr>
          <p:spPr bwMode="auto">
            <a:xfrm>
              <a:off x="644702" y="5424991"/>
              <a:ext cx="487743" cy="239030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ernard MT Condensed" panose="02050806060905020404" pitchFamily="18" charset="0"/>
              </a:endParaRPr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595238" y="5420395"/>
              <a:ext cx="776069" cy="2732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800" dirty="0" err="1">
                  <a:solidFill>
                    <a:schemeClr val="tx1"/>
                  </a:solidFill>
                  <a:latin typeface="Bernard MT Condensed" panose="02050806060905020404" pitchFamily="18" charset="0"/>
                </a:rPr>
                <a:t>SmallCell</a:t>
              </a:r>
              <a:endParaRPr lang="en-US" sz="800" dirty="0">
                <a:solidFill>
                  <a:schemeClr val="tx1"/>
                </a:solidFill>
                <a:latin typeface="Bernard MT Condensed" panose="02050806060905020404" pitchFamily="18" charset="0"/>
              </a:endParaRPr>
            </a:p>
          </p:txBody>
        </p:sp>
        <p:pic>
          <p:nvPicPr>
            <p:cNvPr id="113" name="Picture 112" descr="icon_iPhone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0056" y="5377334"/>
              <a:ext cx="239005" cy="337900"/>
            </a:xfrm>
            <a:prstGeom prst="rect">
              <a:avLst/>
            </a:prstGeom>
          </p:spPr>
        </p:pic>
      </p:grpSp>
      <p:grpSp>
        <p:nvGrpSpPr>
          <p:cNvPr id="116" name="Group 115"/>
          <p:cNvGrpSpPr/>
          <p:nvPr/>
        </p:nvGrpSpPr>
        <p:grpSpPr>
          <a:xfrm>
            <a:off x="3980647" y="5498997"/>
            <a:ext cx="1276259" cy="811490"/>
            <a:chOff x="1639061" y="4782200"/>
            <a:chExt cx="1423198" cy="1241406"/>
          </a:xfrm>
        </p:grpSpPr>
        <p:sp>
          <p:nvSpPr>
            <p:cNvPr id="117" name="Oval 116"/>
            <p:cNvSpPr/>
            <p:nvPr/>
          </p:nvSpPr>
          <p:spPr>
            <a:xfrm>
              <a:off x="1639061" y="5131175"/>
              <a:ext cx="1423198" cy="892431"/>
            </a:xfrm>
            <a:prstGeom prst="ellipse">
              <a:avLst/>
            </a:prstGeom>
            <a:solidFill>
              <a:srgbClr val="4D738A">
                <a:alpha val="77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pic>
          <p:nvPicPr>
            <p:cNvPr id="128" name="Picture 127" descr="icon_street_light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1844798" y="4782200"/>
              <a:ext cx="528483" cy="697951"/>
            </a:xfrm>
            <a:prstGeom prst="rect">
              <a:avLst/>
            </a:prstGeom>
          </p:spPr>
        </p:pic>
        <p:pic>
          <p:nvPicPr>
            <p:cNvPr id="129" name="Picture 128" descr="icon_iPhone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99186" y="5358700"/>
              <a:ext cx="239005" cy="337900"/>
            </a:xfrm>
            <a:prstGeom prst="rect">
              <a:avLst/>
            </a:prstGeom>
          </p:spPr>
        </p:pic>
        <p:cxnSp>
          <p:nvCxnSpPr>
            <p:cNvPr id="130" name="Straight Connector 129"/>
            <p:cNvCxnSpPr>
              <a:stCxn id="129" idx="0"/>
            </p:cNvCxnSpPr>
            <p:nvPr/>
          </p:nvCxnSpPr>
          <p:spPr>
            <a:xfrm flipH="1" flipV="1">
              <a:off x="2352974" y="5217196"/>
              <a:ext cx="365715" cy="141504"/>
            </a:xfrm>
            <a:prstGeom prst="line">
              <a:avLst/>
            </a:prstGeom>
            <a:noFill/>
            <a:ln w="19050" cap="rnd" cmpd="sng" algn="ctr">
              <a:solidFill>
                <a:sysClr val="window" lastClr="FFFFFF"/>
              </a:solidFill>
              <a:prstDash val="sysDot"/>
            </a:ln>
            <a:effectLst/>
          </p:spPr>
        </p:cxnSp>
        <p:sp>
          <p:nvSpPr>
            <p:cNvPr id="131" name="Oval 130"/>
            <p:cNvSpPr/>
            <p:nvPr/>
          </p:nvSpPr>
          <p:spPr bwMode="auto">
            <a:xfrm>
              <a:off x="2087705" y="5440518"/>
              <a:ext cx="487743" cy="239030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ernard MT Condensed" panose="02050806060905020404" pitchFamily="18" charset="0"/>
              </a:endParaRPr>
            </a:p>
          </p:txBody>
        </p:sp>
        <p:sp>
          <p:nvSpPr>
            <p:cNvPr id="132" name="Rectangle 131"/>
            <p:cNvSpPr/>
            <p:nvPr/>
          </p:nvSpPr>
          <p:spPr>
            <a:xfrm>
              <a:off x="2038241" y="5435922"/>
              <a:ext cx="776069" cy="2732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800" dirty="0" err="1">
                  <a:solidFill>
                    <a:schemeClr val="tx1"/>
                  </a:solidFill>
                  <a:latin typeface="Bernard MT Condensed" panose="02050806060905020404" pitchFamily="18" charset="0"/>
                </a:rPr>
                <a:t>SmallCell</a:t>
              </a:r>
              <a:endParaRPr lang="en-US" sz="800" dirty="0">
                <a:solidFill>
                  <a:schemeClr val="tx1"/>
                </a:solidFill>
                <a:latin typeface="Bernard MT Condensed" panose="02050806060905020404" pitchFamily="18" charset="0"/>
              </a:endParaRPr>
            </a:p>
          </p:txBody>
        </p:sp>
      </p:grpSp>
      <p:grpSp>
        <p:nvGrpSpPr>
          <p:cNvPr id="133" name="Group 132"/>
          <p:cNvGrpSpPr/>
          <p:nvPr/>
        </p:nvGrpSpPr>
        <p:grpSpPr>
          <a:xfrm>
            <a:off x="5005637" y="5501096"/>
            <a:ext cx="1276259" cy="811490"/>
            <a:chOff x="3886200" y="4741227"/>
            <a:chExt cx="1423198" cy="1241406"/>
          </a:xfrm>
        </p:grpSpPr>
        <p:sp>
          <p:nvSpPr>
            <p:cNvPr id="134" name="Oval 133"/>
            <p:cNvSpPr/>
            <p:nvPr/>
          </p:nvSpPr>
          <p:spPr>
            <a:xfrm>
              <a:off x="3886200" y="5090202"/>
              <a:ext cx="1423198" cy="892431"/>
            </a:xfrm>
            <a:prstGeom prst="ellipse">
              <a:avLst/>
            </a:prstGeom>
            <a:solidFill>
              <a:srgbClr val="4D738A">
                <a:alpha val="77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pic>
          <p:nvPicPr>
            <p:cNvPr id="135" name="Picture 134" descr="icon_street_light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4091937" y="4741227"/>
              <a:ext cx="528483" cy="697951"/>
            </a:xfrm>
            <a:prstGeom prst="rect">
              <a:avLst/>
            </a:prstGeom>
          </p:spPr>
        </p:pic>
        <p:sp>
          <p:nvSpPr>
            <p:cNvPr id="136" name="Oval 135"/>
            <p:cNvSpPr/>
            <p:nvPr/>
          </p:nvSpPr>
          <p:spPr bwMode="auto">
            <a:xfrm>
              <a:off x="4334844" y="5399545"/>
              <a:ext cx="487743" cy="239030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ernard MT Condensed" panose="02050806060905020404" pitchFamily="18" charset="0"/>
              </a:endParaRPr>
            </a:p>
          </p:txBody>
        </p:sp>
        <p:sp>
          <p:nvSpPr>
            <p:cNvPr id="137" name="Rectangle 136"/>
            <p:cNvSpPr/>
            <p:nvPr/>
          </p:nvSpPr>
          <p:spPr>
            <a:xfrm>
              <a:off x="4285380" y="5394949"/>
              <a:ext cx="776069" cy="2732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800" dirty="0" err="1">
                  <a:solidFill>
                    <a:schemeClr val="tx1"/>
                  </a:solidFill>
                  <a:latin typeface="Bernard MT Condensed" panose="02050806060905020404" pitchFamily="18" charset="0"/>
                </a:rPr>
                <a:t>SmallCell</a:t>
              </a:r>
              <a:endParaRPr lang="en-US" sz="800" dirty="0">
                <a:solidFill>
                  <a:schemeClr val="tx1"/>
                </a:solidFill>
                <a:latin typeface="Bernard MT Condensed" panose="02050806060905020404" pitchFamily="18" charset="0"/>
              </a:endParaRPr>
            </a:p>
          </p:txBody>
        </p:sp>
      </p:grpSp>
      <p:grpSp>
        <p:nvGrpSpPr>
          <p:cNvPr id="159" name="Group 158"/>
          <p:cNvGrpSpPr/>
          <p:nvPr/>
        </p:nvGrpSpPr>
        <p:grpSpPr>
          <a:xfrm>
            <a:off x="5918467" y="5470109"/>
            <a:ext cx="1276259" cy="811490"/>
            <a:chOff x="196058" y="4766673"/>
            <a:chExt cx="1423198" cy="1241406"/>
          </a:xfrm>
        </p:grpSpPr>
        <p:sp>
          <p:nvSpPr>
            <p:cNvPr id="182" name="Oval 181"/>
            <p:cNvSpPr/>
            <p:nvPr/>
          </p:nvSpPr>
          <p:spPr>
            <a:xfrm>
              <a:off x="196058" y="5115648"/>
              <a:ext cx="1423198" cy="892431"/>
            </a:xfrm>
            <a:prstGeom prst="ellipse">
              <a:avLst/>
            </a:prstGeom>
            <a:solidFill>
              <a:srgbClr val="4D738A">
                <a:alpha val="77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pic>
          <p:nvPicPr>
            <p:cNvPr id="183" name="Picture 182" descr="icon_street_light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401795" y="4766673"/>
              <a:ext cx="528483" cy="697951"/>
            </a:xfrm>
            <a:prstGeom prst="rect">
              <a:avLst/>
            </a:prstGeom>
          </p:spPr>
        </p:pic>
        <p:pic>
          <p:nvPicPr>
            <p:cNvPr id="184" name="Picture 183" descr="icon_iPhone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56183" y="5343173"/>
              <a:ext cx="239005" cy="337900"/>
            </a:xfrm>
            <a:prstGeom prst="rect">
              <a:avLst/>
            </a:prstGeom>
          </p:spPr>
        </p:pic>
        <p:cxnSp>
          <p:nvCxnSpPr>
            <p:cNvPr id="185" name="Straight Connector 184"/>
            <p:cNvCxnSpPr>
              <a:stCxn id="189" idx="0"/>
            </p:cNvCxnSpPr>
            <p:nvPr/>
          </p:nvCxnSpPr>
          <p:spPr>
            <a:xfrm flipV="1">
              <a:off x="519559" y="5201670"/>
              <a:ext cx="320185" cy="175664"/>
            </a:xfrm>
            <a:prstGeom prst="line">
              <a:avLst/>
            </a:prstGeom>
            <a:noFill/>
            <a:ln w="19050" cap="rnd" cmpd="sng" algn="ctr">
              <a:solidFill>
                <a:sysClr val="window" lastClr="FFFFFF"/>
              </a:solidFill>
              <a:prstDash val="sysDot"/>
            </a:ln>
            <a:effectLst/>
          </p:spPr>
        </p:cxnSp>
        <p:cxnSp>
          <p:nvCxnSpPr>
            <p:cNvPr id="186" name="Straight Connector 185"/>
            <p:cNvCxnSpPr>
              <a:stCxn id="184" idx="0"/>
            </p:cNvCxnSpPr>
            <p:nvPr/>
          </p:nvCxnSpPr>
          <p:spPr>
            <a:xfrm flipH="1" flipV="1">
              <a:off x="909971" y="5201669"/>
              <a:ext cx="365715" cy="141504"/>
            </a:xfrm>
            <a:prstGeom prst="line">
              <a:avLst/>
            </a:prstGeom>
            <a:noFill/>
            <a:ln w="19050" cap="rnd" cmpd="sng" algn="ctr">
              <a:solidFill>
                <a:sysClr val="window" lastClr="FFFFFF"/>
              </a:solidFill>
              <a:prstDash val="sysDot"/>
            </a:ln>
            <a:effectLst/>
          </p:spPr>
        </p:cxnSp>
        <p:sp>
          <p:nvSpPr>
            <p:cNvPr id="187" name="Oval 186"/>
            <p:cNvSpPr/>
            <p:nvPr/>
          </p:nvSpPr>
          <p:spPr bwMode="auto">
            <a:xfrm>
              <a:off x="644702" y="5424991"/>
              <a:ext cx="487743" cy="239030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ernard MT Condensed" panose="02050806060905020404" pitchFamily="18" charset="0"/>
              </a:endParaRPr>
            </a:p>
          </p:txBody>
        </p:sp>
        <p:sp>
          <p:nvSpPr>
            <p:cNvPr id="188" name="Rectangle 187"/>
            <p:cNvSpPr/>
            <p:nvPr/>
          </p:nvSpPr>
          <p:spPr>
            <a:xfrm>
              <a:off x="595238" y="5420395"/>
              <a:ext cx="776069" cy="2732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800" dirty="0" err="1">
                  <a:solidFill>
                    <a:schemeClr val="tx1"/>
                  </a:solidFill>
                  <a:latin typeface="Bernard MT Condensed" panose="02050806060905020404" pitchFamily="18" charset="0"/>
                </a:rPr>
                <a:t>SmallCell</a:t>
              </a:r>
              <a:endParaRPr lang="en-US" sz="800" dirty="0">
                <a:solidFill>
                  <a:schemeClr val="tx1"/>
                </a:solidFill>
                <a:latin typeface="Bernard MT Condensed" panose="02050806060905020404" pitchFamily="18" charset="0"/>
              </a:endParaRPr>
            </a:p>
          </p:txBody>
        </p:sp>
        <p:pic>
          <p:nvPicPr>
            <p:cNvPr id="189" name="Picture 188" descr="icon_iPhone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0056" y="5377334"/>
              <a:ext cx="239005" cy="337900"/>
            </a:xfrm>
            <a:prstGeom prst="rect">
              <a:avLst/>
            </a:prstGeom>
          </p:spPr>
        </p:pic>
      </p:grpSp>
      <p:grpSp>
        <p:nvGrpSpPr>
          <p:cNvPr id="190" name="Group 189"/>
          <p:cNvGrpSpPr/>
          <p:nvPr/>
        </p:nvGrpSpPr>
        <p:grpSpPr>
          <a:xfrm>
            <a:off x="6918952" y="5444931"/>
            <a:ext cx="1276259" cy="811490"/>
            <a:chOff x="1639061" y="4782200"/>
            <a:chExt cx="1423198" cy="1241406"/>
          </a:xfrm>
        </p:grpSpPr>
        <p:sp>
          <p:nvSpPr>
            <p:cNvPr id="191" name="Oval 190"/>
            <p:cNvSpPr/>
            <p:nvPr/>
          </p:nvSpPr>
          <p:spPr>
            <a:xfrm>
              <a:off x="1639061" y="5131175"/>
              <a:ext cx="1423198" cy="892431"/>
            </a:xfrm>
            <a:prstGeom prst="ellipse">
              <a:avLst/>
            </a:prstGeom>
            <a:solidFill>
              <a:srgbClr val="4D738A">
                <a:alpha val="77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pic>
          <p:nvPicPr>
            <p:cNvPr id="192" name="Picture 191" descr="icon_street_light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1844798" y="4782200"/>
              <a:ext cx="528483" cy="697951"/>
            </a:xfrm>
            <a:prstGeom prst="rect">
              <a:avLst/>
            </a:prstGeom>
          </p:spPr>
        </p:pic>
        <p:pic>
          <p:nvPicPr>
            <p:cNvPr id="193" name="Picture 192" descr="icon_iPhone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99186" y="5358700"/>
              <a:ext cx="239005" cy="337900"/>
            </a:xfrm>
            <a:prstGeom prst="rect">
              <a:avLst/>
            </a:prstGeom>
          </p:spPr>
        </p:pic>
        <p:cxnSp>
          <p:nvCxnSpPr>
            <p:cNvPr id="194" name="Straight Connector 193"/>
            <p:cNvCxnSpPr>
              <a:stCxn id="193" idx="0"/>
            </p:cNvCxnSpPr>
            <p:nvPr/>
          </p:nvCxnSpPr>
          <p:spPr>
            <a:xfrm flipH="1" flipV="1">
              <a:off x="2352974" y="5217196"/>
              <a:ext cx="365715" cy="141504"/>
            </a:xfrm>
            <a:prstGeom prst="line">
              <a:avLst/>
            </a:prstGeom>
            <a:noFill/>
            <a:ln w="19050" cap="rnd" cmpd="sng" algn="ctr">
              <a:solidFill>
                <a:sysClr val="window" lastClr="FFFFFF"/>
              </a:solidFill>
              <a:prstDash val="sysDot"/>
            </a:ln>
            <a:effectLst/>
          </p:spPr>
        </p:cxnSp>
        <p:sp>
          <p:nvSpPr>
            <p:cNvPr id="195" name="Oval 194"/>
            <p:cNvSpPr/>
            <p:nvPr/>
          </p:nvSpPr>
          <p:spPr bwMode="auto">
            <a:xfrm>
              <a:off x="2087705" y="5440518"/>
              <a:ext cx="487743" cy="239030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ernard MT Condensed" panose="02050806060905020404" pitchFamily="18" charset="0"/>
              </a:endParaRPr>
            </a:p>
          </p:txBody>
        </p:sp>
        <p:sp>
          <p:nvSpPr>
            <p:cNvPr id="196" name="Rectangle 195"/>
            <p:cNvSpPr/>
            <p:nvPr/>
          </p:nvSpPr>
          <p:spPr>
            <a:xfrm>
              <a:off x="2038241" y="5435922"/>
              <a:ext cx="776069" cy="2732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800" dirty="0" err="1">
                  <a:solidFill>
                    <a:schemeClr val="tx1"/>
                  </a:solidFill>
                  <a:latin typeface="Bernard MT Condensed" panose="02050806060905020404" pitchFamily="18" charset="0"/>
                </a:rPr>
                <a:t>SmallCell</a:t>
              </a:r>
              <a:endParaRPr lang="en-US" sz="800" dirty="0">
                <a:solidFill>
                  <a:schemeClr val="tx1"/>
                </a:solidFill>
                <a:latin typeface="Bernard MT Condensed" panose="02050806060905020404" pitchFamily="18" charset="0"/>
              </a:endParaRPr>
            </a:p>
          </p:txBody>
        </p:sp>
      </p:grpSp>
      <p:grpSp>
        <p:nvGrpSpPr>
          <p:cNvPr id="197" name="Group 196"/>
          <p:cNvGrpSpPr/>
          <p:nvPr/>
        </p:nvGrpSpPr>
        <p:grpSpPr>
          <a:xfrm>
            <a:off x="7943941" y="5447030"/>
            <a:ext cx="1276259" cy="811490"/>
            <a:chOff x="3886200" y="4741227"/>
            <a:chExt cx="1423198" cy="1241406"/>
          </a:xfrm>
        </p:grpSpPr>
        <p:sp>
          <p:nvSpPr>
            <p:cNvPr id="198" name="Oval 197"/>
            <p:cNvSpPr/>
            <p:nvPr/>
          </p:nvSpPr>
          <p:spPr>
            <a:xfrm>
              <a:off x="3886200" y="5090202"/>
              <a:ext cx="1423198" cy="892431"/>
            </a:xfrm>
            <a:prstGeom prst="ellipse">
              <a:avLst/>
            </a:prstGeom>
            <a:solidFill>
              <a:srgbClr val="4D738A">
                <a:alpha val="77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pic>
          <p:nvPicPr>
            <p:cNvPr id="199" name="Picture 198" descr="icon_street_light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4091937" y="4741227"/>
              <a:ext cx="528483" cy="697951"/>
            </a:xfrm>
            <a:prstGeom prst="rect">
              <a:avLst/>
            </a:prstGeom>
          </p:spPr>
        </p:pic>
        <p:sp>
          <p:nvSpPr>
            <p:cNvPr id="200" name="Oval 199"/>
            <p:cNvSpPr/>
            <p:nvPr/>
          </p:nvSpPr>
          <p:spPr bwMode="auto">
            <a:xfrm>
              <a:off x="4334844" y="5399545"/>
              <a:ext cx="487743" cy="239030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ernard MT Condensed" panose="02050806060905020404" pitchFamily="18" charset="0"/>
              </a:endParaRPr>
            </a:p>
          </p:txBody>
        </p:sp>
        <p:sp>
          <p:nvSpPr>
            <p:cNvPr id="201" name="Rectangle 200"/>
            <p:cNvSpPr/>
            <p:nvPr/>
          </p:nvSpPr>
          <p:spPr>
            <a:xfrm>
              <a:off x="4285380" y="5394949"/>
              <a:ext cx="776069" cy="2732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800" dirty="0" err="1">
                  <a:solidFill>
                    <a:schemeClr val="tx1"/>
                  </a:solidFill>
                  <a:latin typeface="Bernard MT Condensed" panose="02050806060905020404" pitchFamily="18" charset="0"/>
                </a:rPr>
                <a:t>SmallCell</a:t>
              </a:r>
              <a:endParaRPr lang="en-US" sz="800" dirty="0">
                <a:solidFill>
                  <a:schemeClr val="tx1"/>
                </a:solidFill>
                <a:latin typeface="Bernard MT Condensed" panose="02050806060905020404" pitchFamily="18" charset="0"/>
              </a:endParaRPr>
            </a:p>
          </p:txBody>
        </p:sp>
      </p:grpSp>
      <p:sp>
        <p:nvSpPr>
          <p:cNvPr id="203" name="Rectangle 202"/>
          <p:cNvSpPr/>
          <p:nvPr/>
        </p:nvSpPr>
        <p:spPr>
          <a:xfrm>
            <a:off x="3238431" y="4068757"/>
            <a:ext cx="912200" cy="123634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lIns="0" tIns="0" rIns="0" bIns="0" rtlCol="0" anchor="ctr" anchorCtr="0"/>
          <a:lstStyle/>
          <a:p>
            <a:pPr algn="ctr" eaLnBrk="0" hangingPunct="0">
              <a:lnSpc>
                <a:spcPct val="90000"/>
              </a:lnSpc>
              <a:spcAft>
                <a:spcPts val="1200"/>
              </a:spcAft>
            </a:pPr>
            <a:endParaRPr lang="en-US" sz="1100" b="1" kern="0" dirty="0" smtClean="0">
              <a:solidFill>
                <a:srgbClr val="191919">
                  <a:lumMod val="10000"/>
                  <a:lumOff val="90000"/>
                </a:srgbClr>
              </a:solidFill>
              <a:cs typeface="Calibri"/>
            </a:endParaRPr>
          </a:p>
        </p:txBody>
      </p:sp>
      <p:sp>
        <p:nvSpPr>
          <p:cNvPr id="205" name="Rectangle 204"/>
          <p:cNvSpPr/>
          <p:nvPr/>
        </p:nvSpPr>
        <p:spPr>
          <a:xfrm>
            <a:off x="3141107" y="4434691"/>
            <a:ext cx="1155137" cy="87040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0" tIns="0" rIns="0" bIns="0" rtlCol="0" anchor="ctr" anchorCtr="0"/>
          <a:lstStyle/>
          <a:p>
            <a:pPr algn="ctr" eaLnBrk="0" hangingPunct="0">
              <a:lnSpc>
                <a:spcPct val="90000"/>
              </a:lnSpc>
              <a:spcAft>
                <a:spcPts val="1200"/>
              </a:spcAft>
            </a:pPr>
            <a:endParaRPr lang="en-US" sz="1100" b="1" kern="0" dirty="0" smtClean="0">
              <a:solidFill>
                <a:srgbClr val="191919">
                  <a:lumMod val="10000"/>
                  <a:lumOff val="90000"/>
                </a:srgbClr>
              </a:solidFill>
              <a:cs typeface="Calibri"/>
            </a:endParaRPr>
          </a:p>
        </p:txBody>
      </p:sp>
      <p:pic>
        <p:nvPicPr>
          <p:cNvPr id="206" name="Picture 205"/>
          <p:cNvPicPr>
            <a:picLocks noChangeAspect="1"/>
          </p:cNvPicPr>
          <p:nvPr/>
        </p:nvPicPr>
        <p:blipFill rotWithShape="1">
          <a:blip r:embed="rId3"/>
          <a:srcRect l="29320" r="29320"/>
          <a:stretch/>
        </p:blipFill>
        <p:spPr>
          <a:xfrm>
            <a:off x="4112154" y="4312718"/>
            <a:ext cx="1536572" cy="1188378"/>
          </a:xfrm>
          <a:prstGeom prst="rect">
            <a:avLst/>
          </a:prstGeom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4164" y="1500227"/>
            <a:ext cx="3326239" cy="2351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Straight Connector 16"/>
          <p:cNvCxnSpPr/>
          <p:nvPr/>
        </p:nvCxnSpPr>
        <p:spPr bwMode="auto">
          <a:xfrm flipV="1">
            <a:off x="974010" y="3603428"/>
            <a:ext cx="3191133" cy="1225588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5" name="Straight Connector 214"/>
          <p:cNvCxnSpPr/>
          <p:nvPr/>
        </p:nvCxnSpPr>
        <p:spPr bwMode="auto">
          <a:xfrm flipH="1" flipV="1">
            <a:off x="4489683" y="3603427"/>
            <a:ext cx="1792213" cy="496360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>
            <a:off x="4337283" y="2438400"/>
            <a:ext cx="1330" cy="381000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9" name="Group 8"/>
          <p:cNvGrpSpPr/>
          <p:nvPr/>
        </p:nvGrpSpPr>
        <p:grpSpPr>
          <a:xfrm>
            <a:off x="-35150" y="4457560"/>
            <a:ext cx="1830931" cy="1257440"/>
            <a:chOff x="331533" y="3175084"/>
            <a:chExt cx="2034929" cy="1566196"/>
          </a:xfrm>
        </p:grpSpPr>
        <p:pic>
          <p:nvPicPr>
            <p:cNvPr id="147" name="Picture 146" descr="Levee-skyscraper.png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76824" y="3409445"/>
              <a:ext cx="782192" cy="744151"/>
            </a:xfrm>
            <a:prstGeom prst="rect">
              <a:avLst/>
            </a:prstGeom>
          </p:spPr>
        </p:pic>
        <p:sp>
          <p:nvSpPr>
            <p:cNvPr id="160" name="TextBox 159"/>
            <p:cNvSpPr txBox="1"/>
            <p:nvPr/>
          </p:nvSpPr>
          <p:spPr>
            <a:xfrm>
              <a:off x="1143000" y="3175084"/>
              <a:ext cx="1223462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1050" b="1" i="1" dirty="0" smtClean="0">
                  <a:solidFill>
                    <a:srgbClr val="0087C3"/>
                  </a:solidFill>
                  <a:cs typeface="R Avenir Roman"/>
                </a:rPr>
                <a:t>FTTC</a:t>
              </a:r>
            </a:p>
          </p:txBody>
        </p:sp>
        <p:sp>
          <p:nvSpPr>
            <p:cNvPr id="61" name="Oval 60"/>
            <p:cNvSpPr/>
            <p:nvPr/>
          </p:nvSpPr>
          <p:spPr>
            <a:xfrm>
              <a:off x="331533" y="3848849"/>
              <a:ext cx="1423198" cy="892431"/>
            </a:xfrm>
            <a:prstGeom prst="ellipse">
              <a:avLst/>
            </a:prstGeom>
            <a:solidFill>
              <a:srgbClr val="4D738A">
                <a:alpha val="77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pic>
          <p:nvPicPr>
            <p:cNvPr id="62" name="Picture 61" descr="icon_street_light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537270" y="3499874"/>
              <a:ext cx="528483" cy="697951"/>
            </a:xfrm>
            <a:prstGeom prst="rect">
              <a:avLst/>
            </a:prstGeom>
          </p:spPr>
        </p:pic>
        <p:pic>
          <p:nvPicPr>
            <p:cNvPr id="63" name="Picture 62" descr="icon_iPhone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91658" y="4076374"/>
              <a:ext cx="239005" cy="337900"/>
            </a:xfrm>
            <a:prstGeom prst="rect">
              <a:avLst/>
            </a:prstGeom>
          </p:spPr>
        </p:pic>
        <p:cxnSp>
          <p:nvCxnSpPr>
            <p:cNvPr id="64" name="Straight Connector 63"/>
            <p:cNvCxnSpPr>
              <a:stCxn id="68" idx="0"/>
            </p:cNvCxnSpPr>
            <p:nvPr/>
          </p:nvCxnSpPr>
          <p:spPr>
            <a:xfrm flipV="1">
              <a:off x="655034" y="3934871"/>
              <a:ext cx="320185" cy="175664"/>
            </a:xfrm>
            <a:prstGeom prst="line">
              <a:avLst/>
            </a:prstGeom>
            <a:noFill/>
            <a:ln w="19050" cap="rnd" cmpd="sng" algn="ctr">
              <a:solidFill>
                <a:sysClr val="window" lastClr="FFFFFF"/>
              </a:solidFill>
              <a:prstDash val="sysDot"/>
            </a:ln>
            <a:effectLst/>
          </p:spPr>
        </p:cxnSp>
        <p:cxnSp>
          <p:nvCxnSpPr>
            <p:cNvPr id="65" name="Straight Connector 64"/>
            <p:cNvCxnSpPr>
              <a:stCxn id="63" idx="0"/>
            </p:cNvCxnSpPr>
            <p:nvPr/>
          </p:nvCxnSpPr>
          <p:spPr>
            <a:xfrm flipH="1" flipV="1">
              <a:off x="1045446" y="3934870"/>
              <a:ext cx="365715" cy="141504"/>
            </a:xfrm>
            <a:prstGeom prst="line">
              <a:avLst/>
            </a:prstGeom>
            <a:noFill/>
            <a:ln w="19050" cap="rnd" cmpd="sng" algn="ctr">
              <a:solidFill>
                <a:sysClr val="window" lastClr="FFFFFF"/>
              </a:solidFill>
              <a:prstDash val="sysDot"/>
            </a:ln>
            <a:effectLst/>
          </p:spPr>
        </p:cxnSp>
        <p:sp>
          <p:nvSpPr>
            <p:cNvPr id="66" name="Oval 65"/>
            <p:cNvSpPr/>
            <p:nvPr/>
          </p:nvSpPr>
          <p:spPr bwMode="auto">
            <a:xfrm>
              <a:off x="780177" y="4158192"/>
              <a:ext cx="487743" cy="239030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ernard MT Condensed" panose="02050806060905020404" pitchFamily="18" charset="0"/>
              </a:endParaRP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730713" y="4153596"/>
              <a:ext cx="776069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900" dirty="0" err="1">
                  <a:solidFill>
                    <a:schemeClr val="tx1"/>
                  </a:solidFill>
                  <a:latin typeface="Bernard MT Condensed" panose="02050806060905020404" pitchFamily="18" charset="0"/>
                </a:rPr>
                <a:t>SmallCell</a:t>
              </a:r>
              <a:endParaRPr lang="en-US" sz="900" dirty="0">
                <a:solidFill>
                  <a:schemeClr val="tx1"/>
                </a:solidFill>
                <a:latin typeface="Bernard MT Condensed" panose="02050806060905020404" pitchFamily="18" charset="0"/>
              </a:endParaRPr>
            </a:p>
          </p:txBody>
        </p:sp>
        <p:pic>
          <p:nvPicPr>
            <p:cNvPr id="68" name="Picture 67" descr="icon_iPhone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5531" y="4110535"/>
              <a:ext cx="239005" cy="3379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87690741"/>
      </p:ext>
    </p:extLst>
  </p:cSld>
  <p:clrMapOvr>
    <a:masterClrMapping/>
  </p:clrMapOvr>
</p:sld>
</file>

<file path=ppt/theme/theme1.xml><?xml version="1.0" encoding="utf-8"?>
<a:theme xmlns:a="http://schemas.openxmlformats.org/drawingml/2006/main" name="802-11-14-xxxx-00-0wng-a-backhaul-use-case-for-NG-11ad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5_Default Theme">
  <a:themeElements>
    <a:clrScheme name="Imec">
      <a:dk1>
        <a:sysClr val="windowText" lastClr="000000"/>
      </a:dk1>
      <a:lt1>
        <a:sysClr val="window" lastClr="FFFFFF"/>
      </a:lt1>
      <a:dk2>
        <a:srgbClr val="58595B"/>
      </a:dk2>
      <a:lt2>
        <a:srgbClr val="939598"/>
      </a:lt2>
      <a:accent1>
        <a:srgbClr val="7F1C7D"/>
      </a:accent1>
      <a:accent2>
        <a:srgbClr val="143F90"/>
      </a:accent2>
      <a:accent3>
        <a:srgbClr val="0089CE"/>
      </a:accent3>
      <a:accent4>
        <a:srgbClr val="00A84F"/>
      </a:accent4>
      <a:accent5>
        <a:srgbClr val="ED1941"/>
      </a:accent5>
      <a:accent6>
        <a:srgbClr val="F06423"/>
      </a:accent6>
      <a:hlink>
        <a:srgbClr val="FDB933"/>
      </a:hlink>
      <a:folHlink>
        <a:srgbClr val="D80B8C"/>
      </a:folHlink>
    </a:clrScheme>
    <a:fontScheme name="Zonnewend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600">
            <a:latin typeface="Gill Sans MT"/>
            <a:cs typeface="Gill Sans MT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802-11-14-xxxx-00-0wng-a-backhaul-use-case-for-NG-11ad</Template>
  <TotalTime>4580</TotalTime>
  <Words>1041</Words>
  <Application>Microsoft Office PowerPoint</Application>
  <PresentationFormat>On-screen Show (4:3)</PresentationFormat>
  <Paragraphs>226</Paragraphs>
  <Slides>13</Slides>
  <Notes>11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802-11-14-xxxx-00-0wng-a-backhaul-use-case-for-NG-11ad</vt:lpstr>
      <vt:lpstr>5_Default Theme</vt:lpstr>
      <vt:lpstr>Document</vt:lpstr>
      <vt:lpstr>A Backhaul Use Case for NG 11ad</vt:lpstr>
      <vt:lpstr>Abstract</vt:lpstr>
      <vt:lpstr>      Agenda      </vt:lpstr>
      <vt:lpstr>    Introduction: Small Cells are Coming    </vt:lpstr>
      <vt:lpstr>Small Cells Need: High Rate, Low Cost Backhaul</vt:lpstr>
      <vt:lpstr>To Achieve 100X Growth by 2020</vt:lpstr>
      <vt:lpstr>Requirements for small-cell backhaul (1)</vt:lpstr>
      <vt:lpstr>Additional Requirements (2)</vt:lpstr>
      <vt:lpstr>NG 802.11ad - Backhaul configuration</vt:lpstr>
      <vt:lpstr>Phased-array module</vt:lpstr>
      <vt:lpstr>MAC/PHY Module</vt:lpstr>
      <vt:lpstr>      Conclusions       </vt:lpstr>
      <vt:lpstr>References</vt:lpstr>
    </vt:vector>
  </TitlesOfParts>
  <Company>InterDigital Communications, LLC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Backhaul Use Case for NG 11ad</dc:title>
  <dc:creator>Levy, Joseph S</dc:creator>
  <cp:lastModifiedBy>Miller, Jim</cp:lastModifiedBy>
  <cp:revision>100</cp:revision>
  <cp:lastPrinted>1601-01-01T00:00:00Z</cp:lastPrinted>
  <dcterms:created xsi:type="dcterms:W3CDTF">2014-02-21T22:24:59Z</dcterms:created>
  <dcterms:modified xsi:type="dcterms:W3CDTF">2014-05-13T03:22:27Z</dcterms:modified>
</cp:coreProperties>
</file>