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91" r:id="rId3"/>
    <p:sldId id="265" r:id="rId4"/>
    <p:sldId id="270" r:id="rId5"/>
    <p:sldId id="292" r:id="rId6"/>
    <p:sldId id="302" r:id="rId7"/>
    <p:sldId id="298" r:id="rId8"/>
    <p:sldId id="272" r:id="rId9"/>
    <p:sldId id="300" r:id="rId10"/>
    <p:sldId id="276" r:id="rId11"/>
    <p:sldId id="264" r:id="rId12"/>
    <p:sldId id="279" r:id="rId13"/>
    <p:sldId id="289" r:id="rId14"/>
    <p:sldId id="290" r:id="rId15"/>
    <p:sldId id="281" r:id="rId16"/>
    <p:sldId id="28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8" autoAdjust="0"/>
    <p:restoredTop sz="97536" autoAdjust="0"/>
  </p:normalViewPr>
  <p:slideViewPr>
    <p:cSldViewPr>
      <p:cViewPr varScale="1">
        <p:scale>
          <a:sx n="77" d="100"/>
          <a:sy n="77" d="100"/>
        </p:scale>
        <p:origin x="-990" y="-96"/>
      </p:cViewPr>
      <p:guideLst>
        <p:guide orient="horz" pos="2160"/>
        <p:guide pos="2880"/>
      </p:guideLst>
    </p:cSldViewPr>
  </p:slideViewPr>
  <p:outlineViewPr>
    <p:cViewPr varScale="1">
      <p:scale>
        <a:sx n="170" d="200"/>
        <a:sy n="170" d="200"/>
      </p:scale>
      <p:origin x="228" y="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2014</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Frank </a:t>
            </a:r>
            <a:r>
              <a:rPr lang="en-GB" dirty="0" err="1" smtClean="0"/>
              <a:t>LaSita</a:t>
            </a:r>
            <a:r>
              <a:rPr lang="en-GB" dirty="0" smtClean="0"/>
              <a:t> , </a:t>
            </a:r>
            <a:r>
              <a:rPr lang="en-GB" dirty="0" err="1" smtClean="0"/>
              <a:t>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802.11-14/0578r0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3/11-13-1001-08-0hew-simulation-scenarios-document-template.doc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Frank </a:t>
            </a:r>
            <a:r>
              <a:rPr lang="en-GB" dirty="0" err="1" smtClean="0"/>
              <a:t>LaSita</a:t>
            </a:r>
            <a:r>
              <a:rPr lang="en-GB" dirty="0" smtClean="0"/>
              <a:t>,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Residential Scenario CCA/TPC Simulation Discussion</a:t>
            </a:r>
            <a:endParaRPr lang="en-GB"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2014-05-13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61131913"/>
              </p:ext>
            </p:extLst>
          </p:nvPr>
        </p:nvGraphicFramePr>
        <p:xfrm>
          <a:off x="514350" y="2457450"/>
          <a:ext cx="7905750" cy="2286000"/>
        </p:xfrm>
        <a:graphic>
          <a:graphicData uri="http://schemas.openxmlformats.org/presentationml/2006/ole">
            <mc:AlternateContent xmlns:mc="http://schemas.openxmlformats.org/markup-compatibility/2006">
              <mc:Choice xmlns:v="urn:schemas-microsoft-com:vml" Requires="v">
                <p:oleObj spid="_x0000_s3125" name="Document" r:id="rId4" imgW="8253286" imgH="2402276" progId="Word.Document.8">
                  <p:embed/>
                </p:oleObj>
              </mc:Choice>
              <mc:Fallback>
                <p:oleObj name="Document" r:id="rId4" imgW="8253286" imgH="2402276" progId="Word.Document.8">
                  <p:embed/>
                  <p:pic>
                    <p:nvPicPr>
                      <p:cNvPr id="0" name="Picture 3"/>
                      <p:cNvPicPr>
                        <a:picLocks noChangeAspect="1" noChangeArrowheads="1"/>
                      </p:cNvPicPr>
                      <p:nvPr/>
                    </p:nvPicPr>
                    <p:blipFill>
                      <a:blip r:embed="rId5"/>
                      <a:srcRect/>
                      <a:stretch>
                        <a:fillRect/>
                      </a:stretch>
                    </p:blipFill>
                    <p:spPr bwMode="auto">
                      <a:xfrm>
                        <a:off x="514350" y="2457450"/>
                        <a:ext cx="7905750" cy="2286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Summary/Conclusions</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pPr>
            <a:r>
              <a:rPr lang="en-US" dirty="0" smtClean="0"/>
              <a:t>Discrete combinations of CCA and </a:t>
            </a:r>
            <a:r>
              <a:rPr lang="en-US" dirty="0" err="1" smtClean="0"/>
              <a:t>Tx</a:t>
            </a:r>
            <a:r>
              <a:rPr lang="en-US" dirty="0" smtClean="0"/>
              <a:t> power levels were explored in the HEW Residential Scenario.</a:t>
            </a:r>
          </a:p>
          <a:p>
            <a:pPr>
              <a:buFont typeface="Arial" panose="020B0604020202020204" pitchFamily="34" charset="0"/>
              <a:buChar char="•"/>
            </a:pPr>
            <a:r>
              <a:rPr lang="en-US" dirty="0" smtClean="0"/>
              <a:t>Throughput and </a:t>
            </a:r>
            <a:r>
              <a:rPr lang="en-US" dirty="0" smtClean="0"/>
              <a:t>delay </a:t>
            </a:r>
            <a:r>
              <a:rPr lang="en-US" dirty="0" smtClean="0"/>
              <a:t>results show sensitivity to geometry </a:t>
            </a:r>
            <a:r>
              <a:rPr lang="en-US" dirty="0" smtClean="0"/>
              <a:t>assumptions in [1].</a:t>
            </a:r>
            <a:endParaRPr lang="en-US" dirty="0" smtClean="0"/>
          </a:p>
          <a:p>
            <a:pPr>
              <a:buFont typeface="Arial" panose="020B0604020202020204" pitchFamily="34" charset="0"/>
              <a:buChar char="•"/>
            </a:pPr>
            <a:r>
              <a:rPr lang="en-US" dirty="0" smtClean="0"/>
              <a:t>Calibration efforts to refine assumptions are needed before technology evaluations are made.</a:t>
            </a:r>
            <a:endParaRPr lang="en-US" dirty="0"/>
          </a:p>
        </p:txBody>
      </p:sp>
    </p:spTree>
    <p:extLst>
      <p:ext uri="{BB962C8B-B14F-4D97-AF65-F5344CB8AC3E}">
        <p14:creationId xmlns:p14="http://schemas.microsoft.com/office/powerpoint/2010/main" val="2939996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11265" name="Rectangle 1"/>
          <p:cNvSpPr>
            <a:spLocks noGrp="1" noChangeArrowheads="1"/>
          </p:cNvSpPr>
          <p:nvPr>
            <p:ph type="title"/>
          </p:nvPr>
        </p:nvSpPr>
        <p:spPr>
          <a:xfrm>
            <a:off x="685800" y="685800"/>
            <a:ext cx="7772400" cy="58296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196752"/>
            <a:ext cx="7772400" cy="5112568"/>
          </a:xfrm>
          <a:ln/>
        </p:spPr>
        <p:txBody>
          <a:bodyPr/>
          <a:lstStyle/>
          <a:p>
            <a:pPr marL="457200" indent="-457200">
              <a:spcBef>
                <a:spcPct val="20000"/>
              </a:spcBef>
              <a:buClr>
                <a:schemeClr val="tx1"/>
              </a:buClr>
              <a:buFont typeface="+mj-lt"/>
              <a:buAutoNum type="arabicPeriod"/>
            </a:pPr>
            <a:r>
              <a:rPr lang="en-US" sz="1800" dirty="0">
                <a:solidFill>
                  <a:schemeClr val="tx1"/>
                </a:solidFill>
              </a:rPr>
              <a:t>IEEE 802.11-13/1001r8, HEW SG Simulation Scenarios, Qualcomm, et.al., March </a:t>
            </a:r>
            <a:r>
              <a:rPr lang="en-US" sz="1800" dirty="0" smtClean="0">
                <a:solidFill>
                  <a:schemeClr val="tx1"/>
                </a:solidFill>
              </a:rPr>
              <a:t>2014</a:t>
            </a:r>
          </a:p>
          <a:p>
            <a:pPr marL="457200" indent="-457200">
              <a:spcBef>
                <a:spcPct val="20000"/>
              </a:spcBef>
              <a:buClr>
                <a:schemeClr val="tx1"/>
              </a:buClr>
              <a:buFont typeface="+mj-lt"/>
              <a:buAutoNum type="arabicPeriod"/>
            </a:pPr>
            <a:r>
              <a:rPr lang="en-US" sz="1800" dirty="0" smtClean="0">
                <a:solidFill>
                  <a:schemeClr val="tx1"/>
                </a:solidFill>
              </a:rPr>
              <a:t>ITU-R P1238-7, </a:t>
            </a:r>
            <a:r>
              <a:rPr lang="en-US" sz="1800" dirty="0"/>
              <a:t>Propagation data and prediction </a:t>
            </a:r>
            <a:r>
              <a:rPr lang="en-US" sz="1800" dirty="0" smtClean="0"/>
              <a:t>methods for </a:t>
            </a:r>
            <a:r>
              <a:rPr lang="en-US" sz="1800" dirty="0"/>
              <a:t>the planning of </a:t>
            </a:r>
            <a:r>
              <a:rPr lang="en-US" sz="1800" dirty="0" smtClean="0"/>
              <a:t>indoor radio communication systems and </a:t>
            </a:r>
            <a:r>
              <a:rPr lang="en-US" sz="1800" dirty="0"/>
              <a:t>radio local area networks in </a:t>
            </a:r>
            <a:r>
              <a:rPr lang="en-US" sz="1800" dirty="0" smtClean="0"/>
              <a:t>the frequency </a:t>
            </a:r>
            <a:r>
              <a:rPr lang="en-US" sz="1800" dirty="0"/>
              <a:t>range 900 MHz to 100 </a:t>
            </a:r>
            <a:r>
              <a:rPr lang="en-US" sz="1800" dirty="0" smtClean="0"/>
              <a:t>GHz, 02/2012</a:t>
            </a:r>
          </a:p>
          <a:p>
            <a:pPr marL="457200" indent="-457200">
              <a:spcBef>
                <a:spcPct val="20000"/>
              </a:spcBef>
              <a:buClr>
                <a:schemeClr val="tx1"/>
              </a:buClr>
              <a:buFont typeface="+mj-lt"/>
              <a:buAutoNum type="arabicPeriod"/>
            </a:pPr>
            <a:r>
              <a:rPr lang="en-US" sz="1800" dirty="0" smtClean="0">
                <a:solidFill>
                  <a:schemeClr val="tx1"/>
                </a:solidFill>
              </a:rPr>
              <a:t>IEEE </a:t>
            </a:r>
            <a:r>
              <a:rPr lang="en-US" sz="1800" dirty="0">
                <a:solidFill>
                  <a:schemeClr val="tx1"/>
                </a:solidFill>
              </a:rPr>
              <a:t>802.11-13/1487r1, Dense Apartment Complex </a:t>
            </a:r>
            <a:r>
              <a:rPr lang="en-US" sz="1800" dirty="0">
                <a:solidFill>
                  <a:schemeClr val="tx1"/>
                </a:solidFill>
                <a:cs typeface="Courier New" panose="02070309020205020404" pitchFamily="49" charset="0"/>
              </a:rPr>
              <a:t>Capacity Improvements with Channel selection and </a:t>
            </a:r>
            <a:br>
              <a:rPr lang="en-US" sz="1800" dirty="0">
                <a:solidFill>
                  <a:schemeClr val="tx1"/>
                </a:solidFill>
                <a:cs typeface="Courier New" panose="02070309020205020404" pitchFamily="49" charset="0"/>
              </a:rPr>
            </a:br>
            <a:r>
              <a:rPr lang="en-US" sz="1800" dirty="0">
                <a:solidFill>
                  <a:schemeClr val="tx1"/>
                </a:solidFill>
                <a:cs typeface="Courier New" panose="02070309020205020404" pitchFamily="49" charset="0"/>
              </a:rPr>
              <a:t>Dynamic Sensitivity Control, DSP Group, December 2013</a:t>
            </a:r>
          </a:p>
          <a:p>
            <a:pPr marL="457200" indent="-457200">
              <a:spcBef>
                <a:spcPct val="20000"/>
              </a:spcBef>
              <a:buClr>
                <a:schemeClr val="tx1"/>
              </a:buClr>
              <a:buFont typeface="+mj-lt"/>
              <a:buAutoNum type="arabicPeriod"/>
            </a:pPr>
            <a:r>
              <a:rPr lang="en-US" sz="1800" dirty="0">
                <a:solidFill>
                  <a:schemeClr val="tx1"/>
                </a:solidFill>
                <a:cs typeface="Courier New" panose="02070309020205020404" pitchFamily="49" charset="0"/>
              </a:rPr>
              <a:t>IEEE 802.11-14/0082r0, Improved Spatial Reuse Feasibility – Part I, </a:t>
            </a:r>
            <a:r>
              <a:rPr lang="en-US" sz="1800" dirty="0">
                <a:solidFill>
                  <a:schemeClr val="tx1"/>
                </a:solidFill>
              </a:rPr>
              <a:t>Broadcom, January 2014</a:t>
            </a:r>
          </a:p>
          <a:p>
            <a:pPr marL="457200" indent="-457200">
              <a:spcBef>
                <a:spcPct val="20000"/>
              </a:spcBef>
              <a:buClr>
                <a:schemeClr val="tx1"/>
              </a:buClr>
              <a:buFont typeface="+mj-lt"/>
              <a:buAutoNum type="arabicPeriod"/>
            </a:pPr>
            <a:r>
              <a:rPr lang="en-US" sz="1800" dirty="0">
                <a:solidFill>
                  <a:schemeClr val="tx1"/>
                </a:solidFill>
              </a:rPr>
              <a:t>IEEE 802.11-14/0083r0, Improved Spatial Reuse Feasibility – Part II, Broadcom, January 2014</a:t>
            </a:r>
          </a:p>
          <a:p>
            <a:pPr marL="457200" indent="-457200">
              <a:spcBef>
                <a:spcPct val="20000"/>
              </a:spcBef>
              <a:buClr>
                <a:schemeClr val="tx1"/>
              </a:buClr>
              <a:buFont typeface="+mj-lt"/>
              <a:buAutoNum type="arabicPeriod"/>
            </a:pPr>
            <a:r>
              <a:rPr lang="en-US" altLang="ko-KR" sz="1800" dirty="0">
                <a:solidFill>
                  <a:schemeClr val="tx1"/>
                </a:solidFill>
              </a:rPr>
              <a:t>IEEE 802.11-14/0523r0, </a:t>
            </a:r>
            <a:r>
              <a:rPr lang="fr-FR" altLang="en-US" sz="1800" dirty="0"/>
              <a:t>MAC simulation </a:t>
            </a:r>
            <a:r>
              <a:rPr lang="fr-FR" altLang="en-US" sz="1800" dirty="0" err="1"/>
              <a:t>results</a:t>
            </a:r>
            <a:r>
              <a:rPr lang="fr-FR" altLang="en-US" sz="1800" dirty="0"/>
              <a:t> for </a:t>
            </a:r>
            <a:r>
              <a:rPr lang="fr-FR" altLang="en-US" sz="1800" dirty="0" err="1"/>
              <a:t>Dynamic</a:t>
            </a:r>
            <a:r>
              <a:rPr lang="fr-FR" altLang="en-US" sz="1800" dirty="0"/>
              <a:t> </a:t>
            </a:r>
            <a:r>
              <a:rPr lang="fr-FR" altLang="en-US" sz="1800" dirty="0" err="1"/>
              <a:t>sensitivity</a:t>
            </a:r>
            <a:r>
              <a:rPr lang="fr-FR" altLang="en-US" sz="1800" dirty="0"/>
              <a:t> control (DSC - CCA adaptation) and transmit power control (TPC), Orange, April 2014</a:t>
            </a:r>
          </a:p>
          <a:p>
            <a:pPr marL="457200" indent="-457200">
              <a:spcBef>
                <a:spcPct val="20000"/>
              </a:spcBef>
              <a:buClr>
                <a:schemeClr val="tx1"/>
              </a:buClr>
              <a:buFont typeface="+mj-lt"/>
              <a:buAutoNum type="arabicPeriod"/>
            </a:pPr>
            <a:r>
              <a:rPr lang="en-US" sz="1800" dirty="0">
                <a:solidFill>
                  <a:schemeClr val="tx1"/>
                </a:solidFill>
              </a:rPr>
              <a:t>IEEE 802.11-13/1359r1, HEW Evaluation Methodology, Broadcom, et.al., March </a:t>
            </a:r>
            <a:r>
              <a:rPr lang="en-US" sz="1800" dirty="0" smtClean="0">
                <a:solidFill>
                  <a:schemeClr val="tx1"/>
                </a:solidFill>
              </a:rPr>
              <a:t>2014</a:t>
            </a:r>
            <a:endParaRPr 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Appendix</a:t>
            </a:r>
            <a:endParaRPr lang="en-GB" dirty="0"/>
          </a:p>
        </p:txBody>
      </p:sp>
    </p:spTree>
    <p:extLst>
      <p:ext uri="{BB962C8B-B14F-4D97-AF65-F5344CB8AC3E}">
        <p14:creationId xmlns:p14="http://schemas.microsoft.com/office/powerpoint/2010/main" val="3567179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1552720" y="587152"/>
            <a:ext cx="6297521" cy="6096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smtClean="0"/>
              <a:t>Simulation Assumptions (1 / 2)</a:t>
            </a:r>
          </a:p>
        </p:txBody>
      </p:sp>
      <p:sp>
        <p:nvSpPr>
          <p:cNvPr id="7171" name="Content Placeholder 2"/>
          <p:cNvSpPr>
            <a:spLocks noGrp="1"/>
          </p:cNvSpPr>
          <p:nvPr>
            <p:ph idx="1"/>
          </p:nvPr>
        </p:nvSpPr>
        <p:spPr>
          <a:xfrm>
            <a:off x="251520" y="836712"/>
            <a:ext cx="8610600" cy="5562600"/>
          </a:xfrm>
        </p:spPr>
        <p:txBody>
          <a:bodyPr>
            <a:normAutofit/>
          </a:bodyPr>
          <a:lstStyle/>
          <a:p>
            <a:pPr>
              <a:lnSpc>
                <a:spcPct val="150000"/>
              </a:lnSpc>
            </a:pPr>
            <a:r>
              <a:rPr lang="en-US" sz="2000" dirty="0" err="1" smtClean="0">
                <a:solidFill>
                  <a:srgbClr val="0D57FB"/>
                </a:solidFill>
                <a:latin typeface="Arial" pitchFamily="34" charset="0"/>
                <a:ea typeface="ＭＳ Ｐゴシック" charset="-128"/>
                <a:cs typeface="Arial" pitchFamily="34" charset="0"/>
              </a:rPr>
              <a:t>TGax</a:t>
            </a:r>
            <a:r>
              <a:rPr lang="en-US" sz="2000" dirty="0" smtClean="0">
                <a:solidFill>
                  <a:srgbClr val="0D57FB"/>
                </a:solidFill>
                <a:latin typeface="Arial" pitchFamily="34" charset="0"/>
                <a:ea typeface="ＭＳ Ｐゴシック" charset="-128"/>
                <a:cs typeface="Arial" pitchFamily="34" charset="0"/>
              </a:rPr>
              <a:t> (HEW) Apartment Building Scenario (based upon </a:t>
            </a:r>
            <a:r>
              <a:rPr lang="en-US" sz="2000" dirty="0" smtClean="0">
                <a:solidFill>
                  <a:srgbClr val="0D57FB"/>
                </a:solidFill>
                <a:latin typeface="Arial" pitchFamily="34" charset="0"/>
                <a:ea typeface="ＭＳ Ｐゴシック" charset="-128"/>
                <a:cs typeface="Arial" pitchFamily="34" charset="0"/>
                <a:hlinkClick r:id="rId3"/>
              </a:rPr>
              <a:t>11-13/1001r8</a:t>
            </a:r>
            <a:r>
              <a:rPr lang="en-US" sz="2000" dirty="0" smtClean="0">
                <a:solidFill>
                  <a:srgbClr val="0D57FB"/>
                </a:solidFill>
                <a:latin typeface="Arial" pitchFamily="34" charset="0"/>
                <a:ea typeface="ＭＳ Ｐゴシック" charset="-128"/>
                <a:cs typeface="Arial" pitchFamily="34" charset="0"/>
              </a:rPr>
              <a:t>)</a:t>
            </a:r>
          </a:p>
          <a:p>
            <a:pPr marL="0" indent="0">
              <a:lnSpc>
                <a:spcPct val="150000"/>
              </a:lnSpc>
              <a:buNone/>
            </a:pPr>
            <a:endParaRPr lang="en-US" sz="2400" dirty="0" smtClean="0">
              <a:solidFill>
                <a:srgbClr val="0D57FB"/>
              </a:solidFill>
              <a:latin typeface="Arial" pitchFamily="34" charset="0"/>
              <a:ea typeface="ＭＳ Ｐゴシック" charset="-128"/>
              <a:cs typeface="Arial" pitchFamily="34" charset="0"/>
            </a:endParaRPr>
          </a:p>
          <a:p>
            <a:pPr marL="0" indent="0">
              <a:lnSpc>
                <a:spcPct val="150000"/>
              </a:lnSpc>
              <a:buNone/>
            </a:pPr>
            <a:endParaRPr lang="en-US" sz="2400" dirty="0" smtClean="0">
              <a:solidFill>
                <a:srgbClr val="0D57FB"/>
              </a:solidFill>
              <a:latin typeface="Arial" pitchFamily="34" charset="0"/>
              <a:ea typeface="ＭＳ Ｐゴシック" charset="-128"/>
              <a:cs typeface="Arial" pitchFamily="34" charset="0"/>
            </a:endParaRPr>
          </a:p>
          <a:p>
            <a:pPr>
              <a:lnSpc>
                <a:spcPct val="150000"/>
              </a:lnSpc>
            </a:pPr>
            <a:r>
              <a:rPr lang="en-US" sz="2000" dirty="0" smtClean="0">
                <a:solidFill>
                  <a:srgbClr val="FF0000"/>
                </a:solidFill>
                <a:latin typeface="Arial" pitchFamily="34" charset="0"/>
                <a:ea typeface="ＭＳ Ｐゴシック" charset="-128"/>
                <a:cs typeface="Arial" pitchFamily="34" charset="0"/>
              </a:rPr>
              <a:t>Modified</a:t>
            </a:r>
            <a:r>
              <a:rPr lang="en-US" sz="2000" dirty="0" smtClean="0">
                <a:solidFill>
                  <a:srgbClr val="0D57FB"/>
                </a:solidFill>
                <a:latin typeface="Arial" pitchFamily="34" charset="0"/>
                <a:ea typeface="ＭＳ Ｐゴシック" charset="-128"/>
                <a:cs typeface="Arial" pitchFamily="34" charset="0"/>
              </a:rPr>
              <a:t> </a:t>
            </a:r>
            <a:r>
              <a:rPr lang="en-US" sz="1800" dirty="0" smtClean="0">
                <a:solidFill>
                  <a:srgbClr val="0D57FB"/>
                </a:solidFill>
                <a:latin typeface="Arial" pitchFamily="34" charset="0"/>
                <a:ea typeface="ＭＳ Ｐゴシック" charset="-128"/>
                <a:cs typeface="Arial" pitchFamily="34" charset="0"/>
              </a:rPr>
              <a:t>11-13/1001r8</a:t>
            </a:r>
            <a:r>
              <a:rPr lang="en-US" sz="2000" dirty="0" smtClean="0">
                <a:solidFill>
                  <a:srgbClr val="0D57FB"/>
                </a:solidFill>
                <a:latin typeface="Arial" pitchFamily="34" charset="0"/>
                <a:ea typeface="ＭＳ Ｐゴシック" charset="-128"/>
                <a:cs typeface="Arial" pitchFamily="34" charset="0"/>
              </a:rPr>
              <a:t> Assumptions</a:t>
            </a:r>
            <a:endParaRPr lang="en-US" sz="1600" dirty="0">
              <a:solidFill>
                <a:srgbClr val="0D57FB"/>
              </a:solidFill>
              <a:latin typeface="Arial" pitchFamily="34" charset="0"/>
              <a:ea typeface="ＭＳ Ｐゴシック" charset="-128"/>
              <a:cs typeface="Arial" pitchFamily="34" charset="0"/>
            </a:endParaRPr>
          </a:p>
          <a:p>
            <a:pPr marL="0" indent="0">
              <a:lnSpc>
                <a:spcPct val="150000"/>
              </a:lnSpc>
              <a:buNone/>
            </a:pPr>
            <a:endParaRPr lang="en-US" sz="2400" dirty="0">
              <a:solidFill>
                <a:srgbClr val="0D57FB"/>
              </a:solidFill>
              <a:latin typeface="Arial" pitchFamily="34" charset="0"/>
              <a:ea typeface="ＭＳ Ｐゴシック" charset="-128"/>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0785983"/>
              </p:ext>
            </p:extLst>
          </p:nvPr>
        </p:nvGraphicFramePr>
        <p:xfrm>
          <a:off x="300038" y="1295400"/>
          <a:ext cx="8539162" cy="1198880"/>
        </p:xfrm>
        <a:graphic>
          <a:graphicData uri="http://schemas.openxmlformats.org/drawingml/2006/table">
            <a:tbl>
              <a:tblPr firstRow="1" firstCol="1" bandRow="1">
                <a:tableStyleId>{5C22544A-7EE6-4342-B048-85BDC9FD1C3A}</a:tableStyleId>
              </a:tblPr>
              <a:tblGrid>
                <a:gridCol w="245977"/>
                <a:gridCol w="1276006"/>
                <a:gridCol w="2714289"/>
                <a:gridCol w="1241842"/>
                <a:gridCol w="889959"/>
                <a:gridCol w="1253800"/>
                <a:gridCol w="917289"/>
              </a:tblGrid>
              <a:tr h="0">
                <a:tc>
                  <a:txBody>
                    <a:bodyPr/>
                    <a:lstStyle/>
                    <a:p>
                      <a:pPr marL="0" marR="0" algn="ctr" fontAlgn="base">
                        <a:lnSpc>
                          <a:spcPts val="1665"/>
                        </a:lnSpc>
                        <a:spcBef>
                          <a:spcPts val="0"/>
                        </a:spcBef>
                        <a:spcAft>
                          <a:spcPts val="0"/>
                        </a:spcAft>
                      </a:pPr>
                      <a:r>
                        <a:rPr lang="fr-FR" sz="1100" kern="1200" dirty="0">
                          <a:effectLst/>
                        </a:rPr>
                        <a:t> </a:t>
                      </a:r>
                      <a:endParaRPr lang="en-US" sz="1100" dirty="0">
                        <a:effectLst/>
                        <a:latin typeface="Times New Roman"/>
                        <a:ea typeface="Times New Roman"/>
                      </a:endParaRPr>
                    </a:p>
                  </a:txBody>
                  <a:tcPr marL="9525" marR="9525" marT="9525" marB="0" anchor="ctr"/>
                </a:tc>
                <a:tc>
                  <a:txBody>
                    <a:bodyPr/>
                    <a:lstStyle/>
                    <a:p>
                      <a:pPr marL="0" marR="0" algn="ctr" fontAlgn="base">
                        <a:lnSpc>
                          <a:spcPts val="1665"/>
                        </a:lnSpc>
                        <a:spcBef>
                          <a:spcPts val="0"/>
                        </a:spcBef>
                        <a:spcAft>
                          <a:spcPts val="0"/>
                        </a:spcAft>
                      </a:pPr>
                      <a:r>
                        <a:rPr lang="fr-FR" sz="1100" kern="1200">
                          <a:effectLst/>
                        </a:rPr>
                        <a:t>Scenario Name</a:t>
                      </a:r>
                      <a:endParaRPr lang="en-US" sz="1100">
                        <a:effectLst/>
                        <a:latin typeface="Times New Roman"/>
                        <a:ea typeface="Times New Roman"/>
                      </a:endParaRPr>
                    </a:p>
                  </a:txBody>
                  <a:tcPr marL="8255" marR="8255" marT="8255" marB="0" anchor="ctr"/>
                </a:tc>
                <a:tc>
                  <a:txBody>
                    <a:bodyPr/>
                    <a:lstStyle/>
                    <a:p>
                      <a:pPr marL="0" marR="0" algn="ctr" fontAlgn="base">
                        <a:lnSpc>
                          <a:spcPts val="1665"/>
                        </a:lnSpc>
                        <a:spcBef>
                          <a:spcPts val="0"/>
                        </a:spcBef>
                        <a:spcAft>
                          <a:spcPts val="0"/>
                        </a:spcAft>
                      </a:pPr>
                      <a:r>
                        <a:rPr lang="fr-FR" sz="1100" kern="1200" dirty="0" err="1">
                          <a:effectLst/>
                        </a:rPr>
                        <a:t>Topology</a:t>
                      </a:r>
                      <a:endParaRPr lang="en-US" sz="1100" dirty="0">
                        <a:effectLst/>
                        <a:latin typeface="Times New Roman"/>
                        <a:ea typeface="Times New Roman"/>
                      </a:endParaRPr>
                    </a:p>
                  </a:txBody>
                  <a:tcPr marL="8255" marR="8255" marT="8255" marB="0" anchor="ctr"/>
                </a:tc>
                <a:tc>
                  <a:txBody>
                    <a:bodyPr/>
                    <a:lstStyle/>
                    <a:p>
                      <a:pPr marL="0" marR="0" algn="ctr" fontAlgn="base">
                        <a:lnSpc>
                          <a:spcPts val="1665"/>
                        </a:lnSpc>
                        <a:spcBef>
                          <a:spcPts val="0"/>
                        </a:spcBef>
                        <a:spcAft>
                          <a:spcPts val="0"/>
                        </a:spcAft>
                      </a:pPr>
                      <a:r>
                        <a:rPr lang="fr-FR" sz="1100" kern="1200">
                          <a:effectLst/>
                        </a:rPr>
                        <a:t>Management</a:t>
                      </a:r>
                      <a:endParaRPr lang="en-US" sz="1100">
                        <a:effectLst/>
                        <a:latin typeface="Times New Roman"/>
                        <a:ea typeface="Times New Roman"/>
                      </a:endParaRPr>
                    </a:p>
                  </a:txBody>
                  <a:tcPr marL="8255" marR="8255" marT="8255" marB="0" anchor="ctr"/>
                </a:tc>
                <a:tc>
                  <a:txBody>
                    <a:bodyPr/>
                    <a:lstStyle/>
                    <a:p>
                      <a:pPr marL="0" marR="0" algn="ctr" fontAlgn="base">
                        <a:lnSpc>
                          <a:spcPts val="1665"/>
                        </a:lnSpc>
                        <a:spcBef>
                          <a:spcPts val="0"/>
                        </a:spcBef>
                        <a:spcAft>
                          <a:spcPts val="0"/>
                        </a:spcAft>
                      </a:pPr>
                      <a:r>
                        <a:rPr lang="fr-FR" sz="1100" kern="1200">
                          <a:effectLst/>
                        </a:rPr>
                        <a:t>Channel Model</a:t>
                      </a:r>
                      <a:endParaRPr lang="en-US" sz="1100">
                        <a:effectLst/>
                        <a:latin typeface="Times New Roman"/>
                        <a:ea typeface="Times New Roman"/>
                      </a:endParaRPr>
                    </a:p>
                  </a:txBody>
                  <a:tcPr marL="8255" marR="8255" marT="8255" marB="0" anchor="ctr"/>
                </a:tc>
                <a:tc>
                  <a:txBody>
                    <a:bodyPr/>
                    <a:lstStyle/>
                    <a:p>
                      <a:pPr marL="0" marR="0" algn="ctr" fontAlgn="base">
                        <a:lnSpc>
                          <a:spcPts val="1665"/>
                        </a:lnSpc>
                        <a:spcBef>
                          <a:spcPts val="0"/>
                        </a:spcBef>
                        <a:spcAft>
                          <a:spcPts val="0"/>
                        </a:spcAft>
                      </a:pPr>
                      <a:r>
                        <a:rPr lang="fr-FR" sz="1100" kern="1200">
                          <a:effectLst/>
                        </a:rPr>
                        <a:t>Homogeneity</a:t>
                      </a:r>
                      <a:endParaRPr lang="en-US" sz="1100">
                        <a:effectLst/>
                        <a:latin typeface="Times New Roman"/>
                        <a:ea typeface="Times New Roman"/>
                      </a:endParaRPr>
                    </a:p>
                  </a:txBody>
                  <a:tcPr marL="8255" marR="8255" marT="8255" marB="0" anchor="ctr"/>
                </a:tc>
                <a:tc>
                  <a:txBody>
                    <a:bodyPr/>
                    <a:lstStyle/>
                    <a:p>
                      <a:pPr marL="0" marR="0" algn="ctr" fontAlgn="base">
                        <a:lnSpc>
                          <a:spcPts val="1665"/>
                        </a:lnSpc>
                        <a:spcBef>
                          <a:spcPts val="0"/>
                        </a:spcBef>
                        <a:spcAft>
                          <a:spcPts val="0"/>
                        </a:spcAft>
                      </a:pPr>
                      <a:r>
                        <a:rPr lang="en-US" sz="1100" kern="1200">
                          <a:effectLst/>
                        </a:rPr>
                        <a:t>~Traffic Model</a:t>
                      </a:r>
                      <a:endParaRPr lang="en-US" sz="1100">
                        <a:effectLst/>
                        <a:latin typeface="Times New Roman"/>
                        <a:ea typeface="Times New Roman"/>
                      </a:endParaRPr>
                    </a:p>
                  </a:txBody>
                  <a:tcPr marL="8255" marR="8255" marT="8255" marB="0" anchor="ctr"/>
                </a:tc>
              </a:tr>
              <a:tr h="758825">
                <a:tc>
                  <a:txBody>
                    <a:bodyPr/>
                    <a:lstStyle/>
                    <a:p>
                      <a:pPr marL="0" marR="0" algn="ctr" fontAlgn="base">
                        <a:lnSpc>
                          <a:spcPts val="1490"/>
                        </a:lnSpc>
                        <a:spcBef>
                          <a:spcPts val="0"/>
                        </a:spcBef>
                        <a:spcAft>
                          <a:spcPts val="0"/>
                        </a:spcAft>
                      </a:pPr>
                      <a:r>
                        <a:rPr lang="en-US" sz="1100" kern="1200">
                          <a:effectLst/>
                        </a:rPr>
                        <a:t>1</a:t>
                      </a:r>
                      <a:endParaRPr lang="en-US" sz="1100">
                        <a:effectLst/>
                        <a:latin typeface="Times New Roman"/>
                        <a:ea typeface="Times New Roman"/>
                      </a:endParaRPr>
                    </a:p>
                  </a:txBody>
                  <a:tcPr marL="9525" marR="9525" marT="9525" marB="0" anchor="ctr"/>
                </a:tc>
                <a:tc>
                  <a:txBody>
                    <a:bodyPr/>
                    <a:lstStyle/>
                    <a:p>
                      <a:pPr marL="0" marR="0" algn="ctr" fontAlgn="base">
                        <a:lnSpc>
                          <a:spcPts val="1490"/>
                        </a:lnSpc>
                        <a:spcBef>
                          <a:spcPts val="0"/>
                        </a:spcBef>
                        <a:spcAft>
                          <a:spcPts val="0"/>
                        </a:spcAft>
                      </a:pPr>
                      <a:r>
                        <a:rPr lang="fr-FR" sz="1100" kern="1200" dirty="0" err="1">
                          <a:effectLst/>
                        </a:rPr>
                        <a:t>Residential</a:t>
                      </a:r>
                      <a:endParaRPr lang="en-US" sz="1100" dirty="0">
                        <a:effectLst/>
                        <a:latin typeface="Times New Roman"/>
                        <a:ea typeface="Times New Roman"/>
                      </a:endParaRPr>
                    </a:p>
                  </a:txBody>
                  <a:tcPr marL="8255" marR="8255" marT="8255" marB="0" anchor="ctr"/>
                </a:tc>
                <a:tc>
                  <a:txBody>
                    <a:bodyPr/>
                    <a:lstStyle/>
                    <a:p>
                      <a:pPr marL="0" marR="0" algn="ctr" fontAlgn="base">
                        <a:lnSpc>
                          <a:spcPts val="1490"/>
                        </a:lnSpc>
                        <a:spcBef>
                          <a:spcPts val="0"/>
                        </a:spcBef>
                        <a:spcAft>
                          <a:spcPts val="0"/>
                        </a:spcAft>
                      </a:pPr>
                      <a:r>
                        <a:rPr lang="en-US" sz="1100" kern="1200" dirty="0">
                          <a:effectLst/>
                        </a:rPr>
                        <a:t>A  - Apartment bldg.</a:t>
                      </a:r>
                      <a:endParaRPr lang="en-US" sz="1100" dirty="0">
                        <a:effectLst/>
                      </a:endParaRPr>
                    </a:p>
                    <a:p>
                      <a:pPr marL="0" marR="0" algn="ctr" fontAlgn="base">
                        <a:lnSpc>
                          <a:spcPts val="1490"/>
                        </a:lnSpc>
                        <a:spcBef>
                          <a:spcPts val="0"/>
                        </a:spcBef>
                        <a:spcAft>
                          <a:spcPts val="0"/>
                        </a:spcAft>
                      </a:pPr>
                      <a:r>
                        <a:rPr lang="en-US" sz="1100" kern="1200" dirty="0">
                          <a:effectLst/>
                        </a:rPr>
                        <a:t> e.g. ~10m x 10m </a:t>
                      </a:r>
                      <a:r>
                        <a:rPr lang="en-US" sz="1100" kern="1200" dirty="0" err="1">
                          <a:effectLst/>
                        </a:rPr>
                        <a:t>apts</a:t>
                      </a:r>
                      <a:r>
                        <a:rPr lang="en-US" sz="1100" kern="1200" dirty="0">
                          <a:effectLst/>
                        </a:rPr>
                        <a:t> in a multi-floor </a:t>
                      </a:r>
                      <a:r>
                        <a:rPr lang="en-US" sz="1100" kern="1200" dirty="0" err="1">
                          <a:effectLst/>
                        </a:rPr>
                        <a:t>bldg</a:t>
                      </a:r>
                      <a:endParaRPr lang="en-US" sz="1100" dirty="0">
                        <a:effectLst/>
                      </a:endParaRPr>
                    </a:p>
                    <a:p>
                      <a:pPr marL="0" marR="0" algn="ctr" fontAlgn="base">
                        <a:lnSpc>
                          <a:spcPts val="1490"/>
                        </a:lnSpc>
                        <a:spcBef>
                          <a:spcPts val="0"/>
                        </a:spcBef>
                        <a:spcAft>
                          <a:spcPts val="0"/>
                        </a:spcAft>
                      </a:pPr>
                      <a:r>
                        <a:rPr lang="en-US" sz="1100" kern="1200" dirty="0">
                          <a:effectLst/>
                        </a:rPr>
                        <a:t>~10s of </a:t>
                      </a:r>
                      <a:r>
                        <a:rPr lang="en-US" sz="1100" kern="1200" dirty="0" smtClean="0">
                          <a:effectLst/>
                        </a:rPr>
                        <a:t>STAs/AP, P2P pairs</a:t>
                      </a:r>
                      <a:endParaRPr lang="en-US" sz="1100" dirty="0">
                        <a:effectLst/>
                        <a:latin typeface="Times New Roman"/>
                        <a:ea typeface="Times New Roman"/>
                      </a:endParaRPr>
                    </a:p>
                  </a:txBody>
                  <a:tcPr marL="78740" marR="78740" marT="39370" marB="39370" anchor="ctr"/>
                </a:tc>
                <a:tc>
                  <a:txBody>
                    <a:bodyPr/>
                    <a:lstStyle/>
                    <a:p>
                      <a:pPr marL="0" marR="0" algn="ctr" fontAlgn="base">
                        <a:lnSpc>
                          <a:spcPts val="1490"/>
                        </a:lnSpc>
                        <a:spcBef>
                          <a:spcPts val="0"/>
                        </a:spcBef>
                        <a:spcAft>
                          <a:spcPts val="0"/>
                        </a:spcAft>
                      </a:pPr>
                      <a:r>
                        <a:rPr lang="en-US" sz="1100" kern="1200" dirty="0">
                          <a:effectLst/>
                        </a:rPr>
                        <a:t>Unmanaged</a:t>
                      </a:r>
                      <a:endParaRPr lang="en-US" sz="1100" dirty="0">
                        <a:effectLst/>
                        <a:latin typeface="Times New Roman"/>
                        <a:ea typeface="Times New Roman"/>
                      </a:endParaRPr>
                    </a:p>
                  </a:txBody>
                  <a:tcPr marL="8255" marR="8255" marT="8255" marB="0" anchor="ctr"/>
                </a:tc>
                <a:tc>
                  <a:txBody>
                    <a:bodyPr/>
                    <a:lstStyle/>
                    <a:p>
                      <a:pPr marL="0" marR="0" algn="ctr" fontAlgn="base">
                        <a:lnSpc>
                          <a:spcPts val="1490"/>
                        </a:lnSpc>
                        <a:spcBef>
                          <a:spcPts val="0"/>
                        </a:spcBef>
                        <a:spcAft>
                          <a:spcPts val="0"/>
                        </a:spcAft>
                      </a:pPr>
                      <a:r>
                        <a:rPr lang="fr-FR" sz="1100" kern="1200" dirty="0">
                          <a:effectLst/>
                        </a:rPr>
                        <a:t>Indoor</a:t>
                      </a:r>
                      <a:endParaRPr lang="en-US" sz="1100" dirty="0">
                        <a:effectLst/>
                        <a:latin typeface="Times New Roman"/>
                        <a:ea typeface="Times New Roman"/>
                      </a:endParaRPr>
                    </a:p>
                  </a:txBody>
                  <a:tcPr marL="8255" marR="8255" marT="8255" marB="0" anchor="ctr"/>
                </a:tc>
                <a:tc>
                  <a:txBody>
                    <a:bodyPr/>
                    <a:lstStyle/>
                    <a:p>
                      <a:pPr marL="0" marR="0" algn="ctr" fontAlgn="base">
                        <a:lnSpc>
                          <a:spcPts val="1490"/>
                        </a:lnSpc>
                        <a:spcBef>
                          <a:spcPts val="0"/>
                        </a:spcBef>
                        <a:spcAft>
                          <a:spcPts val="0"/>
                        </a:spcAft>
                      </a:pPr>
                      <a:r>
                        <a:rPr lang="fr-FR" sz="1100" kern="1200" dirty="0">
                          <a:effectLst/>
                        </a:rPr>
                        <a:t>Flat</a:t>
                      </a:r>
                      <a:endParaRPr lang="en-US" sz="1100" dirty="0">
                        <a:effectLst/>
                        <a:latin typeface="Times New Roman"/>
                        <a:ea typeface="Times New Roman"/>
                      </a:endParaRPr>
                    </a:p>
                  </a:txBody>
                  <a:tcPr marL="8255" marR="8255" marT="8255" marB="0" anchor="ctr"/>
                </a:tc>
                <a:tc>
                  <a:txBody>
                    <a:bodyPr/>
                    <a:lstStyle/>
                    <a:p>
                      <a:pPr marL="0" marR="0" algn="ctr" fontAlgn="base">
                        <a:lnSpc>
                          <a:spcPts val="1490"/>
                        </a:lnSpc>
                        <a:spcBef>
                          <a:spcPts val="0"/>
                        </a:spcBef>
                        <a:spcAft>
                          <a:spcPts val="0"/>
                        </a:spcAft>
                      </a:pPr>
                      <a:r>
                        <a:rPr lang="en-US" sz="1100" kern="1200" dirty="0">
                          <a:effectLst/>
                        </a:rPr>
                        <a:t>Home</a:t>
                      </a:r>
                      <a:endParaRPr lang="en-US" sz="1100" dirty="0">
                        <a:effectLst/>
                        <a:latin typeface="Times New Roman"/>
                        <a:ea typeface="Times New Roman"/>
                      </a:endParaRPr>
                    </a:p>
                  </a:txBody>
                  <a:tcPr marL="8255" marR="8255" marT="825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013412618"/>
              </p:ext>
            </p:extLst>
          </p:nvPr>
        </p:nvGraphicFramePr>
        <p:xfrm>
          <a:off x="323528" y="3140968"/>
          <a:ext cx="8633878" cy="3298465"/>
        </p:xfrm>
        <a:graphic>
          <a:graphicData uri="http://schemas.openxmlformats.org/drawingml/2006/table">
            <a:tbl>
              <a:tblPr firstRow="1" firstCol="1" bandRow="1">
                <a:tableStyleId>{5C22544A-7EE6-4342-B048-85BDC9FD1C3A}</a:tableStyleId>
              </a:tblPr>
              <a:tblGrid>
                <a:gridCol w="3099562"/>
                <a:gridCol w="5534316"/>
              </a:tblGrid>
              <a:tr h="198216">
                <a:tc>
                  <a:txBody>
                    <a:bodyPr/>
                    <a:lstStyle/>
                    <a:p>
                      <a:pPr marL="0" marR="0" algn="ctr">
                        <a:spcBef>
                          <a:spcPts val="0"/>
                        </a:spcBef>
                        <a:spcAft>
                          <a:spcPts val="0"/>
                        </a:spcAft>
                      </a:pPr>
                      <a:r>
                        <a:rPr lang="en-GB" sz="1000" dirty="0">
                          <a:effectLst/>
                          <a:latin typeface="+mn-lt"/>
                        </a:rPr>
                        <a:t>Parameter</a:t>
                      </a:r>
                      <a:endParaRPr lang="en-US" sz="1000" dirty="0">
                        <a:effectLst/>
                        <a:latin typeface="+mn-lt"/>
                        <a:ea typeface="Times New Roman"/>
                      </a:endParaRPr>
                    </a:p>
                  </a:txBody>
                  <a:tcPr marL="31938" marR="31938" marT="0" marB="0"/>
                </a:tc>
                <a:tc>
                  <a:txBody>
                    <a:bodyPr/>
                    <a:lstStyle/>
                    <a:p>
                      <a:pPr marL="0" marR="0" algn="ctr">
                        <a:spcBef>
                          <a:spcPts val="0"/>
                        </a:spcBef>
                        <a:spcAft>
                          <a:spcPts val="0"/>
                        </a:spcAft>
                      </a:pPr>
                      <a:r>
                        <a:rPr lang="en-GB" sz="1000" dirty="0">
                          <a:effectLst/>
                          <a:latin typeface="+mn-lt"/>
                        </a:rPr>
                        <a:t>Value</a:t>
                      </a:r>
                      <a:endParaRPr lang="en-US" sz="1000" dirty="0">
                        <a:effectLst/>
                        <a:latin typeface="+mn-lt"/>
                        <a:ea typeface="Times New Roman"/>
                      </a:endParaRPr>
                    </a:p>
                  </a:txBody>
                  <a:tcPr marL="31938" marR="31938" marT="0" marB="0"/>
                </a:tc>
              </a:tr>
              <a:tr h="198216">
                <a:tc gridSpan="2">
                  <a:txBody>
                    <a:bodyPr/>
                    <a:lstStyle/>
                    <a:p>
                      <a:pPr marL="0" marR="0" algn="ctr">
                        <a:spcBef>
                          <a:spcPts val="0"/>
                        </a:spcBef>
                        <a:spcAft>
                          <a:spcPts val="0"/>
                        </a:spcAft>
                      </a:pPr>
                      <a:r>
                        <a:rPr lang="en-GB" sz="1000" dirty="0">
                          <a:effectLst/>
                          <a:latin typeface="+mn-lt"/>
                        </a:rPr>
                        <a:t>Topology</a:t>
                      </a:r>
                      <a:endParaRPr lang="en-US" sz="1000" dirty="0">
                        <a:effectLst/>
                        <a:latin typeface="+mn-lt"/>
                        <a:ea typeface="Times New Roman"/>
                      </a:endParaRPr>
                    </a:p>
                  </a:txBody>
                  <a:tcPr marL="31938" marR="31938" marT="0" marB="0"/>
                </a:tc>
                <a:tc hMerge="1">
                  <a:txBody>
                    <a:bodyPr/>
                    <a:lstStyle/>
                    <a:p>
                      <a:endParaRPr lang="en-US"/>
                    </a:p>
                  </a:txBody>
                  <a:tcPr/>
                </a:tc>
              </a:tr>
              <a:tr h="690974">
                <a:tc>
                  <a:txBody>
                    <a:bodyPr/>
                    <a:lstStyle/>
                    <a:p>
                      <a:pPr marL="0" marR="0">
                        <a:spcBef>
                          <a:spcPts val="0"/>
                        </a:spcBef>
                        <a:spcAft>
                          <a:spcPts val="0"/>
                        </a:spcAft>
                      </a:pPr>
                      <a:r>
                        <a:rPr lang="en-US" sz="1000" dirty="0">
                          <a:effectLst/>
                          <a:latin typeface="+mn-lt"/>
                        </a:rPr>
                        <a:t>Topology Description</a:t>
                      </a:r>
                    </a:p>
                    <a:p>
                      <a:pPr marL="0" marR="0">
                        <a:spcBef>
                          <a:spcPts val="0"/>
                        </a:spcBef>
                        <a:spcAft>
                          <a:spcPts val="0"/>
                        </a:spcAft>
                      </a:pPr>
                      <a:r>
                        <a:rPr lang="en-GB" sz="1000" dirty="0">
                          <a:effectLst/>
                          <a:latin typeface="+mn-lt"/>
                        </a:rPr>
                        <a:t> </a:t>
                      </a:r>
                      <a:endParaRPr lang="en-US" sz="1000" dirty="0">
                        <a:effectLst/>
                        <a:latin typeface="+mn-lt"/>
                        <a:ea typeface="Times New Roman"/>
                      </a:endParaRPr>
                    </a:p>
                  </a:txBody>
                  <a:tcPr marL="31938" marR="31938" marT="0" marB="0"/>
                </a:tc>
                <a:tc>
                  <a:txBody>
                    <a:bodyPr/>
                    <a:lstStyle/>
                    <a:p>
                      <a:pPr marL="0" marR="0">
                        <a:spcBef>
                          <a:spcPts val="0"/>
                        </a:spcBef>
                        <a:spcAft>
                          <a:spcPts val="0"/>
                        </a:spcAft>
                      </a:pPr>
                      <a:r>
                        <a:rPr lang="en-US" sz="1000" dirty="0">
                          <a:effectLst/>
                          <a:latin typeface="+mn-lt"/>
                        </a:rPr>
                        <a:t>Multi-floor building</a:t>
                      </a:r>
                    </a:p>
                    <a:p>
                      <a:pPr marL="342900" marR="0" lvl="0" indent="-342900">
                        <a:spcBef>
                          <a:spcPts val="0"/>
                        </a:spcBef>
                        <a:spcAft>
                          <a:spcPts val="0"/>
                        </a:spcAft>
                        <a:buFont typeface="Times New Roman"/>
                        <a:buChar char="•"/>
                        <a:tabLst>
                          <a:tab pos="457200" algn="l"/>
                        </a:tabLst>
                      </a:pPr>
                      <a:r>
                        <a:rPr lang="en-US" sz="1000" dirty="0">
                          <a:effectLst/>
                          <a:latin typeface="+mn-lt"/>
                        </a:rPr>
                        <a:t>5 floors, 3 m height in each floor</a:t>
                      </a:r>
                    </a:p>
                    <a:p>
                      <a:pPr marL="342900" marR="0" lvl="0" indent="-342900">
                        <a:spcBef>
                          <a:spcPts val="0"/>
                        </a:spcBef>
                        <a:spcAft>
                          <a:spcPts val="0"/>
                        </a:spcAft>
                        <a:buFont typeface="Times New Roman"/>
                        <a:buChar char="•"/>
                        <a:tabLst>
                          <a:tab pos="457200" algn="l"/>
                        </a:tabLst>
                      </a:pPr>
                      <a:r>
                        <a:rPr lang="en-US" sz="1000" dirty="0">
                          <a:effectLst/>
                          <a:latin typeface="+mn-lt"/>
                        </a:rPr>
                        <a:t>2x10 rooms in each floor</a:t>
                      </a:r>
                    </a:p>
                    <a:p>
                      <a:pPr marL="342900" marR="0" lvl="0" indent="-342900">
                        <a:spcBef>
                          <a:spcPts val="0"/>
                        </a:spcBef>
                        <a:spcAft>
                          <a:spcPts val="0"/>
                        </a:spcAft>
                        <a:buFont typeface="Times New Roman"/>
                        <a:buChar char="•"/>
                        <a:tabLst>
                          <a:tab pos="457200" algn="l"/>
                        </a:tabLst>
                      </a:pPr>
                      <a:r>
                        <a:rPr lang="en-US" sz="1000" dirty="0">
                          <a:effectLst/>
                          <a:latin typeface="+mn-lt"/>
                        </a:rPr>
                        <a:t>Apartment size</a:t>
                      </a:r>
                      <a:r>
                        <a:rPr lang="en-US" sz="1000" dirty="0" smtClean="0">
                          <a:effectLst/>
                          <a:latin typeface="+mn-lt"/>
                        </a:rPr>
                        <a:t>: 10m </a:t>
                      </a:r>
                      <a:r>
                        <a:rPr lang="en-US" sz="1000" dirty="0">
                          <a:effectLst/>
                          <a:latin typeface="+mn-lt"/>
                        </a:rPr>
                        <a:t>x 10m x 3m</a:t>
                      </a:r>
                      <a:endParaRPr lang="en-US" sz="1000" dirty="0">
                        <a:effectLst/>
                        <a:latin typeface="+mn-lt"/>
                        <a:ea typeface="Times New Roman"/>
                      </a:endParaRPr>
                    </a:p>
                  </a:txBody>
                  <a:tcPr marL="31938" marR="31938" marT="0" marB="0"/>
                </a:tc>
              </a:tr>
              <a:tr h="198216">
                <a:tc>
                  <a:txBody>
                    <a:bodyPr/>
                    <a:lstStyle/>
                    <a:p>
                      <a:pPr marL="0" marR="0">
                        <a:spcBef>
                          <a:spcPts val="0"/>
                        </a:spcBef>
                        <a:spcAft>
                          <a:spcPts val="0"/>
                        </a:spcAft>
                      </a:pPr>
                      <a:r>
                        <a:rPr lang="en-GB" sz="1000">
                          <a:effectLst/>
                          <a:latin typeface="+mn-lt"/>
                        </a:rPr>
                        <a:t>APs location</a:t>
                      </a:r>
                      <a:endParaRPr lang="en-US" sz="1000">
                        <a:effectLst/>
                        <a:latin typeface="+mn-lt"/>
                        <a:ea typeface="Times New Roman"/>
                      </a:endParaRPr>
                    </a:p>
                  </a:txBody>
                  <a:tcPr marL="31938" marR="31938" marT="0" marB="0"/>
                </a:tc>
                <a:tc>
                  <a:txBody>
                    <a:bodyPr/>
                    <a:lstStyle/>
                    <a:p>
                      <a:pPr marL="0" marR="0">
                        <a:spcBef>
                          <a:spcPts val="0"/>
                        </a:spcBef>
                        <a:spcAft>
                          <a:spcPts val="0"/>
                        </a:spcAft>
                      </a:pPr>
                      <a:r>
                        <a:rPr lang="en-GB" sz="1000" dirty="0">
                          <a:effectLst/>
                          <a:latin typeface="+mn-lt"/>
                        </a:rPr>
                        <a:t>One AP per </a:t>
                      </a:r>
                      <a:r>
                        <a:rPr lang="en-GB" sz="1000" dirty="0" smtClean="0">
                          <a:effectLst/>
                          <a:latin typeface="+mn-lt"/>
                        </a:rPr>
                        <a:t>apartment at </a:t>
                      </a:r>
                      <a:r>
                        <a:rPr lang="en-US" sz="1000" dirty="0" smtClean="0">
                          <a:solidFill>
                            <a:srgbClr val="FF0000"/>
                          </a:solidFill>
                          <a:effectLst/>
                          <a:latin typeface="+mn-lt"/>
                        </a:rPr>
                        <a:t>center</a:t>
                      </a:r>
                      <a:r>
                        <a:rPr lang="en-US" sz="1000" baseline="0" dirty="0" smtClean="0">
                          <a:solidFill>
                            <a:srgbClr val="FF0000"/>
                          </a:solidFill>
                          <a:effectLst/>
                          <a:latin typeface="+mn-lt"/>
                        </a:rPr>
                        <a:t> location</a:t>
                      </a:r>
                      <a:r>
                        <a:rPr lang="en-US" sz="1000" dirty="0" smtClean="0">
                          <a:effectLst/>
                          <a:latin typeface="+mn-lt"/>
                        </a:rPr>
                        <a:t> at 1.5m above the floor level</a:t>
                      </a:r>
                      <a:r>
                        <a:rPr lang="en-GB" sz="1000" dirty="0" smtClean="0">
                          <a:effectLst/>
                          <a:latin typeface="+mn-lt"/>
                        </a:rPr>
                        <a:t>.</a:t>
                      </a:r>
                      <a:endParaRPr lang="en-US" sz="1000" dirty="0">
                        <a:effectLst/>
                        <a:latin typeface="+mn-lt"/>
                        <a:ea typeface="Times New Roman"/>
                      </a:endParaRPr>
                    </a:p>
                  </a:txBody>
                  <a:tcPr marL="31938" marR="31938" marT="0" marB="0"/>
                </a:tc>
              </a:tr>
              <a:tr h="387310">
                <a:tc>
                  <a:txBody>
                    <a:bodyPr/>
                    <a:lstStyle/>
                    <a:p>
                      <a:pPr marL="0" marR="0">
                        <a:spcBef>
                          <a:spcPts val="0"/>
                        </a:spcBef>
                        <a:spcAft>
                          <a:spcPts val="0"/>
                        </a:spcAft>
                      </a:pPr>
                      <a:r>
                        <a:rPr lang="en-GB" sz="1000" dirty="0">
                          <a:effectLst/>
                          <a:latin typeface="+mn-lt"/>
                        </a:rPr>
                        <a:t>AP Type</a:t>
                      </a:r>
                      <a:endParaRPr lang="en-US" sz="1000" dirty="0">
                        <a:effectLst/>
                        <a:latin typeface="+mn-lt"/>
                        <a:ea typeface="Times New Roman"/>
                      </a:endParaRPr>
                    </a:p>
                  </a:txBody>
                  <a:tcPr marL="31938" marR="31938" marT="0" marB="0"/>
                </a:tc>
                <a:tc>
                  <a:txBody>
                    <a:bodyPr/>
                    <a:lstStyle/>
                    <a:p>
                      <a:r>
                        <a:rPr lang="en-US" sz="1000" b="1" kern="1200" dirty="0" smtClean="0">
                          <a:solidFill>
                            <a:srgbClr val="FF0000"/>
                          </a:solidFill>
                          <a:effectLst/>
                          <a:latin typeface="+mn-lt"/>
                          <a:ea typeface="+mn-ea"/>
                          <a:cs typeface="+mn-cs"/>
                        </a:rPr>
                        <a:t>802.11n, 20 MHz BW nodes.</a:t>
                      </a:r>
                      <a:r>
                        <a:rPr lang="en-US" sz="1000" b="1" kern="1200" baseline="0" dirty="0" smtClean="0">
                          <a:solidFill>
                            <a:srgbClr val="FF0000"/>
                          </a:solidFill>
                          <a:effectLst/>
                          <a:latin typeface="+mn-lt"/>
                          <a:ea typeface="+mn-ea"/>
                          <a:cs typeface="+mn-cs"/>
                        </a:rPr>
                        <a:t> </a:t>
                      </a:r>
                      <a:r>
                        <a:rPr lang="en-US" sz="1000" kern="1200" dirty="0" smtClean="0">
                          <a:solidFill>
                            <a:srgbClr val="FF0000"/>
                          </a:solidFill>
                          <a:effectLst/>
                          <a:latin typeface="+mn-lt"/>
                          <a:ea typeface="+mn-ea"/>
                          <a:cs typeface="+mn-cs"/>
                        </a:rPr>
                        <a:t>All nodes in each apartment are associated with the apartment’s AP (BSS).  All BSS use the</a:t>
                      </a:r>
                      <a:r>
                        <a:rPr lang="en-US" sz="1000" kern="1200" baseline="0" dirty="0" smtClean="0">
                          <a:solidFill>
                            <a:srgbClr val="FF0000"/>
                          </a:solidFill>
                          <a:effectLst/>
                          <a:latin typeface="+mn-lt"/>
                          <a:ea typeface="+mn-ea"/>
                          <a:cs typeface="+mn-cs"/>
                        </a:rPr>
                        <a:t> same </a:t>
                      </a:r>
                      <a:r>
                        <a:rPr lang="en-US" sz="1000" kern="1200" dirty="0" smtClean="0">
                          <a:solidFill>
                            <a:srgbClr val="FF0000"/>
                          </a:solidFill>
                          <a:effectLst/>
                          <a:latin typeface="+mn-lt"/>
                          <a:ea typeface="+mn-ea"/>
                          <a:cs typeface="+mn-cs"/>
                        </a:rPr>
                        <a:t>channel. </a:t>
                      </a:r>
                      <a:endParaRPr lang="en-US" sz="400" dirty="0">
                        <a:solidFill>
                          <a:srgbClr val="FF0000"/>
                        </a:solidFill>
                        <a:effectLst/>
                        <a:latin typeface="+mn-lt"/>
                        <a:ea typeface="Times New Roman"/>
                      </a:endParaRPr>
                    </a:p>
                  </a:txBody>
                  <a:tcPr marL="31938" marR="31938" marT="0" marB="0"/>
                </a:tc>
              </a:tr>
              <a:tr h="357954">
                <a:tc>
                  <a:txBody>
                    <a:bodyPr/>
                    <a:lstStyle/>
                    <a:p>
                      <a:pPr marL="0" marR="0">
                        <a:spcBef>
                          <a:spcPts val="0"/>
                        </a:spcBef>
                        <a:spcAft>
                          <a:spcPts val="0"/>
                        </a:spcAft>
                      </a:pPr>
                      <a:r>
                        <a:rPr lang="en-GB" sz="1000" dirty="0">
                          <a:effectLst/>
                          <a:latin typeface="+mn-lt"/>
                        </a:rPr>
                        <a:t>STAs location</a:t>
                      </a:r>
                      <a:endParaRPr lang="en-US" sz="1000" dirty="0">
                        <a:effectLst/>
                        <a:latin typeface="+mn-lt"/>
                        <a:ea typeface="Times New Roman"/>
                      </a:endParaRPr>
                    </a:p>
                  </a:txBody>
                  <a:tcPr marL="31938" marR="31938" marT="0" marB="0"/>
                </a:tc>
                <a:tc>
                  <a:txBody>
                    <a:bodyPr/>
                    <a:lstStyle/>
                    <a:p>
                      <a:pPr marL="0" marR="0">
                        <a:spcBef>
                          <a:spcPts val="0"/>
                        </a:spcBef>
                        <a:spcAft>
                          <a:spcPts val="0"/>
                        </a:spcAft>
                      </a:pPr>
                      <a:r>
                        <a:rPr lang="en-US" sz="1000" dirty="0" smtClean="0">
                          <a:effectLst/>
                          <a:latin typeface="+mn-lt"/>
                        </a:rPr>
                        <a:t>Random </a:t>
                      </a:r>
                      <a:r>
                        <a:rPr lang="en-US" sz="1000" dirty="0" err="1">
                          <a:effectLst/>
                          <a:latin typeface="+mn-lt"/>
                        </a:rPr>
                        <a:t>xy</a:t>
                      </a:r>
                      <a:r>
                        <a:rPr lang="en-US" sz="1000" dirty="0">
                          <a:effectLst/>
                          <a:latin typeface="+mn-lt"/>
                        </a:rPr>
                        <a:t>-locations (uniform distribution) at 1.5m above the floor </a:t>
                      </a:r>
                      <a:r>
                        <a:rPr lang="en-US" sz="1000" dirty="0" smtClean="0">
                          <a:effectLst/>
                          <a:latin typeface="+mn-lt"/>
                        </a:rPr>
                        <a:t>level (no minimum </a:t>
                      </a:r>
                      <a:r>
                        <a:rPr lang="en-US" sz="1000" dirty="0">
                          <a:effectLst/>
                          <a:latin typeface="+mn-lt"/>
                        </a:rPr>
                        <a:t>distance </a:t>
                      </a:r>
                      <a:r>
                        <a:rPr lang="en-US" sz="1000" dirty="0" smtClean="0">
                          <a:effectLst/>
                          <a:latin typeface="+mn-lt"/>
                        </a:rPr>
                        <a:t>from </a:t>
                      </a:r>
                      <a:r>
                        <a:rPr lang="en-US" sz="1000" dirty="0">
                          <a:effectLst/>
                          <a:latin typeface="+mn-lt"/>
                        </a:rPr>
                        <a:t>the </a:t>
                      </a:r>
                      <a:r>
                        <a:rPr lang="en-US" sz="1000" dirty="0" smtClean="0">
                          <a:effectLst/>
                          <a:latin typeface="+mn-lt"/>
                        </a:rPr>
                        <a:t>AP) </a:t>
                      </a:r>
                      <a:endParaRPr lang="en-US" sz="1000" dirty="0">
                        <a:effectLst/>
                        <a:latin typeface="+mn-lt"/>
                        <a:ea typeface="Times New Roman"/>
                      </a:endParaRPr>
                    </a:p>
                  </a:txBody>
                  <a:tcPr marL="31938" marR="31938" marT="0" marB="0"/>
                </a:tc>
              </a:tr>
              <a:tr h="200779">
                <a:tc>
                  <a:txBody>
                    <a:bodyPr/>
                    <a:lstStyle/>
                    <a:p>
                      <a:pPr marL="0" marR="0">
                        <a:spcBef>
                          <a:spcPts val="0"/>
                        </a:spcBef>
                        <a:spcAft>
                          <a:spcPts val="0"/>
                        </a:spcAft>
                      </a:pPr>
                      <a:r>
                        <a:rPr lang="en-US" sz="1000" dirty="0" smtClean="0">
                          <a:effectLst/>
                          <a:latin typeface="+mn-lt"/>
                          <a:ea typeface="Times New Roman"/>
                        </a:rPr>
                        <a:t>Number of STAs </a:t>
                      </a:r>
                      <a:endParaRPr lang="en-US" sz="1000" dirty="0">
                        <a:effectLst/>
                        <a:latin typeface="+mn-lt"/>
                        <a:ea typeface="Times New Roman"/>
                      </a:endParaRPr>
                    </a:p>
                  </a:txBody>
                  <a:tcPr marL="31938" marR="31938" marT="0" marB="0"/>
                </a:tc>
                <a:tc>
                  <a:txBody>
                    <a:bodyPr/>
                    <a:lstStyle/>
                    <a:p>
                      <a:pPr marL="0" marR="0">
                        <a:spcBef>
                          <a:spcPts val="0"/>
                        </a:spcBef>
                        <a:spcAft>
                          <a:spcPts val="0"/>
                        </a:spcAft>
                      </a:pPr>
                      <a:r>
                        <a:rPr lang="en-US" sz="1000" dirty="0" smtClean="0">
                          <a:solidFill>
                            <a:srgbClr val="FF0000"/>
                          </a:solidFill>
                          <a:effectLst/>
                          <a:latin typeface="+mn-lt"/>
                        </a:rPr>
                        <a:t>In each apartment, 5 STAs </a:t>
                      </a:r>
                      <a:endParaRPr lang="en-US" sz="1000" dirty="0">
                        <a:solidFill>
                          <a:srgbClr val="FF0000"/>
                        </a:solidFill>
                        <a:effectLst/>
                        <a:latin typeface="+mn-lt"/>
                        <a:ea typeface="Times New Roman"/>
                      </a:endParaRPr>
                    </a:p>
                  </a:txBody>
                  <a:tcPr marL="31938" marR="31938" marT="0" marB="0"/>
                </a:tc>
              </a:tr>
              <a:tr h="1003759">
                <a:tc>
                  <a:txBody>
                    <a:bodyPr/>
                    <a:lstStyle/>
                    <a:p>
                      <a:pPr marL="0" marR="0">
                        <a:spcBef>
                          <a:spcPts val="0"/>
                        </a:spcBef>
                        <a:spcAft>
                          <a:spcPts val="0"/>
                        </a:spcAft>
                      </a:pPr>
                      <a:r>
                        <a:rPr lang="en-US" sz="1000" dirty="0" smtClean="0">
                          <a:effectLst/>
                          <a:latin typeface="+mn-lt"/>
                          <a:ea typeface="Times New Roman"/>
                        </a:rPr>
                        <a:t>Channel model</a:t>
                      </a:r>
                      <a:endParaRPr lang="en-US" sz="1000" dirty="0">
                        <a:effectLst/>
                        <a:latin typeface="+mn-lt"/>
                        <a:ea typeface="Times New Roman"/>
                      </a:endParaRPr>
                    </a:p>
                  </a:txBody>
                  <a:tcPr marL="31938" marR="31938" marT="0" marB="0"/>
                </a:tc>
                <a:tc>
                  <a:txBody>
                    <a:bodyPr/>
                    <a:lstStyle/>
                    <a:p>
                      <a:pPr marL="0" marR="0">
                        <a:spcBef>
                          <a:spcPts val="0"/>
                        </a:spcBef>
                        <a:spcAft>
                          <a:spcPts val="0"/>
                        </a:spcAft>
                      </a:pPr>
                      <a:r>
                        <a:rPr lang="en-US" sz="1000" dirty="0" smtClean="0">
                          <a:effectLst/>
                          <a:latin typeface="+mn-lt"/>
                          <a:ea typeface="Times New Roman"/>
                        </a:rPr>
                        <a:t>TGn channel </a:t>
                      </a:r>
                      <a:r>
                        <a:rPr lang="en-US" sz="1000" dirty="0" smtClean="0">
                          <a:solidFill>
                            <a:srgbClr val="FF0000"/>
                          </a:solidFill>
                          <a:effectLst/>
                          <a:latin typeface="+mn-lt"/>
                          <a:ea typeface="Times New Roman"/>
                        </a:rPr>
                        <a:t>model B</a:t>
                      </a:r>
                    </a:p>
                    <a:p>
                      <a:pPr marL="0" marR="0">
                        <a:spcBef>
                          <a:spcPts val="0"/>
                        </a:spcBef>
                        <a:spcAft>
                          <a:spcPts val="0"/>
                        </a:spcAft>
                      </a:pPr>
                      <a:r>
                        <a:rPr lang="en-US" sz="1000" baseline="0" dirty="0" smtClean="0">
                          <a:effectLst/>
                          <a:latin typeface="+mn-lt"/>
                          <a:ea typeface="Times New Roman"/>
                        </a:rPr>
                        <a:t>GF Wall penetration loss = </a:t>
                      </a:r>
                      <a:r>
                        <a:rPr lang="en-US" sz="1000" baseline="0" dirty="0" smtClean="0">
                          <a:solidFill>
                            <a:srgbClr val="FF0000"/>
                          </a:solidFill>
                          <a:effectLst/>
                          <a:latin typeface="+mn-lt"/>
                          <a:ea typeface="Times New Roman"/>
                        </a:rPr>
                        <a:t>13 dB</a:t>
                      </a:r>
                      <a:r>
                        <a:rPr lang="en-US" sz="1000" baseline="0" dirty="0" smtClean="0">
                          <a:effectLst/>
                          <a:latin typeface="+mn-lt"/>
                          <a:ea typeface="Times New Roman"/>
                        </a:rPr>
                        <a:t>, Floor penetration loss = </a:t>
                      </a:r>
                      <a:r>
                        <a:rPr lang="en-US" sz="1000" baseline="0" dirty="0" smtClean="0">
                          <a:solidFill>
                            <a:srgbClr val="FF0000"/>
                          </a:solidFill>
                          <a:effectLst/>
                          <a:latin typeface="+mn-lt"/>
                          <a:ea typeface="Times New Roman"/>
                        </a:rPr>
                        <a:t>13 dB</a:t>
                      </a:r>
                      <a:r>
                        <a:rPr lang="en-US" sz="1000" baseline="0" dirty="0" smtClean="0">
                          <a:solidFill>
                            <a:schemeClr val="tx1"/>
                          </a:solidFill>
                          <a:effectLst/>
                          <a:latin typeface="+mn-lt"/>
                          <a:ea typeface="Times New Roman"/>
                        </a:rPr>
                        <a:t>; No interior walls; </a:t>
                      </a:r>
                    </a:p>
                    <a:p>
                      <a:pPr marL="0" marR="0">
                        <a:spcBef>
                          <a:spcPts val="0"/>
                        </a:spcBef>
                        <a:spcAft>
                          <a:spcPts val="0"/>
                        </a:spcAft>
                      </a:pPr>
                      <a:r>
                        <a:rPr lang="en-US" sz="1000" baseline="0" dirty="0" smtClean="0">
                          <a:solidFill>
                            <a:schemeClr val="tx1"/>
                          </a:solidFill>
                          <a:effectLst/>
                          <a:latin typeface="+mn-lt"/>
                          <a:ea typeface="Times New Roman"/>
                        </a:rPr>
                        <a:t>Penetration loss expression below (11-14/0083r0); Penetration loss values (ITU-R P1238-7 (2012) Table 3)</a:t>
                      </a:r>
                    </a:p>
                    <a:p>
                      <a:pPr marL="0" marR="0">
                        <a:spcBef>
                          <a:spcPts val="0"/>
                        </a:spcBef>
                        <a:spcAft>
                          <a:spcPts val="0"/>
                        </a:spcAft>
                      </a:pPr>
                      <a:endParaRPr lang="en-US" sz="1000" kern="1200" dirty="0">
                        <a:solidFill>
                          <a:srgbClr val="FF0000"/>
                        </a:solidFill>
                        <a:effectLst/>
                        <a:latin typeface="+mn-lt"/>
                        <a:ea typeface="+mn-ea"/>
                        <a:cs typeface="+mn-cs"/>
                      </a:endParaRPr>
                    </a:p>
                    <a:p>
                      <a:endParaRPr lang="en-US" sz="1000" kern="1200" dirty="0">
                        <a:solidFill>
                          <a:srgbClr val="FF0000"/>
                        </a:solidFill>
                        <a:effectLst/>
                        <a:latin typeface="+mn-lt"/>
                        <a:ea typeface="+mn-ea"/>
                        <a:cs typeface="+mn-cs"/>
                      </a:endParaRPr>
                    </a:p>
                    <a:p>
                      <a:pPr marL="0" marR="0">
                        <a:spcBef>
                          <a:spcPts val="0"/>
                        </a:spcBef>
                        <a:spcAft>
                          <a:spcPts val="0"/>
                        </a:spcAft>
                      </a:pPr>
                      <a:endParaRPr lang="en-US" sz="1000" dirty="0">
                        <a:solidFill>
                          <a:srgbClr val="FF0000"/>
                        </a:solidFill>
                        <a:effectLst/>
                        <a:latin typeface="+mn-lt"/>
                        <a:ea typeface="Times New Roman"/>
                      </a:endParaRPr>
                    </a:p>
                  </a:txBody>
                  <a:tcPr marL="31938" marR="31938" marT="0" marB="0"/>
                </a:tc>
              </a:tr>
            </a:tbl>
          </a:graphicData>
        </a:graphic>
      </p:graphicFrame>
      <p:sp>
        <p:nvSpPr>
          <p:cNvPr id="3" name="Rectangle 2"/>
          <p:cNvSpPr/>
          <p:nvPr/>
        </p:nvSpPr>
        <p:spPr>
          <a:xfrm>
            <a:off x="6876256" y="6453336"/>
            <a:ext cx="1778702" cy="276999"/>
          </a:xfrm>
          <a:prstGeom prst="rect">
            <a:avLst/>
          </a:prstGeom>
        </p:spPr>
        <p:txBody>
          <a:bodyPr wrap="none">
            <a:spAutoFit/>
          </a:bodyPr>
          <a:lstStyle/>
          <a:p>
            <a:r>
              <a:rPr lang="en-GB" sz="1200" dirty="0">
                <a:solidFill>
                  <a:schemeClr val="tx1"/>
                </a:solidFill>
              </a:rPr>
              <a:t>Frank </a:t>
            </a:r>
            <a:r>
              <a:rPr lang="en-GB" sz="1200" dirty="0" err="1">
                <a:solidFill>
                  <a:schemeClr val="tx1"/>
                </a:solidFill>
              </a:rPr>
              <a:t>LaSita</a:t>
            </a:r>
            <a:r>
              <a:rPr lang="en-GB" sz="1200" dirty="0">
                <a:solidFill>
                  <a:schemeClr val="tx1"/>
                </a:solidFill>
              </a:rPr>
              <a:t>, </a:t>
            </a:r>
            <a:r>
              <a:rPr lang="en-GB" sz="1200" dirty="0" err="1">
                <a:solidFill>
                  <a:schemeClr val="tx1"/>
                </a:solidFill>
              </a:rPr>
              <a:t>InterDigital</a:t>
            </a:r>
            <a:endParaRPr lang="en-GB" sz="1200" dirty="0">
              <a:solidFill>
                <a:schemeClr val="tx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840095448"/>
              </p:ext>
            </p:extLst>
          </p:nvPr>
        </p:nvGraphicFramePr>
        <p:xfrm>
          <a:off x="4644008" y="5764892"/>
          <a:ext cx="2304256" cy="616436"/>
        </p:xfrm>
        <a:graphic>
          <a:graphicData uri="http://schemas.openxmlformats.org/presentationml/2006/ole">
            <mc:AlternateContent xmlns:mc="http://schemas.openxmlformats.org/markup-compatibility/2006">
              <mc:Choice xmlns:v="urn:schemas-microsoft-com:vml" Requires="v">
                <p:oleObj spid="_x0000_s4104" name="Equation" r:id="rId4" imgW="2616200" imgH="698500" progId="Equation.3">
                  <p:embed/>
                </p:oleObj>
              </mc:Choice>
              <mc:Fallback>
                <p:oleObj name="Equation" r:id="rId4" imgW="2616200" imgH="698500" progId="Equation.3">
                  <p:embed/>
                  <p:pic>
                    <p:nvPicPr>
                      <p:cNvPr id="0" name=""/>
                      <p:cNvPicPr>
                        <a:picLocks noChangeAspect="1" noChangeArrowheads="1"/>
                      </p:cNvPicPr>
                      <p:nvPr/>
                    </p:nvPicPr>
                    <p:blipFill>
                      <a:blip r:embed="rId5"/>
                      <a:srcRect/>
                      <a:stretch>
                        <a:fillRect/>
                      </a:stretch>
                    </p:blipFill>
                    <p:spPr bwMode="auto">
                      <a:xfrm>
                        <a:off x="4644008" y="5764892"/>
                        <a:ext cx="2304256" cy="616436"/>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567877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457200" y="587152"/>
            <a:ext cx="8382000" cy="6096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t>Simulation </a:t>
            </a:r>
            <a:r>
              <a:rPr lang="en-US" sz="2800" dirty="0" smtClean="0"/>
              <a:t>Assumptions (2 / 2)</a:t>
            </a:r>
          </a:p>
        </p:txBody>
      </p:sp>
      <p:graphicFrame>
        <p:nvGraphicFramePr>
          <p:cNvPr id="4" name="Table 3"/>
          <p:cNvGraphicFramePr>
            <a:graphicFrameLocks noGrp="1"/>
          </p:cNvGraphicFramePr>
          <p:nvPr>
            <p:extLst>
              <p:ext uri="{D42A27DB-BD31-4B8C-83A1-F6EECF244321}">
                <p14:modId xmlns:p14="http://schemas.microsoft.com/office/powerpoint/2010/main" val="1046391719"/>
              </p:ext>
            </p:extLst>
          </p:nvPr>
        </p:nvGraphicFramePr>
        <p:xfrm>
          <a:off x="304800" y="1295400"/>
          <a:ext cx="8534400" cy="4820724"/>
        </p:xfrm>
        <a:graphic>
          <a:graphicData uri="http://schemas.openxmlformats.org/drawingml/2006/table">
            <a:tbl>
              <a:tblPr firstRow="1" firstCol="1" bandRow="1">
                <a:tableStyleId>{5C22544A-7EE6-4342-B048-85BDC9FD1C3A}</a:tableStyleId>
              </a:tblPr>
              <a:tblGrid>
                <a:gridCol w="1986183"/>
                <a:gridCol w="6548217"/>
              </a:tblGrid>
              <a:tr h="169948">
                <a:tc>
                  <a:txBody>
                    <a:bodyPr/>
                    <a:lstStyle/>
                    <a:p>
                      <a:pPr marL="0" marR="0" algn="ctr">
                        <a:spcBef>
                          <a:spcPts val="0"/>
                        </a:spcBef>
                        <a:spcAft>
                          <a:spcPts val="0"/>
                        </a:spcAft>
                      </a:pPr>
                      <a:r>
                        <a:rPr lang="en-GB" sz="1000" dirty="0">
                          <a:effectLst/>
                          <a:latin typeface="+mn-lt"/>
                        </a:rPr>
                        <a:t>Parameter</a:t>
                      </a:r>
                      <a:endParaRPr lang="en-US" sz="1000" dirty="0">
                        <a:effectLst/>
                        <a:latin typeface="+mn-lt"/>
                        <a:ea typeface="Times New Roman"/>
                      </a:endParaRPr>
                    </a:p>
                  </a:txBody>
                  <a:tcPr marL="31938" marR="31938" marT="0" marB="0"/>
                </a:tc>
                <a:tc>
                  <a:txBody>
                    <a:bodyPr/>
                    <a:lstStyle/>
                    <a:p>
                      <a:pPr marL="0" marR="0" algn="ctr">
                        <a:spcBef>
                          <a:spcPts val="0"/>
                        </a:spcBef>
                        <a:spcAft>
                          <a:spcPts val="0"/>
                        </a:spcAft>
                      </a:pPr>
                      <a:r>
                        <a:rPr lang="en-GB" sz="1000" dirty="0">
                          <a:effectLst/>
                          <a:latin typeface="+mn-lt"/>
                        </a:rPr>
                        <a:t>Value</a:t>
                      </a:r>
                      <a:endParaRPr lang="en-US" sz="1000" dirty="0">
                        <a:effectLst/>
                        <a:latin typeface="+mn-lt"/>
                        <a:ea typeface="Times New Roman"/>
                      </a:endParaRPr>
                    </a:p>
                  </a:txBody>
                  <a:tcPr marL="31938" marR="31938" marT="0" marB="0"/>
                </a:tc>
              </a:tr>
              <a:tr h="169948">
                <a:tc gridSpan="2">
                  <a:txBody>
                    <a:bodyPr/>
                    <a:lstStyle/>
                    <a:p>
                      <a:pPr marL="0" marR="0" algn="ctr">
                        <a:spcBef>
                          <a:spcPts val="0"/>
                        </a:spcBef>
                        <a:spcAft>
                          <a:spcPts val="0"/>
                        </a:spcAft>
                      </a:pPr>
                      <a:r>
                        <a:rPr lang="en-GB" sz="1000" dirty="0">
                          <a:effectLst/>
                        </a:rPr>
                        <a:t>PHY parameters</a:t>
                      </a:r>
                      <a:endParaRPr lang="en-US" sz="1000" dirty="0">
                        <a:effectLst/>
                        <a:latin typeface="Times New Roman"/>
                        <a:ea typeface="Times New Roman"/>
                      </a:endParaRPr>
                    </a:p>
                  </a:txBody>
                  <a:tcPr marL="31938" marR="31938" marT="0" marB="0"/>
                </a:tc>
                <a:tc hMerge="1">
                  <a:txBody>
                    <a:bodyPr/>
                    <a:lstStyle/>
                    <a:p>
                      <a:endParaRPr lang="en-US"/>
                    </a:p>
                  </a:txBody>
                  <a:tcPr/>
                </a:tc>
              </a:tr>
              <a:tr h="193504">
                <a:tc>
                  <a:txBody>
                    <a:bodyPr/>
                    <a:lstStyle/>
                    <a:p>
                      <a:pPr marL="0" marR="0">
                        <a:spcBef>
                          <a:spcPts val="0"/>
                        </a:spcBef>
                        <a:spcAft>
                          <a:spcPts val="0"/>
                        </a:spcAft>
                      </a:pPr>
                      <a:r>
                        <a:rPr lang="en-GB" sz="1000" dirty="0">
                          <a:effectLst/>
                        </a:rPr>
                        <a:t>Center frequency and </a:t>
                      </a:r>
                      <a:r>
                        <a:rPr lang="en-US" sz="1000" dirty="0">
                          <a:effectLst/>
                        </a:rPr>
                        <a:t>BW:  </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b="1" dirty="0">
                          <a:solidFill>
                            <a:schemeClr val="tx1"/>
                          </a:solidFill>
                          <a:effectLst/>
                        </a:rPr>
                        <a:t>All BSSs </a:t>
                      </a:r>
                      <a:r>
                        <a:rPr lang="en-US" sz="1000" b="1" dirty="0" smtClean="0">
                          <a:solidFill>
                            <a:schemeClr val="tx1"/>
                          </a:solidFill>
                          <a:effectLst/>
                        </a:rPr>
                        <a:t>at 5GHz</a:t>
                      </a:r>
                      <a:r>
                        <a:rPr lang="en-US" sz="1000" b="1" dirty="0" smtClean="0">
                          <a:solidFill>
                            <a:srgbClr val="FF0000"/>
                          </a:solidFill>
                          <a:effectLst/>
                        </a:rPr>
                        <a:t>, using 20 MHz BW</a:t>
                      </a:r>
                      <a:endParaRPr lang="en-US" sz="1000" b="1" dirty="0">
                        <a:solidFill>
                          <a:srgbClr val="FF0000"/>
                        </a:solidFill>
                        <a:effectLst/>
                      </a:endParaRPr>
                    </a:p>
                  </a:txBody>
                  <a:tcPr marL="31938" marR="31938" marT="0" marB="0"/>
                </a:tc>
              </a:tr>
              <a:tr h="169948">
                <a:tc>
                  <a:txBody>
                    <a:bodyPr/>
                    <a:lstStyle/>
                    <a:p>
                      <a:pPr marL="0" marR="0">
                        <a:spcBef>
                          <a:spcPts val="0"/>
                        </a:spcBef>
                        <a:spcAft>
                          <a:spcPts val="0"/>
                        </a:spcAft>
                      </a:pPr>
                      <a:r>
                        <a:rPr lang="en-US" sz="1000" dirty="0">
                          <a:effectLst/>
                        </a:rPr>
                        <a:t>MCS:</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baseline="0" dirty="0" smtClean="0">
                          <a:solidFill>
                            <a:srgbClr val="FF0000"/>
                          </a:solidFill>
                          <a:effectLst/>
                        </a:rPr>
                        <a:t>802.11n MCS 8 – 15 using Adaptive Auto-Rate </a:t>
                      </a:r>
                      <a:r>
                        <a:rPr lang="en-GB" sz="1000" baseline="0" dirty="0" err="1" smtClean="0">
                          <a:solidFill>
                            <a:srgbClr val="FF0000"/>
                          </a:solidFill>
                          <a:effectLst/>
                        </a:rPr>
                        <a:t>Fallback</a:t>
                      </a:r>
                      <a:r>
                        <a:rPr lang="en-GB" sz="1000" baseline="0" dirty="0" smtClean="0">
                          <a:solidFill>
                            <a:srgbClr val="FF0000"/>
                          </a:solidFill>
                          <a:effectLst/>
                        </a:rPr>
                        <a:t> (AARF) Link Adaptation</a:t>
                      </a:r>
                      <a:endParaRPr lang="en-US" sz="1000"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GI: </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baseline="0" dirty="0" smtClean="0">
                          <a:effectLst/>
                        </a:rPr>
                        <a:t>Long, 800 ns</a:t>
                      </a:r>
                      <a:endParaRPr lang="en-US" sz="1000" dirty="0">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Data Preamble: </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dirty="0" smtClean="0">
                          <a:effectLst/>
                        </a:rPr>
                        <a:t>802.11n</a:t>
                      </a:r>
                      <a:endParaRPr lang="en-US" sz="1000" dirty="0">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STA TX power </a:t>
                      </a:r>
                      <a:r>
                        <a:rPr lang="en-US" sz="1000" dirty="0" smtClean="0">
                          <a:effectLst/>
                        </a:rPr>
                        <a:t> Adjustments</a:t>
                      </a:r>
                      <a:endParaRPr lang="en-US" sz="1000" dirty="0">
                        <a:effectLst/>
                        <a:latin typeface="Times New Roman"/>
                        <a:ea typeface="Times New Roman"/>
                      </a:endParaRPr>
                    </a:p>
                  </a:txBody>
                  <a:tcPr marL="31938" marR="31938"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b="1" dirty="0" smtClean="0">
                          <a:solidFill>
                            <a:schemeClr val="tx1"/>
                          </a:solidFill>
                          <a:effectLst/>
                        </a:rPr>
                        <a:t>17 dBm; </a:t>
                      </a:r>
                      <a:r>
                        <a:rPr lang="en-GB" sz="1000" b="1" dirty="0" smtClean="0">
                          <a:solidFill>
                            <a:srgbClr val="FF0000"/>
                          </a:solidFill>
                          <a:effectLst/>
                        </a:rPr>
                        <a:t>14 dBm; 11 dBm; </a:t>
                      </a:r>
                      <a:endParaRPr lang="en-US" sz="1000" b="1" dirty="0" smtClean="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AP TX Power </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b="1" dirty="0" smtClean="0">
                          <a:solidFill>
                            <a:srgbClr val="FF0000"/>
                          </a:solidFill>
                          <a:effectLst/>
                        </a:rPr>
                        <a:t>23 dBm; 20 dBm; 17 dBm;</a:t>
                      </a:r>
                      <a:endParaRPr lang="en-US" sz="1000" b="1"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AP #of TX antennas </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baseline="0" dirty="0" smtClean="0">
                          <a:solidFill>
                            <a:srgbClr val="FF0000"/>
                          </a:solidFill>
                          <a:effectLst/>
                          <a:latin typeface="+mn-lt"/>
                          <a:ea typeface="+mn-ea"/>
                        </a:rPr>
                        <a:t>2 for 802.11n (</a:t>
                      </a:r>
                      <a:r>
                        <a:rPr lang="en-GB" sz="1000" baseline="0" dirty="0" err="1" smtClean="0">
                          <a:solidFill>
                            <a:srgbClr val="FF0000"/>
                          </a:solidFill>
                          <a:effectLst/>
                          <a:latin typeface="+mn-lt"/>
                          <a:ea typeface="+mn-ea"/>
                        </a:rPr>
                        <a:t>Nss</a:t>
                      </a:r>
                      <a:r>
                        <a:rPr lang="en-GB" sz="1000" baseline="0" dirty="0" smtClean="0">
                          <a:solidFill>
                            <a:srgbClr val="FF0000"/>
                          </a:solidFill>
                          <a:effectLst/>
                          <a:latin typeface="+mn-lt"/>
                          <a:ea typeface="+mn-ea"/>
                        </a:rPr>
                        <a:t> = 2)</a:t>
                      </a:r>
                      <a:endParaRPr lang="en-US" sz="1000"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a:effectLst/>
                        </a:rPr>
                        <a:t>AP #of RX antennas </a:t>
                      </a:r>
                      <a:endParaRPr lang="en-US" sz="1000">
                        <a:effectLst/>
                        <a:latin typeface="Times New Roman"/>
                        <a:ea typeface="Times New Roman"/>
                      </a:endParaRPr>
                    </a:p>
                  </a:txBody>
                  <a:tcPr marL="31938" marR="31938" marT="0" marB="0"/>
                </a:tc>
                <a:tc>
                  <a:txBody>
                    <a:bodyPr/>
                    <a:lstStyle/>
                    <a:p>
                      <a:pPr marL="0" marR="0">
                        <a:spcBef>
                          <a:spcPts val="0"/>
                        </a:spcBef>
                        <a:spcAft>
                          <a:spcPts val="0"/>
                        </a:spcAft>
                      </a:pPr>
                      <a:r>
                        <a:rPr lang="en-GB" sz="1000" baseline="0" dirty="0" smtClean="0">
                          <a:solidFill>
                            <a:srgbClr val="FF0000"/>
                          </a:solidFill>
                          <a:effectLst/>
                          <a:latin typeface="+mn-lt"/>
                          <a:ea typeface="+mn-ea"/>
                        </a:rPr>
                        <a:t>2 for 802.11n (</a:t>
                      </a:r>
                      <a:r>
                        <a:rPr lang="en-GB" sz="1000" baseline="0" dirty="0" err="1" smtClean="0">
                          <a:solidFill>
                            <a:srgbClr val="FF0000"/>
                          </a:solidFill>
                          <a:effectLst/>
                          <a:latin typeface="+mn-lt"/>
                          <a:ea typeface="+mn-ea"/>
                        </a:rPr>
                        <a:t>Nss</a:t>
                      </a:r>
                      <a:r>
                        <a:rPr lang="en-GB" sz="1000" baseline="0" dirty="0" smtClean="0">
                          <a:solidFill>
                            <a:srgbClr val="FF0000"/>
                          </a:solidFill>
                          <a:effectLst/>
                          <a:latin typeface="+mn-lt"/>
                          <a:ea typeface="+mn-ea"/>
                        </a:rPr>
                        <a:t> = 2)</a:t>
                      </a:r>
                      <a:endParaRPr lang="en-US" sz="1000"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STA #of TX antennas</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tabLst>
                          <a:tab pos="1451610" algn="ctr"/>
                        </a:tabLst>
                      </a:pPr>
                      <a:r>
                        <a:rPr lang="en-GB" sz="1000" baseline="0" dirty="0" smtClean="0">
                          <a:solidFill>
                            <a:srgbClr val="FF0000"/>
                          </a:solidFill>
                          <a:effectLst/>
                          <a:latin typeface="+mn-lt"/>
                          <a:ea typeface="+mn-ea"/>
                        </a:rPr>
                        <a:t>2 for 802.11n (</a:t>
                      </a:r>
                      <a:r>
                        <a:rPr lang="en-GB" sz="1000" baseline="0" dirty="0" err="1" smtClean="0">
                          <a:solidFill>
                            <a:srgbClr val="FF0000"/>
                          </a:solidFill>
                          <a:effectLst/>
                          <a:latin typeface="+mn-lt"/>
                          <a:ea typeface="+mn-ea"/>
                        </a:rPr>
                        <a:t>Nss</a:t>
                      </a:r>
                      <a:r>
                        <a:rPr lang="en-GB" sz="1000" baseline="0" dirty="0" smtClean="0">
                          <a:solidFill>
                            <a:srgbClr val="FF0000"/>
                          </a:solidFill>
                          <a:effectLst/>
                          <a:latin typeface="+mn-lt"/>
                          <a:ea typeface="+mn-ea"/>
                        </a:rPr>
                        <a:t> = 2)</a:t>
                      </a:r>
                      <a:endParaRPr lang="en-US" sz="1000"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STA #of RX antennas</a:t>
                      </a:r>
                      <a:endParaRPr lang="en-US" sz="1000" dirty="0">
                        <a:effectLst/>
                        <a:latin typeface="Times New Roman"/>
                        <a:ea typeface="Times New Roman"/>
                      </a:endParaRPr>
                    </a:p>
                  </a:txBody>
                  <a:tcPr marL="31938" marR="31938"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tab pos="1451610" algn="ctr"/>
                        </a:tabLst>
                        <a:defRPr/>
                      </a:pPr>
                      <a:r>
                        <a:rPr lang="en-GB" sz="1000" baseline="0" dirty="0" smtClean="0">
                          <a:solidFill>
                            <a:srgbClr val="FF0000"/>
                          </a:solidFill>
                          <a:effectLst/>
                          <a:latin typeface="+mn-lt"/>
                          <a:ea typeface="+mn-ea"/>
                        </a:rPr>
                        <a:t>2 for 802.11n (</a:t>
                      </a:r>
                      <a:r>
                        <a:rPr lang="en-GB" sz="1000" baseline="0" dirty="0" err="1" smtClean="0">
                          <a:solidFill>
                            <a:srgbClr val="FF0000"/>
                          </a:solidFill>
                          <a:effectLst/>
                          <a:latin typeface="+mn-lt"/>
                          <a:ea typeface="+mn-ea"/>
                        </a:rPr>
                        <a:t>Nss</a:t>
                      </a:r>
                      <a:r>
                        <a:rPr lang="en-GB" sz="1000" baseline="0" dirty="0" smtClean="0">
                          <a:solidFill>
                            <a:srgbClr val="FF0000"/>
                          </a:solidFill>
                          <a:effectLst/>
                          <a:latin typeface="+mn-lt"/>
                          <a:ea typeface="+mn-ea"/>
                        </a:rPr>
                        <a:t> = 2)</a:t>
                      </a:r>
                      <a:endParaRPr lang="en-US" sz="1000" dirty="0" smtClean="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AP </a:t>
                      </a:r>
                      <a:r>
                        <a:rPr lang="en-US" sz="1000" dirty="0" smtClean="0">
                          <a:effectLst/>
                        </a:rPr>
                        <a:t>antenna gain </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GB" sz="1000" b="1" kern="1200" baseline="0" dirty="0" smtClean="0">
                          <a:solidFill>
                            <a:schemeClr val="tx1"/>
                          </a:solidFill>
                          <a:effectLst/>
                          <a:latin typeface="+mn-lt"/>
                          <a:ea typeface="Times New Roman"/>
                          <a:cs typeface="+mn-cs"/>
                        </a:rPr>
                        <a:t>0 </a:t>
                      </a:r>
                      <a:r>
                        <a:rPr lang="en-GB" sz="1000" b="1" kern="1200" baseline="0" dirty="0" err="1" smtClean="0">
                          <a:solidFill>
                            <a:schemeClr val="tx1"/>
                          </a:solidFill>
                          <a:effectLst/>
                          <a:latin typeface="+mn-lt"/>
                          <a:ea typeface="Times New Roman"/>
                          <a:cs typeface="+mn-cs"/>
                        </a:rPr>
                        <a:t>dBi</a:t>
                      </a:r>
                      <a:endParaRPr lang="en-US" sz="1000" b="1" kern="1200" baseline="0" dirty="0">
                        <a:solidFill>
                          <a:schemeClr val="tx1"/>
                        </a:solidFill>
                        <a:effectLst/>
                        <a:latin typeface="+mn-lt"/>
                        <a:ea typeface="Times New Roman"/>
                        <a:cs typeface="+mn-cs"/>
                      </a:endParaRPr>
                    </a:p>
                  </a:txBody>
                  <a:tcPr marL="31938" marR="31938" marT="0" marB="0"/>
                </a:tc>
              </a:tr>
              <a:tr h="169948">
                <a:tc>
                  <a:txBody>
                    <a:bodyPr/>
                    <a:lstStyle/>
                    <a:p>
                      <a:pPr marL="0" marR="0">
                        <a:spcBef>
                          <a:spcPts val="0"/>
                        </a:spcBef>
                        <a:spcAft>
                          <a:spcPts val="0"/>
                        </a:spcAft>
                      </a:pPr>
                      <a:r>
                        <a:rPr lang="en-US" sz="1000" dirty="0" smtClean="0">
                          <a:effectLst/>
                          <a:latin typeface="+mn-lt"/>
                          <a:ea typeface="Times New Roman"/>
                        </a:rPr>
                        <a:t>STA antenna gain</a:t>
                      </a:r>
                      <a:endParaRPr lang="en-US" sz="1000" dirty="0">
                        <a:effectLst/>
                        <a:latin typeface="+mn-lt"/>
                        <a:ea typeface="Times New Roman"/>
                      </a:endParaRPr>
                    </a:p>
                  </a:txBody>
                  <a:tcPr marL="31938" marR="31938"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tab pos="1451610" algn="ctr"/>
                        </a:tabLst>
                        <a:defRPr/>
                      </a:pPr>
                      <a:r>
                        <a:rPr lang="en-US" sz="1000" b="1" dirty="0" smtClean="0">
                          <a:solidFill>
                            <a:schemeClr val="tx1"/>
                          </a:solidFill>
                          <a:effectLst/>
                          <a:latin typeface="+mn-lt"/>
                          <a:ea typeface="Times New Roman"/>
                        </a:rPr>
                        <a:t>0</a:t>
                      </a:r>
                      <a:r>
                        <a:rPr lang="en-US" sz="1000" b="1" baseline="0" dirty="0" smtClean="0">
                          <a:solidFill>
                            <a:schemeClr val="tx1"/>
                          </a:solidFill>
                          <a:effectLst/>
                          <a:latin typeface="+mn-lt"/>
                          <a:ea typeface="Times New Roman"/>
                        </a:rPr>
                        <a:t> </a:t>
                      </a:r>
                      <a:r>
                        <a:rPr lang="en-US" sz="1000" b="1" baseline="0" dirty="0" err="1" smtClean="0">
                          <a:solidFill>
                            <a:schemeClr val="tx1"/>
                          </a:solidFill>
                          <a:effectLst/>
                          <a:latin typeface="+mn-lt"/>
                          <a:ea typeface="Times New Roman"/>
                        </a:rPr>
                        <a:t>dBi</a:t>
                      </a:r>
                      <a:endParaRPr lang="en-US" sz="1000" b="1" dirty="0" smtClean="0">
                        <a:solidFill>
                          <a:schemeClr val="tx1"/>
                        </a:solidFill>
                        <a:effectLst/>
                        <a:latin typeface="+mn-lt"/>
                        <a:ea typeface="Times New Roman"/>
                      </a:endParaRPr>
                    </a:p>
                  </a:txBody>
                  <a:tcPr marL="31938" marR="31938" marT="0" marB="0"/>
                </a:tc>
              </a:tr>
              <a:tr h="169948">
                <a:tc>
                  <a:txBody>
                    <a:bodyPr/>
                    <a:lstStyle/>
                    <a:p>
                      <a:pPr marL="0" marR="0">
                        <a:spcBef>
                          <a:spcPts val="0"/>
                        </a:spcBef>
                        <a:spcAft>
                          <a:spcPts val="0"/>
                        </a:spcAft>
                      </a:pPr>
                      <a:r>
                        <a:rPr lang="en-US" sz="1000" dirty="0" smtClean="0">
                          <a:solidFill>
                            <a:schemeClr val="bg1"/>
                          </a:solidFill>
                          <a:effectLst/>
                          <a:latin typeface="+mn-lt"/>
                          <a:ea typeface="Times New Roman"/>
                        </a:rPr>
                        <a:t>CCA Threshold</a:t>
                      </a:r>
                      <a:endParaRPr lang="en-US" sz="1000" dirty="0">
                        <a:solidFill>
                          <a:schemeClr val="bg1"/>
                        </a:solidFill>
                        <a:effectLst/>
                        <a:latin typeface="+mn-lt"/>
                        <a:ea typeface="Times New Roman"/>
                      </a:endParaRPr>
                    </a:p>
                  </a:txBody>
                  <a:tcPr marL="31938" marR="31938"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tab pos="1451610" algn="ctr"/>
                        </a:tabLst>
                        <a:defRPr/>
                      </a:pPr>
                      <a:r>
                        <a:rPr lang="en-US" sz="1000" b="1" dirty="0" smtClean="0">
                          <a:solidFill>
                            <a:srgbClr val="FF0000"/>
                          </a:solidFill>
                          <a:effectLst/>
                          <a:latin typeface="+mn-lt"/>
                          <a:ea typeface="Times New Roman"/>
                        </a:rPr>
                        <a:t>-90 dBm; -80 dBm;</a:t>
                      </a:r>
                      <a:r>
                        <a:rPr lang="en-US" sz="1000" b="1" baseline="0" dirty="0" smtClean="0">
                          <a:solidFill>
                            <a:srgbClr val="FF0000"/>
                          </a:solidFill>
                          <a:effectLst/>
                          <a:latin typeface="+mn-lt"/>
                          <a:ea typeface="Times New Roman"/>
                        </a:rPr>
                        <a:t> -70 dBm; -60 dBm; -50 dBm</a:t>
                      </a:r>
                      <a:endParaRPr lang="en-US" sz="1000" b="1" dirty="0" smtClean="0">
                        <a:solidFill>
                          <a:srgbClr val="FF0000"/>
                        </a:solidFill>
                        <a:effectLst/>
                        <a:latin typeface="+mn-lt"/>
                        <a:ea typeface="Times New Roman"/>
                      </a:endParaRPr>
                    </a:p>
                  </a:txBody>
                  <a:tcPr marL="31938" marR="31938" marT="0" marB="0"/>
                </a:tc>
              </a:tr>
              <a:tr h="169948">
                <a:tc>
                  <a:txBody>
                    <a:bodyPr/>
                    <a:lstStyle/>
                    <a:p>
                      <a:pPr marL="0" marR="0">
                        <a:spcBef>
                          <a:spcPts val="0"/>
                        </a:spcBef>
                        <a:spcAft>
                          <a:spcPts val="0"/>
                        </a:spcAft>
                      </a:pPr>
                      <a:r>
                        <a:rPr lang="en-US" sz="1000" dirty="0" smtClean="0">
                          <a:effectLst/>
                          <a:latin typeface="+mn-lt"/>
                          <a:ea typeface="Times New Roman"/>
                        </a:rPr>
                        <a:t>Noise Figure</a:t>
                      </a:r>
                      <a:endParaRPr lang="en-US" sz="1000" dirty="0">
                        <a:effectLst/>
                        <a:latin typeface="+mn-lt"/>
                        <a:ea typeface="Times New Roman"/>
                      </a:endParaRPr>
                    </a:p>
                  </a:txBody>
                  <a:tcPr marL="31938" marR="31938"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tab pos="1451610" algn="ctr"/>
                        </a:tabLst>
                        <a:defRPr/>
                      </a:pPr>
                      <a:r>
                        <a:rPr lang="en-US" sz="1000" dirty="0" smtClean="0">
                          <a:solidFill>
                            <a:srgbClr val="FF0000"/>
                          </a:solidFill>
                          <a:effectLst/>
                          <a:latin typeface="+mn-lt"/>
                          <a:ea typeface="Times New Roman"/>
                        </a:rPr>
                        <a:t>5</a:t>
                      </a:r>
                      <a:r>
                        <a:rPr lang="en-US" sz="1000" dirty="0" smtClean="0">
                          <a:solidFill>
                            <a:schemeClr val="tx1"/>
                          </a:solidFill>
                          <a:effectLst/>
                          <a:latin typeface="+mn-lt"/>
                          <a:ea typeface="Times New Roman"/>
                        </a:rPr>
                        <a:t> dB</a:t>
                      </a:r>
                    </a:p>
                  </a:txBody>
                  <a:tcPr marL="31938" marR="31938" marT="0" marB="0"/>
                </a:tc>
              </a:tr>
              <a:tr h="169948">
                <a:tc gridSpan="2">
                  <a:txBody>
                    <a:bodyPr/>
                    <a:lstStyle/>
                    <a:p>
                      <a:pPr marL="0" marR="0">
                        <a:spcBef>
                          <a:spcPts val="0"/>
                        </a:spcBef>
                        <a:spcAft>
                          <a:spcPts val="0"/>
                        </a:spcAft>
                      </a:pPr>
                      <a:r>
                        <a:rPr lang="en-GB" sz="1000" dirty="0">
                          <a:effectLst/>
                        </a:rPr>
                        <a:t> </a:t>
                      </a:r>
                      <a:endParaRPr lang="en-US" sz="1000" dirty="0">
                        <a:effectLst/>
                        <a:latin typeface="Times New Roman"/>
                        <a:ea typeface="Times New Roman"/>
                      </a:endParaRPr>
                    </a:p>
                  </a:txBody>
                  <a:tcPr marL="31938" marR="31938" marT="0" marB="0"/>
                </a:tc>
                <a:tc hMerge="1">
                  <a:txBody>
                    <a:bodyPr/>
                    <a:lstStyle/>
                    <a:p>
                      <a:endParaRPr lang="en-US"/>
                    </a:p>
                  </a:txBody>
                  <a:tcPr/>
                </a:tc>
              </a:tr>
              <a:tr h="169948">
                <a:tc gridSpan="2">
                  <a:txBody>
                    <a:bodyPr/>
                    <a:lstStyle/>
                    <a:p>
                      <a:pPr marL="0" marR="0" algn="ctr">
                        <a:spcBef>
                          <a:spcPts val="0"/>
                        </a:spcBef>
                        <a:spcAft>
                          <a:spcPts val="0"/>
                        </a:spcAft>
                      </a:pPr>
                      <a:r>
                        <a:rPr lang="en-GB" sz="1000" dirty="0">
                          <a:effectLst/>
                        </a:rPr>
                        <a:t>MAC parameters</a:t>
                      </a:r>
                      <a:endParaRPr lang="en-US" sz="1000" dirty="0">
                        <a:effectLst/>
                        <a:latin typeface="Times New Roman"/>
                        <a:ea typeface="Times New Roman"/>
                      </a:endParaRPr>
                    </a:p>
                  </a:txBody>
                  <a:tcPr marL="31938" marR="31938" marT="0" marB="0"/>
                </a:tc>
                <a:tc hMerge="1">
                  <a:txBody>
                    <a:bodyPr/>
                    <a:lstStyle/>
                    <a:p>
                      <a:endParaRPr lang="en-US"/>
                    </a:p>
                  </a:txBody>
                  <a:tcPr/>
                </a:tc>
              </a:tr>
              <a:tr h="169948">
                <a:tc>
                  <a:txBody>
                    <a:bodyPr/>
                    <a:lstStyle/>
                    <a:p>
                      <a:pPr marL="0" marR="0">
                        <a:spcBef>
                          <a:spcPts val="0"/>
                        </a:spcBef>
                        <a:spcAft>
                          <a:spcPts val="0"/>
                        </a:spcAft>
                      </a:pPr>
                      <a:r>
                        <a:rPr lang="en-US" sz="1000">
                          <a:effectLst/>
                        </a:rPr>
                        <a:t>Access protocol parameters: </a:t>
                      </a:r>
                      <a:endParaRPr lang="en-US" sz="1000">
                        <a:effectLst/>
                        <a:latin typeface="Times New Roman"/>
                        <a:ea typeface="Times New Roman"/>
                      </a:endParaRPr>
                    </a:p>
                  </a:txBody>
                  <a:tcPr marL="31938" marR="31938" marT="0" marB="0"/>
                </a:tc>
                <a:tc>
                  <a:txBody>
                    <a:bodyPr/>
                    <a:lstStyle/>
                    <a:p>
                      <a:pPr marL="0" marR="0">
                        <a:spcBef>
                          <a:spcPts val="0"/>
                        </a:spcBef>
                        <a:spcAft>
                          <a:spcPts val="0"/>
                        </a:spcAft>
                      </a:pPr>
                      <a:r>
                        <a:rPr lang="en-US" sz="1000" dirty="0" smtClean="0">
                          <a:effectLst/>
                        </a:rPr>
                        <a:t>EDCA </a:t>
                      </a:r>
                      <a:r>
                        <a:rPr lang="en-US" sz="1000" dirty="0">
                          <a:effectLst/>
                        </a:rPr>
                        <a:t>with default </a:t>
                      </a:r>
                      <a:r>
                        <a:rPr lang="en-US" sz="1000" dirty="0" smtClean="0">
                          <a:effectLst/>
                        </a:rPr>
                        <a:t>parameters for </a:t>
                      </a:r>
                      <a:r>
                        <a:rPr lang="en-US" sz="1000" dirty="0" smtClean="0">
                          <a:solidFill>
                            <a:srgbClr val="FF0000"/>
                          </a:solidFill>
                          <a:effectLst/>
                        </a:rPr>
                        <a:t>802.11n</a:t>
                      </a:r>
                      <a:endParaRPr lang="en-US" sz="1000" dirty="0">
                        <a:solidFill>
                          <a:srgbClr val="FF0000"/>
                        </a:solidFill>
                        <a:effectLst/>
                        <a:latin typeface="Times New Roman"/>
                        <a:ea typeface="Times New Roman"/>
                      </a:endParaRPr>
                    </a:p>
                  </a:txBody>
                  <a:tcPr marL="31938" marR="31938" marT="0" marB="0"/>
                </a:tc>
              </a:tr>
              <a:tr h="211528">
                <a:tc>
                  <a:txBody>
                    <a:bodyPr/>
                    <a:lstStyle/>
                    <a:p>
                      <a:pPr marL="0" marR="0">
                        <a:spcBef>
                          <a:spcPts val="0"/>
                        </a:spcBef>
                        <a:spcAft>
                          <a:spcPts val="0"/>
                        </a:spcAft>
                      </a:pPr>
                      <a:r>
                        <a:rPr lang="en-US" sz="1000">
                          <a:effectLst/>
                        </a:rPr>
                        <a:t>Primary channels </a:t>
                      </a:r>
                      <a:endParaRPr lang="en-US" sz="1000">
                        <a:effectLst/>
                        <a:latin typeface="Times New Roman"/>
                        <a:ea typeface="Times New Roman"/>
                      </a:endParaRPr>
                    </a:p>
                  </a:txBody>
                  <a:tcPr marL="31938" marR="31938" marT="0" marB="0"/>
                </a:tc>
                <a:tc>
                  <a:txBody>
                    <a:bodyPr/>
                    <a:lstStyle/>
                    <a:p>
                      <a:pPr marL="0" marR="0">
                        <a:spcBef>
                          <a:spcPts val="0"/>
                        </a:spcBef>
                        <a:spcAft>
                          <a:spcPts val="0"/>
                        </a:spcAft>
                      </a:pPr>
                      <a:r>
                        <a:rPr lang="en-US" sz="1000" kern="1200" dirty="0" smtClean="0">
                          <a:solidFill>
                            <a:schemeClr val="dk1"/>
                          </a:solidFill>
                          <a:effectLst/>
                          <a:latin typeface="+mn-lt"/>
                          <a:ea typeface="+mn-ea"/>
                          <a:cs typeface="+mn-cs"/>
                        </a:rPr>
                        <a:t>5GHz</a:t>
                      </a:r>
                      <a:r>
                        <a:rPr lang="en-US" sz="1000" kern="1200" baseline="0" dirty="0" smtClean="0">
                          <a:solidFill>
                            <a:schemeClr val="dk1"/>
                          </a:solidFill>
                          <a:effectLst/>
                          <a:latin typeface="+mn-lt"/>
                          <a:ea typeface="+mn-ea"/>
                          <a:cs typeface="+mn-cs"/>
                        </a:rPr>
                        <a:t> </a:t>
                      </a:r>
                      <a:r>
                        <a:rPr lang="en-US" sz="1000" kern="1200" dirty="0" smtClean="0">
                          <a:solidFill>
                            <a:srgbClr val="FF0000"/>
                          </a:solidFill>
                          <a:effectLst/>
                          <a:latin typeface="+mn-lt"/>
                          <a:ea typeface="+mn-ea"/>
                          <a:cs typeface="+mn-cs"/>
                        </a:rPr>
                        <a:t>All BSS use one 20</a:t>
                      </a:r>
                      <a:r>
                        <a:rPr lang="en-US" sz="1000" kern="1200" baseline="0" dirty="0" smtClean="0">
                          <a:solidFill>
                            <a:srgbClr val="FF0000"/>
                          </a:solidFill>
                          <a:effectLst/>
                          <a:latin typeface="+mn-lt"/>
                          <a:ea typeface="+mn-ea"/>
                          <a:cs typeface="+mn-cs"/>
                        </a:rPr>
                        <a:t> MHz channel.</a:t>
                      </a:r>
                      <a:endParaRPr lang="en-US" sz="1000"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a:effectLst/>
                        </a:rPr>
                        <a:t>Aggregation:  </a:t>
                      </a:r>
                      <a:endParaRPr lang="en-US" sz="1000">
                        <a:effectLst/>
                        <a:latin typeface="Times New Roman"/>
                        <a:ea typeface="Times New Roman"/>
                      </a:endParaRPr>
                    </a:p>
                  </a:txBody>
                  <a:tcPr marL="31938" marR="31938" marT="0" marB="0"/>
                </a:tc>
                <a:tc>
                  <a:txBody>
                    <a:bodyPr/>
                    <a:lstStyle/>
                    <a:p>
                      <a:pPr marL="0" marR="0">
                        <a:spcBef>
                          <a:spcPts val="0"/>
                        </a:spcBef>
                        <a:spcAft>
                          <a:spcPts val="0"/>
                        </a:spcAft>
                      </a:pPr>
                      <a:r>
                        <a:rPr lang="en-US" sz="1000" kern="1200" dirty="0" smtClean="0">
                          <a:solidFill>
                            <a:srgbClr val="FF0000"/>
                          </a:solidFill>
                          <a:effectLst/>
                          <a:latin typeface="+mn-lt"/>
                          <a:ea typeface="+mn-ea"/>
                          <a:cs typeface="+mn-cs"/>
                        </a:rPr>
                        <a:t>Maximum transmitted A-MSDU size </a:t>
                      </a:r>
                      <a:r>
                        <a:rPr lang="en-US" sz="1000" b="0" kern="1200" dirty="0" smtClean="0">
                          <a:solidFill>
                            <a:srgbClr val="FF0000"/>
                          </a:solidFill>
                          <a:effectLst/>
                          <a:latin typeface="+mn-lt"/>
                          <a:ea typeface="+mn-ea"/>
                          <a:cs typeface="+mn-cs"/>
                        </a:rPr>
                        <a:t>= 7935 B; </a:t>
                      </a:r>
                      <a:r>
                        <a:rPr lang="en-US" sz="1000" kern="1200" dirty="0" smtClean="0">
                          <a:solidFill>
                            <a:srgbClr val="FF0000"/>
                          </a:solidFill>
                          <a:effectLst/>
                          <a:latin typeface="+mn-lt"/>
                          <a:ea typeface="+mn-ea"/>
                          <a:cs typeface="+mn-cs"/>
                        </a:rPr>
                        <a:t>Maximum acceptable A-MPDU size = </a:t>
                      </a:r>
                      <a:r>
                        <a:rPr lang="en-US" sz="1000" b="0" kern="1200" dirty="0" smtClean="0">
                          <a:solidFill>
                            <a:srgbClr val="FF0000"/>
                          </a:solidFill>
                          <a:effectLst/>
                          <a:latin typeface="+mn-lt"/>
                          <a:ea typeface="+mn-ea"/>
                          <a:cs typeface="+mn-cs"/>
                        </a:rPr>
                        <a:t>65535 B</a:t>
                      </a:r>
                      <a:endParaRPr lang="en-US" sz="1000" b="0" dirty="0">
                        <a:solidFill>
                          <a:srgbClr val="FF0000"/>
                        </a:solidFill>
                        <a:effectLst/>
                        <a:latin typeface="Times New Roman"/>
                        <a:ea typeface="Times New Roman"/>
                      </a:endParaRPr>
                    </a:p>
                  </a:txBody>
                  <a:tcPr marL="31938" marR="31938" marT="0" marB="0"/>
                </a:tc>
              </a:tr>
              <a:tr h="176042">
                <a:tc>
                  <a:txBody>
                    <a:bodyPr/>
                    <a:lstStyle/>
                    <a:p>
                      <a:pPr marL="0" marR="0">
                        <a:spcBef>
                          <a:spcPts val="0"/>
                        </a:spcBef>
                        <a:spcAft>
                          <a:spcPts val="0"/>
                        </a:spcAft>
                      </a:pPr>
                      <a:r>
                        <a:rPr lang="en-US" sz="1000">
                          <a:effectLst/>
                        </a:rPr>
                        <a:t>Max # of retries </a:t>
                      </a:r>
                      <a:endParaRPr lang="en-US" sz="1000">
                        <a:effectLst/>
                        <a:latin typeface="Times New Roman"/>
                        <a:ea typeface="Times New Roman"/>
                      </a:endParaRPr>
                    </a:p>
                  </a:txBody>
                  <a:tcPr marL="31938" marR="31938" marT="0" marB="0"/>
                </a:tc>
                <a:tc>
                  <a:txBody>
                    <a:bodyPr/>
                    <a:lstStyle/>
                    <a:p>
                      <a:pPr marL="0" marR="0">
                        <a:spcBef>
                          <a:spcPts val="0"/>
                        </a:spcBef>
                        <a:spcAft>
                          <a:spcPts val="0"/>
                        </a:spcAft>
                      </a:pPr>
                      <a:r>
                        <a:rPr lang="en-US" sz="1000" dirty="0" smtClean="0">
                          <a:effectLst/>
                        </a:rPr>
                        <a:t>Maximum retries</a:t>
                      </a:r>
                      <a:r>
                        <a:rPr lang="en-US" sz="1000" baseline="0" dirty="0">
                          <a:effectLst/>
                        </a:rPr>
                        <a:t> </a:t>
                      </a:r>
                      <a:r>
                        <a:rPr lang="en-US" sz="1000" baseline="0" dirty="0" smtClean="0">
                          <a:effectLst/>
                        </a:rPr>
                        <a:t>=</a:t>
                      </a:r>
                      <a:r>
                        <a:rPr lang="en-US" sz="1000" dirty="0" smtClean="0">
                          <a:effectLst/>
                        </a:rPr>
                        <a:t> </a:t>
                      </a:r>
                      <a:r>
                        <a:rPr lang="en-US" sz="1000" dirty="0" smtClean="0">
                          <a:solidFill>
                            <a:srgbClr val="FF0000"/>
                          </a:solidFill>
                          <a:effectLst/>
                        </a:rPr>
                        <a:t>4</a:t>
                      </a:r>
                      <a:endParaRPr lang="en-US" sz="1000" dirty="0">
                        <a:solidFill>
                          <a:srgbClr val="FF0000"/>
                        </a:solidFill>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a:effectLst/>
                        </a:rPr>
                        <a:t>RTS/CTS Threshold</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US" sz="1000" dirty="0" smtClean="0">
                          <a:effectLst/>
                        </a:rPr>
                        <a:t>No RTS/CTS</a:t>
                      </a:r>
                      <a:endParaRPr lang="en-US" sz="1000" dirty="0">
                        <a:effectLst/>
                        <a:latin typeface="Times New Roman"/>
                        <a:ea typeface="Times New Roman"/>
                      </a:endParaRPr>
                    </a:p>
                  </a:txBody>
                  <a:tcPr marL="31938" marR="31938" marT="0" marB="0"/>
                </a:tc>
              </a:tr>
              <a:tr h="169948">
                <a:tc>
                  <a:txBody>
                    <a:bodyPr/>
                    <a:lstStyle/>
                    <a:p>
                      <a:pPr marL="0" marR="0">
                        <a:spcBef>
                          <a:spcPts val="0"/>
                        </a:spcBef>
                        <a:spcAft>
                          <a:spcPts val="0"/>
                        </a:spcAft>
                      </a:pPr>
                      <a:r>
                        <a:rPr lang="en-US" sz="1000" dirty="0" smtClean="0">
                          <a:solidFill>
                            <a:schemeClr val="bg1"/>
                          </a:solidFill>
                          <a:effectLst/>
                          <a:latin typeface="+mn-lt"/>
                          <a:ea typeface="Times New Roman"/>
                        </a:rPr>
                        <a:t>Fragmentation</a:t>
                      </a:r>
                      <a:r>
                        <a:rPr lang="en-US" sz="1000" baseline="0" dirty="0" smtClean="0">
                          <a:solidFill>
                            <a:schemeClr val="bg1"/>
                          </a:solidFill>
                          <a:effectLst/>
                          <a:latin typeface="+mn-lt"/>
                          <a:ea typeface="Times New Roman"/>
                        </a:rPr>
                        <a:t> Threshold</a:t>
                      </a:r>
                      <a:endParaRPr lang="en-US" sz="1000" dirty="0">
                        <a:solidFill>
                          <a:schemeClr val="bg1"/>
                        </a:solidFill>
                        <a:effectLst/>
                        <a:latin typeface="+mn-lt"/>
                        <a:ea typeface="Times New Roman"/>
                      </a:endParaRPr>
                    </a:p>
                  </a:txBody>
                  <a:tcPr marL="31938" marR="31938" marT="0" marB="0"/>
                </a:tc>
                <a:tc>
                  <a:txBody>
                    <a:bodyPr/>
                    <a:lstStyle/>
                    <a:p>
                      <a:pPr marL="0" marR="0">
                        <a:spcBef>
                          <a:spcPts val="0"/>
                        </a:spcBef>
                        <a:spcAft>
                          <a:spcPts val="0"/>
                        </a:spcAft>
                      </a:pPr>
                      <a:r>
                        <a:rPr lang="en-US" sz="1000" dirty="0" smtClean="0">
                          <a:solidFill>
                            <a:srgbClr val="FF0000"/>
                          </a:solidFill>
                          <a:effectLst/>
                          <a:latin typeface="+mn-lt"/>
                          <a:ea typeface="Times New Roman"/>
                        </a:rPr>
                        <a:t>None</a:t>
                      </a:r>
                      <a:endParaRPr lang="en-US" sz="1000" dirty="0">
                        <a:solidFill>
                          <a:srgbClr val="FF0000"/>
                        </a:solidFill>
                        <a:effectLst/>
                        <a:latin typeface="+mn-lt"/>
                        <a:ea typeface="Times New Roman"/>
                      </a:endParaRPr>
                    </a:p>
                  </a:txBody>
                  <a:tcPr marL="31938" marR="31938" marT="0" marB="0"/>
                </a:tc>
              </a:tr>
              <a:tr h="162127">
                <a:tc>
                  <a:txBody>
                    <a:bodyPr/>
                    <a:lstStyle/>
                    <a:p>
                      <a:pPr marL="0" marR="0">
                        <a:spcBef>
                          <a:spcPts val="0"/>
                        </a:spcBef>
                        <a:spcAft>
                          <a:spcPts val="0"/>
                        </a:spcAft>
                      </a:pPr>
                      <a:r>
                        <a:rPr lang="en-US" sz="1000" dirty="0">
                          <a:solidFill>
                            <a:schemeClr val="bg1"/>
                          </a:solidFill>
                          <a:effectLst/>
                        </a:rPr>
                        <a:t>Rate adaptation method </a:t>
                      </a:r>
                      <a:endParaRPr lang="en-US" sz="1000" dirty="0">
                        <a:solidFill>
                          <a:schemeClr val="bg1"/>
                        </a:solidFill>
                        <a:effectLst/>
                        <a:latin typeface="Times New Roman"/>
                        <a:ea typeface="Times New Roman"/>
                      </a:endParaRPr>
                    </a:p>
                  </a:txBody>
                  <a:tcPr marL="31938" marR="31938" marT="0" marB="0"/>
                </a:tc>
                <a:tc>
                  <a:txBody>
                    <a:bodyPr/>
                    <a:lstStyle/>
                    <a:p>
                      <a:pPr marL="0" marR="0">
                        <a:spcBef>
                          <a:spcPts val="0"/>
                        </a:spcBef>
                        <a:spcAft>
                          <a:spcPts val="0"/>
                        </a:spcAft>
                      </a:pPr>
                      <a:r>
                        <a:rPr lang="en-GB" sz="1000" baseline="0" dirty="0" smtClean="0">
                          <a:solidFill>
                            <a:srgbClr val="FF0000"/>
                          </a:solidFill>
                          <a:effectLst/>
                        </a:rPr>
                        <a:t>Adaptive Auto-Rate </a:t>
                      </a:r>
                      <a:r>
                        <a:rPr lang="en-GB" sz="1000" baseline="0" dirty="0" err="1" smtClean="0">
                          <a:solidFill>
                            <a:srgbClr val="FF0000"/>
                          </a:solidFill>
                          <a:effectLst/>
                        </a:rPr>
                        <a:t>Fallback</a:t>
                      </a:r>
                      <a:r>
                        <a:rPr lang="en-GB" sz="1000" baseline="0" dirty="0" smtClean="0">
                          <a:solidFill>
                            <a:srgbClr val="FF0000"/>
                          </a:solidFill>
                          <a:effectLst/>
                        </a:rPr>
                        <a:t> (AARF)</a:t>
                      </a:r>
                      <a:endParaRPr lang="en-US" sz="1000" dirty="0">
                        <a:solidFill>
                          <a:srgbClr val="FF0000"/>
                        </a:solidFill>
                        <a:effectLst/>
                        <a:latin typeface="Times New Roman"/>
                        <a:ea typeface="Times New Roman"/>
                      </a:endParaRPr>
                    </a:p>
                  </a:txBody>
                  <a:tcPr marL="31938" marR="31938" marT="0" marB="0"/>
                </a:tc>
              </a:tr>
              <a:tr h="201710">
                <a:tc>
                  <a:txBody>
                    <a:bodyPr/>
                    <a:lstStyle/>
                    <a:p>
                      <a:pPr marL="0" marR="0">
                        <a:spcBef>
                          <a:spcPts val="0"/>
                        </a:spcBef>
                        <a:spcAft>
                          <a:spcPts val="0"/>
                        </a:spcAft>
                      </a:pPr>
                      <a:r>
                        <a:rPr lang="en-US" sz="1000" dirty="0">
                          <a:effectLst/>
                        </a:rPr>
                        <a:t>Association</a:t>
                      </a:r>
                      <a:endParaRPr lang="en-US" sz="1000" dirty="0">
                        <a:effectLst/>
                        <a:latin typeface="Times New Roman"/>
                        <a:ea typeface="Times New Roman"/>
                      </a:endParaRPr>
                    </a:p>
                  </a:txBody>
                  <a:tcPr marL="31938" marR="31938" marT="0" marB="0"/>
                </a:tc>
                <a:tc>
                  <a:txBody>
                    <a:bodyPr/>
                    <a:lstStyle/>
                    <a:p>
                      <a:pPr marL="0" marR="0">
                        <a:spcBef>
                          <a:spcPts val="0"/>
                        </a:spcBef>
                        <a:spcAft>
                          <a:spcPts val="0"/>
                        </a:spcAft>
                      </a:pPr>
                      <a:r>
                        <a:rPr lang="en-US" sz="1000" dirty="0" smtClean="0">
                          <a:effectLst/>
                        </a:rPr>
                        <a:t>100% </a:t>
                      </a:r>
                      <a:r>
                        <a:rPr lang="en-US" sz="1000" dirty="0">
                          <a:effectLst/>
                        </a:rPr>
                        <a:t>of STAs in an apartment are associated to the AP in the </a:t>
                      </a:r>
                      <a:r>
                        <a:rPr lang="en-US" sz="1000" dirty="0" smtClean="0">
                          <a:effectLst/>
                        </a:rPr>
                        <a:t>apartment</a:t>
                      </a:r>
                      <a:endParaRPr lang="en-US" sz="1000" dirty="0">
                        <a:effectLst/>
                        <a:latin typeface="Times New Roman"/>
                        <a:ea typeface="Times New Roman"/>
                      </a:endParaRPr>
                    </a:p>
                  </a:txBody>
                  <a:tcPr marL="31938" marR="31938" marT="0" marB="0"/>
                </a:tc>
              </a:tr>
              <a:tr h="306905">
                <a:tc>
                  <a:txBody>
                    <a:bodyPr/>
                    <a:lstStyle/>
                    <a:p>
                      <a:pPr marL="0" marR="0">
                        <a:spcBef>
                          <a:spcPts val="0"/>
                        </a:spcBef>
                        <a:spcAft>
                          <a:spcPts val="0"/>
                        </a:spcAft>
                      </a:pPr>
                      <a:r>
                        <a:rPr lang="en-US" sz="1000" dirty="0" smtClean="0">
                          <a:solidFill>
                            <a:schemeClr val="bg1"/>
                          </a:solidFill>
                          <a:effectLst/>
                          <a:latin typeface="+mn-lt"/>
                          <a:ea typeface="Times New Roman"/>
                        </a:rPr>
                        <a:t>Management</a:t>
                      </a:r>
                      <a:r>
                        <a:rPr lang="en-US" sz="1000" baseline="0" dirty="0" smtClean="0">
                          <a:solidFill>
                            <a:schemeClr val="bg1"/>
                          </a:solidFill>
                          <a:effectLst/>
                          <a:latin typeface="+mn-lt"/>
                          <a:ea typeface="Times New Roman"/>
                        </a:rPr>
                        <a:t> frames</a:t>
                      </a:r>
                      <a:endParaRPr lang="en-US" sz="1000" dirty="0">
                        <a:solidFill>
                          <a:schemeClr val="bg1"/>
                        </a:solidFill>
                        <a:effectLst/>
                        <a:latin typeface="+mn-lt"/>
                        <a:ea typeface="Times New Roman"/>
                      </a:endParaRPr>
                    </a:p>
                  </a:txBody>
                  <a:tcPr marL="31938" marR="31938" marT="0" marB="0"/>
                </a:tc>
                <a:tc>
                  <a:txBody>
                    <a:bodyPr/>
                    <a:lstStyle/>
                    <a:p>
                      <a:pPr marL="0" marR="0">
                        <a:spcBef>
                          <a:spcPts val="0"/>
                        </a:spcBef>
                        <a:spcAft>
                          <a:spcPts val="0"/>
                        </a:spcAft>
                      </a:pPr>
                      <a:r>
                        <a:rPr lang="en-US" sz="1000" dirty="0" smtClean="0">
                          <a:solidFill>
                            <a:srgbClr val="FF0000"/>
                          </a:solidFill>
                          <a:effectLst/>
                          <a:latin typeface="+mn-lt"/>
                          <a:ea typeface="Times New Roman"/>
                        </a:rPr>
                        <a:t>Periodic,</a:t>
                      </a:r>
                      <a:r>
                        <a:rPr lang="en-US" sz="1000" baseline="0" dirty="0" smtClean="0">
                          <a:solidFill>
                            <a:srgbClr val="FF0000"/>
                          </a:solidFill>
                          <a:effectLst/>
                          <a:latin typeface="+mn-lt"/>
                          <a:ea typeface="Times New Roman"/>
                        </a:rPr>
                        <a:t> </a:t>
                      </a:r>
                      <a:r>
                        <a:rPr lang="en-US" sz="1000" dirty="0" smtClean="0">
                          <a:solidFill>
                            <a:srgbClr val="FF0000"/>
                          </a:solidFill>
                          <a:effectLst/>
                          <a:latin typeface="+mn-lt"/>
                          <a:ea typeface="Times New Roman"/>
                        </a:rPr>
                        <a:t>100 msec Beacons</a:t>
                      </a:r>
                    </a:p>
                    <a:p>
                      <a:pPr marL="0" marR="0">
                        <a:spcBef>
                          <a:spcPts val="0"/>
                        </a:spcBef>
                        <a:spcAft>
                          <a:spcPts val="0"/>
                        </a:spcAft>
                      </a:pPr>
                      <a:r>
                        <a:rPr lang="en-US" sz="1000" kern="1200" dirty="0" smtClean="0">
                          <a:solidFill>
                            <a:srgbClr val="FF0000"/>
                          </a:solidFill>
                          <a:effectLst/>
                          <a:latin typeface="+mn-lt"/>
                          <a:ea typeface="+mn-ea"/>
                          <a:cs typeface="+mn-cs"/>
                        </a:rPr>
                        <a:t>No probing or association messaging</a:t>
                      </a:r>
                      <a:endParaRPr lang="en-US" sz="1000" dirty="0">
                        <a:solidFill>
                          <a:srgbClr val="FF0000"/>
                        </a:solidFill>
                        <a:effectLst/>
                        <a:latin typeface="+mn-lt"/>
                        <a:ea typeface="Times New Roman"/>
                      </a:endParaRPr>
                    </a:p>
                  </a:txBody>
                  <a:tcPr marL="31938" marR="31938" marT="0" marB="0"/>
                </a:tc>
              </a:tr>
            </a:tbl>
          </a:graphicData>
        </a:graphic>
      </p:graphicFrame>
      <p:sp>
        <p:nvSpPr>
          <p:cNvPr id="2" name="Rectangle 1"/>
          <p:cNvSpPr/>
          <p:nvPr/>
        </p:nvSpPr>
        <p:spPr>
          <a:xfrm>
            <a:off x="6948264" y="6453336"/>
            <a:ext cx="1778702" cy="276999"/>
          </a:xfrm>
          <a:prstGeom prst="rect">
            <a:avLst/>
          </a:prstGeom>
        </p:spPr>
        <p:txBody>
          <a:bodyPr wrap="none">
            <a:spAutoFit/>
          </a:bodyPr>
          <a:lstStyle/>
          <a:p>
            <a:r>
              <a:rPr lang="en-GB" sz="1200" dirty="0">
                <a:solidFill>
                  <a:srgbClr val="000000"/>
                </a:solidFill>
              </a:rPr>
              <a:t>Frank </a:t>
            </a:r>
            <a:r>
              <a:rPr lang="en-GB" sz="1200" dirty="0" err="1">
                <a:solidFill>
                  <a:srgbClr val="000000"/>
                </a:solidFill>
              </a:rPr>
              <a:t>LaSita</a:t>
            </a:r>
            <a:r>
              <a:rPr lang="en-GB" sz="1200" dirty="0">
                <a:solidFill>
                  <a:srgbClr val="000000"/>
                </a:solidFill>
              </a:rPr>
              <a:t>, </a:t>
            </a:r>
            <a:r>
              <a:rPr lang="en-GB" sz="1200" dirty="0" err="1">
                <a:solidFill>
                  <a:srgbClr val="000000"/>
                </a:solidFill>
              </a:rPr>
              <a:t>InterDigital</a:t>
            </a:r>
            <a:endParaRPr lang="en-GB" sz="1200" dirty="0">
              <a:solidFill>
                <a:srgbClr val="000000"/>
              </a:solidFill>
            </a:endParaRPr>
          </a:p>
        </p:txBody>
      </p:sp>
    </p:spTree>
    <p:extLst>
      <p:ext uri="{BB962C8B-B14F-4D97-AF65-F5344CB8AC3E}">
        <p14:creationId xmlns:p14="http://schemas.microsoft.com/office/powerpoint/2010/main" val="3919535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Additional Simulation Details</a:t>
            </a:r>
            <a:endParaRPr lang="en-GB" dirty="0"/>
          </a:p>
        </p:txBody>
      </p:sp>
      <p:sp>
        <p:nvSpPr>
          <p:cNvPr id="4098" name="Rectangle 2"/>
          <p:cNvSpPr>
            <a:spLocks noGrp="1" noChangeArrowheads="1"/>
          </p:cNvSpPr>
          <p:nvPr>
            <p:ph type="body" idx="1"/>
          </p:nvPr>
        </p:nvSpPr>
        <p:spPr>
          <a:xfrm>
            <a:off x="683568" y="1556792"/>
            <a:ext cx="8136904" cy="4114800"/>
          </a:xfrm>
          <a:ln/>
        </p:spPr>
        <p:txBody>
          <a:bodyPr/>
          <a:lstStyle/>
          <a:p>
            <a:pPr>
              <a:lnSpc>
                <a:spcPct val="150000"/>
              </a:lnSpc>
            </a:pPr>
            <a:r>
              <a:rPr lang="en-US" dirty="0">
                <a:solidFill>
                  <a:schemeClr val="tx1"/>
                </a:solidFill>
                <a:ea typeface="ＭＳ Ｐゴシック" charset="-128"/>
                <a:cs typeface="Arial" pitchFamily="34" charset="0"/>
              </a:rPr>
              <a:t>Performance Results</a:t>
            </a:r>
          </a:p>
          <a:p>
            <a:pPr marL="800100" lvl="1" indent="-342900">
              <a:lnSpc>
                <a:spcPct val="120000"/>
              </a:lnSpc>
              <a:buFont typeface="Arial" panose="020B0604020202020204" pitchFamily="34" charset="0"/>
              <a:buChar char="•"/>
            </a:pPr>
            <a:r>
              <a:rPr lang="en-US" b="1" dirty="0">
                <a:solidFill>
                  <a:schemeClr val="tx1"/>
                </a:solidFill>
              </a:rPr>
              <a:t>Average Global (Aggregate) Throughputs</a:t>
            </a:r>
          </a:p>
          <a:p>
            <a:pPr marL="1200150" lvl="2" indent="-285750">
              <a:lnSpc>
                <a:spcPct val="120000"/>
              </a:lnSpc>
              <a:buFont typeface="Arial" panose="020B0604020202020204" pitchFamily="34" charset="0"/>
              <a:buChar char="•"/>
            </a:pPr>
            <a:r>
              <a:rPr lang="en-US" dirty="0">
                <a:solidFill>
                  <a:schemeClr val="tx1"/>
                </a:solidFill>
              </a:rPr>
              <a:t>Throughput results are calculated from the average of drop throughputs (10 drops). Each drop throughput is determined by dividing the total number of bits successfully received during the drop by the transmission duration</a:t>
            </a:r>
            <a:r>
              <a:rPr lang="en-US" dirty="0" smtClean="0">
                <a:solidFill>
                  <a:schemeClr val="tx1"/>
                </a:solidFill>
              </a:rPr>
              <a:t>.</a:t>
            </a:r>
          </a:p>
          <a:p>
            <a:pPr marL="1200150" lvl="2" indent="-285750">
              <a:buFont typeface="Arial" panose="020B0604020202020204" pitchFamily="34" charset="0"/>
              <a:buChar char="•"/>
            </a:pPr>
            <a:r>
              <a:rPr lang="en-US" dirty="0"/>
              <a:t>Represents the total average data traffic in bits/sec successfully received during the bucket duration and forwarded to the higher layer by the WLAN MAC. This statistic does not include the data frames that are</a:t>
            </a:r>
          </a:p>
          <a:p>
            <a:pPr lvl="3"/>
            <a:r>
              <a:rPr lang="en-US" dirty="0"/>
              <a:t>1) unicast frames addressed to another MAC, </a:t>
            </a:r>
          </a:p>
          <a:p>
            <a:pPr lvl="3"/>
            <a:r>
              <a:rPr lang="en-US" dirty="0"/>
              <a:t>2) duplicates of previously received frames, and </a:t>
            </a:r>
          </a:p>
          <a:p>
            <a:pPr lvl="3"/>
            <a:r>
              <a:rPr lang="en-US" dirty="0"/>
              <a:t>3) incomplete, meaning that not all the fragments of the frame were received within a certain time, so that the received fragments had to be discarded without fully reassembling the higher layer packet. </a:t>
            </a:r>
          </a:p>
        </p:txBody>
      </p:sp>
    </p:spTree>
    <p:extLst>
      <p:ext uri="{BB962C8B-B14F-4D97-AF65-F5344CB8AC3E}">
        <p14:creationId xmlns:p14="http://schemas.microsoft.com/office/powerpoint/2010/main" val="15359763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Additional Simulation Details</a:t>
            </a:r>
            <a:endParaRPr lang="en-GB" dirty="0"/>
          </a:p>
        </p:txBody>
      </p:sp>
      <p:sp>
        <p:nvSpPr>
          <p:cNvPr id="4098" name="Rectangle 2"/>
          <p:cNvSpPr>
            <a:spLocks noGrp="1" noChangeArrowheads="1"/>
          </p:cNvSpPr>
          <p:nvPr>
            <p:ph type="body" idx="1"/>
          </p:nvPr>
        </p:nvSpPr>
        <p:spPr>
          <a:xfrm>
            <a:off x="683568" y="1556792"/>
            <a:ext cx="7992888" cy="4114800"/>
          </a:xfrm>
          <a:ln/>
        </p:spPr>
        <p:txBody>
          <a:bodyPr/>
          <a:lstStyle/>
          <a:p>
            <a:pPr>
              <a:lnSpc>
                <a:spcPct val="150000"/>
              </a:lnSpc>
            </a:pPr>
            <a:r>
              <a:rPr lang="en-US" dirty="0">
                <a:solidFill>
                  <a:schemeClr val="tx1"/>
                </a:solidFill>
                <a:ea typeface="ＭＳ Ｐゴシック" charset="-128"/>
                <a:cs typeface="Arial" pitchFamily="34" charset="0"/>
              </a:rPr>
              <a:t>Performance Results</a:t>
            </a:r>
          </a:p>
          <a:p>
            <a:pPr marL="800100" lvl="1" indent="-342900">
              <a:lnSpc>
                <a:spcPct val="120000"/>
              </a:lnSpc>
              <a:buFont typeface="Arial" panose="020B0604020202020204" pitchFamily="34" charset="0"/>
              <a:buChar char="•"/>
            </a:pPr>
            <a:r>
              <a:rPr lang="en-US" b="1" dirty="0" smtClean="0">
                <a:solidFill>
                  <a:schemeClr val="tx1"/>
                </a:solidFill>
              </a:rPr>
              <a:t>Global </a:t>
            </a:r>
            <a:r>
              <a:rPr lang="en-US" b="1" dirty="0">
                <a:solidFill>
                  <a:schemeClr val="tx1"/>
                </a:solidFill>
              </a:rPr>
              <a:t>Average Delay</a:t>
            </a:r>
          </a:p>
          <a:p>
            <a:pPr marL="1200150" lvl="2" indent="-285750">
              <a:lnSpc>
                <a:spcPct val="120000"/>
              </a:lnSpc>
              <a:buFont typeface="Arial" panose="020B0604020202020204" pitchFamily="34" charset="0"/>
              <a:buChar char="•"/>
            </a:pPr>
            <a:r>
              <a:rPr lang="en-US" dirty="0">
                <a:solidFill>
                  <a:schemeClr val="tx1"/>
                </a:solidFill>
              </a:rPr>
              <a:t>Delay results are calculated from the average of the drop delays (10 drops). Each drop delay is comprised of bucket delays which are averages over each bucket duration</a:t>
            </a:r>
            <a:r>
              <a:rPr lang="en-US" dirty="0" smtClean="0">
                <a:solidFill>
                  <a:schemeClr val="tx1"/>
                </a:solidFill>
              </a:rPr>
              <a:t>.</a:t>
            </a:r>
          </a:p>
          <a:p>
            <a:pPr marL="1200150" lvl="2" indent="-285750">
              <a:lnSpc>
                <a:spcPct val="120000"/>
              </a:lnSpc>
              <a:buFont typeface="Arial" panose="020B0604020202020204" pitchFamily="34" charset="0"/>
              <a:buChar char="•"/>
            </a:pPr>
            <a:r>
              <a:rPr lang="en-US" dirty="0"/>
              <a:t>Represents the average end to end delay of all the data packets that are successfully received during the bucket duration by the wireless LAN MACs of all WLAN nodes in the network and forwarded to the higher layer. This delay includes medium access delay at the source MAC, reception of all the fragments </a:t>
            </a:r>
            <a:r>
              <a:rPr lang="en-US" dirty="0" smtClean="0"/>
              <a:t>individually (if any), </a:t>
            </a:r>
            <a:r>
              <a:rPr lang="en-US" dirty="0"/>
              <a:t>and transfer of the frames via AP, if the source and destination MACs are non-AP MACs of the same infrastructure BSS. The medium access delay at the source MAC - includes queuing and medium access delays</a:t>
            </a:r>
            <a:r>
              <a:rPr lang="en-US" dirty="0" smtClean="0"/>
              <a:t>.</a:t>
            </a:r>
            <a:endParaRPr lang="en-US" dirty="0"/>
          </a:p>
        </p:txBody>
      </p:sp>
    </p:spTree>
    <p:extLst>
      <p:ext uri="{BB962C8B-B14F-4D97-AF65-F5344CB8AC3E}">
        <p14:creationId xmlns:p14="http://schemas.microsoft.com/office/powerpoint/2010/main" val="40721884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submission we report the results of simulations with varying CCA threshold and transmit power adjustments in the Residential Scenario.  Data throughput and delay are shown as a result of the applied power and threshold values.</a:t>
            </a:r>
            <a:endParaRPr lang="en-GB" dirty="0"/>
          </a:p>
        </p:txBody>
      </p:sp>
    </p:spTree>
    <p:extLst>
      <p:ext uri="{BB962C8B-B14F-4D97-AF65-F5344CB8AC3E}">
        <p14:creationId xmlns:p14="http://schemas.microsoft.com/office/powerpoint/2010/main" val="13236207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1" indent="0"/>
            <a:r>
              <a:rPr lang="en-GB" sz="4400" dirty="0"/>
              <a:t>Simulation </a:t>
            </a:r>
            <a:r>
              <a:rPr lang="en-US" sz="4400" dirty="0" smtClean="0"/>
              <a:t>Scenario</a:t>
            </a:r>
            <a:r>
              <a:rPr lang="en-US" sz="4400" dirty="0" smtClean="0"/>
              <a:t/>
            </a:r>
            <a:br>
              <a:rPr lang="en-US" sz="4400" dirty="0" smtClean="0"/>
            </a:br>
            <a:r>
              <a:rPr lang="en-US" sz="4400" dirty="0" smtClean="0"/>
              <a:t>and Assumptions</a:t>
            </a:r>
            <a:endParaRPr lang="en-US" sz="8800" dirty="0"/>
          </a:p>
        </p:txBody>
      </p:sp>
      <p:sp>
        <p:nvSpPr>
          <p:cNvPr id="3" name="Content Placeholder 2"/>
          <p:cNvSpPr>
            <a:spLocks noGrp="1"/>
          </p:cNvSpPr>
          <p:nvPr>
            <p:ph idx="1"/>
          </p:nvPr>
        </p:nvSpPr>
        <p:spPr>
          <a:xfrm>
            <a:off x="107504" y="1981200"/>
            <a:ext cx="8856984" cy="4544144"/>
          </a:xfrm>
        </p:spPr>
        <p:txBody>
          <a:bodyPr>
            <a:normAutofit fontScale="92500" lnSpcReduction="20000"/>
          </a:bodyPr>
          <a:lstStyle/>
          <a:p>
            <a:pPr>
              <a:buFont typeface="Arial" panose="020B0604020202020204" pitchFamily="34" charset="0"/>
              <a:buChar char="•"/>
            </a:pPr>
            <a:r>
              <a:rPr lang="en-US" dirty="0" smtClean="0"/>
              <a:t>We have chosen to use:</a:t>
            </a:r>
          </a:p>
          <a:p>
            <a:pPr lvl="1">
              <a:buFont typeface="Arial" panose="020B0604020202020204" pitchFamily="34" charset="0"/>
              <a:buChar char="•"/>
            </a:pPr>
            <a:r>
              <a:rPr lang="en-US" dirty="0" smtClean="0"/>
              <a:t>The Residential Apartment Building scenario, with </a:t>
            </a:r>
            <a:r>
              <a:rPr lang="en-US" dirty="0" smtClean="0"/>
              <a:t>some </a:t>
            </a:r>
            <a:r>
              <a:rPr lang="en-US" dirty="0" smtClean="0"/>
              <a:t>minor </a:t>
            </a:r>
            <a:r>
              <a:rPr lang="en-US" dirty="0" smtClean="0"/>
              <a:t>modifications</a:t>
            </a:r>
            <a:r>
              <a:rPr lang="en-US" sz="2400" dirty="0" smtClean="0"/>
              <a:t> </a:t>
            </a:r>
            <a:r>
              <a:rPr lang="en-US" dirty="0" smtClean="0"/>
              <a:t>[1]</a:t>
            </a:r>
            <a:endParaRPr lang="en-US" sz="2400" dirty="0" smtClean="0"/>
          </a:p>
          <a:p>
            <a:pPr lvl="2">
              <a:buFont typeface="Arial" panose="020B0604020202020204" pitchFamily="34" charset="0"/>
              <a:buChar char="•"/>
            </a:pPr>
            <a:r>
              <a:rPr lang="en-US" dirty="0" smtClean="0"/>
              <a:t>APs are centered in the apartment</a:t>
            </a:r>
          </a:p>
          <a:p>
            <a:pPr lvl="2">
              <a:buFont typeface="Arial" panose="020B0604020202020204" pitchFamily="34" charset="0"/>
              <a:buChar char="•"/>
            </a:pPr>
            <a:r>
              <a:rPr lang="en-US" dirty="0" smtClean="0"/>
              <a:t>Penetrations loss (floor/wall) [4,5</a:t>
            </a:r>
            <a:r>
              <a:rPr lang="en-US" dirty="0" smtClean="0"/>
              <a:t>], [2, Table3]:</a:t>
            </a:r>
            <a:endParaRPr lang="en-US" dirty="0" smtClean="0"/>
          </a:p>
          <a:p>
            <a:pPr lvl="2">
              <a:buFont typeface="Arial" panose="020B0604020202020204" pitchFamily="34" charset="0"/>
              <a:buChar char="•"/>
            </a:pPr>
            <a:endParaRPr lang="en-US" dirty="0"/>
          </a:p>
          <a:p>
            <a:pPr lvl="2">
              <a:buFont typeface="Arial" panose="020B0604020202020204" pitchFamily="34" charset="0"/>
              <a:buChar char="•"/>
            </a:pPr>
            <a:endParaRPr lang="en-US" dirty="0" smtClean="0"/>
          </a:p>
          <a:p>
            <a:pPr lvl="2">
              <a:buFont typeface="Arial" panose="020B0604020202020204" pitchFamily="34" charset="0"/>
              <a:buChar char="•"/>
            </a:pPr>
            <a:endParaRPr lang="en-US" dirty="0" smtClean="0"/>
          </a:p>
          <a:p>
            <a:pPr lvl="2">
              <a:buFont typeface="Arial" panose="020B0604020202020204" pitchFamily="34" charset="0"/>
              <a:buChar char="•"/>
            </a:pPr>
            <a:endParaRPr lang="en-US" sz="1800" b="0" dirty="0">
              <a:solidFill>
                <a:schemeClr val="tx1"/>
              </a:solidFill>
              <a:ea typeface="Times New Roman"/>
            </a:endParaRPr>
          </a:p>
          <a:p>
            <a:pPr marL="914400" lvl="2" indent="0"/>
            <a:endParaRPr lang="en-US" sz="1800" b="0" dirty="0" smtClean="0">
              <a:solidFill>
                <a:schemeClr val="tx1"/>
              </a:solidFill>
              <a:ea typeface="Times New Roman"/>
            </a:endParaRPr>
          </a:p>
          <a:p>
            <a:pPr lvl="1">
              <a:buFont typeface="Arial" panose="020B0604020202020204" pitchFamily="34" charset="0"/>
              <a:buChar char="•"/>
            </a:pPr>
            <a:r>
              <a:rPr lang="en-US" dirty="0" smtClean="0"/>
              <a:t>802.11n MAC simulations </a:t>
            </a:r>
          </a:p>
          <a:p>
            <a:pPr lvl="2">
              <a:buFont typeface="Arial" panose="020B0604020202020204" pitchFamily="34" charset="0"/>
              <a:buChar char="•"/>
            </a:pPr>
            <a:r>
              <a:rPr lang="en-US" dirty="0" smtClean="0"/>
              <a:t>A </a:t>
            </a:r>
            <a:r>
              <a:rPr lang="en-US" dirty="0"/>
              <a:t>full buffer traffic model, with FTP over </a:t>
            </a:r>
            <a:r>
              <a:rPr lang="en-US" dirty="0" smtClean="0"/>
              <a:t>TCP, run for 80 </a:t>
            </a:r>
            <a:r>
              <a:rPr lang="en-US" dirty="0"/>
              <a:t>sec (after warm-up</a:t>
            </a:r>
            <a:r>
              <a:rPr lang="en-US" dirty="0" smtClean="0"/>
              <a:t>)</a:t>
            </a:r>
          </a:p>
          <a:p>
            <a:pPr lvl="2">
              <a:buFont typeface="Arial" panose="020B0604020202020204" pitchFamily="34" charset="0"/>
              <a:buChar char="•"/>
            </a:pPr>
            <a:r>
              <a:rPr lang="en-US" dirty="0" smtClean="0"/>
              <a:t>Adaptive Auto Rate Fallback (AARF)</a:t>
            </a:r>
          </a:p>
          <a:p>
            <a:pPr lvl="2">
              <a:buFont typeface="Arial" panose="020B0604020202020204" pitchFamily="34" charset="0"/>
              <a:buChar char="•"/>
            </a:pPr>
            <a:r>
              <a:rPr lang="en-US" dirty="0" smtClean="0"/>
              <a:t>1500 byte packets</a:t>
            </a:r>
          </a:p>
          <a:p>
            <a:pPr lvl="1">
              <a:buFont typeface="Arial" panose="020B0604020202020204" pitchFamily="34" charset="0"/>
              <a:buChar char="•"/>
            </a:pPr>
            <a:r>
              <a:rPr lang="en-US" dirty="0" smtClean="0"/>
              <a:t>AWGN 20 MHz PHY, 5 GHz Band, 2x2 MIMO, </a:t>
            </a:r>
            <a:r>
              <a:rPr lang="en-US" dirty="0" err="1" smtClean="0"/>
              <a:t>TGn</a:t>
            </a:r>
            <a:r>
              <a:rPr lang="en-US" dirty="0" smtClean="0"/>
              <a:t> B</a:t>
            </a:r>
          </a:p>
          <a:p>
            <a:pPr lvl="1">
              <a:buFont typeface="Arial" panose="020B0604020202020204" pitchFamily="34" charset="0"/>
              <a:buChar char="•"/>
            </a:pPr>
            <a:r>
              <a:rPr lang="en-US" dirty="0" smtClean="0"/>
              <a:t>Additional simulation details are in the appendix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Frank </a:t>
            </a:r>
            <a:r>
              <a:rPr lang="en-GB" dirty="0" err="1"/>
              <a:t>LaSita</a:t>
            </a:r>
            <a:r>
              <a:rPr lang="en-GB" dirty="0"/>
              <a:t>, </a:t>
            </a:r>
            <a:r>
              <a:rPr lang="en-GB" dirty="0" err="1"/>
              <a:t>InterDigital</a:t>
            </a:r>
            <a:endParaRPr lang="en-GB" dirty="0"/>
          </a:p>
        </p:txBody>
      </p:sp>
      <p:sp>
        <p:nvSpPr>
          <p:cNvPr id="6" name="Date Placeholder 5"/>
          <p:cNvSpPr>
            <a:spLocks noGrp="1"/>
          </p:cNvSpPr>
          <p:nvPr>
            <p:ph type="dt" idx="15"/>
          </p:nvPr>
        </p:nvSpPr>
        <p:spPr/>
        <p:txBody>
          <a:bodyPr/>
          <a:lstStyle/>
          <a:p>
            <a:r>
              <a:rPr lang="en-US" smtClean="0"/>
              <a:t>May 2014</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991702357"/>
              </p:ext>
            </p:extLst>
          </p:nvPr>
        </p:nvGraphicFramePr>
        <p:xfrm>
          <a:off x="3275856" y="3284984"/>
          <a:ext cx="4213225" cy="1127125"/>
        </p:xfrm>
        <a:graphic>
          <a:graphicData uri="http://schemas.openxmlformats.org/presentationml/2006/ole">
            <mc:AlternateContent xmlns:mc="http://schemas.openxmlformats.org/markup-compatibility/2006">
              <mc:Choice xmlns:v="urn:schemas-microsoft-com:vml" Requires="v">
                <p:oleObj spid="_x0000_s1038" name="Equation" r:id="rId3" imgW="2616200" imgH="698500" progId="Equation.3">
                  <p:embed/>
                </p:oleObj>
              </mc:Choice>
              <mc:Fallback>
                <p:oleObj name="Equation" r:id="rId3" imgW="2616200" imgH="698500" progId="Equation.3">
                  <p:embed/>
                  <p:pic>
                    <p:nvPicPr>
                      <p:cNvPr id="0" name=""/>
                      <p:cNvPicPr>
                        <a:picLocks noChangeAspect="1" noChangeArrowheads="1"/>
                      </p:cNvPicPr>
                      <p:nvPr/>
                    </p:nvPicPr>
                    <p:blipFill>
                      <a:blip r:embed="rId4"/>
                      <a:srcRect/>
                      <a:stretch>
                        <a:fillRect/>
                      </a:stretch>
                    </p:blipFill>
                    <p:spPr bwMode="auto">
                      <a:xfrm>
                        <a:off x="3275856" y="3284984"/>
                        <a:ext cx="421322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40764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1" indent="0"/>
            <a:r>
              <a:rPr lang="en-GB" sz="4400" dirty="0"/>
              <a:t>Simulation </a:t>
            </a:r>
            <a:r>
              <a:rPr lang="en-US" sz="4400" dirty="0" smtClean="0"/>
              <a:t>Cases</a:t>
            </a:r>
            <a:endParaRPr lang="en-US" sz="8800" dirty="0"/>
          </a:p>
        </p:txBody>
      </p:sp>
      <p:sp>
        <p:nvSpPr>
          <p:cNvPr id="3" name="Content Placeholder 2"/>
          <p:cNvSpPr>
            <a:spLocks noGrp="1"/>
          </p:cNvSpPr>
          <p:nvPr>
            <p:ph idx="1"/>
          </p:nvPr>
        </p:nvSpPr>
        <p:spPr>
          <a:xfrm>
            <a:off x="251520" y="1772816"/>
            <a:ext cx="8640960" cy="4752528"/>
          </a:xfrm>
        </p:spPr>
        <p:txBody>
          <a:bodyPr/>
          <a:lstStyle/>
          <a:p>
            <a:pPr>
              <a:buFont typeface="Arial" panose="020B0604020202020204" pitchFamily="34" charset="0"/>
              <a:buChar char="•"/>
            </a:pPr>
            <a:r>
              <a:rPr lang="en-US" dirty="0" smtClean="0"/>
              <a:t>We provide simulation results (throughput and delay) for the following cases (all single channel):</a:t>
            </a:r>
          </a:p>
          <a:p>
            <a:pPr lvl="1">
              <a:buFont typeface="Arial" panose="020B0604020202020204" pitchFamily="34" charset="0"/>
              <a:buChar char="•"/>
            </a:pPr>
            <a:r>
              <a:rPr lang="en-US" dirty="0"/>
              <a:t>A single </a:t>
            </a:r>
            <a:r>
              <a:rPr lang="en-US" dirty="0" smtClean="0"/>
              <a:t>floor re-use of 1 with all apartments active</a:t>
            </a:r>
          </a:p>
          <a:p>
            <a:pPr lvl="2">
              <a:buFont typeface="Arial" panose="020B0604020202020204" pitchFamily="34" charset="0"/>
              <a:buChar char="•"/>
            </a:pPr>
            <a:r>
              <a:rPr lang="en-US" dirty="0" smtClean="0"/>
              <a:t>Ran simulation with </a:t>
            </a:r>
            <a:r>
              <a:rPr lang="en-US" dirty="0"/>
              <a:t>and without penetration losses</a:t>
            </a:r>
          </a:p>
          <a:p>
            <a:pPr lvl="1">
              <a:buFont typeface="Arial" panose="020B0604020202020204" pitchFamily="34" charset="0"/>
              <a:buChar char="•"/>
            </a:pPr>
            <a:r>
              <a:rPr lang="en-US" dirty="0" smtClean="0"/>
              <a:t>Frequency re-use 1 with all apartments active</a:t>
            </a:r>
          </a:p>
          <a:p>
            <a:pPr lvl="1">
              <a:buFont typeface="Arial" panose="020B0604020202020204" pitchFamily="34" charset="0"/>
              <a:buChar char="•"/>
            </a:pPr>
            <a:r>
              <a:rPr lang="en-US" dirty="0" smtClean="0"/>
              <a:t>Frequency re-use 3 with 1/3 apartments active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Frank </a:t>
            </a:r>
            <a:r>
              <a:rPr lang="en-GB" dirty="0" err="1"/>
              <a:t>LaSita</a:t>
            </a:r>
            <a:r>
              <a:rPr lang="en-GB" dirty="0"/>
              <a:t>, </a:t>
            </a:r>
            <a:r>
              <a:rPr lang="en-GB" dirty="0" err="1"/>
              <a:t>InterDigital</a:t>
            </a:r>
            <a:endParaRPr lang="en-GB" dirty="0"/>
          </a:p>
        </p:txBody>
      </p:sp>
      <p:sp>
        <p:nvSpPr>
          <p:cNvPr id="6" name="Date Placeholder 5"/>
          <p:cNvSpPr>
            <a:spLocks noGrp="1"/>
          </p:cNvSpPr>
          <p:nvPr>
            <p:ph type="dt" idx="15"/>
          </p:nvPr>
        </p:nvSpPr>
        <p:spPr/>
        <p:txBody>
          <a:bodyPr/>
          <a:lstStyle/>
          <a:p>
            <a:r>
              <a:rPr lang="en-US" smtClean="0"/>
              <a:t>May 2014</a:t>
            </a:r>
            <a:endParaRPr lang="en-GB" dirty="0"/>
          </a:p>
        </p:txBody>
      </p:sp>
    </p:spTree>
    <p:extLst>
      <p:ext uri="{BB962C8B-B14F-4D97-AF65-F5344CB8AC3E}">
        <p14:creationId xmlns:p14="http://schemas.microsoft.com/office/powerpoint/2010/main" val="4085606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26" name="TextBox 25"/>
          <p:cNvSpPr txBox="1"/>
          <p:nvPr/>
        </p:nvSpPr>
        <p:spPr>
          <a:xfrm>
            <a:off x="683568" y="3861048"/>
            <a:ext cx="7848872" cy="2520280"/>
          </a:xfrm>
          <a:prstGeom prst="rect">
            <a:avLst/>
          </a:prstGeom>
          <a:noFill/>
        </p:spPr>
        <p:txBody>
          <a:bodyPr wrap="square" rtlCol="0">
            <a:normAutofit/>
          </a:bodyPr>
          <a:lstStyle/>
          <a:p>
            <a:pPr marL="285750" indent="-285750">
              <a:buFont typeface="Arial"/>
              <a:buChar char="•"/>
            </a:pPr>
            <a:r>
              <a:rPr lang="en-US" sz="1600" dirty="0" smtClean="0">
                <a:solidFill>
                  <a:schemeClr val="tx1"/>
                </a:solidFill>
              </a:rPr>
              <a:t>Observations:</a:t>
            </a:r>
          </a:p>
          <a:p>
            <a:pPr marL="1028700" lvl="1">
              <a:buFont typeface="Arial" panose="020B0604020202020204" pitchFamily="34" charset="0"/>
              <a:buChar char="•"/>
            </a:pPr>
            <a:r>
              <a:rPr lang="en-US" sz="1600" dirty="0" smtClean="0">
                <a:solidFill>
                  <a:schemeClr val="tx1"/>
                </a:solidFill>
              </a:rPr>
              <a:t>Throughput peaks at a CCA </a:t>
            </a:r>
            <a:r>
              <a:rPr lang="en-US" sz="1600" dirty="0" smtClean="0">
                <a:solidFill>
                  <a:schemeClr val="tx1"/>
                </a:solidFill>
              </a:rPr>
              <a:t>level. For </a:t>
            </a:r>
            <a:r>
              <a:rPr lang="en-US" sz="1600" dirty="0" smtClean="0">
                <a:solidFill>
                  <a:schemeClr val="tx1"/>
                </a:solidFill>
              </a:rPr>
              <a:t>the plot without penetration loss, the peak is at -70 </a:t>
            </a:r>
            <a:r>
              <a:rPr lang="en-US" sz="1600" dirty="0" err="1" smtClean="0">
                <a:solidFill>
                  <a:schemeClr val="tx1"/>
                </a:solidFill>
              </a:rPr>
              <a:t>dBm</a:t>
            </a:r>
            <a:r>
              <a:rPr lang="en-US" sz="1600" dirty="0" smtClean="0">
                <a:solidFill>
                  <a:schemeClr val="tx1"/>
                </a:solidFill>
              </a:rPr>
              <a:t>.  For </a:t>
            </a:r>
            <a:r>
              <a:rPr lang="en-US" sz="1600" dirty="0" smtClean="0">
                <a:solidFill>
                  <a:schemeClr val="tx1"/>
                </a:solidFill>
              </a:rPr>
              <a:t>the plot with penetration loss, approximately -70 to -80 </a:t>
            </a:r>
            <a:r>
              <a:rPr lang="en-US" sz="1600" dirty="0" err="1" smtClean="0">
                <a:solidFill>
                  <a:schemeClr val="tx1"/>
                </a:solidFill>
              </a:rPr>
              <a:t>dBm</a:t>
            </a:r>
            <a:r>
              <a:rPr lang="en-US" sz="1600" dirty="0" smtClean="0">
                <a:solidFill>
                  <a:schemeClr val="tx1"/>
                </a:solidFill>
              </a:rPr>
              <a:t>.</a:t>
            </a:r>
            <a:endParaRPr lang="en-US" sz="1600" dirty="0" smtClean="0">
              <a:solidFill>
                <a:schemeClr val="tx1"/>
              </a:solidFill>
            </a:endParaRPr>
          </a:p>
          <a:p>
            <a:pPr marL="1028700" lvl="1">
              <a:buFont typeface="Arial" panose="020B0604020202020204" pitchFamily="34" charset="0"/>
              <a:buChar char="•"/>
            </a:pPr>
            <a:r>
              <a:rPr lang="en-US" sz="1600" dirty="0" smtClean="0">
                <a:solidFill>
                  <a:schemeClr val="tx1"/>
                </a:solidFill>
              </a:rPr>
              <a:t>Throughput results vary at each CCA with changing </a:t>
            </a:r>
            <a:r>
              <a:rPr lang="en-US" sz="1600" dirty="0" err="1" smtClean="0">
                <a:solidFill>
                  <a:schemeClr val="tx1"/>
                </a:solidFill>
              </a:rPr>
              <a:t>Tx</a:t>
            </a:r>
            <a:r>
              <a:rPr lang="en-US" sz="1600" dirty="0" smtClean="0">
                <a:solidFill>
                  <a:schemeClr val="tx1"/>
                </a:solidFill>
              </a:rPr>
              <a:t> power level.</a:t>
            </a:r>
          </a:p>
          <a:p>
            <a:pPr marL="285750" lvl="1">
              <a:buFont typeface="Arial" panose="020B0604020202020204" pitchFamily="34" charset="0"/>
              <a:buChar char="•"/>
            </a:pPr>
            <a:r>
              <a:rPr lang="en-US" sz="1600" dirty="0" smtClean="0">
                <a:solidFill>
                  <a:schemeClr val="tx1"/>
                </a:solidFill>
              </a:rPr>
              <a:t>Conclusions:</a:t>
            </a:r>
          </a:p>
          <a:p>
            <a:pPr marL="685800" lvl="2">
              <a:buFont typeface="Arial" panose="020B0604020202020204" pitchFamily="34" charset="0"/>
              <a:buChar char="•"/>
            </a:pPr>
            <a:r>
              <a:rPr lang="en-US" sz="1600" dirty="0" smtClean="0">
                <a:solidFill>
                  <a:schemeClr val="tx1"/>
                </a:solidFill>
              </a:rPr>
              <a:t>Increasing </a:t>
            </a:r>
            <a:r>
              <a:rPr lang="en-US" sz="1600" dirty="0">
                <a:solidFill>
                  <a:schemeClr val="tx1"/>
                </a:solidFill>
              </a:rPr>
              <a:t>CCA level widens opportunities for concurrent OBSS transmission – increasing global </a:t>
            </a:r>
            <a:r>
              <a:rPr lang="en-US" sz="1600" dirty="0" smtClean="0">
                <a:solidFill>
                  <a:schemeClr val="tx1"/>
                </a:solidFill>
              </a:rPr>
              <a:t>throughput</a:t>
            </a:r>
            <a:r>
              <a:rPr lang="en-US" sz="1600" dirty="0">
                <a:solidFill>
                  <a:schemeClr val="tx1"/>
                </a:solidFill>
              </a:rPr>
              <a:t> </a:t>
            </a:r>
            <a:r>
              <a:rPr lang="en-US" sz="1600" dirty="0" smtClean="0">
                <a:solidFill>
                  <a:schemeClr val="tx1"/>
                </a:solidFill>
              </a:rPr>
              <a:t>while increasing OBSS interference.</a:t>
            </a:r>
          </a:p>
          <a:p>
            <a:pPr marL="685800" lvl="2">
              <a:buFont typeface="Arial" panose="020B0604020202020204" pitchFamily="34" charset="0"/>
              <a:buChar char="•"/>
            </a:pPr>
            <a:r>
              <a:rPr lang="en-US" sz="1600" dirty="0">
                <a:solidFill>
                  <a:schemeClr val="tx1"/>
                </a:solidFill>
              </a:rPr>
              <a:t>Wall and floor penetration losses increase throughput through the suppression of OBSS interference.</a:t>
            </a:r>
          </a:p>
          <a:p>
            <a:pPr marL="685800" lvl="2">
              <a:buFont typeface="Arial" panose="020B0604020202020204" pitchFamily="34" charset="0"/>
              <a:buChar char="•"/>
            </a:pPr>
            <a:endParaRPr lang="en-US" sz="1600" dirty="0" smtClean="0">
              <a:solidFill>
                <a:schemeClr val="tx1"/>
              </a:solidFill>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96752"/>
            <a:ext cx="4032448"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1"/>
          <p:cNvSpPr txBox="1">
            <a:spLocks noChangeArrowheads="1"/>
          </p:cNvSpPr>
          <p:nvPr/>
        </p:nvSpPr>
        <p:spPr bwMode="auto">
          <a:xfrm>
            <a:off x="323528" y="685800"/>
            <a:ext cx="8496944" cy="51095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kern="0" dirty="0" smtClean="0">
                <a:solidFill>
                  <a:srgbClr val="0D57FB"/>
                </a:solidFill>
                <a:latin typeface="Arial" pitchFamily="34" charset="0"/>
                <a:ea typeface="ＭＳ Ｐゴシック" charset="-128"/>
                <a:cs typeface="Arial" pitchFamily="34" charset="0"/>
              </a:rPr>
              <a:t>One Floor Global </a:t>
            </a:r>
            <a:r>
              <a:rPr lang="en-US" sz="2400" kern="0" dirty="0" smtClean="0">
                <a:solidFill>
                  <a:srgbClr val="0D57FB"/>
                </a:solidFill>
                <a:latin typeface="Arial" pitchFamily="34" charset="0"/>
                <a:ea typeface="ＭＳ Ｐゴシック" charset="-128"/>
                <a:cs typeface="Arial" pitchFamily="34" charset="0"/>
              </a:rPr>
              <a:t>UL Throughput - Re-use 1</a:t>
            </a:r>
            <a:endParaRPr lang="en-GB" sz="2400" kern="0" dirty="0">
              <a:solidFill>
                <a:srgbClr val="0D57FB"/>
              </a:solidFill>
              <a:latin typeface="Arial" pitchFamily="34" charset="0"/>
              <a:ea typeface="ＭＳ Ｐゴシック" charset="-128"/>
              <a:cs typeface="Arial" pitchFamily="34" charset="0"/>
            </a:endParaRPr>
          </a:p>
        </p:txBody>
      </p:sp>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1196752"/>
            <a:ext cx="4032448"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749779" y="3645024"/>
            <a:ext cx="1454069" cy="276999"/>
          </a:xfrm>
          <a:prstGeom prst="rect">
            <a:avLst/>
          </a:prstGeom>
          <a:noFill/>
        </p:spPr>
        <p:txBody>
          <a:bodyPr wrap="none" rtlCol="0">
            <a:spAutoFit/>
          </a:bodyPr>
          <a:lstStyle/>
          <a:p>
            <a:r>
              <a:rPr lang="en-US" sz="1200" dirty="0" smtClean="0">
                <a:solidFill>
                  <a:schemeClr val="tx1"/>
                </a:solidFill>
              </a:rPr>
              <a:t>No Penetration Loss</a:t>
            </a:r>
            <a:endParaRPr lang="en-US" sz="1200" dirty="0">
              <a:solidFill>
                <a:schemeClr val="tx1"/>
              </a:solidFill>
            </a:endParaRPr>
          </a:p>
        </p:txBody>
      </p:sp>
      <p:sp>
        <p:nvSpPr>
          <p:cNvPr id="10" name="TextBox 9"/>
          <p:cNvSpPr txBox="1"/>
          <p:nvPr/>
        </p:nvSpPr>
        <p:spPr>
          <a:xfrm>
            <a:off x="6012160" y="3645024"/>
            <a:ext cx="1567532" cy="276999"/>
          </a:xfrm>
          <a:prstGeom prst="rect">
            <a:avLst/>
          </a:prstGeom>
          <a:noFill/>
        </p:spPr>
        <p:txBody>
          <a:bodyPr wrap="none" rtlCol="0">
            <a:spAutoFit/>
          </a:bodyPr>
          <a:lstStyle/>
          <a:p>
            <a:r>
              <a:rPr lang="en-US" sz="1200" dirty="0" smtClean="0">
                <a:solidFill>
                  <a:schemeClr val="tx1"/>
                </a:solidFill>
              </a:rPr>
              <a:t>With Penetration Loss</a:t>
            </a:r>
            <a:endParaRPr lang="en-US" sz="1200" dirty="0">
              <a:solidFill>
                <a:schemeClr val="tx1"/>
              </a:solidFill>
            </a:endParaRPr>
          </a:p>
        </p:txBody>
      </p:sp>
    </p:spTree>
    <p:extLst>
      <p:ext uri="{BB962C8B-B14F-4D97-AF65-F5344CB8AC3E}">
        <p14:creationId xmlns:p14="http://schemas.microsoft.com/office/powerpoint/2010/main" val="2930776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26" name="TextBox 25"/>
          <p:cNvSpPr txBox="1"/>
          <p:nvPr/>
        </p:nvSpPr>
        <p:spPr>
          <a:xfrm>
            <a:off x="683568" y="4365104"/>
            <a:ext cx="7848872" cy="2016224"/>
          </a:xfrm>
          <a:prstGeom prst="rect">
            <a:avLst/>
          </a:prstGeom>
          <a:noFill/>
        </p:spPr>
        <p:txBody>
          <a:bodyPr wrap="square" rtlCol="0">
            <a:normAutofit/>
          </a:bodyPr>
          <a:lstStyle/>
          <a:p>
            <a:pPr marL="285750" lvl="1">
              <a:buFont typeface="Arial" panose="020B0604020202020204" pitchFamily="34" charset="0"/>
              <a:buChar char="•"/>
            </a:pPr>
            <a:r>
              <a:rPr lang="en-US" sz="1600" dirty="0" smtClean="0">
                <a:solidFill>
                  <a:schemeClr val="tx1"/>
                </a:solidFill>
              </a:rPr>
              <a:t>Conclusions:</a:t>
            </a:r>
          </a:p>
          <a:p>
            <a:pPr marL="685800" lvl="2">
              <a:buFont typeface="Arial" panose="020B0604020202020204" pitchFamily="34" charset="0"/>
              <a:buChar char="•"/>
            </a:pPr>
            <a:r>
              <a:rPr lang="en-US" sz="1600" dirty="0">
                <a:solidFill>
                  <a:schemeClr val="tx1"/>
                </a:solidFill>
              </a:rPr>
              <a:t>Higher CCA and </a:t>
            </a:r>
            <a:r>
              <a:rPr lang="en-US" sz="1600" dirty="0" err="1">
                <a:solidFill>
                  <a:schemeClr val="tx1"/>
                </a:solidFill>
              </a:rPr>
              <a:t>Tx</a:t>
            </a:r>
            <a:r>
              <a:rPr lang="en-US" sz="1600" dirty="0">
                <a:solidFill>
                  <a:schemeClr val="tx1"/>
                </a:solidFill>
              </a:rPr>
              <a:t> power levels increase OBSS interference. </a:t>
            </a:r>
            <a:r>
              <a:rPr lang="en-US" sz="1600" dirty="0" err="1">
                <a:solidFill>
                  <a:schemeClr val="tx1"/>
                </a:solidFill>
              </a:rPr>
              <a:t>Tx</a:t>
            </a:r>
            <a:r>
              <a:rPr lang="en-US" sz="1600" dirty="0">
                <a:solidFill>
                  <a:schemeClr val="tx1"/>
                </a:solidFill>
              </a:rPr>
              <a:t> power mitigates it somewhat by increasing received signal level.</a:t>
            </a:r>
          </a:p>
          <a:p>
            <a:pPr marL="685800" lvl="2">
              <a:buFont typeface="Arial" panose="020B0604020202020204" pitchFamily="34" charset="0"/>
              <a:buChar char="•"/>
            </a:pPr>
            <a:r>
              <a:rPr lang="en-US" sz="1600" dirty="0">
                <a:solidFill>
                  <a:schemeClr val="tx1"/>
                </a:solidFill>
              </a:rPr>
              <a:t>Wall and floor penetration losses reduces delay significantly via the suppression of OBSS interference.</a:t>
            </a:r>
          </a:p>
          <a:p>
            <a:pPr marL="685800" lvl="2">
              <a:buFont typeface="Arial" panose="020B0604020202020204" pitchFamily="34" charset="0"/>
              <a:buChar char="•"/>
            </a:pPr>
            <a:endParaRPr lang="en-US" sz="1600" dirty="0" smtClean="0">
              <a:solidFill>
                <a:schemeClr val="tx1"/>
              </a:solidFill>
            </a:endParaRPr>
          </a:p>
        </p:txBody>
      </p:sp>
      <p:sp>
        <p:nvSpPr>
          <p:cNvPr id="13" name="Rectangle 1"/>
          <p:cNvSpPr txBox="1">
            <a:spLocks noChangeArrowheads="1"/>
          </p:cNvSpPr>
          <p:nvPr/>
        </p:nvSpPr>
        <p:spPr bwMode="auto">
          <a:xfrm>
            <a:off x="323528" y="685800"/>
            <a:ext cx="8496944" cy="51095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kern="0" dirty="0" smtClean="0">
                <a:solidFill>
                  <a:srgbClr val="0D57FB"/>
                </a:solidFill>
                <a:latin typeface="Arial" pitchFamily="34" charset="0"/>
                <a:ea typeface="ＭＳ Ｐゴシック" charset="-128"/>
                <a:cs typeface="Arial" pitchFamily="34" charset="0"/>
              </a:rPr>
              <a:t>One Floor Global </a:t>
            </a:r>
            <a:r>
              <a:rPr lang="en-US" sz="2400" kern="0" dirty="0" smtClean="0">
                <a:solidFill>
                  <a:srgbClr val="0D57FB"/>
                </a:solidFill>
                <a:latin typeface="Arial" pitchFamily="34" charset="0"/>
                <a:ea typeface="ＭＳ Ｐゴシック" charset="-128"/>
                <a:cs typeface="Arial" pitchFamily="34" charset="0"/>
              </a:rPr>
              <a:t>UL </a:t>
            </a:r>
            <a:r>
              <a:rPr lang="en-US" sz="2400" kern="0" dirty="0">
                <a:solidFill>
                  <a:srgbClr val="0D57FB"/>
                </a:solidFill>
                <a:latin typeface="Arial" pitchFamily="34" charset="0"/>
                <a:ea typeface="ＭＳ Ｐゴシック" charset="-128"/>
                <a:cs typeface="Arial" pitchFamily="34" charset="0"/>
              </a:rPr>
              <a:t>Delay - Re-use </a:t>
            </a:r>
            <a:r>
              <a:rPr lang="en-US" sz="2400" kern="0" dirty="0" smtClean="0">
                <a:solidFill>
                  <a:srgbClr val="0D57FB"/>
                </a:solidFill>
                <a:latin typeface="Arial" pitchFamily="34" charset="0"/>
                <a:ea typeface="ＭＳ Ｐゴシック" charset="-128"/>
                <a:cs typeface="Arial" pitchFamily="34" charset="0"/>
              </a:rPr>
              <a:t>1</a:t>
            </a:r>
            <a:endParaRPr lang="en-GB" sz="2400" kern="0" dirty="0">
              <a:solidFill>
                <a:srgbClr val="0D57FB"/>
              </a:solidFill>
              <a:latin typeface="Arial" pitchFamily="34" charset="0"/>
              <a:ea typeface="ＭＳ Ｐゴシック" charset="-128"/>
              <a:cs typeface="Arial" pitchFamily="34" charset="0"/>
            </a:endParaRPr>
          </a:p>
        </p:txBody>
      </p:sp>
      <p:sp>
        <p:nvSpPr>
          <p:cNvPr id="2" name="TextBox 1"/>
          <p:cNvSpPr txBox="1"/>
          <p:nvPr/>
        </p:nvSpPr>
        <p:spPr>
          <a:xfrm>
            <a:off x="1749779" y="4005064"/>
            <a:ext cx="1454069" cy="276999"/>
          </a:xfrm>
          <a:prstGeom prst="rect">
            <a:avLst/>
          </a:prstGeom>
          <a:noFill/>
        </p:spPr>
        <p:txBody>
          <a:bodyPr wrap="none" rtlCol="0">
            <a:spAutoFit/>
          </a:bodyPr>
          <a:lstStyle/>
          <a:p>
            <a:r>
              <a:rPr lang="en-US" sz="1200" dirty="0" smtClean="0">
                <a:solidFill>
                  <a:schemeClr val="tx1"/>
                </a:solidFill>
              </a:rPr>
              <a:t>No Penetration Loss</a:t>
            </a:r>
            <a:endParaRPr lang="en-US" sz="1200" dirty="0">
              <a:solidFill>
                <a:schemeClr val="tx1"/>
              </a:solidFill>
            </a:endParaRPr>
          </a:p>
        </p:txBody>
      </p:sp>
      <p:sp>
        <p:nvSpPr>
          <p:cNvPr id="10" name="TextBox 9"/>
          <p:cNvSpPr txBox="1"/>
          <p:nvPr/>
        </p:nvSpPr>
        <p:spPr>
          <a:xfrm>
            <a:off x="6012160" y="4005064"/>
            <a:ext cx="1567532" cy="276999"/>
          </a:xfrm>
          <a:prstGeom prst="rect">
            <a:avLst/>
          </a:prstGeom>
          <a:noFill/>
        </p:spPr>
        <p:txBody>
          <a:bodyPr wrap="none" rtlCol="0">
            <a:spAutoFit/>
          </a:bodyPr>
          <a:lstStyle/>
          <a:p>
            <a:r>
              <a:rPr lang="en-US" sz="1200" dirty="0" smtClean="0">
                <a:solidFill>
                  <a:schemeClr val="tx1"/>
                </a:solidFill>
              </a:rPr>
              <a:t>With Penetration Loss</a:t>
            </a:r>
            <a:endParaRPr lang="en-US" sz="1200" dirty="0">
              <a:solidFill>
                <a:schemeClr val="tx1"/>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549" y="1196752"/>
            <a:ext cx="3840427"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1" y="1196752"/>
            <a:ext cx="3840427"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6590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26" name="TextBox 25"/>
          <p:cNvSpPr txBox="1"/>
          <p:nvPr/>
        </p:nvSpPr>
        <p:spPr>
          <a:xfrm>
            <a:off x="683568" y="4257670"/>
            <a:ext cx="7848872" cy="2123658"/>
          </a:xfrm>
          <a:prstGeom prst="rect">
            <a:avLst/>
          </a:prstGeom>
          <a:noFill/>
        </p:spPr>
        <p:txBody>
          <a:bodyPr wrap="square" rtlCol="0">
            <a:normAutofit lnSpcReduction="10000"/>
          </a:bodyPr>
          <a:lstStyle/>
          <a:p>
            <a:pPr marL="285750" lvl="1">
              <a:buFont typeface="Arial"/>
              <a:buChar char="•"/>
            </a:pPr>
            <a:r>
              <a:rPr lang="en-US" sz="1600" dirty="0" smtClean="0">
                <a:solidFill>
                  <a:schemeClr val="tx1"/>
                </a:solidFill>
              </a:rPr>
              <a:t>Conclusions:</a:t>
            </a:r>
          </a:p>
          <a:p>
            <a:pPr marL="685800" lvl="2">
              <a:buFont typeface="Arial"/>
              <a:buChar char="•"/>
            </a:pPr>
            <a:r>
              <a:rPr lang="en-US" sz="1600" dirty="0">
                <a:solidFill>
                  <a:schemeClr val="tx1"/>
                </a:solidFill>
              </a:rPr>
              <a:t>Delay shows significantly different performance depending on </a:t>
            </a:r>
            <a:r>
              <a:rPr lang="en-US" sz="1600" dirty="0" err="1">
                <a:solidFill>
                  <a:schemeClr val="tx1"/>
                </a:solidFill>
              </a:rPr>
              <a:t>Tx</a:t>
            </a:r>
            <a:r>
              <a:rPr lang="en-US" sz="1600" dirty="0">
                <a:solidFill>
                  <a:schemeClr val="tx1"/>
                </a:solidFill>
              </a:rPr>
              <a:t> power and CCA </a:t>
            </a:r>
            <a:r>
              <a:rPr lang="en-US" sz="1600" dirty="0" smtClean="0">
                <a:solidFill>
                  <a:schemeClr val="tx1"/>
                </a:solidFill>
              </a:rPr>
              <a:t>level</a:t>
            </a:r>
            <a:r>
              <a:rPr lang="en-US" sz="1600" dirty="0">
                <a:solidFill>
                  <a:schemeClr val="tx1"/>
                </a:solidFill>
              </a:rPr>
              <a:t>.</a:t>
            </a:r>
          </a:p>
          <a:p>
            <a:pPr marL="685800" lvl="2">
              <a:buFont typeface="Arial"/>
              <a:buChar char="•"/>
            </a:pPr>
            <a:r>
              <a:rPr lang="en-US" sz="1600" dirty="0">
                <a:solidFill>
                  <a:schemeClr val="tx1"/>
                </a:solidFill>
              </a:rPr>
              <a:t>The lowest delay appears to be at a CCA level of -80dBm. </a:t>
            </a:r>
            <a:endParaRPr lang="en-US" sz="1600" dirty="0" smtClean="0">
              <a:solidFill>
                <a:schemeClr val="tx1"/>
              </a:solidFill>
            </a:endParaRPr>
          </a:p>
          <a:p>
            <a:pPr marL="685800" lvl="2">
              <a:buFont typeface="Arial"/>
              <a:buChar char="•"/>
            </a:pPr>
            <a:r>
              <a:rPr lang="en-US" sz="1600" dirty="0" smtClean="0">
                <a:solidFill>
                  <a:schemeClr val="tx1"/>
                </a:solidFill>
              </a:rPr>
              <a:t>Throughput appears to </a:t>
            </a:r>
            <a:r>
              <a:rPr lang="en-US" sz="1600" dirty="0">
                <a:solidFill>
                  <a:schemeClr val="tx1"/>
                </a:solidFill>
              </a:rPr>
              <a:t>be </a:t>
            </a:r>
            <a:r>
              <a:rPr lang="en-US" sz="1600" dirty="0" smtClean="0">
                <a:solidFill>
                  <a:schemeClr val="tx1"/>
                </a:solidFill>
              </a:rPr>
              <a:t>saturated with </a:t>
            </a:r>
            <a:r>
              <a:rPr lang="en-US" sz="1600" dirty="0">
                <a:solidFill>
                  <a:schemeClr val="tx1"/>
                </a:solidFill>
              </a:rPr>
              <a:t>little dependence on </a:t>
            </a:r>
            <a:r>
              <a:rPr lang="en-US" sz="1600" dirty="0" err="1">
                <a:solidFill>
                  <a:schemeClr val="tx1"/>
                </a:solidFill>
              </a:rPr>
              <a:t>Tx</a:t>
            </a:r>
            <a:r>
              <a:rPr lang="en-US" sz="1600" dirty="0">
                <a:solidFill>
                  <a:schemeClr val="tx1"/>
                </a:solidFill>
              </a:rPr>
              <a:t> power or CCA level.</a:t>
            </a:r>
          </a:p>
          <a:p>
            <a:pPr marL="1143000" lvl="3">
              <a:buFont typeface="Arial"/>
              <a:buChar char="•"/>
            </a:pPr>
            <a:r>
              <a:rPr lang="en-US" sz="1600" dirty="0">
                <a:solidFill>
                  <a:schemeClr val="tx1"/>
                </a:solidFill>
              </a:rPr>
              <a:t>Previously reported results </a:t>
            </a:r>
            <a:r>
              <a:rPr lang="en-US" sz="1600" dirty="0" smtClean="0">
                <a:solidFill>
                  <a:schemeClr val="tx1"/>
                </a:solidFill>
              </a:rPr>
              <a:t>show </a:t>
            </a:r>
            <a:r>
              <a:rPr lang="en-US" sz="1600" dirty="0">
                <a:solidFill>
                  <a:schemeClr val="tx1"/>
                </a:solidFill>
              </a:rPr>
              <a:t>throughput variation with CCA level</a:t>
            </a:r>
            <a:r>
              <a:rPr lang="en-US" sz="1600" dirty="0" smtClean="0">
                <a:solidFill>
                  <a:schemeClr val="tx1"/>
                </a:solidFill>
              </a:rPr>
              <a:t>.</a:t>
            </a:r>
          </a:p>
          <a:p>
            <a:pPr marL="1143000" lvl="3">
              <a:buFont typeface="Arial"/>
              <a:buChar char="•"/>
            </a:pPr>
            <a:r>
              <a:rPr lang="en-US" sz="1600" dirty="0" smtClean="0">
                <a:solidFill>
                  <a:schemeClr val="tx1"/>
                </a:solidFill>
              </a:rPr>
              <a:t>Therefore</a:t>
            </a:r>
            <a:r>
              <a:rPr lang="en-US" sz="1600" dirty="0">
                <a:solidFill>
                  <a:schemeClr val="tx1"/>
                </a:solidFill>
              </a:rPr>
              <a:t>, we decided to attempt to reduce the saturation by introducing a reuse of </a:t>
            </a:r>
            <a:r>
              <a:rPr lang="en-US" sz="1600" dirty="0" smtClean="0">
                <a:solidFill>
                  <a:schemeClr val="tx1"/>
                </a:solidFill>
              </a:rPr>
              <a:t>3.</a:t>
            </a:r>
            <a:endParaRPr lang="en-US" sz="1600" dirty="0">
              <a:solidFill>
                <a:schemeClr val="tx1"/>
              </a:solidFill>
            </a:endParaRPr>
          </a:p>
        </p:txBody>
      </p:sp>
      <p:sp>
        <p:nvSpPr>
          <p:cNvPr id="13" name="Rectangle 1"/>
          <p:cNvSpPr txBox="1">
            <a:spLocks noChangeArrowheads="1"/>
          </p:cNvSpPr>
          <p:nvPr/>
        </p:nvSpPr>
        <p:spPr bwMode="auto">
          <a:xfrm>
            <a:off x="323528" y="685800"/>
            <a:ext cx="8496944" cy="51095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sz="2400" kern="0" dirty="0" smtClean="0">
                <a:solidFill>
                  <a:srgbClr val="0D57FB"/>
                </a:solidFill>
                <a:latin typeface="Arial" pitchFamily="34" charset="0"/>
                <a:ea typeface="ＭＳ Ｐゴシック" charset="-128"/>
                <a:cs typeface="Arial" pitchFamily="34" charset="0"/>
              </a:rPr>
              <a:t>Five Floors: Global UL Comparison - </a:t>
            </a:r>
            <a:r>
              <a:rPr lang="en-US" sz="2400" kern="0" dirty="0">
                <a:solidFill>
                  <a:srgbClr val="0D57FB"/>
                </a:solidFill>
                <a:latin typeface="Arial" pitchFamily="34" charset="0"/>
                <a:ea typeface="ＭＳ Ｐゴシック" charset="-128"/>
                <a:cs typeface="Arial" pitchFamily="34" charset="0"/>
              </a:rPr>
              <a:t>Re-use </a:t>
            </a:r>
            <a:r>
              <a:rPr lang="en-US" sz="2400" kern="0" dirty="0" smtClean="0">
                <a:solidFill>
                  <a:srgbClr val="0D57FB"/>
                </a:solidFill>
                <a:latin typeface="Arial" pitchFamily="34" charset="0"/>
                <a:ea typeface="ＭＳ Ｐゴシック" charset="-128"/>
                <a:cs typeface="Arial" pitchFamily="34" charset="0"/>
              </a:rPr>
              <a:t>1</a:t>
            </a:r>
            <a:endParaRPr lang="en-GB" sz="2400" kern="0" dirty="0">
              <a:solidFill>
                <a:srgbClr val="0D57FB"/>
              </a:solidFill>
              <a:latin typeface="Arial" pitchFamily="34" charset="0"/>
              <a:ea typeface="ＭＳ Ｐゴシック" charset="-128"/>
              <a:cs typeface="Arial" pitchFamily="34" charset="0"/>
            </a:endParaRPr>
          </a:p>
        </p:txBody>
      </p:sp>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268760"/>
            <a:ext cx="3816424"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268760"/>
            <a:ext cx="3633373"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10684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Reuse 3 (single channel)</a:t>
            </a:r>
            <a:endParaRPr lang="en-GB" dirty="0"/>
          </a:p>
        </p:txBody>
      </p:sp>
      <p:graphicFrame>
        <p:nvGraphicFramePr>
          <p:cNvPr id="93" name="Table 92"/>
          <p:cNvGraphicFramePr>
            <a:graphicFrameLocks noGrp="1"/>
          </p:cNvGraphicFramePr>
          <p:nvPr>
            <p:extLst>
              <p:ext uri="{D42A27DB-BD31-4B8C-83A1-F6EECF244321}">
                <p14:modId xmlns:p14="http://schemas.microsoft.com/office/powerpoint/2010/main" val="2641947955"/>
              </p:ext>
            </p:extLst>
          </p:nvPr>
        </p:nvGraphicFramePr>
        <p:xfrm>
          <a:off x="2339008" y="1905000"/>
          <a:ext cx="4495800" cy="741680"/>
        </p:xfrm>
        <a:graphic>
          <a:graphicData uri="http://schemas.openxmlformats.org/drawingml/2006/table">
            <a:tbl>
              <a:tblPr firstRow="1" bandRow="1"/>
              <a:tblGrid>
                <a:gridCol w="449580"/>
                <a:gridCol w="449580"/>
                <a:gridCol w="449580"/>
                <a:gridCol w="449580"/>
                <a:gridCol w="449580"/>
                <a:gridCol w="449580"/>
                <a:gridCol w="449580"/>
                <a:gridCol w="449580"/>
                <a:gridCol w="449580"/>
                <a:gridCol w="449580"/>
              </a:tblGrid>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520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r>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509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510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r>
            </a:tbl>
          </a:graphicData>
        </a:graphic>
      </p:graphicFrame>
      <p:sp>
        <p:nvSpPr>
          <p:cNvPr id="94" name="TextBox 93"/>
          <p:cNvSpPr txBox="1"/>
          <p:nvPr/>
        </p:nvSpPr>
        <p:spPr>
          <a:xfrm>
            <a:off x="1043608" y="2069068"/>
            <a:ext cx="990600" cy="369332"/>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dirty="0" smtClean="0">
                <a:solidFill>
                  <a:prstClr val="black"/>
                </a:solidFill>
                <a:latin typeface="Calibri"/>
              </a:rPr>
              <a:t>5</a:t>
            </a:r>
            <a:r>
              <a:rPr lang="en-US" sz="1800" baseline="30000" dirty="0" smtClean="0">
                <a:solidFill>
                  <a:prstClr val="black"/>
                </a:solidFill>
                <a:latin typeface="Calibri"/>
              </a:rPr>
              <a:t>th</a:t>
            </a:r>
            <a:r>
              <a:rPr lang="en-US" sz="1800" dirty="0" smtClean="0">
                <a:solidFill>
                  <a:prstClr val="black"/>
                </a:solidFill>
                <a:latin typeface="Calibri"/>
              </a:rPr>
              <a:t> Floor</a:t>
            </a:r>
            <a:endParaRPr lang="en-US" sz="1800" dirty="0">
              <a:solidFill>
                <a:prstClr val="black"/>
              </a:solidFill>
              <a:latin typeface="Calibri"/>
            </a:endParaRPr>
          </a:p>
        </p:txBody>
      </p:sp>
      <p:graphicFrame>
        <p:nvGraphicFramePr>
          <p:cNvPr id="95" name="Table 94"/>
          <p:cNvGraphicFramePr>
            <a:graphicFrameLocks noGrp="1"/>
          </p:cNvGraphicFramePr>
          <p:nvPr>
            <p:extLst>
              <p:ext uri="{D42A27DB-BD31-4B8C-83A1-F6EECF244321}">
                <p14:modId xmlns:p14="http://schemas.microsoft.com/office/powerpoint/2010/main" val="3227884592"/>
              </p:ext>
            </p:extLst>
          </p:nvPr>
        </p:nvGraphicFramePr>
        <p:xfrm>
          <a:off x="2339008" y="2743200"/>
          <a:ext cx="4495800" cy="741680"/>
        </p:xfrm>
        <a:graphic>
          <a:graphicData uri="http://schemas.openxmlformats.org/drawingml/2006/table">
            <a:tbl>
              <a:tblPr firstRow="1" bandRow="1"/>
              <a:tblGrid>
                <a:gridCol w="449580"/>
                <a:gridCol w="449580"/>
                <a:gridCol w="449580"/>
                <a:gridCol w="449580"/>
                <a:gridCol w="449580"/>
                <a:gridCol w="449580"/>
                <a:gridCol w="449580"/>
                <a:gridCol w="449580"/>
                <a:gridCol w="449580"/>
                <a:gridCol w="449580"/>
              </a:tblGrid>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420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r>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409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410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r>
            </a:tbl>
          </a:graphicData>
        </a:graphic>
      </p:graphicFrame>
      <p:sp>
        <p:nvSpPr>
          <p:cNvPr id="96" name="TextBox 95"/>
          <p:cNvSpPr txBox="1"/>
          <p:nvPr/>
        </p:nvSpPr>
        <p:spPr>
          <a:xfrm>
            <a:off x="1043608" y="2907268"/>
            <a:ext cx="990600" cy="369332"/>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dirty="0" smtClean="0">
                <a:solidFill>
                  <a:prstClr val="black"/>
                </a:solidFill>
                <a:latin typeface="Calibri"/>
              </a:rPr>
              <a:t>4</a:t>
            </a:r>
            <a:r>
              <a:rPr lang="en-US" sz="1800" baseline="30000" dirty="0" smtClean="0">
                <a:solidFill>
                  <a:prstClr val="black"/>
                </a:solidFill>
                <a:latin typeface="Calibri"/>
              </a:rPr>
              <a:t>th</a:t>
            </a:r>
            <a:r>
              <a:rPr lang="en-US" sz="1800" dirty="0" smtClean="0">
                <a:solidFill>
                  <a:prstClr val="black"/>
                </a:solidFill>
                <a:latin typeface="Calibri"/>
              </a:rPr>
              <a:t> Floor</a:t>
            </a:r>
            <a:endParaRPr lang="en-US" sz="1800" dirty="0">
              <a:solidFill>
                <a:prstClr val="black"/>
              </a:solidFill>
              <a:latin typeface="Calibri"/>
            </a:endParaRPr>
          </a:p>
        </p:txBody>
      </p:sp>
      <p:graphicFrame>
        <p:nvGraphicFramePr>
          <p:cNvPr id="97" name="Table 96"/>
          <p:cNvGraphicFramePr>
            <a:graphicFrameLocks noGrp="1"/>
          </p:cNvGraphicFramePr>
          <p:nvPr>
            <p:extLst>
              <p:ext uri="{D42A27DB-BD31-4B8C-83A1-F6EECF244321}">
                <p14:modId xmlns:p14="http://schemas.microsoft.com/office/powerpoint/2010/main" val="2208285870"/>
              </p:ext>
            </p:extLst>
          </p:nvPr>
        </p:nvGraphicFramePr>
        <p:xfrm>
          <a:off x="2339008" y="3581400"/>
          <a:ext cx="4495800" cy="741680"/>
        </p:xfrm>
        <a:graphic>
          <a:graphicData uri="http://schemas.openxmlformats.org/drawingml/2006/table">
            <a:tbl>
              <a:tblPr firstRow="1" bandRow="1"/>
              <a:tblGrid>
                <a:gridCol w="449580"/>
                <a:gridCol w="449580"/>
                <a:gridCol w="449580"/>
                <a:gridCol w="449580"/>
                <a:gridCol w="449580"/>
                <a:gridCol w="449580"/>
                <a:gridCol w="449580"/>
                <a:gridCol w="449580"/>
                <a:gridCol w="449580"/>
                <a:gridCol w="449580"/>
              </a:tblGrid>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320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309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310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r>
            </a:tbl>
          </a:graphicData>
        </a:graphic>
      </p:graphicFrame>
      <p:sp>
        <p:nvSpPr>
          <p:cNvPr id="98" name="TextBox 97"/>
          <p:cNvSpPr txBox="1"/>
          <p:nvPr/>
        </p:nvSpPr>
        <p:spPr>
          <a:xfrm>
            <a:off x="1043608" y="3745468"/>
            <a:ext cx="990600" cy="369332"/>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dirty="0" smtClean="0">
                <a:solidFill>
                  <a:prstClr val="black"/>
                </a:solidFill>
                <a:latin typeface="Calibri"/>
              </a:rPr>
              <a:t>3</a:t>
            </a:r>
            <a:r>
              <a:rPr lang="en-US" sz="1800" baseline="30000" dirty="0" smtClean="0">
                <a:solidFill>
                  <a:prstClr val="black"/>
                </a:solidFill>
                <a:latin typeface="Calibri"/>
              </a:rPr>
              <a:t>rd</a:t>
            </a:r>
            <a:r>
              <a:rPr lang="en-US" sz="1800" dirty="0" smtClean="0">
                <a:solidFill>
                  <a:prstClr val="black"/>
                </a:solidFill>
                <a:latin typeface="Calibri"/>
              </a:rPr>
              <a:t> Floor</a:t>
            </a:r>
            <a:endParaRPr lang="en-US" sz="1800" dirty="0">
              <a:solidFill>
                <a:prstClr val="black"/>
              </a:solidFill>
              <a:latin typeface="Calibri"/>
            </a:endParaRPr>
          </a:p>
        </p:txBody>
      </p:sp>
      <p:graphicFrame>
        <p:nvGraphicFramePr>
          <p:cNvPr id="99" name="Table 98"/>
          <p:cNvGraphicFramePr>
            <a:graphicFrameLocks noGrp="1"/>
          </p:cNvGraphicFramePr>
          <p:nvPr>
            <p:extLst>
              <p:ext uri="{D42A27DB-BD31-4B8C-83A1-F6EECF244321}">
                <p14:modId xmlns:p14="http://schemas.microsoft.com/office/powerpoint/2010/main" val="2317539400"/>
              </p:ext>
            </p:extLst>
          </p:nvPr>
        </p:nvGraphicFramePr>
        <p:xfrm>
          <a:off x="2339008" y="4419600"/>
          <a:ext cx="4495800" cy="741680"/>
        </p:xfrm>
        <a:graphic>
          <a:graphicData uri="http://schemas.openxmlformats.org/drawingml/2006/table">
            <a:tbl>
              <a:tblPr firstRow="1" bandRow="1"/>
              <a:tblGrid>
                <a:gridCol w="449580"/>
                <a:gridCol w="449580"/>
                <a:gridCol w="449580"/>
                <a:gridCol w="449580"/>
                <a:gridCol w="449580"/>
                <a:gridCol w="449580"/>
                <a:gridCol w="449580"/>
                <a:gridCol w="449580"/>
                <a:gridCol w="449580"/>
                <a:gridCol w="449580"/>
              </a:tblGrid>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220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r>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209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210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r>
            </a:tbl>
          </a:graphicData>
        </a:graphic>
      </p:graphicFrame>
      <p:sp>
        <p:nvSpPr>
          <p:cNvPr id="100" name="TextBox 99"/>
          <p:cNvSpPr txBox="1"/>
          <p:nvPr/>
        </p:nvSpPr>
        <p:spPr>
          <a:xfrm>
            <a:off x="1043608" y="4583668"/>
            <a:ext cx="990600" cy="369332"/>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dirty="0" smtClean="0">
                <a:solidFill>
                  <a:prstClr val="black"/>
                </a:solidFill>
                <a:latin typeface="Calibri"/>
              </a:rPr>
              <a:t>2</a:t>
            </a:r>
            <a:r>
              <a:rPr lang="en-US" sz="1800" baseline="30000" dirty="0" smtClean="0">
                <a:solidFill>
                  <a:prstClr val="black"/>
                </a:solidFill>
                <a:latin typeface="Calibri"/>
              </a:rPr>
              <a:t>nd</a:t>
            </a:r>
            <a:r>
              <a:rPr lang="en-US" sz="1800" dirty="0" smtClean="0">
                <a:solidFill>
                  <a:prstClr val="black"/>
                </a:solidFill>
                <a:latin typeface="Calibri"/>
              </a:rPr>
              <a:t> Floor</a:t>
            </a:r>
            <a:endParaRPr lang="en-US" sz="1800" dirty="0">
              <a:solidFill>
                <a:prstClr val="black"/>
              </a:solidFill>
              <a:latin typeface="Calibri"/>
            </a:endParaRPr>
          </a:p>
        </p:txBody>
      </p:sp>
      <p:graphicFrame>
        <p:nvGraphicFramePr>
          <p:cNvPr id="101" name="Table 100"/>
          <p:cNvGraphicFramePr>
            <a:graphicFrameLocks noGrp="1"/>
          </p:cNvGraphicFramePr>
          <p:nvPr>
            <p:extLst>
              <p:ext uri="{D42A27DB-BD31-4B8C-83A1-F6EECF244321}">
                <p14:modId xmlns:p14="http://schemas.microsoft.com/office/powerpoint/2010/main" val="4142774615"/>
              </p:ext>
            </p:extLst>
          </p:nvPr>
        </p:nvGraphicFramePr>
        <p:xfrm>
          <a:off x="2339752" y="5242524"/>
          <a:ext cx="4495800" cy="741680"/>
        </p:xfrm>
        <a:graphic>
          <a:graphicData uri="http://schemas.openxmlformats.org/drawingml/2006/table">
            <a:tbl>
              <a:tblPr firstRow="1" bandRow="1"/>
              <a:tblGrid>
                <a:gridCol w="449580"/>
                <a:gridCol w="449580"/>
                <a:gridCol w="449580"/>
                <a:gridCol w="449580"/>
                <a:gridCol w="449580"/>
                <a:gridCol w="449580"/>
                <a:gridCol w="449580"/>
                <a:gridCol w="449580"/>
                <a:gridCol w="449580"/>
                <a:gridCol w="449580"/>
              </a:tblGrid>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120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101</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102</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103</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104</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105</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106</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107</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108</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109</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0000"/>
                      </a:scheme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a:r>
                        <a:rPr lang="en-US" sz="1200" dirty="0" smtClean="0"/>
                        <a:t>110</a:t>
                      </a:r>
                      <a:endParaRPr lang="en-US" sz="1200"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accent1">
                        <a:alpha val="52000"/>
                      </a:schemeClr>
                    </a:solidFill>
                  </a:tcPr>
                </a:tc>
              </a:tr>
            </a:tbl>
          </a:graphicData>
        </a:graphic>
      </p:graphicFrame>
      <p:sp>
        <p:nvSpPr>
          <p:cNvPr id="102" name="TextBox 101"/>
          <p:cNvSpPr txBox="1"/>
          <p:nvPr/>
        </p:nvSpPr>
        <p:spPr>
          <a:xfrm>
            <a:off x="1043608" y="5442188"/>
            <a:ext cx="990600" cy="369332"/>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dirty="0" smtClean="0">
                <a:solidFill>
                  <a:prstClr val="black"/>
                </a:solidFill>
                <a:latin typeface="Calibri"/>
              </a:rPr>
              <a:t>1</a:t>
            </a:r>
            <a:r>
              <a:rPr lang="en-US" sz="1800" baseline="30000" dirty="0" smtClean="0">
                <a:solidFill>
                  <a:prstClr val="black"/>
                </a:solidFill>
                <a:latin typeface="Calibri"/>
              </a:rPr>
              <a:t>st</a:t>
            </a:r>
            <a:r>
              <a:rPr lang="en-US" sz="1800" dirty="0" smtClean="0">
                <a:solidFill>
                  <a:prstClr val="black"/>
                </a:solidFill>
                <a:latin typeface="Calibri"/>
              </a:rPr>
              <a:t> Floor</a:t>
            </a:r>
            <a:endParaRPr lang="en-US" sz="1800" dirty="0">
              <a:solidFill>
                <a:prstClr val="black"/>
              </a:solidFill>
              <a:latin typeface="Calibri"/>
            </a:endParaRPr>
          </a:p>
        </p:txBody>
      </p:sp>
      <p:grpSp>
        <p:nvGrpSpPr>
          <p:cNvPr id="103" name="Group 102"/>
          <p:cNvGrpSpPr/>
          <p:nvPr/>
        </p:nvGrpSpPr>
        <p:grpSpPr>
          <a:xfrm>
            <a:off x="1881808" y="1905001"/>
            <a:ext cx="533400" cy="348735"/>
            <a:chOff x="2057400" y="1918334"/>
            <a:chExt cx="533400" cy="295931"/>
          </a:xfrm>
        </p:grpSpPr>
        <p:sp>
          <p:nvSpPr>
            <p:cNvPr id="104" name="TextBox 103"/>
            <p:cNvSpPr txBox="1"/>
            <p:nvPr/>
          </p:nvSpPr>
          <p:spPr>
            <a:xfrm>
              <a:off x="2057400" y="1968043"/>
              <a:ext cx="533400" cy="24622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Calibri"/>
                </a:rPr>
                <a:t>10m</a:t>
              </a:r>
            </a:p>
          </p:txBody>
        </p:sp>
        <p:cxnSp>
          <p:nvCxnSpPr>
            <p:cNvPr id="105" name="Straight Arrow Connector 104"/>
            <p:cNvCxnSpPr/>
            <p:nvPr/>
          </p:nvCxnSpPr>
          <p:spPr>
            <a:xfrm flipV="1">
              <a:off x="2438400" y="1918334"/>
              <a:ext cx="0" cy="295931"/>
            </a:xfrm>
            <a:prstGeom prst="straightConnector1">
              <a:avLst/>
            </a:prstGeom>
            <a:noFill/>
            <a:ln w="12700" cap="flat" cmpd="sng" algn="ctr">
              <a:solidFill>
                <a:sysClr val="windowText" lastClr="000000"/>
              </a:solidFill>
              <a:prstDash val="solid"/>
              <a:headEnd type="arrow"/>
              <a:tailEnd type="arrow"/>
            </a:ln>
            <a:effectLst>
              <a:outerShdw blurRad="40000" dist="20000" dir="5400000" rotWithShape="0">
                <a:srgbClr val="000000">
                  <a:alpha val="38000"/>
                </a:srgbClr>
              </a:outerShdw>
            </a:effectLst>
          </p:spPr>
        </p:cxnSp>
      </p:grpSp>
      <p:sp>
        <p:nvSpPr>
          <p:cNvPr id="106" name="TextBox 105"/>
          <p:cNvSpPr txBox="1"/>
          <p:nvPr/>
        </p:nvSpPr>
        <p:spPr>
          <a:xfrm>
            <a:off x="2339008" y="1614845"/>
            <a:ext cx="457200" cy="246221"/>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000" dirty="0" smtClean="0">
                <a:solidFill>
                  <a:prstClr val="black"/>
                </a:solidFill>
                <a:latin typeface="Calibri"/>
              </a:rPr>
              <a:t>10m</a:t>
            </a:r>
            <a:endParaRPr lang="en-US" sz="1000" dirty="0">
              <a:solidFill>
                <a:prstClr val="black"/>
              </a:solidFill>
              <a:latin typeface="Calibri"/>
            </a:endParaRPr>
          </a:p>
        </p:txBody>
      </p:sp>
      <p:cxnSp>
        <p:nvCxnSpPr>
          <p:cNvPr id="107" name="Straight Arrow Connector 106"/>
          <p:cNvCxnSpPr/>
          <p:nvPr/>
        </p:nvCxnSpPr>
        <p:spPr>
          <a:xfrm>
            <a:off x="2339008" y="1828800"/>
            <a:ext cx="457200" cy="0"/>
          </a:xfrm>
          <a:prstGeom prst="straightConnector1">
            <a:avLst/>
          </a:prstGeom>
          <a:noFill/>
          <a:ln w="12700" cap="flat" cmpd="sng" algn="ctr">
            <a:solidFill>
              <a:sysClr val="windowText" lastClr="000000"/>
            </a:solidFill>
            <a:prstDash val="solid"/>
            <a:headEnd type="arrow"/>
            <a:tailEnd type="arrow"/>
          </a:ln>
          <a:effectLst>
            <a:outerShdw blurRad="40000" dist="20000" dir="5400000" rotWithShape="0">
              <a:srgbClr val="000000">
                <a:alpha val="38000"/>
              </a:srgbClr>
            </a:outerShdw>
          </a:effectLst>
        </p:spPr>
      </p:cxnSp>
      <p:grpSp>
        <p:nvGrpSpPr>
          <p:cNvPr id="108" name="Group 107"/>
          <p:cNvGrpSpPr/>
          <p:nvPr/>
        </p:nvGrpSpPr>
        <p:grpSpPr>
          <a:xfrm>
            <a:off x="6987208" y="2546865"/>
            <a:ext cx="533400" cy="348735"/>
            <a:chOff x="2057400" y="1918334"/>
            <a:chExt cx="533400" cy="295931"/>
          </a:xfrm>
        </p:grpSpPr>
        <p:sp>
          <p:nvSpPr>
            <p:cNvPr id="109" name="TextBox 108"/>
            <p:cNvSpPr txBox="1"/>
            <p:nvPr/>
          </p:nvSpPr>
          <p:spPr>
            <a:xfrm>
              <a:off x="2057400" y="1968043"/>
              <a:ext cx="533400" cy="208939"/>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Calibri"/>
                </a:rPr>
                <a:t>3m</a:t>
              </a:r>
            </a:p>
          </p:txBody>
        </p:sp>
        <p:cxnSp>
          <p:nvCxnSpPr>
            <p:cNvPr id="110" name="Straight Arrow Connector 109"/>
            <p:cNvCxnSpPr/>
            <p:nvPr/>
          </p:nvCxnSpPr>
          <p:spPr>
            <a:xfrm flipV="1">
              <a:off x="2438400" y="1918334"/>
              <a:ext cx="0" cy="295931"/>
            </a:xfrm>
            <a:prstGeom prst="straightConnector1">
              <a:avLst/>
            </a:prstGeom>
            <a:noFill/>
            <a:ln w="12700" cap="flat" cmpd="sng" algn="ctr">
              <a:solidFill>
                <a:sysClr val="windowText" lastClr="000000"/>
              </a:solidFill>
              <a:prstDash val="solid"/>
              <a:headEnd type="arrow"/>
              <a:tailEnd type="arrow"/>
            </a:ln>
            <a:effectLst>
              <a:outerShdw blurRad="40000" dist="20000" dir="5400000" rotWithShape="0">
                <a:srgbClr val="000000">
                  <a:alpha val="38000"/>
                </a:srgbClr>
              </a:outerShdw>
            </a:effectLst>
          </p:spPr>
        </p:cxnSp>
      </p:grpSp>
      <p:grpSp>
        <p:nvGrpSpPr>
          <p:cNvPr id="111" name="Group 110"/>
          <p:cNvGrpSpPr/>
          <p:nvPr/>
        </p:nvGrpSpPr>
        <p:grpSpPr>
          <a:xfrm>
            <a:off x="6987208" y="3352800"/>
            <a:ext cx="533400" cy="348735"/>
            <a:chOff x="2057400" y="1918334"/>
            <a:chExt cx="533400" cy="295931"/>
          </a:xfrm>
        </p:grpSpPr>
        <p:sp>
          <p:nvSpPr>
            <p:cNvPr id="112" name="TextBox 111"/>
            <p:cNvSpPr txBox="1"/>
            <p:nvPr/>
          </p:nvSpPr>
          <p:spPr>
            <a:xfrm>
              <a:off x="2057400" y="1968043"/>
              <a:ext cx="533400" cy="208939"/>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Calibri"/>
                </a:rPr>
                <a:t>3m</a:t>
              </a:r>
            </a:p>
          </p:txBody>
        </p:sp>
        <p:cxnSp>
          <p:nvCxnSpPr>
            <p:cNvPr id="113" name="Straight Arrow Connector 112"/>
            <p:cNvCxnSpPr/>
            <p:nvPr/>
          </p:nvCxnSpPr>
          <p:spPr>
            <a:xfrm flipV="1">
              <a:off x="2438400" y="1918334"/>
              <a:ext cx="0" cy="295931"/>
            </a:xfrm>
            <a:prstGeom prst="straightConnector1">
              <a:avLst/>
            </a:prstGeom>
            <a:noFill/>
            <a:ln w="12700" cap="flat" cmpd="sng" algn="ctr">
              <a:solidFill>
                <a:sysClr val="windowText" lastClr="000000"/>
              </a:solidFill>
              <a:prstDash val="solid"/>
              <a:headEnd type="arrow"/>
              <a:tailEnd type="arrow"/>
            </a:ln>
            <a:effectLst>
              <a:outerShdw blurRad="40000" dist="20000" dir="5400000" rotWithShape="0">
                <a:srgbClr val="000000">
                  <a:alpha val="38000"/>
                </a:srgbClr>
              </a:outerShdw>
            </a:effectLst>
          </p:spPr>
        </p:cxnSp>
      </p:grpSp>
      <p:grpSp>
        <p:nvGrpSpPr>
          <p:cNvPr id="114" name="Group 113"/>
          <p:cNvGrpSpPr/>
          <p:nvPr/>
        </p:nvGrpSpPr>
        <p:grpSpPr>
          <a:xfrm>
            <a:off x="6987208" y="4191000"/>
            <a:ext cx="533400" cy="348735"/>
            <a:chOff x="2057400" y="1918334"/>
            <a:chExt cx="533400" cy="295931"/>
          </a:xfrm>
        </p:grpSpPr>
        <p:sp>
          <p:nvSpPr>
            <p:cNvPr id="115" name="TextBox 114"/>
            <p:cNvSpPr txBox="1"/>
            <p:nvPr/>
          </p:nvSpPr>
          <p:spPr>
            <a:xfrm>
              <a:off x="2057400" y="1968043"/>
              <a:ext cx="533400" cy="208939"/>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Calibri"/>
                </a:rPr>
                <a:t>3m</a:t>
              </a:r>
            </a:p>
          </p:txBody>
        </p:sp>
        <p:cxnSp>
          <p:nvCxnSpPr>
            <p:cNvPr id="116" name="Straight Arrow Connector 115"/>
            <p:cNvCxnSpPr/>
            <p:nvPr/>
          </p:nvCxnSpPr>
          <p:spPr>
            <a:xfrm flipV="1">
              <a:off x="2438400" y="1918334"/>
              <a:ext cx="0" cy="295931"/>
            </a:xfrm>
            <a:prstGeom prst="straightConnector1">
              <a:avLst/>
            </a:prstGeom>
            <a:noFill/>
            <a:ln w="12700" cap="flat" cmpd="sng" algn="ctr">
              <a:solidFill>
                <a:sysClr val="windowText" lastClr="000000"/>
              </a:solidFill>
              <a:prstDash val="solid"/>
              <a:headEnd type="arrow"/>
              <a:tailEnd type="arrow"/>
            </a:ln>
            <a:effectLst>
              <a:outerShdw blurRad="40000" dist="20000" dir="5400000" rotWithShape="0">
                <a:srgbClr val="000000">
                  <a:alpha val="38000"/>
                </a:srgbClr>
              </a:outerShdw>
            </a:effectLst>
          </p:spPr>
        </p:cxnSp>
      </p:grpSp>
      <p:grpSp>
        <p:nvGrpSpPr>
          <p:cNvPr id="117" name="Group 116"/>
          <p:cNvGrpSpPr/>
          <p:nvPr/>
        </p:nvGrpSpPr>
        <p:grpSpPr>
          <a:xfrm>
            <a:off x="6987208" y="5061465"/>
            <a:ext cx="533400" cy="348735"/>
            <a:chOff x="2057400" y="1918334"/>
            <a:chExt cx="533400" cy="295931"/>
          </a:xfrm>
        </p:grpSpPr>
        <p:sp>
          <p:nvSpPr>
            <p:cNvPr id="118" name="TextBox 117"/>
            <p:cNvSpPr txBox="1"/>
            <p:nvPr/>
          </p:nvSpPr>
          <p:spPr>
            <a:xfrm>
              <a:off x="2057400" y="1968043"/>
              <a:ext cx="533400" cy="208939"/>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Calibri"/>
                </a:rPr>
                <a:t>3m</a:t>
              </a:r>
            </a:p>
          </p:txBody>
        </p:sp>
        <p:cxnSp>
          <p:nvCxnSpPr>
            <p:cNvPr id="119" name="Straight Arrow Connector 118"/>
            <p:cNvCxnSpPr/>
            <p:nvPr/>
          </p:nvCxnSpPr>
          <p:spPr>
            <a:xfrm flipV="1">
              <a:off x="2438400" y="1918334"/>
              <a:ext cx="0" cy="295931"/>
            </a:xfrm>
            <a:prstGeom prst="straightConnector1">
              <a:avLst/>
            </a:prstGeom>
            <a:noFill/>
            <a:ln w="12700" cap="flat" cmpd="sng" algn="ctr">
              <a:solidFill>
                <a:sysClr val="windowText" lastClr="000000"/>
              </a:solidFill>
              <a:prstDash val="solid"/>
              <a:headEnd type="arrow"/>
              <a:tailEnd type="arrow"/>
            </a:ln>
            <a:effectLst>
              <a:outerShdw blurRad="40000" dist="20000" dir="5400000" rotWithShape="0">
                <a:srgbClr val="000000">
                  <a:alpha val="38000"/>
                </a:srgbClr>
              </a:outerShdw>
            </a:effectLst>
          </p:spPr>
        </p:cxnSp>
      </p:grpSp>
      <p:sp>
        <p:nvSpPr>
          <p:cNvPr id="2" name="TextBox 1"/>
          <p:cNvSpPr txBox="1"/>
          <p:nvPr/>
        </p:nvSpPr>
        <p:spPr>
          <a:xfrm>
            <a:off x="7380312" y="1618138"/>
            <a:ext cx="360040" cy="370702"/>
          </a:xfrm>
          <a:prstGeom prst="rect">
            <a:avLst/>
          </a:prstGeom>
          <a:solidFill>
            <a:schemeClr val="accent1">
              <a:alpha val="50000"/>
            </a:schemeClr>
          </a:solidFill>
          <a:ln>
            <a:solidFill>
              <a:schemeClr val="tx1">
                <a:alpha val="82000"/>
              </a:schemeClr>
            </a:solidFill>
          </a:ln>
        </p:spPr>
        <p:txBody>
          <a:bodyPr wrap="square" rtlCol="0">
            <a:spAutoFit/>
          </a:bodyPr>
          <a:lstStyle/>
          <a:p>
            <a:endParaRPr lang="en-US" dirty="0"/>
          </a:p>
        </p:txBody>
      </p:sp>
      <p:sp>
        <p:nvSpPr>
          <p:cNvPr id="35" name="TextBox 34"/>
          <p:cNvSpPr txBox="1"/>
          <p:nvPr/>
        </p:nvSpPr>
        <p:spPr>
          <a:xfrm>
            <a:off x="7740352" y="1412776"/>
            <a:ext cx="1296144" cy="738664"/>
          </a:xfrm>
          <a:prstGeom prst="rect">
            <a:avLst/>
          </a:prstGeom>
          <a:noFill/>
        </p:spPr>
        <p:txBody>
          <a:bodyPr wrap="square" rtlCol="0">
            <a:spAutoFit/>
          </a:bodyPr>
          <a:lstStyle/>
          <a:p>
            <a:r>
              <a:rPr lang="en-US" sz="1400" dirty="0" smtClean="0">
                <a:solidFill>
                  <a:schemeClr val="tx1"/>
                </a:solidFill>
              </a:rPr>
              <a:t>Active</a:t>
            </a:r>
          </a:p>
          <a:p>
            <a:r>
              <a:rPr lang="en-US" sz="1400" dirty="0" smtClean="0">
                <a:solidFill>
                  <a:schemeClr val="tx1"/>
                </a:solidFill>
              </a:rPr>
              <a:t>Co-channel apartments</a:t>
            </a:r>
          </a:p>
        </p:txBody>
      </p:sp>
    </p:spTree>
    <p:extLst>
      <p:ext uri="{BB962C8B-B14F-4D97-AF65-F5344CB8AC3E}">
        <p14:creationId xmlns:p14="http://schemas.microsoft.com/office/powerpoint/2010/main" val="2737190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Frank </a:t>
            </a:r>
            <a:r>
              <a:rPr lang="en-GB" dirty="0" err="1"/>
              <a:t>LaSita</a:t>
            </a:r>
            <a:r>
              <a:rPr lang="en-GB" dirty="0"/>
              <a:t>, </a:t>
            </a:r>
            <a:r>
              <a:rPr lang="en-GB" dirty="0" err="1"/>
              <a:t>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26" name="TextBox 25"/>
          <p:cNvSpPr txBox="1"/>
          <p:nvPr/>
        </p:nvSpPr>
        <p:spPr>
          <a:xfrm>
            <a:off x="683568" y="4257670"/>
            <a:ext cx="7848872" cy="2123658"/>
          </a:xfrm>
          <a:prstGeom prst="rect">
            <a:avLst/>
          </a:prstGeom>
          <a:noFill/>
        </p:spPr>
        <p:txBody>
          <a:bodyPr wrap="square" rtlCol="0">
            <a:normAutofit/>
          </a:bodyPr>
          <a:lstStyle/>
          <a:p>
            <a:pPr marL="285750" lvl="1">
              <a:buFont typeface="Arial"/>
              <a:buChar char="•"/>
            </a:pPr>
            <a:r>
              <a:rPr lang="en-US" sz="1600" dirty="0" smtClean="0">
                <a:solidFill>
                  <a:schemeClr val="tx1"/>
                </a:solidFill>
              </a:rPr>
              <a:t>Observations:</a:t>
            </a:r>
          </a:p>
          <a:p>
            <a:pPr marL="685800" lvl="2">
              <a:buFont typeface="Arial"/>
              <a:buChar char="•"/>
            </a:pPr>
            <a:r>
              <a:rPr lang="en-US" sz="1600" dirty="0">
                <a:solidFill>
                  <a:schemeClr val="tx1"/>
                </a:solidFill>
              </a:rPr>
              <a:t>Throughput results appear to saturate above -90 </a:t>
            </a:r>
            <a:r>
              <a:rPr lang="en-US" sz="1600" dirty="0" err="1">
                <a:solidFill>
                  <a:schemeClr val="tx1"/>
                </a:solidFill>
              </a:rPr>
              <a:t>dBm</a:t>
            </a:r>
            <a:r>
              <a:rPr lang="en-US" sz="1600" dirty="0">
                <a:solidFill>
                  <a:schemeClr val="tx1"/>
                </a:solidFill>
              </a:rPr>
              <a:t> CCA </a:t>
            </a:r>
            <a:r>
              <a:rPr lang="en-US" sz="1600" dirty="0" smtClean="0">
                <a:solidFill>
                  <a:schemeClr val="tx1"/>
                </a:solidFill>
              </a:rPr>
              <a:t>level.</a:t>
            </a:r>
          </a:p>
          <a:p>
            <a:pPr marL="1143000" lvl="3">
              <a:buFont typeface="Arial"/>
              <a:buChar char="•"/>
            </a:pPr>
            <a:r>
              <a:rPr lang="en-US" sz="1600" dirty="0" smtClean="0">
                <a:solidFill>
                  <a:schemeClr val="tx1"/>
                </a:solidFill>
              </a:rPr>
              <a:t>At </a:t>
            </a:r>
            <a:r>
              <a:rPr lang="en-US" sz="1600" dirty="0">
                <a:solidFill>
                  <a:schemeClr val="tx1"/>
                </a:solidFill>
              </a:rPr>
              <a:t>-90 </a:t>
            </a:r>
            <a:r>
              <a:rPr lang="en-US" sz="1600" dirty="0" err="1">
                <a:solidFill>
                  <a:schemeClr val="tx1"/>
                </a:solidFill>
              </a:rPr>
              <a:t>dBm</a:t>
            </a:r>
            <a:r>
              <a:rPr lang="en-US" sz="1600" dirty="0">
                <a:solidFill>
                  <a:schemeClr val="tx1"/>
                </a:solidFill>
              </a:rPr>
              <a:t> CCA, there’s some degradation at highest </a:t>
            </a:r>
            <a:r>
              <a:rPr lang="en-US" sz="1600" dirty="0" err="1">
                <a:solidFill>
                  <a:schemeClr val="tx1"/>
                </a:solidFill>
              </a:rPr>
              <a:t>Tx</a:t>
            </a:r>
            <a:r>
              <a:rPr lang="en-US" sz="1600" dirty="0">
                <a:solidFill>
                  <a:schemeClr val="tx1"/>
                </a:solidFill>
              </a:rPr>
              <a:t> power level. </a:t>
            </a:r>
            <a:endParaRPr lang="en-US" sz="1600" dirty="0" smtClean="0">
              <a:solidFill>
                <a:schemeClr val="tx1"/>
              </a:solidFill>
            </a:endParaRPr>
          </a:p>
          <a:p>
            <a:pPr marL="685800" lvl="2">
              <a:buFont typeface="Arial"/>
              <a:buChar char="•"/>
            </a:pPr>
            <a:r>
              <a:rPr lang="en-US" sz="1600" dirty="0">
                <a:solidFill>
                  <a:schemeClr val="tx1"/>
                </a:solidFill>
              </a:rPr>
              <a:t>Delay results vary at each CCA with changing </a:t>
            </a:r>
            <a:r>
              <a:rPr lang="en-US" sz="1600" dirty="0" err="1">
                <a:solidFill>
                  <a:schemeClr val="tx1"/>
                </a:solidFill>
              </a:rPr>
              <a:t>Tx</a:t>
            </a:r>
            <a:r>
              <a:rPr lang="en-US" sz="1600" dirty="0">
                <a:solidFill>
                  <a:schemeClr val="tx1"/>
                </a:solidFill>
              </a:rPr>
              <a:t> power level.</a:t>
            </a:r>
          </a:p>
          <a:p>
            <a:pPr marL="685800" lvl="2">
              <a:buFont typeface="Arial"/>
              <a:buChar char="•"/>
            </a:pPr>
            <a:r>
              <a:rPr lang="en-US" sz="1600" dirty="0">
                <a:solidFill>
                  <a:schemeClr val="tx1"/>
                </a:solidFill>
              </a:rPr>
              <a:t>Delay appears lowest at -80 </a:t>
            </a:r>
            <a:r>
              <a:rPr lang="en-US" sz="1600" dirty="0" err="1">
                <a:solidFill>
                  <a:schemeClr val="tx1"/>
                </a:solidFill>
              </a:rPr>
              <a:t>dBm</a:t>
            </a:r>
            <a:r>
              <a:rPr lang="en-US" sz="1600" dirty="0">
                <a:solidFill>
                  <a:schemeClr val="tx1"/>
                </a:solidFill>
              </a:rPr>
              <a:t> CCA level with lowest </a:t>
            </a:r>
            <a:r>
              <a:rPr lang="en-US" sz="1600" dirty="0" err="1">
                <a:solidFill>
                  <a:schemeClr val="tx1"/>
                </a:solidFill>
              </a:rPr>
              <a:t>Tx</a:t>
            </a:r>
            <a:r>
              <a:rPr lang="en-US" sz="1600" dirty="0">
                <a:solidFill>
                  <a:schemeClr val="tx1"/>
                </a:solidFill>
              </a:rPr>
              <a:t> power level.</a:t>
            </a:r>
          </a:p>
          <a:p>
            <a:pPr marL="685800" lvl="2">
              <a:buFont typeface="Arial"/>
              <a:buChar char="•"/>
            </a:pPr>
            <a:endParaRPr lang="en-US" sz="1600" dirty="0">
              <a:solidFill>
                <a:schemeClr val="tx1"/>
              </a:solidFill>
            </a:endParaRPr>
          </a:p>
          <a:p>
            <a:pPr marL="285750" lvl="1">
              <a:buFont typeface="Arial"/>
              <a:buChar char="•"/>
            </a:pPr>
            <a:endParaRPr lang="en-US" sz="1600" dirty="0">
              <a:solidFill>
                <a:schemeClr val="tx1"/>
              </a:solidFill>
            </a:endParaRPr>
          </a:p>
        </p:txBody>
      </p:sp>
      <p:sp>
        <p:nvSpPr>
          <p:cNvPr id="13" name="Rectangle 1"/>
          <p:cNvSpPr txBox="1">
            <a:spLocks noChangeArrowheads="1"/>
          </p:cNvSpPr>
          <p:nvPr/>
        </p:nvSpPr>
        <p:spPr bwMode="auto">
          <a:xfrm>
            <a:off x="323528" y="685800"/>
            <a:ext cx="8496944" cy="51095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sz="2400" kern="0" dirty="0" smtClean="0">
                <a:solidFill>
                  <a:srgbClr val="0D57FB"/>
                </a:solidFill>
                <a:latin typeface="Arial" pitchFamily="34" charset="0"/>
                <a:ea typeface="ＭＳ Ｐゴシック" charset="-128"/>
                <a:cs typeface="Arial" pitchFamily="34" charset="0"/>
              </a:rPr>
              <a:t>Five Floors: Global UL </a:t>
            </a:r>
            <a:r>
              <a:rPr lang="en-CA" sz="2400" kern="0" dirty="0">
                <a:solidFill>
                  <a:srgbClr val="0D57FB"/>
                </a:solidFill>
                <a:latin typeface="Arial" pitchFamily="34" charset="0"/>
                <a:ea typeface="ＭＳ Ｐゴシック" charset="-128"/>
                <a:cs typeface="Arial" pitchFamily="34" charset="0"/>
              </a:rPr>
              <a:t>Comparison - Re-use 3 </a:t>
            </a:r>
            <a:endParaRPr lang="en-GB" sz="2400" kern="0" dirty="0">
              <a:solidFill>
                <a:srgbClr val="0D57FB"/>
              </a:solidFill>
              <a:latin typeface="Arial" pitchFamily="34" charset="0"/>
              <a:ea typeface="ＭＳ Ｐゴシック" charset="-128"/>
              <a:cs typeface="Arial" pitchFamily="34" charset="0"/>
            </a:endParaRPr>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268760"/>
            <a:ext cx="4032448"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268760"/>
            <a:ext cx="4032448"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13083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2384</TotalTime>
  <Words>1736</Words>
  <Application>Microsoft Office PowerPoint</Application>
  <PresentationFormat>On-screen Show (4:3)</PresentationFormat>
  <Paragraphs>383</Paragraphs>
  <Slides>16</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Theme</vt:lpstr>
      <vt:lpstr>Document</vt:lpstr>
      <vt:lpstr>Equation</vt:lpstr>
      <vt:lpstr>Residential Scenario CCA/TPC Simulation Discussion</vt:lpstr>
      <vt:lpstr>Abstract</vt:lpstr>
      <vt:lpstr>Simulation Scenario and Assumptions</vt:lpstr>
      <vt:lpstr>Simulation Cases</vt:lpstr>
      <vt:lpstr>PowerPoint Presentation</vt:lpstr>
      <vt:lpstr>PowerPoint Presentation</vt:lpstr>
      <vt:lpstr>PowerPoint Presentation</vt:lpstr>
      <vt:lpstr>Reuse 3 (single channel)</vt:lpstr>
      <vt:lpstr>PowerPoint Presentation</vt:lpstr>
      <vt:lpstr>Summary/Conclusions</vt:lpstr>
      <vt:lpstr>References</vt:lpstr>
      <vt:lpstr>Appendix</vt:lpstr>
      <vt:lpstr>Simulation Assumptions (1 / 2)</vt:lpstr>
      <vt:lpstr>Simulation Assumptions (2 / 2)</vt:lpstr>
      <vt:lpstr>Additional Simulation Details</vt:lpstr>
      <vt:lpstr>Additional Simulation Details</vt:lpstr>
    </vt:vector>
  </TitlesOfParts>
  <Company>InterDigital Communication,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Residential Scenario CCA/TPC Simulation Discussion</dc:title>
  <dc:creator>js.levy@verizon.net</dc:creator>
  <cp:lastModifiedBy>Levy, Joseph S</cp:lastModifiedBy>
  <cp:revision>69</cp:revision>
  <cp:lastPrinted>2014-05-13T17:42:12Z</cp:lastPrinted>
  <dcterms:created xsi:type="dcterms:W3CDTF">2014-04-14T10:59:07Z</dcterms:created>
  <dcterms:modified xsi:type="dcterms:W3CDTF">2014-05-14T04:13:19Z</dcterms:modified>
</cp:coreProperties>
</file>