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269" r:id="rId3"/>
    <p:sldId id="393" r:id="rId4"/>
    <p:sldId id="405" r:id="rId5"/>
    <p:sldId id="403" r:id="rId6"/>
    <p:sldId id="399" r:id="rId7"/>
    <p:sldId id="395" r:id="rId8"/>
    <p:sldId id="396" r:id="rId9"/>
    <p:sldId id="406" r:id="rId10"/>
    <p:sldId id="402" r:id="rId11"/>
    <p:sldId id="407" r:id="rId12"/>
    <p:sldId id="400" r:id="rId13"/>
    <p:sldId id="408" r:id="rId14"/>
    <p:sldId id="390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>
        <p:scale>
          <a:sx n="80" d="100"/>
          <a:sy n="80" d="100"/>
        </p:scale>
        <p:origin x="-1674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253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4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94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31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73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05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51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794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8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82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50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1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Nihar Jindal,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4075" y="6475413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802.11-14/0577r0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6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t-winner.org/WINNER2-Deliverables/D1.1.2v1.2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800" dirty="0" smtClean="0"/>
              <a:t>Path Loss Model for Scenario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2014-05-13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1576446"/>
              </p:ext>
            </p:extLst>
          </p:nvPr>
        </p:nvGraphicFramePr>
        <p:xfrm>
          <a:off x="1366838" y="2795588"/>
          <a:ext cx="6710362" cy="310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4" name="Document" r:id="rId4" imgW="9199155" imgH="4251693" progId="Word.Document.8">
                  <p:embed/>
                </p:oleObj>
              </mc:Choice>
              <mc:Fallback>
                <p:oleObj name="Document" r:id="rId4" imgW="9199155" imgH="4251693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2795588"/>
                        <a:ext cx="6710362" cy="310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11n vs. 3GPP Indoor </a:t>
            </a:r>
            <a:r>
              <a:rPr lang="en-US" dirty="0" err="1" smtClean="0"/>
              <a:t>Femto</a:t>
            </a:r>
            <a:r>
              <a:rPr lang="en-US" dirty="0" smtClean="0"/>
              <a:t> (2)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495647"/>
            <a:ext cx="4978399" cy="37338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5257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RX power assuming 21 </a:t>
            </a:r>
            <a:r>
              <a:rPr lang="en-US" dirty="0" err="1" smtClean="0"/>
              <a:t>dBm</a:t>
            </a:r>
            <a:r>
              <a:rPr lang="en-US" dirty="0" smtClean="0"/>
              <a:t> TX, and wall every 10m</a:t>
            </a:r>
          </a:p>
          <a:p>
            <a:pPr lvl="1"/>
            <a:r>
              <a:rPr lang="en-US" dirty="0" smtClean="0"/>
              <a:t>X’s denote RX power for centrally located AP from centrally located AP in other apartments in one direction of building</a:t>
            </a:r>
          </a:p>
        </p:txBody>
      </p:sp>
    </p:spTree>
    <p:extLst>
      <p:ext uri="{BB962C8B-B14F-4D97-AF65-F5344CB8AC3E}">
        <p14:creationId xmlns:p14="http://schemas.microsoft.com/office/powerpoint/2010/main" val="4166128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Option A: 11nB PL with 5 dB/wall and 18.3 dB per floor (non-linear summation), and 4 dB shadow for all links</a:t>
            </a:r>
          </a:p>
          <a:p>
            <a:pPr marL="685800" lvl="2" indent="-342900"/>
            <a:r>
              <a:rPr lang="en-US" sz="2000" dirty="0" smtClean="0"/>
              <a:t>PL(d) </a:t>
            </a:r>
            <a:r>
              <a:rPr lang="en-US" sz="2000" dirty="0"/>
              <a:t>= </a:t>
            </a:r>
            <a:r>
              <a:rPr lang="en-US" sz="2000" dirty="0" smtClean="0"/>
              <a:t>40.05 </a:t>
            </a:r>
            <a:r>
              <a:rPr lang="en-US" sz="2000" dirty="0"/>
              <a:t>+ </a:t>
            </a:r>
            <a:r>
              <a:rPr lang="en-US" sz="2000" dirty="0" smtClean="0"/>
              <a:t>20*log10(min(d,5)) + (d&gt;5) * 35*log10(d/5) + </a:t>
            </a:r>
            <a:r>
              <a:rPr lang="en-US" sz="2000" dirty="0"/>
              <a:t>18.3*F^((F+2)/(F+1)-0.46) + </a:t>
            </a:r>
            <a:r>
              <a:rPr lang="en-US" sz="2000" dirty="0" smtClean="0"/>
              <a:t>5*W</a:t>
            </a:r>
          </a:p>
          <a:p>
            <a:r>
              <a:rPr lang="en-US" dirty="0" smtClean="0"/>
              <a:t>Option B: 3GPP indoor </a:t>
            </a:r>
            <a:r>
              <a:rPr lang="en-US" dirty="0" err="1" smtClean="0"/>
              <a:t>femto</a:t>
            </a:r>
            <a:r>
              <a:rPr lang="en-US" dirty="0" smtClean="0"/>
              <a:t> model with 0.3 * d term, and 4 dB shadow for all links</a:t>
            </a:r>
            <a:endParaRPr lang="en-US" dirty="0"/>
          </a:p>
          <a:p>
            <a:pPr lvl="1"/>
            <a:r>
              <a:rPr lang="en-US" dirty="0"/>
              <a:t>PL = </a:t>
            </a:r>
            <a:r>
              <a:rPr lang="en-US" dirty="0" smtClean="0"/>
              <a:t>40.05 </a:t>
            </a:r>
            <a:r>
              <a:rPr lang="en-US" dirty="0"/>
              <a:t>+ </a:t>
            </a:r>
            <a:r>
              <a:rPr lang="en-US" dirty="0" smtClean="0"/>
              <a:t>20*log10(d)+.3 </a:t>
            </a:r>
            <a:r>
              <a:rPr lang="en-US" dirty="0"/>
              <a:t>*d + </a:t>
            </a:r>
            <a:r>
              <a:rPr lang="en-US" dirty="0" smtClean="0"/>
              <a:t>18.3*F^((F+2)/(F+1)-0.46) + 5*W</a:t>
            </a:r>
          </a:p>
          <a:p>
            <a:pPr lvl="1"/>
            <a:endParaRPr lang="en-US" dirty="0"/>
          </a:p>
          <a:p>
            <a:r>
              <a:rPr lang="en-US" dirty="0" smtClean="0"/>
              <a:t>Numbers are for fc = 2.4 GHz; apply normal fc^2 scaling if fc changed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209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use the11nB path loss model, as modified below, for all links in simulation scenario 1?</a:t>
            </a:r>
            <a:endParaRPr lang="en-US" dirty="0"/>
          </a:p>
          <a:p>
            <a:pPr lvl="1"/>
            <a:r>
              <a:rPr lang="en-US" dirty="0"/>
              <a:t>11nB PL with 5 dB/wall and 18.3 dB per floor (non-linear summation), and 4 dB shadow for all links</a:t>
            </a:r>
          </a:p>
          <a:p>
            <a:pPr marL="1028700" lvl="3" indent="-342900"/>
            <a:r>
              <a:rPr lang="en-US" dirty="0"/>
              <a:t>PL(d) = 40.05 + 20*log10(min(d,5)) + (d&gt;5) * 35*log10(d/5) + 18.3*F^((F+2)/(F+1)-0.46) + 5*W</a:t>
            </a:r>
          </a:p>
          <a:p>
            <a:endParaRPr lang="en-US" dirty="0"/>
          </a:p>
          <a:p>
            <a:r>
              <a:rPr lang="en-US" dirty="0" smtClean="0"/>
              <a:t>Y: </a:t>
            </a:r>
          </a:p>
          <a:p>
            <a:r>
              <a:rPr lang="en-US" dirty="0" smtClean="0"/>
              <a:t>N:</a:t>
            </a:r>
          </a:p>
          <a:p>
            <a:r>
              <a:rPr lang="en-US" dirty="0" smtClean="0"/>
              <a:t>Abs: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316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0" dirty="0" smtClean="0"/>
              <a:t>[1]</a:t>
            </a:r>
            <a:r>
              <a:rPr lang="en-GB" sz="2000" b="0" dirty="0"/>
              <a:t> </a:t>
            </a:r>
            <a:r>
              <a:rPr lang="en-GB" sz="2000" b="0" dirty="0" smtClean="0"/>
              <a:t>“Possible </a:t>
            </a:r>
            <a:r>
              <a:rPr lang="en-GB" sz="2000" b="0" dirty="0"/>
              <a:t>Indoor Channel Models for HEW System </a:t>
            </a:r>
            <a:r>
              <a:rPr lang="en-GB" sz="2000" b="0" dirty="0" smtClean="0"/>
              <a:t>Simulations”, L. </a:t>
            </a:r>
            <a:r>
              <a:rPr lang="en-GB" sz="2000" b="0" dirty="0" err="1" smtClean="0"/>
              <a:t>Wilhelmsson</a:t>
            </a:r>
            <a:r>
              <a:rPr lang="en-GB" sz="2000" b="0" dirty="0" smtClean="0"/>
              <a:t> et. Al, IEEE 802.11-14/0393r0</a:t>
            </a:r>
            <a:endParaRPr lang="en-US" sz="2000" b="0" dirty="0" smtClean="0"/>
          </a:p>
          <a:p>
            <a:pPr marL="0" indent="0">
              <a:buNone/>
            </a:pPr>
            <a:r>
              <a:rPr lang="en-US" sz="2000" b="0" dirty="0" smtClean="0"/>
              <a:t>[2] </a:t>
            </a:r>
            <a:r>
              <a:rPr lang="en-US" sz="2000" b="0" dirty="0"/>
              <a:t>COST 231 Final Report, Chapter 4, </a:t>
            </a:r>
            <a:endParaRPr lang="en-US" sz="2000" b="0" dirty="0" smtClean="0"/>
          </a:p>
          <a:p>
            <a:pPr marL="0" indent="0">
              <a:buNone/>
            </a:pPr>
            <a:r>
              <a:rPr lang="en-US" sz="2000" b="0" dirty="0" smtClean="0"/>
              <a:t>[3]  </a:t>
            </a:r>
            <a:r>
              <a:rPr lang="en-US" sz="2000" b="0" dirty="0"/>
              <a:t>“Simple and accurate path loss modeling at 5 GHz indoor environments with corridors,” J. </a:t>
            </a:r>
            <a:r>
              <a:rPr lang="en-US" sz="2000" b="0" dirty="0" err="1"/>
              <a:t>Medbo</a:t>
            </a:r>
            <a:r>
              <a:rPr lang="en-US" sz="2000" b="0" dirty="0"/>
              <a:t> and J.-E. Berg, Proceedings of VTC 2000.</a:t>
            </a:r>
          </a:p>
          <a:p>
            <a:pPr marL="0" indent="0">
              <a:buNone/>
            </a:pPr>
            <a:r>
              <a:rPr lang="en-US" sz="2000" b="0" dirty="0" smtClean="0"/>
              <a:t>[4]  </a:t>
            </a:r>
            <a:r>
              <a:rPr lang="en-US" sz="2000" b="0" dirty="0"/>
              <a:t>IST-4-027756 WINNER II D1.1.2 V1.2, WINNER II Channel Models, </a:t>
            </a:r>
            <a:r>
              <a:rPr lang="en-US" sz="2000" b="0" dirty="0">
                <a:hlinkClick r:id="rId2"/>
              </a:rPr>
              <a:t>http://</a:t>
            </a:r>
            <a:r>
              <a:rPr lang="en-US" sz="2000" b="0" dirty="0" smtClean="0">
                <a:hlinkClick r:id="rId2"/>
              </a:rPr>
              <a:t>www.ist-winner.org/WINNER2-Deliverables/D1.1.2v1.2.pdf</a:t>
            </a:r>
            <a:endParaRPr lang="en-US" sz="2000" b="0" dirty="0" smtClean="0"/>
          </a:p>
          <a:p>
            <a:pPr marL="0" indent="0">
              <a:buNone/>
            </a:pPr>
            <a:r>
              <a:rPr lang="en-US" sz="2000" b="0" dirty="0" smtClean="0"/>
              <a:t>[5] “Channel models for small cell deployment scenarios #2b and #3”, Qualcomm, 3GPP R1-131402, April 2013.</a:t>
            </a:r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49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Originally specified (13/1001r3) 11nB  channel model</a:t>
            </a:r>
          </a:p>
          <a:p>
            <a:pPr lvl="1"/>
            <a:r>
              <a:rPr lang="en-US" dirty="0" smtClean="0"/>
              <a:t>PL model: exponent 2 up to 5 m (breakpoint), exponent 3.5 beyond</a:t>
            </a:r>
          </a:p>
          <a:p>
            <a:r>
              <a:rPr lang="en-US" dirty="0" smtClean="0"/>
              <a:t>14/0393r0 discussed possible indoor channel models for HEW</a:t>
            </a:r>
          </a:p>
          <a:p>
            <a:r>
              <a:rPr lang="en-US" dirty="0" smtClean="0"/>
              <a:t>PL options</a:t>
            </a:r>
            <a:r>
              <a:rPr lang="en-US" dirty="0"/>
              <a:t> </a:t>
            </a:r>
            <a:r>
              <a:rPr lang="en-US" dirty="0" smtClean="0"/>
              <a:t>in current simulation doc (14/1001r8)</a:t>
            </a:r>
          </a:p>
          <a:p>
            <a:pPr lvl="1"/>
            <a:r>
              <a:rPr lang="en-US" dirty="0" smtClean="0"/>
              <a:t>11n + walls &amp; floors</a:t>
            </a:r>
          </a:p>
          <a:p>
            <a:pPr lvl="1"/>
            <a:r>
              <a:rPr lang="en-US" dirty="0" smtClean="0"/>
              <a:t>3GPP indoor </a:t>
            </a:r>
            <a:r>
              <a:rPr lang="en-US" dirty="0" err="1" smtClean="0"/>
              <a:t>femto</a:t>
            </a:r>
            <a:endParaRPr lang="en-US" dirty="0" smtClean="0"/>
          </a:p>
          <a:p>
            <a:pPr lvl="1"/>
            <a:r>
              <a:rPr lang="en-US" dirty="0" smtClean="0"/>
              <a:t>WINNER II A1(room-to-room)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45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Desirable Attributes of PL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Explicit modeling of walls &amp; floors</a:t>
            </a:r>
          </a:p>
          <a:p>
            <a:pPr lvl="1"/>
            <a:r>
              <a:rPr lang="en-US" dirty="0" smtClean="0"/>
              <a:t>Because STAs always associate to AP in same apartment (as opposed to strongest AP), we feel it is particularly important to capture the isolation provided by apartment walls/floors</a:t>
            </a:r>
          </a:p>
          <a:p>
            <a:r>
              <a:rPr lang="en-US" dirty="0" smtClean="0"/>
              <a:t>Capture intra-apartment clutter and/or walls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212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 Formulas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6710453"/>
              </p:ext>
            </p:extLst>
          </p:nvPr>
        </p:nvGraphicFramePr>
        <p:xfrm>
          <a:off x="705293" y="1600200"/>
          <a:ext cx="7696201" cy="381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3628"/>
                <a:gridCol w="1018143"/>
                <a:gridCol w="1106329"/>
                <a:gridCol w="1154430"/>
                <a:gridCol w="1114346"/>
                <a:gridCol w="464979"/>
                <a:gridCol w="1114346"/>
              </a:tblGrid>
              <a:tr h="4762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Model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PL </a:t>
                      </a:r>
                      <a:r>
                        <a:rPr lang="en-US" sz="1100" b="1" u="none" strike="noStrike" dirty="0" err="1">
                          <a:effectLst/>
                        </a:rPr>
                        <a:t>exp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Walls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Floors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LA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Shadowing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11nD with walls/floors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2/3.5 before/after 10m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5*W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18.3*(F^((F+2)/(F+1)-0.46)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3/4 dB before/after 10m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3GPP indoor </a:t>
                      </a:r>
                      <a:r>
                        <a:rPr lang="en-US" sz="1100" b="1" u="none" strike="noStrike" dirty="0" err="1">
                          <a:effectLst/>
                        </a:rPr>
                        <a:t>femto</a:t>
                      </a:r>
                      <a:r>
                        <a:rPr lang="en-US" sz="1100" b="1" u="none" strike="noStrike" dirty="0">
                          <a:effectLst/>
                        </a:rPr>
                        <a:t> dual strip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As proposed for 11ax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5*W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18.3*(F^((F+2)/(F+1)-0.46)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.5 * 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4/8 dB inside/outside room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36.814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5*W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18.3*(F^((F+2)/(F+1)-0.46)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.7 * 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4/8 dB inside/outside room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QCOM </a:t>
                      </a:r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proposal to </a:t>
                      </a:r>
                      <a:r>
                        <a:rPr 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3GPP [5]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5*W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18.3*(F^((F+2)/(F+1)-0.46)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.3 * 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4/8 dB inside/outside room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WINNER II A1, room-to-room through wall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5*W/12*W for light/heavy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17*(F&gt;0) + 4*(F-1)*(F&gt;1)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COST 231 MWM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3.4*W/6.9*W </a:t>
                      </a:r>
                      <a:r>
                        <a:rPr lang="en-US" sz="1100" u="none" strike="noStrike" dirty="0">
                          <a:effectLst/>
                        </a:rPr>
                        <a:t>for light/heavy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18.3*(F^((F+2)/(F+1)-0.46)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COST 231 LAM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0.62 * 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72" marR="6072" marT="60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57150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Modified walls/floors under 11n to match values of 3GPP indoor </a:t>
            </a:r>
            <a:r>
              <a:rPr lang="en-US" dirty="0" err="1" smtClean="0"/>
              <a:t>femto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1647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 vs. distance (no walls/floors)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524000"/>
            <a:ext cx="5486399" cy="41148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57150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WINNER II/COST 231 MWM have considerably smaller PL than 11n, while 3GPP/COST 231 LAM have considerably larger PL than 11n</a:t>
            </a:r>
          </a:p>
        </p:txBody>
      </p:sp>
    </p:spTree>
    <p:extLst>
      <p:ext uri="{BB962C8B-B14F-4D97-AF65-F5344CB8AC3E}">
        <p14:creationId xmlns:p14="http://schemas.microsoft.com/office/powerpoint/2010/main" val="2772982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of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COST 231 MWM </a:t>
            </a:r>
            <a:r>
              <a:rPr lang="en-US" dirty="0" smtClean="0"/>
              <a:t>and WINNER </a:t>
            </a:r>
            <a:r>
              <a:rPr lang="en-US" dirty="0"/>
              <a:t>II </a:t>
            </a:r>
            <a:r>
              <a:rPr lang="en-US" dirty="0" smtClean="0"/>
              <a:t>A1 have walls/floors and PL </a:t>
            </a:r>
            <a:r>
              <a:rPr lang="en-US" dirty="0" err="1" smtClean="0"/>
              <a:t>exp</a:t>
            </a:r>
            <a:r>
              <a:rPr lang="en-US" dirty="0" smtClean="0"/>
              <a:t> 2</a:t>
            </a:r>
          </a:p>
          <a:p>
            <a:pPr lvl="1"/>
            <a:r>
              <a:rPr lang="en-US" dirty="0" smtClean="0"/>
              <a:t>Appropriate for environment where walls &amp; floors are only obstacles, but in scenario 1 we expect interior clutter and intra-apartment walls</a:t>
            </a:r>
          </a:p>
          <a:p>
            <a:pPr lvl="1"/>
            <a:r>
              <a:rPr lang="en-US" dirty="0" smtClean="0"/>
              <a:t>Whereas 11n model accounts for such clutter/intra-apartment walls via PL </a:t>
            </a:r>
            <a:r>
              <a:rPr lang="en-US" dirty="0" err="1" smtClean="0"/>
              <a:t>exp</a:t>
            </a:r>
            <a:r>
              <a:rPr lang="en-US" dirty="0" smtClean="0"/>
              <a:t> &gt; 2 (3.5), and 3GPP indoor </a:t>
            </a:r>
            <a:r>
              <a:rPr lang="en-US" dirty="0" err="1" smtClean="0"/>
              <a:t>femto</a:t>
            </a:r>
            <a:r>
              <a:rPr lang="en-US" dirty="0" smtClean="0"/>
              <a:t> model via linear attenuation term</a:t>
            </a:r>
          </a:p>
          <a:p>
            <a:r>
              <a:rPr lang="en-US" dirty="0" smtClean="0"/>
              <a:t>COST 231 LAM lacks wall/floor modeling</a:t>
            </a:r>
          </a:p>
          <a:p>
            <a:endParaRPr lang="en-US" dirty="0" smtClean="0"/>
          </a:p>
          <a:p>
            <a:r>
              <a:rPr lang="en-US" dirty="0" smtClean="0"/>
              <a:t>Based on above, narrow choices to 11n with walls/floors and 3GPP indoor </a:t>
            </a:r>
            <a:r>
              <a:rPr lang="en-US" dirty="0" err="1" smtClean="0"/>
              <a:t>femto</a:t>
            </a:r>
            <a:endParaRPr lang="en-US" dirty="0" smtClean="0"/>
          </a:p>
          <a:p>
            <a:pPr lvl="1"/>
            <a:r>
              <a:rPr lang="en-US" dirty="0" smtClean="0"/>
              <a:t>11n:    5 dB walls, 18.3 dB floors, PL </a:t>
            </a:r>
            <a:r>
              <a:rPr lang="en-US" dirty="0" err="1" smtClean="0"/>
              <a:t>exp</a:t>
            </a:r>
            <a:r>
              <a:rPr lang="en-US" dirty="0" smtClean="0"/>
              <a:t> of 2/3.5</a:t>
            </a:r>
          </a:p>
          <a:p>
            <a:pPr lvl="1"/>
            <a:r>
              <a:rPr lang="en-US" dirty="0" smtClean="0"/>
              <a:t>3GPP: </a:t>
            </a:r>
            <a:r>
              <a:rPr lang="en-US" dirty="0"/>
              <a:t>5 dB walls, 18.3 dB floors, PL </a:t>
            </a:r>
            <a:r>
              <a:rPr lang="en-US" dirty="0" err="1"/>
              <a:t>exp</a:t>
            </a:r>
            <a:r>
              <a:rPr lang="en-US" dirty="0"/>
              <a:t> of </a:t>
            </a:r>
            <a:r>
              <a:rPr lang="en-US" dirty="0" smtClean="0"/>
              <a:t>2, linear attenuation .7 dB/m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47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Modifications to 3GPP Indoor </a:t>
            </a:r>
            <a:r>
              <a:rPr lang="en-US" dirty="0" err="1" smtClean="0"/>
              <a:t>Femto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>
            <a:normAutofit/>
          </a:bodyPr>
          <a:lstStyle/>
          <a:p>
            <a:pPr marL="342900" lvl="1" indent="-342900">
              <a:buFontTx/>
              <a:buChar char="•"/>
            </a:pPr>
            <a:r>
              <a:rPr lang="en-US" sz="2400" b="1" dirty="0" smtClean="0"/>
              <a:t>Linear attenuation</a:t>
            </a:r>
          </a:p>
          <a:p>
            <a:pPr marL="685800" lvl="2" indent="-342900"/>
            <a:r>
              <a:rPr lang="en-US" sz="2200" dirty="0" smtClean="0"/>
              <a:t>Past </a:t>
            </a:r>
            <a:r>
              <a:rPr lang="en-US" sz="2200" dirty="0"/>
              <a:t>measurements have found </a:t>
            </a:r>
            <a:r>
              <a:rPr lang="en-US" sz="2200" dirty="0" smtClean="0"/>
              <a:t>linear attenuation in the range of .44 </a:t>
            </a:r>
            <a:r>
              <a:rPr lang="en-US" sz="2200" dirty="0"/>
              <a:t>- .</a:t>
            </a:r>
            <a:r>
              <a:rPr lang="en-US" sz="2200" dirty="0" smtClean="0"/>
              <a:t>7 dB/m, </a:t>
            </a:r>
            <a:r>
              <a:rPr lang="en-US" sz="2200" dirty="0"/>
              <a:t>for environments with many walls </a:t>
            </a:r>
            <a:r>
              <a:rPr lang="en-US" sz="2200" dirty="0" smtClean="0"/>
              <a:t>but without </a:t>
            </a:r>
            <a:r>
              <a:rPr lang="en-US" sz="2200" dirty="0"/>
              <a:t>explicit wall </a:t>
            </a:r>
            <a:r>
              <a:rPr lang="en-US" sz="2200" dirty="0" smtClean="0"/>
              <a:t>modeling [2-4]</a:t>
            </a:r>
            <a:endParaRPr lang="en-US" sz="2200" dirty="0"/>
          </a:p>
          <a:p>
            <a:pPr lvl="1"/>
            <a:r>
              <a:rPr lang="en-US" dirty="0"/>
              <a:t>5 dB per 10m separated walls </a:t>
            </a:r>
            <a:r>
              <a:rPr lang="en-US" dirty="0" smtClean="0"/>
              <a:t>(as defined in scenario 1) already </a:t>
            </a:r>
            <a:r>
              <a:rPr lang="en-US" dirty="0"/>
              <a:t>corresponds to linear attenuation of 0.5 dB/m -&gt; so additional linear attenuation term should be </a:t>
            </a:r>
            <a:r>
              <a:rPr lang="en-US" dirty="0" smtClean="0"/>
              <a:t>reduced by approximately 0.5</a:t>
            </a:r>
          </a:p>
          <a:p>
            <a:pPr lvl="1"/>
            <a:r>
              <a:rPr lang="en-US" dirty="0" smtClean="0"/>
              <a:t>Based on this, propose to reduce linear attenuation in 3GPP indoor </a:t>
            </a:r>
            <a:r>
              <a:rPr lang="en-US" dirty="0" err="1" smtClean="0"/>
              <a:t>femto</a:t>
            </a:r>
            <a:r>
              <a:rPr lang="en-US" dirty="0" smtClean="0"/>
              <a:t> model to 0.3 dB/m</a:t>
            </a:r>
          </a:p>
          <a:p>
            <a:pPr lvl="2"/>
            <a:r>
              <a:rPr lang="en-US" dirty="0" smtClean="0"/>
              <a:t>Same value proposed by QCOM for 3GPP indoor </a:t>
            </a:r>
            <a:r>
              <a:rPr lang="en-US" dirty="0" err="1" smtClean="0"/>
              <a:t>femto</a:t>
            </a:r>
            <a:r>
              <a:rPr lang="en-US" dirty="0" smtClean="0"/>
              <a:t> model [5]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130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Shadowing</a:t>
            </a:r>
          </a:p>
          <a:p>
            <a:pPr lvl="1"/>
            <a:r>
              <a:rPr lang="en-US" dirty="0" smtClean="0"/>
              <a:t>Explicit modeling of walls/floor plus linear attenuation term should reduce variation of PL around its mean</a:t>
            </a:r>
          </a:p>
          <a:p>
            <a:pPr lvl="1"/>
            <a:r>
              <a:rPr lang="en-US" dirty="0" smtClean="0"/>
              <a:t>8 dB shadowing per link can lead to unrealistically large variations, especially because shadowing is </a:t>
            </a:r>
            <a:r>
              <a:rPr lang="en-US" dirty="0" err="1" smtClean="0"/>
              <a:t>iid</a:t>
            </a:r>
            <a:r>
              <a:rPr lang="en-US" dirty="0" smtClean="0"/>
              <a:t> per </a:t>
            </a:r>
            <a:r>
              <a:rPr lang="en-US" dirty="0"/>
              <a:t>link</a:t>
            </a:r>
          </a:p>
          <a:p>
            <a:pPr lvl="2"/>
            <a:r>
              <a:rPr lang="en-US" dirty="0" smtClean="0"/>
              <a:t>Can </a:t>
            </a:r>
            <a:r>
              <a:rPr lang="en-US" dirty="0"/>
              <a:t>get very different RX power from 2 interferers in neighboring room with basically identical location</a:t>
            </a:r>
          </a:p>
          <a:p>
            <a:pPr lvl="2"/>
            <a:r>
              <a:rPr lang="en-US" dirty="0"/>
              <a:t>Device A in room (1,1), B in room (1,2), C in room (1,3), with B and C barely separated by a wall -&gt; despite fact that C traverses same path as B plus with extra wall (5 dB loss), A hears C at a higher level than B with probability .3 if 8 dB shadow</a:t>
            </a:r>
          </a:p>
          <a:p>
            <a:pPr lvl="3"/>
            <a:r>
              <a:rPr lang="en-US" dirty="0"/>
              <a:t>Probability reduced to .18 with 4 dB </a:t>
            </a:r>
            <a:r>
              <a:rPr lang="en-US" dirty="0" smtClean="0"/>
              <a:t>shadow</a:t>
            </a:r>
          </a:p>
          <a:p>
            <a:pPr lvl="3"/>
            <a:endParaRPr lang="en-US" dirty="0"/>
          </a:p>
          <a:p>
            <a:pPr lvl="3"/>
            <a:endParaRPr lang="en-US" dirty="0" smtClean="0"/>
          </a:p>
          <a:p>
            <a:pPr lvl="3"/>
            <a:endParaRPr lang="en-US" dirty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1"/>
            <a:r>
              <a:rPr lang="en-US" dirty="0" smtClean="0"/>
              <a:t>Not clear why shadowing should be different inside/outside an apartment, especially given that intra- and inter-apartment link distances can be the same</a:t>
            </a:r>
            <a:endParaRPr lang="en-US" dirty="0"/>
          </a:p>
          <a:p>
            <a:pPr lvl="1"/>
            <a:r>
              <a:rPr lang="en-US" dirty="0" smtClean="0"/>
              <a:t>Based on this, propose to use 4 dB standard deviation shadowing for all links (inside &amp; outside room)</a:t>
            </a:r>
          </a:p>
          <a:p>
            <a:pPr lvl="2"/>
            <a:r>
              <a:rPr lang="en-US" dirty="0" smtClean="0"/>
              <a:t>Similar to 11n models – fixed shadowing on top of distance dependent path loss formula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Modifications to 3GPP Indoor </a:t>
            </a:r>
            <a:r>
              <a:rPr lang="en-US" dirty="0" err="1" smtClean="0"/>
              <a:t>Femto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3581400" y="4419600"/>
            <a:ext cx="762000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33800" y="47244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4346944" y="4419600"/>
            <a:ext cx="762000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89028" y="45859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112488" y="4419600"/>
            <a:ext cx="762000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55779" y="4589443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946210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11n vs. 3GPP Indoor </a:t>
            </a:r>
            <a:r>
              <a:rPr lang="en-US" dirty="0" err="1"/>
              <a:t>F</a:t>
            </a:r>
            <a:r>
              <a:rPr lang="en-US" dirty="0" err="1" smtClean="0"/>
              <a:t>emto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257800"/>
            <a:ext cx="7772400" cy="1066800"/>
          </a:xfrm>
        </p:spPr>
        <p:txBody>
          <a:bodyPr/>
          <a:lstStyle/>
          <a:p>
            <a:r>
              <a:rPr lang="en-US" dirty="0" smtClean="0"/>
              <a:t>PL for 3GPP Indoor </a:t>
            </a:r>
            <a:r>
              <a:rPr lang="en-US" dirty="0" err="1" smtClean="0"/>
              <a:t>Femto</a:t>
            </a:r>
            <a:r>
              <a:rPr lang="en-US" dirty="0" smtClean="0"/>
              <a:t> with .3 dB/m linear attenuation quite similar to 11n models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470" y="1371600"/>
            <a:ext cx="510540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6785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172141</TotalTime>
  <Words>1184</Words>
  <Application>Microsoft Office PowerPoint</Application>
  <PresentationFormat>On-screen Show (4:3)</PresentationFormat>
  <Paragraphs>178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802-11-Submission</vt:lpstr>
      <vt:lpstr>Custom Design</vt:lpstr>
      <vt:lpstr>Document</vt:lpstr>
      <vt:lpstr>Path Loss Model for Scenario 1</vt:lpstr>
      <vt:lpstr>Overview</vt:lpstr>
      <vt:lpstr>Desirable Attributes of PL Model</vt:lpstr>
      <vt:lpstr>PL Formulas</vt:lpstr>
      <vt:lpstr>PL vs. distance (no walls/floors)</vt:lpstr>
      <vt:lpstr>Discussion of Models</vt:lpstr>
      <vt:lpstr>Modifications to 3GPP Indoor Femto</vt:lpstr>
      <vt:lpstr>Modifications to 3GPP Indoor Femto (2)</vt:lpstr>
      <vt:lpstr>11n vs. 3GPP Indoor Femto</vt:lpstr>
      <vt:lpstr>11n vs. 3GPP Indoor Femto (2)</vt:lpstr>
      <vt:lpstr>Proposal</vt:lpstr>
      <vt:lpstr>Straw Poll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Broadcom User</cp:lastModifiedBy>
  <cp:revision>1389</cp:revision>
  <cp:lastPrinted>1998-02-10T13:28:06Z</cp:lastPrinted>
  <dcterms:created xsi:type="dcterms:W3CDTF">2007-05-21T21:00:37Z</dcterms:created>
  <dcterms:modified xsi:type="dcterms:W3CDTF">2014-05-13T05:58:16Z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-1963561525</vt:i4>
  </property>
  <property fmtid="{D5CDD505-2E9C-101B-9397-08002B2CF9AE}" pid="3" name="_NewReviewCycle">
    <vt:lpwstr/>
  </property>
  <property fmtid="{D5CDD505-2E9C-101B-9397-08002B2CF9AE}" pid="4" name="_EmailSubject">
    <vt:lpwstr>PL models for scenario 1</vt:lpwstr>
  </property>
  <property fmtid="{D5CDD505-2E9C-101B-9397-08002B2CF9AE}" pid="5" name="_AuthorEmail">
    <vt:lpwstr>rporat@broadcom.com</vt:lpwstr>
  </property>
  <property fmtid="{D5CDD505-2E9C-101B-9397-08002B2CF9AE}" pid="6" name="_AuthorEmailDisplayName">
    <vt:lpwstr>Ron Porat</vt:lpwstr>
  </property>
  <property fmtid="{D5CDD505-2E9C-101B-9397-08002B2CF9AE}" pid="7" name="_PreviousAdHocReviewCycleID">
    <vt:i4>2029985652</vt:i4>
  </property>
</Properties>
</file>