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65" r:id="rId4"/>
    <p:sldId id="266" r:id="rId5"/>
    <p:sldId id="271" r:id="rId6"/>
    <p:sldId id="274" r:id="rId7"/>
    <p:sldId id="272" r:id="rId8"/>
    <p:sldId id="273" r:id="rId9"/>
    <p:sldId id="27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0"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0"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0"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0"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0" charset="0"/>
        <a:ea typeface="+mn-ea"/>
        <a:cs typeface="+mn-cs"/>
      </a:defRPr>
    </a:lvl5pPr>
    <a:lvl6pPr marL="2286000" algn="l" defTabSz="457200" rtl="0" eaLnBrk="1" latinLnBrk="0" hangingPunct="1">
      <a:defRPr sz="1200" kern="1200">
        <a:solidFill>
          <a:schemeClr val="tx1"/>
        </a:solidFill>
        <a:latin typeface="Times New Roman" pitchFamily="-100" charset="0"/>
        <a:ea typeface="+mn-ea"/>
        <a:cs typeface="+mn-cs"/>
      </a:defRPr>
    </a:lvl6pPr>
    <a:lvl7pPr marL="2743200" algn="l" defTabSz="457200" rtl="0" eaLnBrk="1" latinLnBrk="0" hangingPunct="1">
      <a:defRPr sz="1200" kern="1200">
        <a:solidFill>
          <a:schemeClr val="tx1"/>
        </a:solidFill>
        <a:latin typeface="Times New Roman" pitchFamily="-100" charset="0"/>
        <a:ea typeface="+mn-ea"/>
        <a:cs typeface="+mn-cs"/>
      </a:defRPr>
    </a:lvl7pPr>
    <a:lvl8pPr marL="3200400" algn="l" defTabSz="457200" rtl="0" eaLnBrk="1" latinLnBrk="0" hangingPunct="1">
      <a:defRPr sz="1200" kern="1200">
        <a:solidFill>
          <a:schemeClr val="tx1"/>
        </a:solidFill>
        <a:latin typeface="Times New Roman" pitchFamily="-100" charset="0"/>
        <a:ea typeface="+mn-ea"/>
        <a:cs typeface="+mn-cs"/>
      </a:defRPr>
    </a:lvl8pPr>
    <a:lvl9pPr marL="3657600" algn="l" defTabSz="457200" rtl="0" eaLnBrk="1" latinLnBrk="0" hangingPunct="1">
      <a:defRPr sz="1200" kern="1200">
        <a:solidFill>
          <a:schemeClr val="tx1"/>
        </a:solidFill>
        <a:latin typeface="Times New Roman" pitchFamily="-10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802.11-14/0564r0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atin typeface="Times New Roman" charset="0"/>
              </a:defRPr>
            </a:lvl1pPr>
          </a:lstStyle>
          <a:p>
            <a:pPr>
              <a:defRPr/>
            </a:pPr>
            <a:r>
              <a:rPr lang="de-DE" smtClean="0"/>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Page </a:t>
            </a:r>
            <a:fld id="{A4873BAC-43EC-0049-AFDE-D2E26651BED6}"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latin typeface="Times New Roman"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802.11-14/0564r0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May 2014</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atin typeface="Times New Roman" charset="0"/>
              </a:defRPr>
            </a:lvl5pPr>
          </a:lstStyle>
          <a:p>
            <a:pPr lvl="4">
              <a:defRPr/>
            </a:pPr>
            <a:r>
              <a:rPr lang="de-DE" smtClean="0"/>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t>Page </a:t>
            </a:r>
            <a:fld id="{3C26EC8E-B11E-B546-8FF7-5B239D6F87FD}"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latin typeface="Times New Roman" pitchFamily="-100" charset="0"/>
              </a:rPr>
              <a:t>doc.: IEEE 802.11-14/0564r0</a:t>
            </a:r>
            <a:endParaRPr lang="en-US">
              <a:latin typeface="Times New Roman" pitchFamily="-100" charset="0"/>
            </a:endParaRPr>
          </a:p>
        </p:txBody>
      </p:sp>
      <p:sp>
        <p:nvSpPr>
          <p:cNvPr id="16387" name="Rectangle 3"/>
          <p:cNvSpPr>
            <a:spLocks noGrp="1" noChangeArrowheads="1"/>
          </p:cNvSpPr>
          <p:nvPr>
            <p:ph type="dt" sz="quarter" idx="1"/>
          </p:nvPr>
        </p:nvSpPr>
        <p:spPr>
          <a:noFill/>
        </p:spPr>
        <p:txBody>
          <a:bodyPr/>
          <a:lstStyle/>
          <a:p>
            <a:r>
              <a:rPr lang="de-DE" smtClean="0">
                <a:latin typeface="Times New Roman" pitchFamily="-100" charset="0"/>
              </a:rPr>
              <a:t>May 2014</a:t>
            </a:r>
            <a:endParaRPr lang="en-US">
              <a:latin typeface="Times New Roman" pitchFamily="-100" charset="0"/>
            </a:endParaRPr>
          </a:p>
        </p:txBody>
      </p:sp>
      <p:sp>
        <p:nvSpPr>
          <p:cNvPr id="16388" name="Rectangle 6"/>
          <p:cNvSpPr>
            <a:spLocks noGrp="1" noChangeArrowheads="1"/>
          </p:cNvSpPr>
          <p:nvPr>
            <p:ph type="ftr" sz="quarter" idx="4"/>
          </p:nvPr>
        </p:nvSpPr>
        <p:spPr>
          <a:noFill/>
        </p:spPr>
        <p:txBody>
          <a:bodyPr/>
          <a:lstStyle/>
          <a:p>
            <a:pPr lvl="4"/>
            <a:r>
              <a:rPr lang="de-DE" smtClean="0">
                <a:latin typeface="Times New Roman" pitchFamily="-100" charset="0"/>
              </a:rPr>
              <a:t>Marc Emmelmann, Self</a:t>
            </a:r>
            <a:endParaRPr lang="en-US">
              <a:latin typeface="Times New Roman" pitchFamily="-100" charset="0"/>
            </a:endParaRPr>
          </a:p>
        </p:txBody>
      </p:sp>
      <p:sp>
        <p:nvSpPr>
          <p:cNvPr id="16389" name="Rectangle 7"/>
          <p:cNvSpPr>
            <a:spLocks noGrp="1" noChangeArrowheads="1"/>
          </p:cNvSpPr>
          <p:nvPr>
            <p:ph type="sldNum" sz="quarter" idx="5"/>
          </p:nvPr>
        </p:nvSpPr>
        <p:spPr>
          <a:noFill/>
        </p:spPr>
        <p:txBody>
          <a:bodyPr/>
          <a:lstStyle/>
          <a:p>
            <a:r>
              <a:rPr lang="en-US">
                <a:latin typeface="Times New Roman" pitchFamily="-100" charset="0"/>
              </a:rPr>
              <a:t>Page </a:t>
            </a:r>
            <a:fld id="{6EE1C290-23EC-2743-914F-B6464843EDAD}" type="slidenum">
              <a:rPr lang="en-US">
                <a:latin typeface="Times New Roman" pitchFamily="-100" charset="0"/>
              </a:rPr>
              <a:pPr/>
              <a:t>1</a:t>
            </a:fld>
            <a:endParaRPr lang="en-US">
              <a:latin typeface="Times New Roman" pitchFamily="-100"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latin typeface="Times New Roman" pitchFamily="-100" charset="0"/>
              <a:ea typeface="ＭＳ Ｐゴシック" pitchFamily="-100" charset="-128"/>
              <a:cs typeface="ＭＳ Ｐゴシック" pitchFamily="-10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latin typeface="Times New Roman" pitchFamily="-100" charset="0"/>
              </a:rPr>
              <a:t>doc.: IEEE 802.11-14/0564r0</a:t>
            </a:r>
            <a:endParaRPr lang="en-US">
              <a:latin typeface="Times New Roman" pitchFamily="-100" charset="0"/>
            </a:endParaRPr>
          </a:p>
        </p:txBody>
      </p:sp>
      <p:sp>
        <p:nvSpPr>
          <p:cNvPr id="18435" name="Rectangle 3"/>
          <p:cNvSpPr>
            <a:spLocks noGrp="1" noChangeArrowheads="1"/>
          </p:cNvSpPr>
          <p:nvPr>
            <p:ph type="dt" sz="quarter" idx="1"/>
          </p:nvPr>
        </p:nvSpPr>
        <p:spPr>
          <a:noFill/>
        </p:spPr>
        <p:txBody>
          <a:bodyPr/>
          <a:lstStyle/>
          <a:p>
            <a:r>
              <a:rPr lang="de-DE" smtClean="0">
                <a:latin typeface="Times New Roman" pitchFamily="-100" charset="0"/>
              </a:rPr>
              <a:t>May 2014</a:t>
            </a:r>
            <a:endParaRPr lang="en-US">
              <a:latin typeface="Times New Roman" pitchFamily="-100" charset="0"/>
            </a:endParaRPr>
          </a:p>
        </p:txBody>
      </p:sp>
      <p:sp>
        <p:nvSpPr>
          <p:cNvPr id="18436" name="Rectangle 6"/>
          <p:cNvSpPr>
            <a:spLocks noGrp="1" noChangeArrowheads="1"/>
          </p:cNvSpPr>
          <p:nvPr>
            <p:ph type="ftr" sz="quarter" idx="4"/>
          </p:nvPr>
        </p:nvSpPr>
        <p:spPr>
          <a:noFill/>
        </p:spPr>
        <p:txBody>
          <a:bodyPr/>
          <a:lstStyle/>
          <a:p>
            <a:pPr lvl="4"/>
            <a:r>
              <a:rPr lang="de-DE" smtClean="0">
                <a:latin typeface="Times New Roman" pitchFamily="-100" charset="0"/>
              </a:rPr>
              <a:t>Marc Emmelmann, Self</a:t>
            </a:r>
            <a:endParaRPr lang="en-US">
              <a:latin typeface="Times New Roman" pitchFamily="-100" charset="0"/>
            </a:endParaRPr>
          </a:p>
        </p:txBody>
      </p:sp>
      <p:sp>
        <p:nvSpPr>
          <p:cNvPr id="18437" name="Rectangle 7"/>
          <p:cNvSpPr>
            <a:spLocks noGrp="1" noChangeArrowheads="1"/>
          </p:cNvSpPr>
          <p:nvPr>
            <p:ph type="sldNum" sz="quarter" idx="5"/>
          </p:nvPr>
        </p:nvSpPr>
        <p:spPr>
          <a:noFill/>
        </p:spPr>
        <p:txBody>
          <a:bodyPr/>
          <a:lstStyle/>
          <a:p>
            <a:r>
              <a:rPr lang="en-US">
                <a:latin typeface="Times New Roman" pitchFamily="-100" charset="0"/>
              </a:rPr>
              <a:t>Page </a:t>
            </a:r>
            <a:fld id="{5E870C16-C9E0-2748-BE64-1BC99AB9E4F4}" type="slidenum">
              <a:rPr lang="en-US">
                <a:latin typeface="Times New Roman" pitchFamily="-100" charset="0"/>
              </a:rPr>
              <a:pPr/>
              <a:t>2</a:t>
            </a:fld>
            <a:endParaRPr lang="en-US">
              <a:latin typeface="Times New Roman" pitchFamily="-100"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latin typeface="Times New Roman" pitchFamily="-100" charset="0"/>
              <a:ea typeface="ＭＳ Ｐゴシック" pitchFamily="-100" charset="-128"/>
              <a:cs typeface="ＭＳ Ｐゴシック" pitchFamily="-10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E1430F-5BE1-5342-826C-43AD21E620AC}"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5522DFB-51DC-DE45-99F9-F946D58F1C6F}"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48590A1-214D-EE4A-957D-0A2FEFCEC3DC}"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7D3465-244F-9549-8EB5-96C4AC9C6026}"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4112305-1114-3B43-A18A-7ED41F5D4048}"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29B0D25-B5AD-7E44-A49B-E873CF2272EA}"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4632EED-2893-D44C-BA88-A075F35ADA56}"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BA1C811-2F57-AD49-BFB6-D151A97A8F2C}"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95E1F41-F140-F34B-9A87-94DD0D0AF567}"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CEDCE24-F7ED-6D4E-B5C3-CEF4371C47CE}"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A08D9FB-C7A4-E642-AD05-2C36394B51B5}"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a:defRPr/>
            </a:pPr>
            <a:r>
              <a:rPr lang="de-DE"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charset="0"/>
              </a:defRPr>
            </a:lvl1pPr>
          </a:lstStyle>
          <a:p>
            <a:pPr>
              <a:defRPr/>
            </a:pPr>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t>Slide </a:t>
            </a:r>
            <a:fld id="{CE48C846-8EFD-934D-8D74-46F01D7D54C4}" type="slidenum">
              <a:rPr lang="en-US"/>
              <a:pPr>
                <a:defRPr/>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latin typeface="Times New Roman" charset="0"/>
              </a:rPr>
              <a:t>doc.: IEEE 802.11</a:t>
            </a:r>
            <a:r>
              <a:rPr lang="en-US" sz="1800" b="1" dirty="0" smtClean="0">
                <a:latin typeface="Times New Roman" charset="0"/>
              </a:rPr>
              <a:t>-14/0564r0</a:t>
            </a:r>
            <a:endParaRPr lang="en-US" sz="1800" b="1" dirty="0">
              <a:latin typeface="Times New Roman"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latin typeface="Times New Roman" pitchFamily="-100" charset="0"/>
              </a:rPr>
              <a:t>May 2014</a:t>
            </a:r>
            <a:endParaRPr lang="en-US">
              <a:latin typeface="Times New Roman" pitchFamily="-100" charset="0"/>
            </a:endParaRPr>
          </a:p>
        </p:txBody>
      </p:sp>
      <p:sp>
        <p:nvSpPr>
          <p:cNvPr id="15364" name="Fußzeilenplatzhalter 4"/>
          <p:cNvSpPr>
            <a:spLocks noGrp="1"/>
          </p:cNvSpPr>
          <p:nvPr>
            <p:ph type="ftr" sz="quarter" idx="11"/>
          </p:nvPr>
        </p:nvSpPr>
        <p:spPr>
          <a:noFill/>
        </p:spPr>
        <p:txBody>
          <a:bodyPr/>
          <a:lstStyle/>
          <a:p>
            <a:r>
              <a:rPr lang="de-DE" smtClean="0">
                <a:latin typeface="Times New Roman" pitchFamily="-100" charset="0"/>
              </a:rPr>
              <a:t>Marc Emmelmann, Self</a:t>
            </a:r>
            <a:endParaRPr lang="en-US">
              <a:latin typeface="Times New Roman" pitchFamily="-100" charset="0"/>
            </a:endParaRPr>
          </a:p>
        </p:txBody>
      </p:sp>
      <p:sp>
        <p:nvSpPr>
          <p:cNvPr id="15365" name="Foliennummernplatzhalter 5"/>
          <p:cNvSpPr>
            <a:spLocks noGrp="1"/>
          </p:cNvSpPr>
          <p:nvPr>
            <p:ph type="sldNum" sz="quarter" idx="12"/>
          </p:nvPr>
        </p:nvSpPr>
        <p:spPr>
          <a:noFill/>
        </p:spPr>
        <p:txBody>
          <a:bodyPr/>
          <a:lstStyle/>
          <a:p>
            <a:r>
              <a:rPr lang="en-US" smtClean="0">
                <a:latin typeface="Times New Roman" pitchFamily="-100" charset="0"/>
              </a:rPr>
              <a:t>Slide </a:t>
            </a:r>
            <a:fld id="{CE2A95BA-0255-2141-841B-91D8B08FC029}" type="slidenum">
              <a:rPr lang="en-US" smtClean="0">
                <a:latin typeface="Times New Roman" pitchFamily="-100" charset="0"/>
              </a:rPr>
              <a:pPr/>
              <a:t>1</a:t>
            </a:fld>
            <a:endParaRPr lang="en-US" smtClean="0">
              <a:latin typeface="Times New Roman" pitchFamily="-100" charset="0"/>
            </a:endParaRPr>
          </a:p>
        </p:txBody>
      </p:sp>
      <p:sp>
        <p:nvSpPr>
          <p:cNvPr id="15366" name="Rectangle 2"/>
          <p:cNvSpPr>
            <a:spLocks noGrp="1" noChangeArrowheads="1"/>
          </p:cNvSpPr>
          <p:nvPr>
            <p:ph type="title"/>
          </p:nvPr>
        </p:nvSpPr>
        <p:spPr>
          <a:noFill/>
        </p:spPr>
        <p:txBody>
          <a:bodyPr/>
          <a:lstStyle/>
          <a:p>
            <a:r>
              <a:rPr lang="de-DE" dirty="0" err="1" smtClean="0"/>
              <a:t>Results</a:t>
            </a:r>
            <a:r>
              <a:rPr lang="de-DE" dirty="0" smtClean="0"/>
              <a:t> of LB 201 on </a:t>
            </a:r>
            <a:r>
              <a:rPr lang="de-DE" dirty="0" err="1" smtClean="0"/>
              <a:t>TGai</a:t>
            </a:r>
            <a:r>
              <a:rPr lang="de-DE" dirty="0" smtClean="0"/>
              <a:t> D2.0</a:t>
            </a:r>
            <a:endParaRPr lang="en-US" dirty="0">
              <a:ea typeface="ＭＳ Ｐゴシック" pitchFamily="-100" charset="-128"/>
              <a:cs typeface="ＭＳ Ｐゴシック" pitchFamily="-100" charset="-128"/>
            </a:endParaRPr>
          </a:p>
        </p:txBody>
      </p:sp>
      <p:sp>
        <p:nvSpPr>
          <p:cNvPr id="15367"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ea typeface="ＭＳ Ｐゴシック" pitchFamily="-100" charset="-128"/>
                <a:cs typeface="ＭＳ Ｐゴシック" pitchFamily="-100" charset="-128"/>
              </a:rPr>
              <a:t>Date:</a:t>
            </a:r>
            <a:r>
              <a:rPr lang="en-US" sz="2000" b="0" dirty="0" smtClean="0">
                <a:ea typeface="ＭＳ Ｐゴシック" pitchFamily="-100" charset="-128"/>
                <a:cs typeface="ＭＳ Ｐゴシック" pitchFamily="-100" charset="-128"/>
              </a:rPr>
              <a:t> 2014-05-12</a:t>
            </a:r>
            <a:endParaRPr lang="en-US" sz="2000" b="0" dirty="0">
              <a:ea typeface="ＭＳ Ｐゴシック" pitchFamily="-100" charset="-128"/>
              <a:cs typeface="ＭＳ Ｐゴシック" pitchFamily="-100" charset="-128"/>
            </a:endParaRPr>
          </a:p>
        </p:txBody>
      </p:sp>
      <p:graphicFrame>
        <p:nvGraphicFramePr>
          <p:cNvPr id="15362" name="Object 2"/>
          <p:cNvGraphicFramePr>
            <a:graphicFrameLocks noChangeAspect="1"/>
          </p:cNvGraphicFramePr>
          <p:nvPr/>
        </p:nvGraphicFramePr>
        <p:xfrm>
          <a:off x="508000" y="2767013"/>
          <a:ext cx="8156575" cy="2352675"/>
        </p:xfrm>
        <a:graphic>
          <a:graphicData uri="http://schemas.openxmlformats.org/presentationml/2006/ole">
            <p:oleObj spid="_x0000_s15362" name="Dokument" r:id="rId4" imgW="8255000" imgH="23876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latin typeface="Times New Roman" pitchFamily="-100" charset="0"/>
              </a:rPr>
              <a:t>May 2014</a:t>
            </a:r>
            <a:endParaRPr lang="en-US">
              <a:latin typeface="Times New Roman" pitchFamily="-100" charset="0"/>
            </a:endParaRPr>
          </a:p>
        </p:txBody>
      </p:sp>
      <p:sp>
        <p:nvSpPr>
          <p:cNvPr id="17411" name="Fußzeilenplatzhalter 4"/>
          <p:cNvSpPr>
            <a:spLocks noGrp="1"/>
          </p:cNvSpPr>
          <p:nvPr>
            <p:ph type="ftr" sz="quarter" idx="11"/>
          </p:nvPr>
        </p:nvSpPr>
        <p:spPr>
          <a:noFill/>
        </p:spPr>
        <p:txBody>
          <a:bodyPr/>
          <a:lstStyle/>
          <a:p>
            <a:r>
              <a:rPr lang="de-DE" smtClean="0">
                <a:latin typeface="Times New Roman" pitchFamily="-100" charset="0"/>
              </a:rPr>
              <a:t>Marc Emmelmann, Self</a:t>
            </a:r>
            <a:endParaRPr lang="en-US">
              <a:latin typeface="Times New Roman" pitchFamily="-100" charset="0"/>
            </a:endParaRPr>
          </a:p>
        </p:txBody>
      </p:sp>
      <p:sp>
        <p:nvSpPr>
          <p:cNvPr id="17412" name="Foliennummernplatzhalter 5"/>
          <p:cNvSpPr>
            <a:spLocks noGrp="1"/>
          </p:cNvSpPr>
          <p:nvPr>
            <p:ph type="sldNum" sz="quarter" idx="12"/>
          </p:nvPr>
        </p:nvSpPr>
        <p:spPr>
          <a:noFill/>
        </p:spPr>
        <p:txBody>
          <a:bodyPr/>
          <a:lstStyle/>
          <a:p>
            <a:r>
              <a:rPr lang="en-US" smtClean="0">
                <a:latin typeface="Times New Roman" pitchFamily="-100" charset="0"/>
              </a:rPr>
              <a:t>Slide </a:t>
            </a:r>
            <a:fld id="{D9538B07-7C11-884D-8789-ED26371F5EF9}" type="slidenum">
              <a:rPr lang="en-US" smtClean="0">
                <a:latin typeface="Times New Roman" pitchFamily="-100" charset="0"/>
              </a:rPr>
              <a:pPr/>
              <a:t>2</a:t>
            </a:fld>
            <a:endParaRPr lang="en-US" smtClean="0">
              <a:latin typeface="Times New Roman" pitchFamily="-100" charset="0"/>
            </a:endParaRPr>
          </a:p>
        </p:txBody>
      </p:sp>
      <p:sp>
        <p:nvSpPr>
          <p:cNvPr id="17413" name="Rectangle 2"/>
          <p:cNvSpPr>
            <a:spLocks noGrp="1" noChangeArrowheads="1"/>
          </p:cNvSpPr>
          <p:nvPr>
            <p:ph type="title"/>
          </p:nvPr>
        </p:nvSpPr>
        <p:spPr>
          <a:noFill/>
        </p:spPr>
        <p:txBody>
          <a:bodyPr/>
          <a:lstStyle/>
          <a:p>
            <a:r>
              <a:rPr lang="en-US">
                <a:ea typeface="ＭＳ Ｐゴシック" pitchFamily="-100" charset="-128"/>
                <a:cs typeface="ＭＳ Ｐゴシック" pitchFamily="-100" charset="-128"/>
              </a:rPr>
              <a:t>Abstract</a:t>
            </a:r>
          </a:p>
        </p:txBody>
      </p:sp>
      <p:sp>
        <p:nvSpPr>
          <p:cNvPr id="17414" name="Rectangle 3"/>
          <p:cNvSpPr>
            <a:spLocks noGrp="1" noChangeArrowheads="1"/>
          </p:cNvSpPr>
          <p:nvPr>
            <p:ph type="body" idx="1"/>
          </p:nvPr>
        </p:nvSpPr>
        <p:spPr>
          <a:noFill/>
        </p:spPr>
        <p:txBody>
          <a:bodyPr/>
          <a:lstStyle/>
          <a:p>
            <a:pPr>
              <a:buFontTx/>
              <a:buNone/>
            </a:pPr>
            <a:r>
              <a:rPr lang="en-US" dirty="0" smtClean="0">
                <a:ea typeface="ＭＳ Ｐゴシック" pitchFamily="-100" charset="-128"/>
                <a:cs typeface="ＭＳ Ｐゴシック" pitchFamily="-100" charset="-128"/>
              </a:rPr>
              <a:t>Official results of LB201 on </a:t>
            </a:r>
            <a:r>
              <a:rPr lang="en-US" dirty="0" err="1" smtClean="0">
                <a:ea typeface="ＭＳ Ｐゴシック" pitchFamily="-100" charset="-128"/>
                <a:cs typeface="ＭＳ Ｐゴシック" pitchFamily="-100" charset="-128"/>
              </a:rPr>
              <a:t>TGai</a:t>
            </a:r>
            <a:r>
              <a:rPr lang="en-US" dirty="0" smtClean="0">
                <a:ea typeface="ＭＳ Ｐゴシック" pitchFamily="-100" charset="-128"/>
                <a:cs typeface="ＭＳ Ｐゴシック" pitchFamily="-100" charset="-128"/>
              </a:rPr>
              <a:t> D2.0 and additional analysis, assignment to volunteers to suggest resolutions, and reminders on how to draft resolution text.</a:t>
            </a:r>
            <a:endParaRPr lang="en-US" dirty="0">
              <a:ea typeface="ＭＳ Ｐゴシック" pitchFamily="-100" charset="-128"/>
              <a:cs typeface="ＭＳ Ｐゴシック" pitchFamily="-10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de-DE" smtClean="0">
                <a:latin typeface="Times New Roman" pitchFamily="-100" charset="0"/>
              </a:rPr>
              <a:t>May 2014</a:t>
            </a:r>
            <a:endParaRPr lang="en-US">
              <a:latin typeface="Times New Roman" pitchFamily="-100" charset="0"/>
            </a:endParaRPr>
          </a:p>
        </p:txBody>
      </p:sp>
      <p:sp>
        <p:nvSpPr>
          <p:cNvPr id="25603" name="Fußzeilenplatzhalter 4"/>
          <p:cNvSpPr>
            <a:spLocks noGrp="1"/>
          </p:cNvSpPr>
          <p:nvPr>
            <p:ph type="ftr" sz="quarter" idx="11"/>
          </p:nvPr>
        </p:nvSpPr>
        <p:spPr>
          <a:noFill/>
        </p:spPr>
        <p:txBody>
          <a:bodyPr/>
          <a:lstStyle/>
          <a:p>
            <a:r>
              <a:rPr lang="de-DE" smtClean="0">
                <a:latin typeface="Times New Roman" pitchFamily="-100" charset="0"/>
              </a:rPr>
              <a:t>Marc Emmelmann, Self</a:t>
            </a:r>
            <a:endParaRPr lang="en-US">
              <a:latin typeface="Times New Roman" pitchFamily="-100"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0" charset="0"/>
              </a:rPr>
              <a:t>Slide </a:t>
            </a:r>
            <a:fld id="{D96FEE9C-6EB4-2444-A3EE-825783B6B2F6}" type="slidenum">
              <a:rPr lang="en-US" smtClean="0">
                <a:latin typeface="Times New Roman" pitchFamily="-100" charset="0"/>
              </a:rPr>
              <a:pPr/>
              <a:t>3</a:t>
            </a:fld>
            <a:endParaRPr lang="en-US" smtClean="0">
              <a:latin typeface="Times New Roman" pitchFamily="-100" charset="0"/>
            </a:endParaRPr>
          </a:p>
        </p:txBody>
      </p:sp>
      <p:sp>
        <p:nvSpPr>
          <p:cNvPr id="25605" name="Rectangle 2"/>
          <p:cNvSpPr>
            <a:spLocks noGrp="1" noChangeArrowheads="1"/>
          </p:cNvSpPr>
          <p:nvPr>
            <p:ph type="title"/>
          </p:nvPr>
        </p:nvSpPr>
        <p:spPr/>
        <p:txBody>
          <a:bodyPr/>
          <a:lstStyle/>
          <a:p>
            <a:r>
              <a:rPr lang="en-US" dirty="0" smtClean="0">
                <a:ea typeface="ＭＳ Ｐゴシック" pitchFamily="-100" charset="-128"/>
                <a:cs typeface="ＭＳ Ｐゴシック" pitchFamily="-100" charset="-128"/>
              </a:rPr>
              <a:t>Official results as announced by WG Chair</a:t>
            </a:r>
            <a:endParaRPr lang="en-US" dirty="0">
              <a:ea typeface="ＭＳ Ｐゴシック" pitchFamily="-100" charset="-128"/>
              <a:cs typeface="ＭＳ Ｐゴシック" pitchFamily="-100" charset="-128"/>
            </a:endParaRPr>
          </a:p>
        </p:txBody>
      </p:sp>
      <p:sp>
        <p:nvSpPr>
          <p:cNvPr id="25606" name="Rectangle 3"/>
          <p:cNvSpPr>
            <a:spLocks noGrp="1" noChangeArrowheads="1"/>
          </p:cNvSpPr>
          <p:nvPr>
            <p:ph type="body" idx="1"/>
          </p:nvPr>
        </p:nvSpPr>
        <p:spPr>
          <a:xfrm>
            <a:off x="685800" y="2057400"/>
            <a:ext cx="3505200" cy="4114800"/>
          </a:xfrm>
        </p:spPr>
        <p:txBody>
          <a:bodyPr/>
          <a:lstStyle/>
          <a:p>
            <a:r>
              <a:rPr lang="de-DE" sz="1050" dirty="0" smtClean="0"/>
              <a:t>IEEE 802.11 </a:t>
            </a:r>
            <a:r>
              <a:rPr lang="de-DE" sz="1050" dirty="0" err="1" smtClean="0"/>
              <a:t>Working</a:t>
            </a:r>
            <a:r>
              <a:rPr lang="de-DE" sz="1050" dirty="0" smtClean="0"/>
              <a:t> Group </a:t>
            </a:r>
            <a:r>
              <a:rPr lang="de-DE" sz="1050" dirty="0" err="1" smtClean="0"/>
              <a:t>Ballot</a:t>
            </a:r>
            <a:r>
              <a:rPr lang="de-DE" sz="1050" dirty="0" smtClean="0"/>
              <a:t> </a:t>
            </a:r>
            <a:r>
              <a:rPr lang="de-DE" sz="1050" dirty="0" err="1" smtClean="0"/>
              <a:t>Result</a:t>
            </a:r>
            <a:r>
              <a:rPr lang="de-DE" sz="1050" dirty="0" smtClean="0"/>
              <a:t>		</a:t>
            </a:r>
          </a:p>
          <a:p>
            <a:r>
              <a:rPr lang="de-DE" sz="1050" dirty="0" smtClean="0"/>
              <a:t>		</a:t>
            </a:r>
          </a:p>
          <a:p>
            <a:r>
              <a:rPr lang="de-DE" sz="1050" i="1" dirty="0" err="1" smtClean="0"/>
              <a:t>Ballot</a:t>
            </a:r>
            <a:r>
              <a:rPr lang="de-DE" sz="1050" i="1" dirty="0" smtClean="0"/>
              <a:t> </a:t>
            </a:r>
            <a:r>
              <a:rPr lang="de-DE" sz="1050" i="1" dirty="0" err="1" smtClean="0"/>
              <a:t>Number</a:t>
            </a:r>
            <a:r>
              <a:rPr lang="de-DE" sz="1050" i="1" dirty="0" smtClean="0"/>
              <a:t>:	201	</a:t>
            </a:r>
          </a:p>
          <a:p>
            <a:r>
              <a:rPr lang="de-DE" sz="1050" i="1" dirty="0" err="1" smtClean="0"/>
              <a:t>Ballot</a:t>
            </a:r>
            <a:r>
              <a:rPr lang="de-DE" sz="1050" i="1" dirty="0" smtClean="0"/>
              <a:t> Group:	</a:t>
            </a:r>
            <a:r>
              <a:rPr lang="de-DE" sz="1050" i="1" dirty="0" err="1" smtClean="0"/>
              <a:t>TGai</a:t>
            </a:r>
            <a:r>
              <a:rPr lang="de-DE" sz="1050" i="1" dirty="0" smtClean="0"/>
              <a:t>	</a:t>
            </a:r>
          </a:p>
          <a:p>
            <a:r>
              <a:rPr lang="de-DE" sz="1050" i="1" dirty="0" err="1" smtClean="0"/>
              <a:t>Ballot</a:t>
            </a:r>
            <a:r>
              <a:rPr lang="de-DE" sz="1050" i="1" dirty="0" smtClean="0"/>
              <a:t> </a:t>
            </a:r>
            <a:r>
              <a:rPr lang="de-DE" sz="1050" i="1" dirty="0" err="1" smtClean="0"/>
              <a:t>Opened</a:t>
            </a:r>
            <a:r>
              <a:rPr lang="de-DE" sz="1050" i="1" dirty="0" smtClean="0"/>
              <a:t>:	2014-04-07	</a:t>
            </a:r>
          </a:p>
          <a:p>
            <a:r>
              <a:rPr lang="de-DE" sz="1050" i="1" dirty="0" err="1" smtClean="0"/>
              <a:t>Ballot</a:t>
            </a:r>
            <a:r>
              <a:rPr lang="de-DE" sz="1050" i="1" dirty="0" smtClean="0"/>
              <a:t> </a:t>
            </a:r>
            <a:r>
              <a:rPr lang="de-DE" sz="1050" i="1" dirty="0" err="1" smtClean="0"/>
              <a:t>Closed</a:t>
            </a:r>
            <a:r>
              <a:rPr lang="de-DE" sz="1050" i="1" dirty="0" smtClean="0"/>
              <a:t>:	2014-05-07	</a:t>
            </a:r>
          </a:p>
          <a:p>
            <a:r>
              <a:rPr lang="de-DE" sz="1050" i="1" dirty="0" err="1" smtClean="0"/>
              <a:t>Duration</a:t>
            </a:r>
            <a:r>
              <a:rPr lang="de-DE" sz="1050" i="1" dirty="0" smtClean="0"/>
              <a:t>:	30	</a:t>
            </a:r>
          </a:p>
          <a:p>
            <a:r>
              <a:rPr lang="de-DE" sz="1050" i="1" dirty="0" smtClean="0"/>
              <a:t>Pool (</a:t>
            </a:r>
            <a:r>
              <a:rPr lang="de-DE" sz="1050" i="1" dirty="0" err="1" smtClean="0"/>
              <a:t>eligible</a:t>
            </a:r>
            <a:r>
              <a:rPr lang="de-DE" sz="1050" i="1" dirty="0" smtClean="0"/>
              <a:t> </a:t>
            </a:r>
            <a:r>
              <a:rPr lang="de-DE" sz="1050" i="1" dirty="0" err="1" smtClean="0"/>
              <a:t>voters</a:t>
            </a:r>
            <a:r>
              <a:rPr lang="de-DE" sz="1050" i="1" dirty="0" smtClean="0"/>
              <a:t>):	336	</a:t>
            </a:r>
          </a:p>
          <a:p>
            <a:r>
              <a:rPr lang="de-DE" sz="1050" dirty="0" smtClean="0"/>
              <a:t>		</a:t>
            </a:r>
          </a:p>
          <a:p>
            <a:r>
              <a:rPr lang="de-DE" sz="1050" i="1" dirty="0" err="1" smtClean="0"/>
              <a:t>Votes</a:t>
            </a:r>
            <a:r>
              <a:rPr lang="de-DE" sz="1050" i="1" dirty="0" smtClean="0"/>
              <a:t> </a:t>
            </a:r>
            <a:r>
              <a:rPr lang="de-DE" sz="1050" i="1" dirty="0" err="1" smtClean="0"/>
              <a:t>Received</a:t>
            </a:r>
            <a:r>
              <a:rPr lang="de-DE" sz="1050" i="1" dirty="0" smtClean="0"/>
              <a:t>		</a:t>
            </a:r>
          </a:p>
          <a:p>
            <a:r>
              <a:rPr lang="de-DE" sz="1050" i="1" dirty="0" err="1" smtClean="0"/>
              <a:t>Approve</a:t>
            </a:r>
            <a:r>
              <a:rPr lang="de-DE" sz="1050" i="1" dirty="0" smtClean="0"/>
              <a:t>	195	</a:t>
            </a:r>
          </a:p>
          <a:p>
            <a:r>
              <a:rPr lang="de-DE" sz="1050" i="1" dirty="0" err="1" smtClean="0"/>
              <a:t>Disapprove</a:t>
            </a:r>
            <a:r>
              <a:rPr lang="de-DE" sz="1050" i="1" dirty="0" smtClean="0"/>
              <a:t>	34	</a:t>
            </a:r>
          </a:p>
          <a:p>
            <a:r>
              <a:rPr lang="de-DE" sz="1050" i="1" dirty="0" err="1" smtClean="0"/>
              <a:t>Disapprove</a:t>
            </a:r>
            <a:r>
              <a:rPr lang="de-DE" sz="1050" i="1" dirty="0" smtClean="0"/>
              <a:t> </a:t>
            </a:r>
            <a:r>
              <a:rPr lang="de-DE" sz="1050" i="1" dirty="0" err="1" smtClean="0"/>
              <a:t>without</a:t>
            </a:r>
            <a:r>
              <a:rPr lang="de-DE" sz="1050" i="1" dirty="0" smtClean="0"/>
              <a:t> </a:t>
            </a:r>
            <a:r>
              <a:rPr lang="de-DE" sz="1050" i="1" dirty="0" err="1" smtClean="0"/>
              <a:t>comment</a:t>
            </a:r>
            <a:r>
              <a:rPr lang="de-DE" sz="1050" i="1" dirty="0" smtClean="0"/>
              <a:t> (invalid)	6	</a:t>
            </a:r>
          </a:p>
          <a:p>
            <a:r>
              <a:rPr lang="de-DE" sz="1050" i="1" dirty="0" err="1" smtClean="0"/>
              <a:t>Abstain</a:t>
            </a:r>
            <a:r>
              <a:rPr lang="de-DE" sz="1050" i="1" dirty="0" smtClean="0"/>
              <a:t>	28	</a:t>
            </a:r>
          </a:p>
          <a:p>
            <a:r>
              <a:rPr lang="de-DE" sz="1050" dirty="0" smtClean="0"/>
              <a:t>		</a:t>
            </a:r>
          </a:p>
          <a:p>
            <a:r>
              <a:rPr lang="de-DE" sz="1050" i="1" dirty="0" smtClean="0"/>
              <a:t>Total </a:t>
            </a:r>
            <a:r>
              <a:rPr lang="de-DE" sz="1050" i="1" dirty="0" err="1" smtClean="0"/>
              <a:t>returns</a:t>
            </a:r>
            <a:r>
              <a:rPr lang="de-DE" sz="1050" i="1" dirty="0" smtClean="0"/>
              <a:t>	263	</a:t>
            </a:r>
          </a:p>
          <a:p>
            <a:r>
              <a:rPr lang="de-DE" sz="1400" i="1" dirty="0" smtClean="0"/>
              <a:t>Returns as % of </a:t>
            </a:r>
            <a:r>
              <a:rPr lang="de-DE" sz="1400" i="1" dirty="0" err="1" smtClean="0"/>
              <a:t>pool</a:t>
            </a:r>
            <a:r>
              <a:rPr lang="de-DE" sz="1400" i="1" dirty="0" smtClean="0"/>
              <a:t>:	78.27</a:t>
            </a:r>
            <a:r>
              <a:rPr lang="de-DE" sz="1050" i="1" dirty="0" smtClean="0"/>
              <a:t>	</a:t>
            </a:r>
          </a:p>
          <a:p>
            <a:r>
              <a:rPr lang="de-DE" sz="1050" i="1" dirty="0" smtClean="0"/>
              <a:t>Return </a:t>
            </a:r>
            <a:r>
              <a:rPr lang="de-DE" sz="1050" i="1" dirty="0" err="1" smtClean="0"/>
              <a:t>requirement</a:t>
            </a:r>
            <a:r>
              <a:rPr lang="de-DE" sz="1050" i="1" dirty="0" smtClean="0"/>
              <a:t>: &gt;= 75%		</a:t>
            </a:r>
          </a:p>
        </p:txBody>
      </p:sp>
      <p:sp>
        <p:nvSpPr>
          <p:cNvPr id="7" name="Rectangle 3"/>
          <p:cNvSpPr txBox="1">
            <a:spLocks noChangeArrowheads="1"/>
          </p:cNvSpPr>
          <p:nvPr/>
        </p:nvSpPr>
        <p:spPr bwMode="auto">
          <a:xfrm>
            <a:off x="4800600" y="2209800"/>
            <a:ext cx="3505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Is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number</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of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returns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sufficient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The</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75%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return</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requirement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has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been</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met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Abstains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as % of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returns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10.65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Abstain</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requirement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&lt; 30%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Is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number</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of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abstains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sufficiently</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small</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The</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30%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abstain</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requirement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has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been</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met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40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Approve</a:t>
            </a:r>
            <a:r>
              <a:rPr kumimoji="0" lang="de-DE" sz="140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as % of </a:t>
            </a:r>
            <a:r>
              <a:rPr kumimoji="0" lang="de-DE" sz="140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valid</a:t>
            </a:r>
            <a:r>
              <a:rPr kumimoji="0" lang="de-DE" sz="140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40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returns</a:t>
            </a:r>
            <a:r>
              <a:rPr kumimoji="0" lang="de-DE" sz="140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85.15</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Approve</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requirement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&gt;= 75%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Is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number</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of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approve</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votes</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sufficient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The</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75%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approval</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requirement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has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been</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de-DE" sz="1050" b="1" i="1"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met</a:t>
            </a:r>
            <a:r>
              <a:rPr kumimoji="0" lang="de-DE" sz="1050" b="1"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05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de-DE" sz="1600" b="1" i="1"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Result</a:t>
            </a:r>
            <a:r>
              <a:rPr kumimoji="0" lang="de-DE" sz="1600" b="1" i="1"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Motion </a:t>
            </a:r>
            <a:r>
              <a:rPr kumimoji="0" lang="de-DE" sz="1600" b="1" i="1"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passes</a:t>
            </a:r>
            <a:r>
              <a:rPr kumimoji="0" lang="de-DE" sz="1600" b="1" i="1"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de-DE" smtClean="0">
                <a:latin typeface="Times New Roman" pitchFamily="-100" charset="0"/>
              </a:rPr>
              <a:t>May 2014</a:t>
            </a:r>
            <a:endParaRPr lang="en-US">
              <a:latin typeface="Times New Roman" pitchFamily="-100" charset="0"/>
            </a:endParaRPr>
          </a:p>
        </p:txBody>
      </p:sp>
      <p:sp>
        <p:nvSpPr>
          <p:cNvPr id="26627" name="Fußzeilenplatzhalter 4"/>
          <p:cNvSpPr>
            <a:spLocks noGrp="1"/>
          </p:cNvSpPr>
          <p:nvPr>
            <p:ph type="ftr" sz="quarter" idx="11"/>
          </p:nvPr>
        </p:nvSpPr>
        <p:spPr>
          <a:noFill/>
        </p:spPr>
        <p:txBody>
          <a:bodyPr/>
          <a:lstStyle/>
          <a:p>
            <a:r>
              <a:rPr lang="de-DE" smtClean="0">
                <a:latin typeface="Times New Roman" pitchFamily="-100" charset="0"/>
              </a:rPr>
              <a:t>Marc Emmelmann, Self</a:t>
            </a:r>
            <a:endParaRPr lang="en-US">
              <a:latin typeface="Times New Roman" pitchFamily="-100"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0" charset="0"/>
              </a:rPr>
              <a:t>Slide </a:t>
            </a:r>
            <a:fld id="{FA71D603-A733-B54A-98AB-72E42EB70430}" type="slidenum">
              <a:rPr lang="en-US" smtClean="0">
                <a:latin typeface="Times New Roman" pitchFamily="-100" charset="0"/>
              </a:rPr>
              <a:pPr/>
              <a:t>4</a:t>
            </a:fld>
            <a:endParaRPr lang="en-US" smtClean="0">
              <a:latin typeface="Times New Roman" pitchFamily="-100" charset="0"/>
            </a:endParaRPr>
          </a:p>
        </p:txBody>
      </p:sp>
      <p:sp>
        <p:nvSpPr>
          <p:cNvPr id="26629" name="Rectangle 2"/>
          <p:cNvSpPr>
            <a:spLocks noGrp="1" noChangeArrowheads="1"/>
          </p:cNvSpPr>
          <p:nvPr>
            <p:ph type="title"/>
          </p:nvPr>
        </p:nvSpPr>
        <p:spPr/>
        <p:txBody>
          <a:bodyPr/>
          <a:lstStyle/>
          <a:p>
            <a:r>
              <a:rPr lang="en-GB" dirty="0" smtClean="0">
                <a:ea typeface="ＭＳ Ｐゴシック" pitchFamily="-100" charset="-128"/>
                <a:cs typeface="ＭＳ Ｐゴシック" pitchFamily="-100" charset="-128"/>
              </a:rPr>
              <a:t>Editorial vs. Technical comments</a:t>
            </a:r>
            <a:endParaRPr lang="en-GB" dirty="0">
              <a:ea typeface="ＭＳ Ｐゴシック" pitchFamily="-100" charset="-128"/>
              <a:cs typeface="ＭＳ Ｐゴシック" pitchFamily="-100" charset="-128"/>
            </a:endParaRPr>
          </a:p>
        </p:txBody>
      </p:sp>
      <p:sp>
        <p:nvSpPr>
          <p:cNvPr id="26630" name="Rectangle 3"/>
          <p:cNvSpPr>
            <a:spLocks noGrp="1" noChangeArrowheads="1"/>
          </p:cNvSpPr>
          <p:nvPr>
            <p:ph type="body" idx="1"/>
          </p:nvPr>
        </p:nvSpPr>
        <p:spPr/>
        <p:txBody>
          <a:bodyPr/>
          <a:lstStyle/>
          <a:p>
            <a:r>
              <a:rPr lang="en-US" sz="1800" dirty="0" smtClean="0">
                <a:ea typeface="ＭＳ Ｐゴシック" pitchFamily="-100" charset="-128"/>
                <a:cs typeface="ＭＳ Ｐゴシック" pitchFamily="-100" charset="-128"/>
              </a:rPr>
              <a:t>All comments marked by the commenter as ‘editorial` are assigned to the TG Editor Lee.  He will need to verify if all of those can be handled as purely editorial edits or need to require input from the TG</a:t>
            </a:r>
            <a:endParaRPr lang="en-US" sz="1800" dirty="0">
              <a:ea typeface="ＭＳ Ｐゴシック" pitchFamily="-100" charset="-128"/>
              <a:cs typeface="ＭＳ Ｐゴシック" pitchFamily="-100" charset="-128"/>
            </a:endParaRPr>
          </a:p>
        </p:txBody>
      </p:sp>
      <p:pic>
        <p:nvPicPr>
          <p:cNvPr id="7" name="Bild 6" descr="Resn Status by ad-hoc and comment group.pdf"/>
          <p:cNvPicPr>
            <a:picLocks noChangeAspect="1"/>
          </p:cNvPicPr>
          <p:nvPr/>
        </p:nvPicPr>
        <mc:AlternateContent>
          <mc:Choice xmlns:ma="http://schemas.microsoft.com/office/mac/drawingml/2008/main" Requires="ma">
            <p:blipFill>
              <a:blip r:embed="rId2"/>
              <a:srcRect r="28585" b="67331"/>
              <a:stretch>
                <a:fillRect/>
              </a:stretch>
            </p:blipFill>
          </mc:Choice>
          <mc:Fallback>
            <p:blipFill>
              <a:blip r:embed="rId3"/>
              <a:srcRect r="28585" b="67331"/>
              <a:stretch>
                <a:fillRect/>
              </a:stretch>
            </p:blipFill>
          </mc:Fallback>
        </mc:AlternateContent>
        <p:spPr>
          <a:xfrm>
            <a:off x="1219200" y="2772359"/>
            <a:ext cx="7133601" cy="461904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Initial assignment of CIDs to champions (1/2)</a:t>
            </a:r>
            <a:endParaRPr lang="en-US" dirty="0"/>
          </a:p>
        </p:txBody>
      </p:sp>
      <p:sp>
        <p:nvSpPr>
          <p:cNvPr id="3" name="Inhaltsplatzhalter 2"/>
          <p:cNvSpPr>
            <a:spLocks noGrp="1"/>
          </p:cNvSpPr>
          <p:nvPr>
            <p:ph idx="1"/>
          </p:nvPr>
        </p:nvSpPr>
        <p:spPr/>
        <p:txBody>
          <a:bodyPr/>
          <a:lstStyle/>
          <a:p>
            <a:r>
              <a:rPr lang="en-US" dirty="0" smtClean="0"/>
              <a:t>Initial assignment of champions to suggest resolutions for CIDs based on main author of the corresponding section in draft.</a:t>
            </a:r>
          </a:p>
          <a:p>
            <a:pPr lvl="1"/>
            <a:r>
              <a:rPr lang="en-US" dirty="0" smtClean="0"/>
              <a:t>Does not prohibit any other task group member to join the effort in providing a resolution or to come up with alternatives on how to resolve the comment</a:t>
            </a:r>
          </a:p>
          <a:p>
            <a:pPr lvl="1"/>
            <a:r>
              <a:rPr lang="en-US" dirty="0" smtClean="0"/>
              <a:t>Assignment has to be confirmed by champion.  Please suggest an alternative TG member to work on a resolution of you feel the CID cannot be handled by you</a:t>
            </a:r>
            <a:endParaRPr lang="en-US" dirty="0"/>
          </a:p>
        </p:txBody>
      </p:sp>
      <p:sp>
        <p:nvSpPr>
          <p:cNvPr id="4" name="Datumsplatzhalter 3"/>
          <p:cNvSpPr>
            <a:spLocks noGrp="1"/>
          </p:cNvSpPr>
          <p:nvPr>
            <p:ph type="dt" sz="half" idx="10"/>
          </p:nvPr>
        </p:nvSpPr>
        <p:spPr/>
        <p:txBody>
          <a:bodyPr/>
          <a:lstStyle/>
          <a:p>
            <a:pPr>
              <a:defRPr/>
            </a:pPr>
            <a:r>
              <a:rPr lang="de-DE" smtClean="0"/>
              <a:t>May 2014</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C7D3465-244F-9549-8EB5-96C4AC9C6026}"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Initial assignment of CIDs to champions (2/2)</a:t>
            </a:r>
            <a:endParaRPr lang="en-US" dirty="0"/>
          </a:p>
        </p:txBody>
      </p:sp>
      <p:sp>
        <p:nvSpPr>
          <p:cNvPr id="4" name="Datumsplatzhalter 3"/>
          <p:cNvSpPr>
            <a:spLocks noGrp="1"/>
          </p:cNvSpPr>
          <p:nvPr>
            <p:ph type="dt" sz="half" idx="10"/>
          </p:nvPr>
        </p:nvSpPr>
        <p:spPr/>
        <p:txBody>
          <a:bodyPr/>
          <a:lstStyle/>
          <a:p>
            <a:pPr>
              <a:defRPr/>
            </a:pPr>
            <a:r>
              <a:rPr lang="de-DE" smtClean="0"/>
              <a:t>May 2014</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C7D3465-244F-9549-8EB5-96C4AC9C6026}" type="slidenum">
              <a:rPr lang="en-US" smtClean="0"/>
              <a:pPr>
                <a:defRPr/>
              </a:pPr>
              <a:t>6</a:t>
            </a:fld>
            <a:endParaRPr lang="en-US"/>
          </a:p>
        </p:txBody>
      </p:sp>
      <p:pic>
        <p:nvPicPr>
          <p:cNvPr id="7" name="Bild 6" descr="assignees by ad-hoc.pdf"/>
          <p:cNvPicPr>
            <a:picLocks noChangeAspect="1"/>
          </p:cNvPicPr>
          <p:nvPr/>
        </p:nvPicPr>
        <mc:AlternateContent>
          <mc:Choice xmlns:ma="http://schemas.microsoft.com/office/mac/drawingml/2008/main" Requires="ma">
            <p:blipFill>
              <a:blip r:embed="rId2"/>
              <a:srcRect r="28585" b="60598"/>
              <a:stretch>
                <a:fillRect/>
              </a:stretch>
            </p:blipFill>
          </mc:Choice>
          <mc:Fallback>
            <p:blipFill>
              <a:blip r:embed="rId3"/>
              <a:srcRect r="28585" b="60598"/>
              <a:stretch>
                <a:fillRect/>
              </a:stretch>
            </p:blipFill>
          </mc:Fallback>
        </mc:AlternateContent>
        <p:spPr>
          <a:xfrm>
            <a:off x="1676400" y="1600200"/>
            <a:ext cx="6218224" cy="485616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Goal for the week</a:t>
            </a:r>
            <a:endParaRPr lang="en-US" dirty="0"/>
          </a:p>
        </p:txBody>
      </p:sp>
      <p:sp>
        <p:nvSpPr>
          <p:cNvPr id="3" name="Inhaltsplatzhalter 2"/>
          <p:cNvSpPr>
            <a:spLocks noGrp="1"/>
          </p:cNvSpPr>
          <p:nvPr>
            <p:ph idx="1"/>
          </p:nvPr>
        </p:nvSpPr>
        <p:spPr/>
        <p:txBody>
          <a:bodyPr/>
          <a:lstStyle/>
          <a:p>
            <a:r>
              <a:rPr lang="en-US" dirty="0" smtClean="0"/>
              <a:t>Monday:</a:t>
            </a:r>
          </a:p>
          <a:p>
            <a:pPr lvl="1"/>
            <a:r>
              <a:rPr lang="en-US" dirty="0" smtClean="0"/>
              <a:t>every champion to go through his / hers assigned comments to confirm that assignment is correct</a:t>
            </a:r>
          </a:p>
          <a:p>
            <a:pPr lvl="2"/>
            <a:r>
              <a:rPr lang="en-US" dirty="0" smtClean="0"/>
              <a:t>Will like go into a 20-minute recess to give you time to do that</a:t>
            </a:r>
          </a:p>
          <a:p>
            <a:pPr lvl="2"/>
            <a:r>
              <a:rPr lang="en-US" dirty="0" smtClean="0"/>
              <a:t>Reassign CIDs if necessary</a:t>
            </a:r>
          </a:p>
          <a:p>
            <a:pPr lvl="1"/>
            <a:r>
              <a:rPr lang="en-US" dirty="0" smtClean="0"/>
              <a:t>Conclude on a final assignment of CIDs to champions</a:t>
            </a:r>
          </a:p>
          <a:p>
            <a:r>
              <a:rPr lang="en-US" dirty="0" smtClean="0"/>
              <a:t>Rest of the week:</a:t>
            </a:r>
          </a:p>
          <a:p>
            <a:pPr lvl="1"/>
            <a:r>
              <a:rPr lang="en-US" dirty="0" smtClean="0"/>
              <a:t>Resolve as many comments as possible. </a:t>
            </a:r>
            <a:r>
              <a:rPr lang="en-US" dirty="0" smtClean="0"/>
              <a:t> Mixture between ad-hoc time and </a:t>
            </a:r>
            <a:r>
              <a:rPr lang="en-US" dirty="0" smtClean="0"/>
              <a:t>“presentation mode” to discuss resolutions.</a:t>
            </a:r>
            <a:endParaRPr lang="en-US" dirty="0"/>
          </a:p>
        </p:txBody>
      </p:sp>
      <p:sp>
        <p:nvSpPr>
          <p:cNvPr id="4" name="Datumsplatzhalter 3"/>
          <p:cNvSpPr>
            <a:spLocks noGrp="1"/>
          </p:cNvSpPr>
          <p:nvPr>
            <p:ph type="dt" sz="half" idx="10"/>
          </p:nvPr>
        </p:nvSpPr>
        <p:spPr/>
        <p:txBody>
          <a:bodyPr/>
          <a:lstStyle/>
          <a:p>
            <a:pPr>
              <a:defRPr/>
            </a:pPr>
            <a:r>
              <a:rPr lang="de-DE" smtClean="0"/>
              <a:t>May 2014</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C7D3465-244F-9549-8EB5-96C4AC9C6026}"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Reminders for Comment Resolutions</a:t>
            </a:r>
            <a:endParaRPr lang="en-US" dirty="0"/>
          </a:p>
        </p:txBody>
      </p:sp>
      <p:sp>
        <p:nvSpPr>
          <p:cNvPr id="3" name="Inhaltsplatzhalter 2"/>
          <p:cNvSpPr>
            <a:spLocks noGrp="1"/>
          </p:cNvSpPr>
          <p:nvPr>
            <p:ph idx="1"/>
          </p:nvPr>
        </p:nvSpPr>
        <p:spPr>
          <a:xfrm>
            <a:off x="685800" y="1066800"/>
            <a:ext cx="7772400" cy="4800600"/>
          </a:xfrm>
        </p:spPr>
        <p:txBody>
          <a:bodyPr/>
          <a:lstStyle/>
          <a:p>
            <a:r>
              <a:rPr lang="en-US" sz="1800" dirty="0" smtClean="0"/>
              <a:t>We passed the 75% threshold and will need to be more formal in the process.</a:t>
            </a:r>
          </a:p>
          <a:p>
            <a:r>
              <a:rPr lang="en-US" sz="1800" dirty="0" smtClean="0"/>
              <a:t>All resolutions will be visible to IEEE SA and the resolutions will be reviewed by IEEE SA for all unsatisfied no voters</a:t>
            </a:r>
          </a:p>
          <a:p>
            <a:pPr lvl="1"/>
            <a:r>
              <a:rPr lang="en-US" sz="1600" dirty="0" smtClean="0"/>
              <a:t>If you reference a document on mentor, </a:t>
            </a:r>
            <a:r>
              <a:rPr lang="en-US" sz="1600" u="sng" dirty="0" smtClean="0"/>
              <a:t>you </a:t>
            </a:r>
            <a:r>
              <a:rPr lang="en-US" sz="1600" dirty="0" smtClean="0"/>
              <a:t>have to </a:t>
            </a:r>
            <a:r>
              <a:rPr lang="en-US" sz="1600" u="sng" dirty="0" smtClean="0">
                <a:solidFill>
                  <a:srgbClr val="FF0000"/>
                </a:solidFill>
              </a:rPr>
              <a:t>include the full URL</a:t>
            </a:r>
            <a:r>
              <a:rPr lang="en-US" sz="1600" dirty="0" smtClean="0">
                <a:solidFill>
                  <a:srgbClr val="FF0000"/>
                </a:solidFill>
              </a:rPr>
              <a:t> </a:t>
            </a:r>
            <a:r>
              <a:rPr lang="en-US" sz="1600" dirty="0" smtClean="0"/>
              <a:t>to the document on mentor (not just the DCN).</a:t>
            </a:r>
          </a:p>
          <a:p>
            <a:pPr lvl="1"/>
            <a:r>
              <a:rPr lang="en-US" sz="1600" dirty="0" smtClean="0"/>
              <a:t>You </a:t>
            </a:r>
            <a:r>
              <a:rPr lang="en-US" sz="1600" dirty="0" smtClean="0">
                <a:solidFill>
                  <a:srgbClr val="FF0000"/>
                </a:solidFill>
              </a:rPr>
              <a:t>must </a:t>
            </a:r>
            <a:r>
              <a:rPr lang="en-US" sz="1600" u="sng" dirty="0" smtClean="0">
                <a:solidFill>
                  <a:srgbClr val="FF0000"/>
                </a:solidFill>
              </a:rPr>
              <a:t>not </a:t>
            </a:r>
            <a:r>
              <a:rPr lang="en-US" sz="1600" dirty="0" smtClean="0">
                <a:solidFill>
                  <a:srgbClr val="FF0000"/>
                </a:solidFill>
              </a:rPr>
              <a:t>refer to other CIDs</a:t>
            </a:r>
            <a:r>
              <a:rPr lang="en-US" sz="1600" dirty="0" smtClean="0"/>
              <a:t>.  Every resolution has to stand for its own (you may though use a verbatim copy of an resolution for several CIDs.)</a:t>
            </a:r>
          </a:p>
          <a:p>
            <a:pPr lvl="1"/>
            <a:r>
              <a:rPr lang="en-US" sz="1600" dirty="0" smtClean="0"/>
              <a:t>There are only three valid resolution types:</a:t>
            </a:r>
          </a:p>
          <a:p>
            <a:pPr lvl="2"/>
            <a:r>
              <a:rPr lang="en-US" sz="1400" dirty="0" smtClean="0">
                <a:solidFill>
                  <a:srgbClr val="FF0000"/>
                </a:solidFill>
              </a:rPr>
              <a:t>Accept </a:t>
            </a:r>
            <a:r>
              <a:rPr lang="en-US" sz="1400" dirty="0" smtClean="0"/>
              <a:t>– the resolution proposed by the commenter is accepted </a:t>
            </a:r>
            <a:r>
              <a:rPr lang="en-US" sz="1400" u="sng" dirty="0" smtClean="0"/>
              <a:t>and is sufficiently detailed enough as such the Editor can incorporate it into the draft</a:t>
            </a:r>
            <a:r>
              <a:rPr lang="en-US" sz="1400" dirty="0" smtClean="0"/>
              <a:t>.  If you accept a resolution, the resolution text must not contain any additional text except the word ‘accept’</a:t>
            </a:r>
            <a:endParaRPr lang="en-US" sz="1400" u="sng" dirty="0" smtClean="0"/>
          </a:p>
          <a:p>
            <a:pPr lvl="2"/>
            <a:r>
              <a:rPr lang="en-US" sz="1400" dirty="0" smtClean="0">
                <a:solidFill>
                  <a:srgbClr val="FF0000"/>
                </a:solidFill>
              </a:rPr>
              <a:t>Reject </a:t>
            </a:r>
            <a:r>
              <a:rPr lang="en-US" sz="1400" dirty="0" smtClean="0"/>
              <a:t>– give a reason for rejection.  Address the comment and not the commenter.  </a:t>
            </a:r>
            <a:r>
              <a:rPr lang="en-US" sz="1400" u="sng" dirty="0" smtClean="0"/>
              <a:t>The reason has to give technical justification</a:t>
            </a:r>
            <a:r>
              <a:rPr lang="en-US" sz="1400" dirty="0" smtClean="0"/>
              <a:t>.  (Do not simply say we discussed the topic several times and did not agree / felt that we do not like the idea … )</a:t>
            </a:r>
          </a:p>
          <a:p>
            <a:pPr lvl="2"/>
            <a:r>
              <a:rPr lang="en-US" sz="1400" dirty="0" smtClean="0">
                <a:solidFill>
                  <a:srgbClr val="FF0000"/>
                </a:solidFill>
              </a:rPr>
              <a:t>Revised </a:t>
            </a:r>
            <a:r>
              <a:rPr lang="en-US" sz="1400" dirty="0" smtClean="0"/>
              <a:t>– Basically everything that is not an ‘accept’ or ‘reject’.  If the resolution suggested by the commenter is not detailed enough as that the Editor can directly implement it, we will have to provide such detailed information and set the resolution to revised (even if it basically does exactly what the commenter suggests)</a:t>
            </a:r>
          </a:p>
          <a:p>
            <a:r>
              <a:rPr lang="en-US" sz="1800" dirty="0" smtClean="0"/>
              <a:t>Please review Adrian’s hitchhikers' guide for comment resolutions  (11-13/230r1)</a:t>
            </a:r>
            <a:endParaRPr lang="en-US" sz="1800" dirty="0"/>
          </a:p>
        </p:txBody>
      </p:sp>
      <p:sp>
        <p:nvSpPr>
          <p:cNvPr id="4" name="Datumsplatzhalter 3"/>
          <p:cNvSpPr>
            <a:spLocks noGrp="1"/>
          </p:cNvSpPr>
          <p:nvPr>
            <p:ph type="dt" sz="half" idx="10"/>
          </p:nvPr>
        </p:nvSpPr>
        <p:spPr/>
        <p:txBody>
          <a:bodyPr/>
          <a:lstStyle/>
          <a:p>
            <a:pPr>
              <a:defRPr/>
            </a:pPr>
            <a:r>
              <a:rPr lang="de-DE" smtClean="0"/>
              <a:t>May 2014</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C7D3465-244F-9549-8EB5-96C4AC9C6026}"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Goal of Resolution Process</a:t>
            </a:r>
            <a:endParaRPr lang="en-US" dirty="0"/>
          </a:p>
        </p:txBody>
      </p:sp>
      <p:sp>
        <p:nvSpPr>
          <p:cNvPr id="3" name="Inhaltsplatzhalter 2"/>
          <p:cNvSpPr>
            <a:spLocks noGrp="1"/>
          </p:cNvSpPr>
          <p:nvPr>
            <p:ph idx="1"/>
          </p:nvPr>
        </p:nvSpPr>
        <p:spPr>
          <a:xfrm>
            <a:off x="685800" y="1981200"/>
            <a:ext cx="7772400" cy="4114800"/>
          </a:xfrm>
        </p:spPr>
        <p:txBody>
          <a:bodyPr/>
          <a:lstStyle/>
          <a:p>
            <a:r>
              <a:rPr lang="en-US" dirty="0" smtClean="0"/>
              <a:t>We have to aim at </a:t>
            </a:r>
            <a:r>
              <a:rPr lang="en-US" u="sng" dirty="0" smtClean="0"/>
              <a:t>increasing the approval ratio</a:t>
            </a:r>
          </a:p>
          <a:p>
            <a:pPr lvl="1"/>
            <a:r>
              <a:rPr lang="en-US" dirty="0" smtClean="0"/>
              <a:t>In general, that means responding to a comment as such the voter changes his/hers vote from ‘no’ to ‘yes’ …</a:t>
            </a:r>
            <a:br>
              <a:rPr lang="en-US" dirty="0" smtClean="0"/>
            </a:br>
            <a:r>
              <a:rPr lang="en-US" dirty="0" smtClean="0"/>
              <a:t>… but the changes should not cause another voter to switch from an approval vote to a negative vote</a:t>
            </a:r>
          </a:p>
          <a:p>
            <a:pPr lvl="1"/>
            <a:r>
              <a:rPr lang="en-US" dirty="0" smtClean="0"/>
              <a:t>We will have to get feedback from every voter if the response satisfies the comment</a:t>
            </a:r>
            <a:br>
              <a:rPr lang="en-US" dirty="0" smtClean="0"/>
            </a:br>
            <a:r>
              <a:rPr lang="en-US" dirty="0" err="1" smtClean="0">
                <a:sym typeface="Wingdings"/>
              </a:rPr>
              <a:t></a:t>
            </a:r>
            <a:r>
              <a:rPr lang="en-US" dirty="0" smtClean="0">
                <a:sym typeface="Wingdings"/>
              </a:rPr>
              <a:t> get in touch with them as early as possible if you have any questions regarding the comment.  Involve them in discussing your proposed resolution to identify how they can be satisfied</a:t>
            </a:r>
          </a:p>
          <a:p>
            <a:r>
              <a:rPr lang="en-US" dirty="0" smtClean="0">
                <a:sym typeface="Wingdings"/>
              </a:rPr>
              <a:t>We will have to accept that we cannot make everybody happy but we have to strive towards</a:t>
            </a:r>
            <a:br>
              <a:rPr lang="en-US" dirty="0" smtClean="0">
                <a:sym typeface="Wingdings"/>
              </a:rPr>
            </a:br>
            <a:r>
              <a:rPr lang="en-US" dirty="0" smtClean="0">
                <a:sym typeface="Wingdings"/>
              </a:rPr>
              <a:t>&gt;&gt;95% happiness </a:t>
            </a:r>
            <a:r>
              <a:rPr lang="en-US" dirty="0" err="1" smtClean="0">
                <a:sym typeface="Wingdings"/>
              </a:rPr>
              <a:t></a:t>
            </a:r>
            <a:endParaRPr lang="en-US" dirty="0"/>
          </a:p>
        </p:txBody>
      </p:sp>
      <p:sp>
        <p:nvSpPr>
          <p:cNvPr id="4" name="Datumsplatzhalter 3"/>
          <p:cNvSpPr>
            <a:spLocks noGrp="1"/>
          </p:cNvSpPr>
          <p:nvPr>
            <p:ph type="dt" sz="half" idx="10"/>
          </p:nvPr>
        </p:nvSpPr>
        <p:spPr/>
        <p:txBody>
          <a:bodyPr/>
          <a:lstStyle/>
          <a:p>
            <a:pPr>
              <a:defRPr/>
            </a:pPr>
            <a:r>
              <a:rPr lang="de-DE" smtClean="0"/>
              <a:t>May 2014</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7C7D3465-244F-9549-8EB5-96C4AC9C6026}"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0</TotalTime>
  <Words>1007</Words>
  <Application>Microsoft Macintosh PowerPoint</Application>
  <PresentationFormat>Bildschirmpräsentation (4:3)</PresentationFormat>
  <Paragraphs>101</Paragraphs>
  <Slides>9</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9</vt:i4>
      </vt:variant>
    </vt:vector>
  </HeadingPairs>
  <TitlesOfParts>
    <vt:vector size="11" baseType="lpstr">
      <vt:lpstr>802-11-Submission-emmelmann</vt:lpstr>
      <vt:lpstr>Dokument</vt:lpstr>
      <vt:lpstr>Results of LB 201 on TGai D2.0</vt:lpstr>
      <vt:lpstr>Abstract</vt:lpstr>
      <vt:lpstr>Official results as announced by WG Chair</vt:lpstr>
      <vt:lpstr>Editorial vs. Technical comments</vt:lpstr>
      <vt:lpstr>Initial assignment of CIDs to champions (1/2)</vt:lpstr>
      <vt:lpstr>Initial assignment of CIDs to champions (2/2)</vt:lpstr>
      <vt:lpstr>Goal for the week</vt:lpstr>
      <vt:lpstr>Reminders for Comment Resolutions</vt:lpstr>
      <vt:lpstr>Goal of Resolution Process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of LB 201 on TGai D2.0</dc:title>
  <dc:subject/>
  <dc:creator>Marc Emmelmann</dc:creator>
  <cp:keywords/>
  <dc:description/>
  <cp:lastModifiedBy>Marc Emmelmann</cp:lastModifiedBy>
  <cp:revision>8</cp:revision>
  <cp:lastPrinted>1998-02-10T13:28:06Z</cp:lastPrinted>
  <dcterms:created xsi:type="dcterms:W3CDTF">2014-05-12T18:51:04Z</dcterms:created>
  <dcterms:modified xsi:type="dcterms:W3CDTF">2014-05-12T19:10:34Z</dcterms:modified>
  <cp:category/>
</cp:coreProperties>
</file>