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75" r:id="rId4"/>
    <p:sldId id="265" r:id="rId5"/>
    <p:sldId id="266" r:id="rId6"/>
    <p:sldId id="289" r:id="rId7"/>
    <p:sldId id="290" r:id="rId8"/>
    <p:sldId id="291" r:id="rId9"/>
    <p:sldId id="292" r:id="rId10"/>
    <p:sldId id="293" r:id="rId11"/>
    <p:sldId id="294" r:id="rId12"/>
    <p:sldId id="267" r:id="rId13"/>
    <p:sldId id="268" r:id="rId14"/>
    <p:sldId id="269" r:id="rId15"/>
    <p:sldId id="270" r:id="rId16"/>
    <p:sldId id="27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4" r:id="rId26"/>
    <p:sldId id="303" r:id="rId27"/>
    <p:sldId id="305" r:id="rId28"/>
    <p:sldId id="306" r:id="rId29"/>
    <p:sldId id="307" r:id="rId30"/>
    <p:sldId id="308" r:id="rId31"/>
    <p:sldId id="309" r:id="rId32"/>
    <p:sldId id="310" r:id="rId3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00FF"/>
    <a:srgbClr val="963B01"/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62" autoAdjust="0"/>
    <p:restoredTop sz="94660"/>
  </p:normalViewPr>
  <p:slideViewPr>
    <p:cSldViewPr>
      <p:cViewPr varScale="1">
        <p:scale>
          <a:sx n="80" d="100"/>
          <a:sy n="80" d="100"/>
        </p:scale>
        <p:origin x="68" y="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4320" y="-3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827140" y="0"/>
            <a:ext cx="245301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516906" cy="2229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26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84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0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69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17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11-14/0562r7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November </a:t>
            </a:r>
            <a:r>
              <a:rPr lang="en-US" sz="1800" b="1" dirty="0" smtClean="0">
                <a:solidFill>
                  <a:schemeClr val="tx1"/>
                </a:solidFill>
              </a:rPr>
              <a:t>2015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4932040" y="6453336"/>
            <a:ext cx="360040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Norman Finn, Cisco Systems, 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802.11ak and </a:t>
            </a:r>
            <a:r>
              <a:rPr lang="en-GB" dirty="0"/>
              <a:t>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Document" r:id="rId4" imgW="8255000" imgH="2413000" progId="Word.Document.8">
                  <p:embed/>
                </p:oleObj>
              </mc:Choice>
              <mc:Fallback>
                <p:oleObj name="Document" r:id="rId4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Non-useful interpretation:  “The Distribution System’s position in the layering diagram is undefined.”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There is no place for an undefined amorphous </a:t>
            </a:r>
            <a:r>
              <a:rPr lang="en-US" dirty="0" err="1" smtClean="0"/>
              <a:t>cloudish</a:t>
            </a:r>
            <a:r>
              <a:rPr lang="en-US" dirty="0" smtClean="0"/>
              <a:t> thingamajig in the ISO layering model.</a:t>
            </a:r>
            <a:endParaRPr lang="en-US" dirty="0"/>
          </a:p>
        </p:txBody>
      </p:sp>
      <p:pic>
        <p:nvPicPr>
          <p:cNvPr id="25" name="Picture 2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12976"/>
            <a:ext cx="2448272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DS is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(I hope!)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71600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17695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15816" y="3573016"/>
            <a:ext cx="57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647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is the relationship for this deck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“The Distribution System provides instances of a service to the DSAF(s).”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Because this is the only one to which these authors can find a specific reference in IEEE </a:t>
            </a:r>
            <a:r>
              <a:rPr lang="en-US" dirty="0" err="1" smtClean="0"/>
              <a:t>Std</a:t>
            </a:r>
            <a:r>
              <a:rPr lang="en-US" dirty="0" smtClean="0"/>
              <a:t> 802.11.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00299" y="3480321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17695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8435139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213218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15299" y="3933056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93138" y="2780928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2074317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851920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872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255236"/>
            <a:ext cx="4533900" cy="361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25523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6072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25954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259549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255236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607260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259549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3169636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6963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199" y="3264084"/>
            <a:ext cx="26670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3169636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893332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893332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894180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2552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928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067944" y="2492896"/>
            <a:ext cx="2304256" cy="3240360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3169636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4084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One possible</a:t>
            </a:r>
            <a:br>
              <a:rPr lang="en-US" dirty="0" smtClean="0">
                <a:solidFill>
                  <a:srgbClr val="435153"/>
                </a:solidFill>
              </a:rPr>
            </a:br>
            <a:r>
              <a:rPr lang="en-US" dirty="0" smtClean="0">
                <a:solidFill>
                  <a:srgbClr val="435153"/>
                </a:solidFill>
              </a:rPr>
              <a:t>802.1AC-to-portal architecture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6600"/>
                </a:solidFill>
              </a:rPr>
              <a:t>connecting link </a:t>
            </a:r>
            <a:r>
              <a:rPr lang="en-US" dirty="0" smtClean="0"/>
              <a:t>is required, because the portal </a:t>
            </a:r>
            <a:r>
              <a:rPr lang="en-US" b="1" dirty="0" smtClean="0">
                <a:solidFill>
                  <a:schemeClr val="accent6"/>
                </a:solidFill>
              </a:rPr>
              <a:t>uses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a SAP; it does not </a:t>
            </a:r>
            <a:r>
              <a:rPr lang="en-US" b="1" dirty="0" smtClean="0">
                <a:solidFill>
                  <a:schemeClr val="accent6"/>
                </a:solidFill>
              </a:rPr>
              <a:t>provide</a:t>
            </a:r>
            <a:r>
              <a:rPr lang="en-US" dirty="0" smtClean="0"/>
              <a:t> one.</a:t>
            </a:r>
          </a:p>
          <a:p>
            <a:r>
              <a:rPr lang="en-US" dirty="0" smtClean="0"/>
              <a:t>Therefore an 802.1AC convergence layer specific to 802.11 is not necessary.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495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495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698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26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356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35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804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052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052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016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017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388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388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725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504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05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698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628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556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30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4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7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508" y="1962104"/>
            <a:ext cx="2190892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0083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But, there is an alternate approach.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14886"/>
            <a:ext cx="8578850" cy="2594473"/>
          </a:xfrm>
        </p:spPr>
        <p:txBody>
          <a:bodyPr>
            <a:normAutofit/>
          </a:bodyPr>
          <a:lstStyle/>
          <a:p>
            <a:r>
              <a:rPr lang="en-US" dirty="0" smtClean="0"/>
              <a:t>This interface is defined.</a:t>
            </a:r>
          </a:p>
          <a:p>
            <a:r>
              <a:rPr lang="en-US" dirty="0" smtClean="0"/>
              <a:t>It is the </a:t>
            </a:r>
            <a:r>
              <a:rPr lang="en-US" b="1" dirty="0" smtClean="0">
                <a:solidFill>
                  <a:schemeClr val="accent6"/>
                </a:solidFill>
              </a:rPr>
              <a:t>DS_SAP</a:t>
            </a:r>
            <a:r>
              <a:rPr lang="en-US" dirty="0" smtClean="0"/>
              <a:t>, illustrated in IEEE </a:t>
            </a:r>
            <a:r>
              <a:rPr lang="en-US" dirty="0" err="1" smtClean="0"/>
              <a:t>Std</a:t>
            </a:r>
            <a:r>
              <a:rPr lang="en-US" dirty="0" smtClean="0"/>
              <a:t> 802.11-2011 Figure R-1.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236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200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201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572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572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909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688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812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740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49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9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6088"/>
            <a:ext cx="609600" cy="488645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528" y="4267200"/>
            <a:ext cx="2343198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784" y="2303173"/>
            <a:ext cx="1271490" cy="198992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468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646584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So, another representation </a:t>
            </a:r>
            <a:r>
              <a:rPr lang="en-US" dirty="0">
                <a:solidFill>
                  <a:srgbClr val="435153"/>
                </a:solidFill>
              </a:rPr>
              <a:t>c</a:t>
            </a:r>
            <a:r>
              <a:rPr lang="en-US" dirty="0" smtClean="0">
                <a:solidFill>
                  <a:srgbClr val="435153"/>
                </a:solidFill>
              </a:rPr>
              <a:t>ould be …</a:t>
            </a:r>
            <a:br>
              <a:rPr lang="en-US" dirty="0" smtClean="0">
                <a:solidFill>
                  <a:srgbClr val="435153"/>
                </a:solidFill>
              </a:rPr>
            </a:b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That is, the 802.1AC Clause 12.2.1 “portal convergence function” is </a:t>
            </a:r>
            <a:r>
              <a:rPr lang="en-US" b="1" dirty="0" smtClean="0">
                <a:solidFill>
                  <a:srgbClr val="2D2DB9"/>
                </a:solidFill>
              </a:rPr>
              <a:t>not an interface to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a portal; .1AC 12.2.1, plus a bridge relay function, is an </a:t>
            </a:r>
            <a:r>
              <a:rPr lang="en-US" b="1" dirty="0" smtClean="0">
                <a:solidFill>
                  <a:srgbClr val="2D2DB9"/>
                </a:solidFill>
              </a:rPr>
              <a:t>example of </a:t>
            </a:r>
            <a:r>
              <a:rPr lang="en-US" dirty="0" smtClean="0"/>
              <a:t>a portal.</a:t>
            </a:r>
          </a:p>
          <a:p>
            <a:r>
              <a:rPr lang="en-US" dirty="0" smtClean="0"/>
              <a:t>.1AC 12.2.1 connects the </a:t>
            </a:r>
            <a:r>
              <a:rPr lang="en-US" b="1" dirty="0" smtClean="0">
                <a:solidFill>
                  <a:srgbClr val="2D2DB9"/>
                </a:solidFill>
              </a:rPr>
              <a:t>ISS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2D2DB9"/>
                </a:solidFill>
              </a:rPr>
              <a:t>DS_SAP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3600498" y="1381332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191" y="1761299"/>
            <a:ext cx="838200" cy="60388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000891" y="1365394"/>
            <a:ext cx="838200" cy="9997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692" y="3109453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891" y="2942824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291" y="2743200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191" y="2365185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891" y="2370992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991" y="273374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9084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98" y="1743236"/>
            <a:ext cx="838200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282" y="1365394"/>
            <a:ext cx="2215281" cy="744760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982818" y="971436"/>
            <a:ext cx="33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One example (of many) of a portal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254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2348880"/>
            <a:ext cx="8578850" cy="3960480"/>
          </a:xfrm>
        </p:spPr>
        <p:txBody>
          <a:bodyPr/>
          <a:lstStyle/>
          <a:p>
            <a:pPr algn="ctr"/>
            <a:r>
              <a:rPr lang="en-US" dirty="0" smtClean="0"/>
              <a:t>New for 802.11ak consideration…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655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2106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06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2012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2012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2304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230490" y="2846952"/>
            <a:ext cx="1680947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235037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3061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307519" y="2846436"/>
            <a:ext cx="1675073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306192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79513" y="4044832"/>
            <a:ext cx="2016224" cy="392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7906892" y="3942728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26" name="Title 1"/>
          <p:cNvSpPr txBox="1">
            <a:spLocks/>
          </p:cNvSpPr>
          <p:nvPr/>
        </p:nvSpPr>
        <p:spPr>
          <a:xfrm>
            <a:off x="251520" y="764704"/>
            <a:ext cx="8588861" cy="7620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solidFill>
                  <a:srgbClr val="652D89"/>
                </a:solidFill>
              </a:rPr>
              <a:t>Extending this to P802.11ak + P802.1Qbz</a:t>
            </a:r>
            <a:endParaRPr lang="en-US" dirty="0">
              <a:solidFill>
                <a:srgbClr val="652D89"/>
              </a:solidFill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>
            <a:off x="1429891" y="3776099"/>
            <a:ext cx="1562196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782191" y="3576475"/>
            <a:ext cx="0" cy="366253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658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27252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91691" y="3928499"/>
            <a:ext cx="3390901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563491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306691" y="3776099"/>
            <a:ext cx="685895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725790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6306691" y="3928499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7563990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8364091" y="3776099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8516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8097391" y="28464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7391" y="319846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2296031" y="1772816"/>
            <a:ext cx="6639560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296031" y="2496624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220329" y="2485380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097391" y="2135568"/>
            <a:ext cx="838200" cy="712564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Conv.</a:t>
            </a:r>
          </a:p>
          <a:p>
            <a:pPr algn="ctr"/>
            <a:r>
              <a:rPr lang="en-US" sz="2000" dirty="0" err="1" smtClean="0">
                <a:solidFill>
                  <a:srgbClr val="000000"/>
                </a:solidFill>
              </a:rPr>
              <a:t>Funct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296031" y="2135568"/>
            <a:ext cx="1681730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.1AC CF</a:t>
            </a:r>
          </a:p>
        </p:txBody>
      </p:sp>
      <p:sp>
        <p:nvSpPr>
          <p:cNvPr id="4" name="Oval 3"/>
          <p:cNvSpPr/>
          <p:nvPr/>
        </p:nvSpPr>
        <p:spPr>
          <a:xfrm>
            <a:off x="2740531" y="2430396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88" name="Oval 87"/>
          <p:cNvSpPr/>
          <p:nvPr/>
        </p:nvSpPr>
        <p:spPr>
          <a:xfrm>
            <a:off x="2382487" y="2073716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1" name="Oval 90"/>
          <p:cNvSpPr/>
          <p:nvPr/>
        </p:nvSpPr>
        <p:spPr>
          <a:xfrm>
            <a:off x="3258691" y="207470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228184" y="2125596"/>
            <a:ext cx="1678707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.1AC CF</a:t>
            </a:r>
          </a:p>
        </p:txBody>
      </p:sp>
      <p:sp>
        <p:nvSpPr>
          <p:cNvPr id="100" name="Oval 99"/>
          <p:cNvSpPr/>
          <p:nvPr/>
        </p:nvSpPr>
        <p:spPr>
          <a:xfrm>
            <a:off x="6664830" y="2420424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104" name="Oval 103"/>
          <p:cNvSpPr/>
          <p:nvPr/>
        </p:nvSpPr>
        <p:spPr>
          <a:xfrm>
            <a:off x="6306786" y="20637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05" name="Oval 104"/>
          <p:cNvSpPr/>
          <p:nvPr/>
        </p:nvSpPr>
        <p:spPr>
          <a:xfrm>
            <a:off x="7182990" y="2064732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8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4509120"/>
            <a:ext cx="8578850" cy="187224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That is, 802.1AC/802.11ak  are defining a SAP and a convergence function that supports multiple, logical links</a:t>
            </a:r>
            <a:r>
              <a:rPr lang="en-US" dirty="0"/>
              <a:t> </a:t>
            </a:r>
            <a:r>
              <a:rPr lang="en-US" dirty="0" smtClean="0"/>
              <a:t>as seen by the Bridge, to each of the 11ak-aware non-AP endpoints.</a:t>
            </a:r>
          </a:p>
          <a:p>
            <a:r>
              <a:rPr lang="en-US" dirty="0" smtClean="0"/>
              <a:t>Note: “SAP” is a single instance, “SAP[]” has a port vector.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372522" y="2780928"/>
            <a:ext cx="149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802.1AC </a:t>
            </a:r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5724128" y="2348880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H="1" flipV="1">
            <a:off x="4067944" y="2348880"/>
            <a:ext cx="432048" cy="50405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060589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6516216" y="4237936"/>
            <a:ext cx="151216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one AP.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932040" y="1844824"/>
            <a:ext cx="3024336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915816" y="2132856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37456" y="38741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7456" y="45880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45568" y="38741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645568" y="45880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1056556" y="4950812"/>
            <a:ext cx="0" cy="4608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26568" y="4950812"/>
            <a:ext cx="0" cy="5328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11560" y="2132856"/>
            <a:ext cx="1872208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Non-11ak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827584" y="5483708"/>
            <a:ext cx="5400600" cy="33524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771800" y="3876032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771800" y="4589960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932040" y="4237936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932040" y="4589960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95936" y="5195676"/>
            <a:ext cx="1296144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796608" y="4907644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152800" y="4952712"/>
            <a:ext cx="0" cy="38698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4932040" y="3876032"/>
            <a:ext cx="20882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012160" y="4043548"/>
            <a:ext cx="0" cy="144016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04248" y="4043548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012160" y="4043548"/>
            <a:ext cx="79208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67300" y="3827524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932040" y="2986677"/>
            <a:ext cx="309634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236296" y="3501008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7668344" y="3284984"/>
            <a:ext cx="0" cy="11186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51920" y="3874132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51920" y="4588060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232920" y="4950812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987824" y="5339692"/>
            <a:ext cx="2664296" cy="8384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e 4"/>
          <p:cNvSpPr/>
          <p:nvPr/>
        </p:nvSpPr>
        <p:spPr bwMode="auto">
          <a:xfrm rot="5400000">
            <a:off x="135679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351703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Left Brace 41"/>
          <p:cNvSpPr/>
          <p:nvPr/>
        </p:nvSpPr>
        <p:spPr bwMode="auto">
          <a:xfrm rot="5400000">
            <a:off x="6289340" y="1135596"/>
            <a:ext cx="288032" cy="300263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932040" y="3509827"/>
            <a:ext cx="792088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131" name="Straight Connector 130"/>
          <p:cNvCxnSpPr/>
          <p:nvPr/>
        </p:nvCxnSpPr>
        <p:spPr>
          <a:xfrm>
            <a:off x="5167908" y="3284984"/>
            <a:ext cx="0" cy="191069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436096" y="3284984"/>
            <a:ext cx="0" cy="206309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4956408" y="3800600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598364" y="3443920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58544" y="3444908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Oval 48"/>
          <p:cNvSpPr/>
          <p:nvPr/>
        </p:nvSpPr>
        <p:spPr>
          <a:xfrm>
            <a:off x="7266384" y="4160640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53" name="Oval 52"/>
          <p:cNvSpPr/>
          <p:nvPr/>
        </p:nvSpPr>
        <p:spPr>
          <a:xfrm>
            <a:off x="7346776" y="34576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771800" y="3068960"/>
            <a:ext cx="149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802.1AC </a:t>
            </a:r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4139952" y="3356992"/>
            <a:ext cx="720080" cy="36004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8177139" y="3140968"/>
            <a:ext cx="9313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802.1AC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67" name="Straight Arrow Connector 66"/>
          <p:cNvCxnSpPr>
            <a:stCxn id="66" idx="2"/>
          </p:cNvCxnSpPr>
          <p:nvPr/>
        </p:nvCxnSpPr>
        <p:spPr bwMode="auto">
          <a:xfrm flipH="1">
            <a:off x="8100392" y="3725744"/>
            <a:ext cx="542430" cy="27932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84553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35496" y="1412776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78" name="Left Brace 77"/>
          <p:cNvSpPr/>
          <p:nvPr/>
        </p:nvSpPr>
        <p:spPr bwMode="auto">
          <a:xfrm rot="5400000">
            <a:off x="431540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043608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0" name="Left Brace 79"/>
          <p:cNvSpPr/>
          <p:nvPr/>
        </p:nvSpPr>
        <p:spPr bwMode="auto">
          <a:xfrm rot="5400000">
            <a:off x="1367644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100392" y="1412776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2" name="Left Brace 81"/>
          <p:cNvSpPr/>
          <p:nvPr/>
        </p:nvSpPr>
        <p:spPr bwMode="auto">
          <a:xfrm rot="5400000">
            <a:off x="8424428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236296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5" name="Left Brace 84"/>
          <p:cNvSpPr/>
          <p:nvPr/>
        </p:nvSpPr>
        <p:spPr bwMode="auto">
          <a:xfrm rot="5400000">
            <a:off x="7560332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907704" y="1772816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89" name="Left Brace 88"/>
          <p:cNvSpPr/>
          <p:nvPr/>
        </p:nvSpPr>
        <p:spPr bwMode="auto">
          <a:xfrm rot="5400000">
            <a:off x="3059832" y="1340768"/>
            <a:ext cx="288032" cy="24482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148064" y="1196752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94" name="Left Brace 93"/>
          <p:cNvSpPr/>
          <p:nvPr/>
        </p:nvSpPr>
        <p:spPr bwMode="auto">
          <a:xfrm rot="5400000">
            <a:off x="5796136" y="1268760"/>
            <a:ext cx="288032" cy="25922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220072" y="3356992"/>
            <a:ext cx="161033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 12.2.</a:t>
            </a:r>
            <a:r>
              <a:rPr lang="en-US" sz="2000" b="1" dirty="0" smtClean="0">
                <a:solidFill>
                  <a:srgbClr val="FF0000"/>
                </a:solidFill>
              </a:rPr>
              <a:t>2  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267744" y="3356992"/>
            <a:ext cx="151216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 12.2.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28120" y="4093920"/>
            <a:ext cx="2376264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37301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4440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98612" y="4806796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8100392" y="3730116"/>
            <a:ext cx="838200" cy="1465560"/>
            <a:chOff x="8172400" y="2539504"/>
            <a:chExt cx="838200" cy="1465560"/>
          </a:xfrm>
        </p:grpSpPr>
        <p:sp>
          <p:nvSpPr>
            <p:cNvPr id="34" name="Rectangle 33"/>
            <p:cNvSpPr/>
            <p:nvPr/>
          </p:nvSpPr>
          <p:spPr>
            <a:xfrm>
              <a:off x="8172400" y="2539504"/>
              <a:ext cx="838200" cy="7246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172400" y="3253432"/>
              <a:ext cx="838200" cy="3627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8553400" y="3616184"/>
              <a:ext cx="0" cy="388880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>
            <a:off x="323528" y="5195676"/>
            <a:ext cx="288032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167880" y="3730116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67880" y="4445944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72780" y="409392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72780" y="4445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212504" y="5051660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90392" y="4763628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272780" y="3732016"/>
            <a:ext cx="15071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9878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583632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87824" y="3899532"/>
            <a:ext cx="59580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08040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267744" y="2852936"/>
            <a:ext cx="264455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20208" y="3356992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1800" dirty="0" smtClean="0">
                <a:solidFill>
                  <a:srgbClr val="000000"/>
                </a:solidFill>
              </a:rPr>
              <a:t>12.2.</a:t>
            </a:r>
            <a:r>
              <a:rPr lang="en-US" sz="1800" b="1" dirty="0" smtClean="0">
                <a:solidFill>
                  <a:srgbClr val="FF0000"/>
                </a:solidFill>
              </a:rPr>
              <a:t>1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4552256" y="3212976"/>
            <a:ext cx="0" cy="10465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508648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098432" y="3732016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098432" y="4445944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5920408" y="409392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5920408" y="4445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451848" y="5051660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555632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220072" y="3732016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0644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416352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5416352" y="3899532"/>
            <a:ext cx="64807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5914261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5220072" y="2852936"/>
            <a:ext cx="161033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6595864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5195676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 bwMode="auto">
          <a:xfrm flipH="1" flipV="1">
            <a:off x="5148064" y="3284984"/>
            <a:ext cx="2520280" cy="266429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6371" y="5478323"/>
            <a:ext cx="90272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Note that connectivity between </a:t>
            </a:r>
            <a:r>
              <a:rPr lang="en-US" b="1" dirty="0" smtClean="0">
                <a:solidFill>
                  <a:srgbClr val="FF0000"/>
                </a:solidFill>
              </a:rPr>
              <a:t>this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11ak STN and the other</a:t>
            </a:r>
            <a:b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stations depends on some connection between the Bridges </a:t>
            </a:r>
            <a:r>
              <a:rPr lang="en-US" b="1" dirty="0" smtClean="0">
                <a:solidFill>
                  <a:srgbClr val="963B01"/>
                </a:solidFill>
              </a:rPr>
              <a:t>not shown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8264" y="3284984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isolated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69340" y="2933827"/>
            <a:ext cx="3799652" cy="253938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9652" h="2539383">
                <a:moveTo>
                  <a:pt x="954660" y="579840"/>
                </a:moveTo>
                <a:cubicBezTo>
                  <a:pt x="1150452" y="1306562"/>
                  <a:pt x="1346244" y="2033285"/>
                  <a:pt x="1515577" y="1976840"/>
                </a:cubicBezTo>
                <a:cubicBezTo>
                  <a:pt x="1684910" y="1920395"/>
                  <a:pt x="1621410" y="548090"/>
                  <a:pt x="1970660" y="241173"/>
                </a:cubicBezTo>
                <a:cubicBezTo>
                  <a:pt x="2319910" y="-65744"/>
                  <a:pt x="3323563" y="-55160"/>
                  <a:pt x="3611077" y="135340"/>
                </a:cubicBezTo>
                <a:cubicBezTo>
                  <a:pt x="3898591" y="325840"/>
                  <a:pt x="3798049" y="1184854"/>
                  <a:pt x="3695743" y="1384173"/>
                </a:cubicBezTo>
                <a:cubicBezTo>
                  <a:pt x="3593437" y="1583492"/>
                  <a:pt x="3214201" y="1405339"/>
                  <a:pt x="2997243" y="1331256"/>
                </a:cubicBezTo>
                <a:cubicBezTo>
                  <a:pt x="2780285" y="1257173"/>
                  <a:pt x="2513937" y="805617"/>
                  <a:pt x="2393993" y="939673"/>
                </a:cubicBezTo>
                <a:cubicBezTo>
                  <a:pt x="2274049" y="1073729"/>
                  <a:pt x="2496299" y="1869243"/>
                  <a:pt x="2277577" y="2135590"/>
                </a:cubicBezTo>
                <a:cubicBezTo>
                  <a:pt x="2058855" y="2401937"/>
                  <a:pt x="1436202" y="2557159"/>
                  <a:pt x="1081660" y="2537756"/>
                </a:cubicBezTo>
                <a:cubicBezTo>
                  <a:pt x="727118" y="2518353"/>
                  <a:pt x="330244" y="2354312"/>
                  <a:pt x="150327" y="2019173"/>
                </a:cubicBezTo>
                <a:cubicBezTo>
                  <a:pt x="-29590" y="1684034"/>
                  <a:pt x="2160" y="526923"/>
                  <a:pt x="2160" y="52692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Freeform 60"/>
          <p:cNvSpPr/>
          <p:nvPr/>
        </p:nvSpPr>
        <p:spPr>
          <a:xfrm flipH="1">
            <a:off x="4660780" y="2924944"/>
            <a:ext cx="3799652" cy="253938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9652" h="2539383">
                <a:moveTo>
                  <a:pt x="954660" y="579840"/>
                </a:moveTo>
                <a:cubicBezTo>
                  <a:pt x="1150452" y="1306562"/>
                  <a:pt x="1346244" y="2033285"/>
                  <a:pt x="1515577" y="1976840"/>
                </a:cubicBezTo>
                <a:cubicBezTo>
                  <a:pt x="1684910" y="1920395"/>
                  <a:pt x="1621410" y="548090"/>
                  <a:pt x="1970660" y="241173"/>
                </a:cubicBezTo>
                <a:cubicBezTo>
                  <a:pt x="2319910" y="-65744"/>
                  <a:pt x="3323563" y="-55160"/>
                  <a:pt x="3611077" y="135340"/>
                </a:cubicBezTo>
                <a:cubicBezTo>
                  <a:pt x="3898591" y="325840"/>
                  <a:pt x="3798049" y="1184854"/>
                  <a:pt x="3695743" y="1384173"/>
                </a:cubicBezTo>
                <a:cubicBezTo>
                  <a:pt x="3593437" y="1583492"/>
                  <a:pt x="3214201" y="1405339"/>
                  <a:pt x="2997243" y="1331256"/>
                </a:cubicBezTo>
                <a:cubicBezTo>
                  <a:pt x="2780285" y="1257173"/>
                  <a:pt x="2513937" y="805617"/>
                  <a:pt x="2393993" y="939673"/>
                </a:cubicBezTo>
                <a:cubicBezTo>
                  <a:pt x="2274049" y="1073729"/>
                  <a:pt x="2496299" y="1869243"/>
                  <a:pt x="2277577" y="2135590"/>
                </a:cubicBezTo>
                <a:cubicBezTo>
                  <a:pt x="2058855" y="2401937"/>
                  <a:pt x="1436202" y="2557159"/>
                  <a:pt x="1081660" y="2537756"/>
                </a:cubicBezTo>
                <a:cubicBezTo>
                  <a:pt x="727118" y="2518353"/>
                  <a:pt x="330244" y="2354312"/>
                  <a:pt x="150327" y="2019173"/>
                </a:cubicBezTo>
                <a:cubicBezTo>
                  <a:pt x="-29590" y="1684034"/>
                  <a:pt x="2160" y="526923"/>
                  <a:pt x="2160" y="526923"/>
                </a:cubicBezTo>
              </a:path>
            </a:pathLst>
          </a:custGeom>
          <a:ln w="38100" cmpd="sng">
            <a:solidFill>
              <a:srgbClr val="660066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4716016" y="2708920"/>
            <a:ext cx="792088" cy="504056"/>
          </a:xfrm>
          <a:prstGeom prst="ellipse">
            <a:avLst/>
          </a:prstGeom>
          <a:noFill/>
          <a:ln w="57150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4427984" y="4293096"/>
            <a:ext cx="3168352" cy="122413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993336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Building upon a model being proposed for the IEEE 802.11 Portal Convergence Function, this presentation carries that concept into the 802.11ak concepts, and 802.1AC considerations for these extended concepts.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/>
          <p:cNvSpPr/>
          <p:nvPr/>
        </p:nvSpPr>
        <p:spPr>
          <a:xfrm>
            <a:off x="35496" y="1412776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9" name="Left Brace 88"/>
          <p:cNvSpPr/>
          <p:nvPr/>
        </p:nvSpPr>
        <p:spPr bwMode="auto">
          <a:xfrm rot="5400000">
            <a:off x="431540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043608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94" name="Left Brace 93"/>
          <p:cNvSpPr/>
          <p:nvPr/>
        </p:nvSpPr>
        <p:spPr bwMode="auto">
          <a:xfrm rot="5400000">
            <a:off x="1367644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100392" y="1412776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103" name="Left Brace 102"/>
          <p:cNvSpPr/>
          <p:nvPr/>
        </p:nvSpPr>
        <p:spPr bwMode="auto">
          <a:xfrm rot="5400000">
            <a:off x="8424428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7236296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106" name="Left Brace 105"/>
          <p:cNvSpPr/>
          <p:nvPr/>
        </p:nvSpPr>
        <p:spPr bwMode="auto">
          <a:xfrm rot="5400000">
            <a:off x="7560332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907704" y="1772816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09" name="Left Brace 108"/>
          <p:cNvSpPr/>
          <p:nvPr/>
        </p:nvSpPr>
        <p:spPr bwMode="auto">
          <a:xfrm rot="5400000">
            <a:off x="3059832" y="1340768"/>
            <a:ext cx="288032" cy="24482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1196752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111" name="Left Brace 110"/>
          <p:cNvSpPr/>
          <p:nvPr/>
        </p:nvSpPr>
        <p:spPr bwMode="auto">
          <a:xfrm rot="5400000">
            <a:off x="5796136" y="1268760"/>
            <a:ext cx="288032" cy="25922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868144" y="3356992"/>
            <a:ext cx="136815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 flipH="1">
            <a:off x="5148064" y="4093920"/>
            <a:ext cx="102785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79712" y="3356992"/>
            <a:ext cx="115212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843808" y="4093920"/>
            <a:ext cx="115212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3730116"/>
            <a:ext cx="81183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444044"/>
            <a:ext cx="81183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428" y="4806796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00" y="3730116"/>
            <a:ext cx="76619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00" y="4444044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4806796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5195676"/>
            <a:ext cx="252028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872" y="3730116"/>
            <a:ext cx="811832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872" y="4445944"/>
            <a:ext cx="811832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748" y="4093920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748" y="4445944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6520" y="5051660"/>
            <a:ext cx="112724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748" y="3732016"/>
            <a:ext cx="1147887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699792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7568" y="3906599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99792" y="3899532"/>
            <a:ext cx="28803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20008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79712" y="2852936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00" y="3356992"/>
            <a:ext cx="700336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.1AC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800" b="1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624" y="3284984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616" y="3284984"/>
            <a:ext cx="0" cy="176667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304" y="3732016"/>
            <a:ext cx="772344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304" y="4445944"/>
            <a:ext cx="772344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4208" y="4093920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4208" y="4445944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248" y="5051660"/>
            <a:ext cx="10877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648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8144" y="3732016"/>
            <a:ext cx="136682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2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2160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2160" y="3899532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6318825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644008" y="2852936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428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5195676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5703639"/>
            <a:ext cx="7298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Now, all stations are </a:t>
            </a:r>
            <a:r>
              <a:rPr lang="en-US" b="1" dirty="0" smtClean="0">
                <a:solidFill>
                  <a:srgbClr val="008000"/>
                </a:solidFill>
              </a:rPr>
              <a:t>fully connected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and the DS is </a:t>
            </a:r>
            <a:r>
              <a:rPr lang="en-US" b="1" dirty="0" smtClean="0">
                <a:solidFill>
                  <a:srgbClr val="008000"/>
                </a:solidFill>
              </a:rPr>
              <a:t>split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78" name="Rectangle 77"/>
          <p:cNvSpPr/>
          <p:nvPr/>
        </p:nvSpPr>
        <p:spPr>
          <a:xfrm>
            <a:off x="5148064" y="3356992"/>
            <a:ext cx="648072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1AC</a:t>
            </a:r>
            <a:r>
              <a:rPr lang="en-US" sz="1800" dirty="0">
                <a:solidFill>
                  <a:srgbClr val="000000"/>
                </a:solidFill>
              </a:rPr>
              <a:t/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3995936" y="5195676"/>
            <a:ext cx="1080120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60032" y="3365376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211960" y="3356992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580112" y="3284984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569340" y="2906977"/>
            <a:ext cx="3197344" cy="256623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  <a:gd name="connsiteX0" fmla="*/ 954660 w 3783997"/>
              <a:gd name="connsiteY0" fmla="*/ 606690 h 2566233"/>
              <a:gd name="connsiteX1" fmla="*/ 1515577 w 3783997"/>
              <a:gd name="connsiteY1" fmla="*/ 2003690 h 2566233"/>
              <a:gd name="connsiteX2" fmla="*/ 2223167 w 3783997"/>
              <a:gd name="connsiteY2" fmla="*/ 217223 h 2566233"/>
              <a:gd name="connsiteX3" fmla="*/ 3611077 w 3783997"/>
              <a:gd name="connsiteY3" fmla="*/ 162190 h 2566233"/>
              <a:gd name="connsiteX4" fmla="*/ 3695743 w 3783997"/>
              <a:gd name="connsiteY4" fmla="*/ 1411023 h 2566233"/>
              <a:gd name="connsiteX5" fmla="*/ 2997243 w 3783997"/>
              <a:gd name="connsiteY5" fmla="*/ 1358106 h 2566233"/>
              <a:gd name="connsiteX6" fmla="*/ 2393993 w 3783997"/>
              <a:gd name="connsiteY6" fmla="*/ 966523 h 2566233"/>
              <a:gd name="connsiteX7" fmla="*/ 2277577 w 3783997"/>
              <a:gd name="connsiteY7" fmla="*/ 2162440 h 2566233"/>
              <a:gd name="connsiteX8" fmla="*/ 1081660 w 3783997"/>
              <a:gd name="connsiteY8" fmla="*/ 2564606 h 2566233"/>
              <a:gd name="connsiteX9" fmla="*/ 150327 w 3783997"/>
              <a:gd name="connsiteY9" fmla="*/ 2046023 h 2566233"/>
              <a:gd name="connsiteX10" fmla="*/ 2160 w 3783997"/>
              <a:gd name="connsiteY10" fmla="*/ 553773 h 2566233"/>
              <a:gd name="connsiteX0" fmla="*/ 954660 w 3783997"/>
              <a:gd name="connsiteY0" fmla="*/ 606690 h 2566233"/>
              <a:gd name="connsiteX1" fmla="*/ 1515577 w 3783997"/>
              <a:gd name="connsiteY1" fmla="*/ 2003690 h 2566233"/>
              <a:gd name="connsiteX2" fmla="*/ 2223167 w 3783997"/>
              <a:gd name="connsiteY2" fmla="*/ 217223 h 2566233"/>
              <a:gd name="connsiteX3" fmla="*/ 3611077 w 3783997"/>
              <a:gd name="connsiteY3" fmla="*/ 162190 h 2566233"/>
              <a:gd name="connsiteX4" fmla="*/ 3695743 w 3783997"/>
              <a:gd name="connsiteY4" fmla="*/ 1411023 h 2566233"/>
              <a:gd name="connsiteX5" fmla="*/ 2997243 w 3783997"/>
              <a:gd name="connsiteY5" fmla="*/ 1358106 h 2566233"/>
              <a:gd name="connsiteX6" fmla="*/ 2393993 w 3783997"/>
              <a:gd name="connsiteY6" fmla="*/ 966523 h 2566233"/>
              <a:gd name="connsiteX7" fmla="*/ 2277577 w 3783997"/>
              <a:gd name="connsiteY7" fmla="*/ 2162440 h 2566233"/>
              <a:gd name="connsiteX8" fmla="*/ 1081660 w 3783997"/>
              <a:gd name="connsiteY8" fmla="*/ 2564606 h 2566233"/>
              <a:gd name="connsiteX9" fmla="*/ 150327 w 3783997"/>
              <a:gd name="connsiteY9" fmla="*/ 2046023 h 2566233"/>
              <a:gd name="connsiteX10" fmla="*/ 2160 w 3783997"/>
              <a:gd name="connsiteY10" fmla="*/ 553773 h 2566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3997" h="2566233">
                <a:moveTo>
                  <a:pt x="954660" y="606690"/>
                </a:moveTo>
                <a:cubicBezTo>
                  <a:pt x="1150452" y="1333412"/>
                  <a:pt x="979506" y="2007641"/>
                  <a:pt x="1515577" y="2003690"/>
                </a:cubicBezTo>
                <a:cubicBezTo>
                  <a:pt x="2051648" y="1999739"/>
                  <a:pt x="1873917" y="524140"/>
                  <a:pt x="2223167" y="217223"/>
                </a:cubicBezTo>
                <a:cubicBezTo>
                  <a:pt x="2572417" y="-89694"/>
                  <a:pt x="3365648" y="-36777"/>
                  <a:pt x="3611077" y="162190"/>
                </a:cubicBezTo>
                <a:cubicBezTo>
                  <a:pt x="3856506" y="361157"/>
                  <a:pt x="3798049" y="1211704"/>
                  <a:pt x="3695743" y="1411023"/>
                </a:cubicBezTo>
                <a:cubicBezTo>
                  <a:pt x="3593437" y="1610342"/>
                  <a:pt x="3214201" y="1432189"/>
                  <a:pt x="2997243" y="1358106"/>
                </a:cubicBezTo>
                <a:cubicBezTo>
                  <a:pt x="2780285" y="1284023"/>
                  <a:pt x="2513937" y="832467"/>
                  <a:pt x="2393993" y="966523"/>
                </a:cubicBezTo>
                <a:cubicBezTo>
                  <a:pt x="2274049" y="1100579"/>
                  <a:pt x="2496299" y="1896093"/>
                  <a:pt x="2277577" y="2162440"/>
                </a:cubicBezTo>
                <a:cubicBezTo>
                  <a:pt x="2058855" y="2428787"/>
                  <a:pt x="1436202" y="2584009"/>
                  <a:pt x="1081660" y="2564606"/>
                </a:cubicBezTo>
                <a:cubicBezTo>
                  <a:pt x="727118" y="2545203"/>
                  <a:pt x="330244" y="2381162"/>
                  <a:pt x="150327" y="2046023"/>
                </a:cubicBezTo>
                <a:cubicBezTo>
                  <a:pt x="-29590" y="1710884"/>
                  <a:pt x="2160" y="553773"/>
                  <a:pt x="2160" y="55377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Freeform 63"/>
          <p:cNvSpPr/>
          <p:nvPr/>
        </p:nvSpPr>
        <p:spPr>
          <a:xfrm flipH="1">
            <a:off x="5551120" y="2891007"/>
            <a:ext cx="3197344" cy="258390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  <a:gd name="connsiteX0" fmla="*/ 954660 w 3783997"/>
              <a:gd name="connsiteY0" fmla="*/ 624360 h 2583903"/>
              <a:gd name="connsiteX1" fmla="*/ 1515577 w 3783997"/>
              <a:gd name="connsiteY1" fmla="*/ 2021360 h 2583903"/>
              <a:gd name="connsiteX2" fmla="*/ 2223167 w 3783997"/>
              <a:gd name="connsiteY2" fmla="*/ 204413 h 2583903"/>
              <a:gd name="connsiteX3" fmla="*/ 3611077 w 3783997"/>
              <a:gd name="connsiteY3" fmla="*/ 179860 h 2583903"/>
              <a:gd name="connsiteX4" fmla="*/ 3695743 w 3783997"/>
              <a:gd name="connsiteY4" fmla="*/ 1428693 h 2583903"/>
              <a:gd name="connsiteX5" fmla="*/ 2997243 w 3783997"/>
              <a:gd name="connsiteY5" fmla="*/ 1375776 h 2583903"/>
              <a:gd name="connsiteX6" fmla="*/ 2393993 w 3783997"/>
              <a:gd name="connsiteY6" fmla="*/ 984193 h 2583903"/>
              <a:gd name="connsiteX7" fmla="*/ 2277577 w 3783997"/>
              <a:gd name="connsiteY7" fmla="*/ 2180110 h 2583903"/>
              <a:gd name="connsiteX8" fmla="*/ 1081660 w 3783997"/>
              <a:gd name="connsiteY8" fmla="*/ 2582276 h 2583903"/>
              <a:gd name="connsiteX9" fmla="*/ 150327 w 3783997"/>
              <a:gd name="connsiteY9" fmla="*/ 2063693 h 2583903"/>
              <a:gd name="connsiteX10" fmla="*/ 2160 w 3783997"/>
              <a:gd name="connsiteY10" fmla="*/ 571443 h 2583903"/>
              <a:gd name="connsiteX0" fmla="*/ 954660 w 3783997"/>
              <a:gd name="connsiteY0" fmla="*/ 624360 h 2583903"/>
              <a:gd name="connsiteX1" fmla="*/ 1515577 w 3783997"/>
              <a:gd name="connsiteY1" fmla="*/ 2021360 h 2583903"/>
              <a:gd name="connsiteX2" fmla="*/ 2223167 w 3783997"/>
              <a:gd name="connsiteY2" fmla="*/ 204413 h 2583903"/>
              <a:gd name="connsiteX3" fmla="*/ 3611077 w 3783997"/>
              <a:gd name="connsiteY3" fmla="*/ 179860 h 2583903"/>
              <a:gd name="connsiteX4" fmla="*/ 3695743 w 3783997"/>
              <a:gd name="connsiteY4" fmla="*/ 1428693 h 2583903"/>
              <a:gd name="connsiteX5" fmla="*/ 2997243 w 3783997"/>
              <a:gd name="connsiteY5" fmla="*/ 1375776 h 2583903"/>
              <a:gd name="connsiteX6" fmla="*/ 2393993 w 3783997"/>
              <a:gd name="connsiteY6" fmla="*/ 984193 h 2583903"/>
              <a:gd name="connsiteX7" fmla="*/ 2277577 w 3783997"/>
              <a:gd name="connsiteY7" fmla="*/ 2180110 h 2583903"/>
              <a:gd name="connsiteX8" fmla="*/ 1081660 w 3783997"/>
              <a:gd name="connsiteY8" fmla="*/ 2582276 h 2583903"/>
              <a:gd name="connsiteX9" fmla="*/ 150327 w 3783997"/>
              <a:gd name="connsiteY9" fmla="*/ 2063693 h 2583903"/>
              <a:gd name="connsiteX10" fmla="*/ 2160 w 3783997"/>
              <a:gd name="connsiteY10" fmla="*/ 571443 h 2583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3997" h="2583903">
                <a:moveTo>
                  <a:pt x="954660" y="624360"/>
                </a:moveTo>
                <a:cubicBezTo>
                  <a:pt x="1150452" y="1351082"/>
                  <a:pt x="835216" y="2040551"/>
                  <a:pt x="1515577" y="2021360"/>
                </a:cubicBezTo>
                <a:cubicBezTo>
                  <a:pt x="2195938" y="2002169"/>
                  <a:pt x="1873917" y="511330"/>
                  <a:pt x="2223167" y="204413"/>
                </a:cubicBezTo>
                <a:cubicBezTo>
                  <a:pt x="2572417" y="-102504"/>
                  <a:pt x="3365648" y="-24187"/>
                  <a:pt x="3611077" y="179860"/>
                </a:cubicBezTo>
                <a:cubicBezTo>
                  <a:pt x="3856506" y="383907"/>
                  <a:pt x="3798049" y="1229374"/>
                  <a:pt x="3695743" y="1428693"/>
                </a:cubicBezTo>
                <a:cubicBezTo>
                  <a:pt x="3593437" y="1628012"/>
                  <a:pt x="3214201" y="1449859"/>
                  <a:pt x="2997243" y="1375776"/>
                </a:cubicBezTo>
                <a:cubicBezTo>
                  <a:pt x="2780285" y="1301693"/>
                  <a:pt x="2513937" y="850137"/>
                  <a:pt x="2393993" y="984193"/>
                </a:cubicBezTo>
                <a:cubicBezTo>
                  <a:pt x="2274049" y="1118249"/>
                  <a:pt x="2496299" y="1913763"/>
                  <a:pt x="2277577" y="2180110"/>
                </a:cubicBezTo>
                <a:cubicBezTo>
                  <a:pt x="2058855" y="2446457"/>
                  <a:pt x="1436202" y="2601679"/>
                  <a:pt x="1081660" y="2582276"/>
                </a:cubicBezTo>
                <a:cubicBezTo>
                  <a:pt x="727118" y="2562873"/>
                  <a:pt x="330244" y="2398832"/>
                  <a:pt x="150327" y="2063693"/>
                </a:cubicBezTo>
                <a:cubicBezTo>
                  <a:pt x="-29590" y="1728554"/>
                  <a:pt x="2160" y="571443"/>
                  <a:pt x="2160" y="57144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3302000" y="2924056"/>
            <a:ext cx="2836334" cy="2220981"/>
          </a:xfrm>
          <a:custGeom>
            <a:avLst/>
            <a:gdLst>
              <a:gd name="connsiteX0" fmla="*/ 1788584 w 1788584"/>
              <a:gd name="connsiteY0" fmla="*/ 393944 h 2193243"/>
              <a:gd name="connsiteX1" fmla="*/ 1301750 w 1788584"/>
              <a:gd name="connsiteY1" fmla="*/ 171694 h 2193243"/>
              <a:gd name="connsiteX2" fmla="*/ 793750 w 1788584"/>
              <a:gd name="connsiteY2" fmla="*/ 2193110 h 2193243"/>
              <a:gd name="connsiteX3" fmla="*/ 232834 w 1788584"/>
              <a:gd name="connsiteY3" fmla="*/ 65860 h 2193243"/>
              <a:gd name="connsiteX4" fmla="*/ 0 w 1788584"/>
              <a:gd name="connsiteY4" fmla="*/ 499777 h 2193243"/>
              <a:gd name="connsiteX0" fmla="*/ 1788584 w 1788584"/>
              <a:gd name="connsiteY0" fmla="*/ 393944 h 2193243"/>
              <a:gd name="connsiteX1" fmla="*/ 1301750 w 1788584"/>
              <a:gd name="connsiteY1" fmla="*/ 171694 h 2193243"/>
              <a:gd name="connsiteX2" fmla="*/ 793750 w 1788584"/>
              <a:gd name="connsiteY2" fmla="*/ 2193110 h 2193243"/>
              <a:gd name="connsiteX3" fmla="*/ 232834 w 1788584"/>
              <a:gd name="connsiteY3" fmla="*/ 65860 h 2193243"/>
              <a:gd name="connsiteX4" fmla="*/ 0 w 1788584"/>
              <a:gd name="connsiteY4" fmla="*/ 499777 h 2193243"/>
              <a:gd name="connsiteX0" fmla="*/ 2222501 w 2222501"/>
              <a:gd name="connsiteY0" fmla="*/ 517179 h 2316478"/>
              <a:gd name="connsiteX1" fmla="*/ 1735667 w 2222501"/>
              <a:gd name="connsiteY1" fmla="*/ 294929 h 2316478"/>
              <a:gd name="connsiteX2" fmla="*/ 1227667 w 2222501"/>
              <a:gd name="connsiteY2" fmla="*/ 2316345 h 2316478"/>
              <a:gd name="connsiteX3" fmla="*/ 666751 w 2222501"/>
              <a:gd name="connsiteY3" fmla="*/ 189095 h 2316478"/>
              <a:gd name="connsiteX4" fmla="*/ 0 w 2222501"/>
              <a:gd name="connsiteY4" fmla="*/ 104429 h 2316478"/>
              <a:gd name="connsiteX0" fmla="*/ 1936751 w 1936751"/>
              <a:gd name="connsiteY0" fmla="*/ 545962 h 2345261"/>
              <a:gd name="connsiteX1" fmla="*/ 1449917 w 1936751"/>
              <a:gd name="connsiteY1" fmla="*/ 323712 h 2345261"/>
              <a:gd name="connsiteX2" fmla="*/ 941917 w 1936751"/>
              <a:gd name="connsiteY2" fmla="*/ 2345128 h 2345261"/>
              <a:gd name="connsiteX3" fmla="*/ 381001 w 1936751"/>
              <a:gd name="connsiteY3" fmla="*/ 217878 h 2345261"/>
              <a:gd name="connsiteX4" fmla="*/ 0 w 1936751"/>
              <a:gd name="connsiteY4" fmla="*/ 69712 h 2345261"/>
              <a:gd name="connsiteX0" fmla="*/ 2243667 w 2243667"/>
              <a:gd name="connsiteY0" fmla="*/ 517180 h 2316479"/>
              <a:gd name="connsiteX1" fmla="*/ 1756833 w 2243667"/>
              <a:gd name="connsiteY1" fmla="*/ 294930 h 2316479"/>
              <a:gd name="connsiteX2" fmla="*/ 1248833 w 2243667"/>
              <a:gd name="connsiteY2" fmla="*/ 2316346 h 2316479"/>
              <a:gd name="connsiteX3" fmla="*/ 687917 w 2243667"/>
              <a:gd name="connsiteY3" fmla="*/ 189096 h 2316479"/>
              <a:gd name="connsiteX4" fmla="*/ 0 w 2243667"/>
              <a:gd name="connsiteY4" fmla="*/ 104430 h 2316479"/>
              <a:gd name="connsiteX0" fmla="*/ 2243667 w 2243667"/>
              <a:gd name="connsiteY0" fmla="*/ 454131 h 2253430"/>
              <a:gd name="connsiteX1" fmla="*/ 1756833 w 2243667"/>
              <a:gd name="connsiteY1" fmla="*/ 231881 h 2253430"/>
              <a:gd name="connsiteX2" fmla="*/ 1248833 w 2243667"/>
              <a:gd name="connsiteY2" fmla="*/ 2253297 h 2253430"/>
              <a:gd name="connsiteX3" fmla="*/ 687917 w 2243667"/>
              <a:gd name="connsiteY3" fmla="*/ 126047 h 2253430"/>
              <a:gd name="connsiteX4" fmla="*/ 0 w 2243667"/>
              <a:gd name="connsiteY4" fmla="*/ 41381 h 2253430"/>
              <a:gd name="connsiteX0" fmla="*/ 2243667 w 2243667"/>
              <a:gd name="connsiteY0" fmla="*/ 416288 h 2215587"/>
              <a:gd name="connsiteX1" fmla="*/ 1756833 w 2243667"/>
              <a:gd name="connsiteY1" fmla="*/ 194038 h 2215587"/>
              <a:gd name="connsiteX2" fmla="*/ 1248833 w 2243667"/>
              <a:gd name="connsiteY2" fmla="*/ 2215454 h 2215587"/>
              <a:gd name="connsiteX3" fmla="*/ 687917 w 2243667"/>
              <a:gd name="connsiteY3" fmla="*/ 88204 h 2215587"/>
              <a:gd name="connsiteX4" fmla="*/ 0 w 2243667"/>
              <a:gd name="connsiteY4" fmla="*/ 3538 h 2215587"/>
              <a:gd name="connsiteX0" fmla="*/ 2741084 w 2741084"/>
              <a:gd name="connsiteY0" fmla="*/ 186621 h 2345757"/>
              <a:gd name="connsiteX1" fmla="*/ 1756833 w 2741084"/>
              <a:gd name="connsiteY1" fmla="*/ 324204 h 2345757"/>
              <a:gd name="connsiteX2" fmla="*/ 1248833 w 2741084"/>
              <a:gd name="connsiteY2" fmla="*/ 2345620 h 2345757"/>
              <a:gd name="connsiteX3" fmla="*/ 687917 w 2741084"/>
              <a:gd name="connsiteY3" fmla="*/ 218370 h 2345757"/>
              <a:gd name="connsiteX4" fmla="*/ 0 w 2741084"/>
              <a:gd name="connsiteY4" fmla="*/ 133704 h 2345757"/>
              <a:gd name="connsiteX0" fmla="*/ 2741084 w 2741084"/>
              <a:gd name="connsiteY0" fmla="*/ 77469 h 2236605"/>
              <a:gd name="connsiteX1" fmla="*/ 1756833 w 2741084"/>
              <a:gd name="connsiteY1" fmla="*/ 215052 h 2236605"/>
              <a:gd name="connsiteX2" fmla="*/ 1248833 w 2741084"/>
              <a:gd name="connsiteY2" fmla="*/ 2236468 h 2236605"/>
              <a:gd name="connsiteX3" fmla="*/ 687917 w 2741084"/>
              <a:gd name="connsiteY3" fmla="*/ 109218 h 2236605"/>
              <a:gd name="connsiteX4" fmla="*/ 0 w 2741084"/>
              <a:gd name="connsiteY4" fmla="*/ 24552 h 2236605"/>
              <a:gd name="connsiteX0" fmla="*/ 2741084 w 2741084"/>
              <a:gd name="connsiteY0" fmla="*/ 56455 h 2215586"/>
              <a:gd name="connsiteX1" fmla="*/ 1756833 w 2741084"/>
              <a:gd name="connsiteY1" fmla="*/ 194038 h 2215586"/>
              <a:gd name="connsiteX2" fmla="*/ 1248833 w 2741084"/>
              <a:gd name="connsiteY2" fmla="*/ 2215454 h 2215586"/>
              <a:gd name="connsiteX3" fmla="*/ 687917 w 2741084"/>
              <a:gd name="connsiteY3" fmla="*/ 88204 h 2215586"/>
              <a:gd name="connsiteX4" fmla="*/ 0 w 2741084"/>
              <a:gd name="connsiteY4" fmla="*/ 3538 h 2215586"/>
              <a:gd name="connsiteX0" fmla="*/ 2836334 w 2836334"/>
              <a:gd name="connsiteY0" fmla="*/ 53979 h 2266033"/>
              <a:gd name="connsiteX1" fmla="*/ 1756833 w 2836334"/>
              <a:gd name="connsiteY1" fmla="*/ 244479 h 2266033"/>
              <a:gd name="connsiteX2" fmla="*/ 1248833 w 2836334"/>
              <a:gd name="connsiteY2" fmla="*/ 2265895 h 2266033"/>
              <a:gd name="connsiteX3" fmla="*/ 687917 w 2836334"/>
              <a:gd name="connsiteY3" fmla="*/ 138645 h 2266033"/>
              <a:gd name="connsiteX4" fmla="*/ 0 w 2836334"/>
              <a:gd name="connsiteY4" fmla="*/ 53979 h 2266033"/>
              <a:gd name="connsiteX0" fmla="*/ 2836334 w 2836334"/>
              <a:gd name="connsiteY0" fmla="*/ 7971 h 2220981"/>
              <a:gd name="connsiteX1" fmla="*/ 1693333 w 2836334"/>
              <a:gd name="connsiteY1" fmla="*/ 378388 h 2220981"/>
              <a:gd name="connsiteX2" fmla="*/ 1248833 w 2836334"/>
              <a:gd name="connsiteY2" fmla="*/ 2219887 h 2220981"/>
              <a:gd name="connsiteX3" fmla="*/ 687917 w 2836334"/>
              <a:gd name="connsiteY3" fmla="*/ 92637 h 2220981"/>
              <a:gd name="connsiteX4" fmla="*/ 0 w 2836334"/>
              <a:gd name="connsiteY4" fmla="*/ 7971 h 2220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6334" h="2220981">
                <a:moveTo>
                  <a:pt x="2836334" y="7971"/>
                </a:moveTo>
                <a:cubicBezTo>
                  <a:pt x="2379487" y="-20253"/>
                  <a:pt x="1957917" y="9735"/>
                  <a:pt x="1693333" y="378388"/>
                </a:cubicBezTo>
                <a:cubicBezTo>
                  <a:pt x="1428749" y="747041"/>
                  <a:pt x="1416402" y="2267512"/>
                  <a:pt x="1248833" y="2219887"/>
                </a:cubicBezTo>
                <a:cubicBezTo>
                  <a:pt x="1081264" y="2172262"/>
                  <a:pt x="1150056" y="207290"/>
                  <a:pt x="687917" y="92637"/>
                </a:cubicBezTo>
                <a:cubicBezTo>
                  <a:pt x="225778" y="-22016"/>
                  <a:pt x="0" y="7971"/>
                  <a:pt x="0" y="7971"/>
                </a:cubicBezTo>
              </a:path>
            </a:pathLst>
          </a:custGeom>
          <a:ln w="38100" cmpd="sng">
            <a:solidFill>
              <a:srgbClr val="660066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1236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61048"/>
            <a:ext cx="8578850" cy="244831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It is important to understand that the DS does NOT somehow morph to include the bridge!</a:t>
            </a:r>
          </a:p>
          <a:p>
            <a:pPr marL="457200" indent="-457200">
              <a:buFont typeface="Arial"/>
              <a:buChar char="•"/>
            </a:pPr>
            <a:r>
              <a:rPr lang="en-US" b="0" dirty="0" smtClean="0">
                <a:solidFill>
                  <a:srgbClr val="000000"/>
                </a:solidFill>
              </a:rPr>
              <a:t>The reason is that, once the data hits the bridge, it belongs to </a:t>
            </a:r>
            <a:r>
              <a:rPr lang="en-US" dirty="0" smtClean="0">
                <a:solidFill>
                  <a:schemeClr val="accent6"/>
                </a:solidFill>
              </a:rPr>
              <a:t>all</a:t>
            </a:r>
            <a:r>
              <a:rPr lang="en-US" b="0" dirty="0" smtClean="0"/>
              <a:t> </a:t>
            </a:r>
            <a:r>
              <a:rPr lang="en-US" b="0" dirty="0" smtClean="0">
                <a:solidFill>
                  <a:srgbClr val="000000"/>
                </a:solidFill>
              </a:rPr>
              <a:t>bridge peers, e.g. other DSs that are using the same bridged network.  </a:t>
            </a:r>
            <a:r>
              <a:rPr lang="en-US" b="0" dirty="0" smtClean="0">
                <a:solidFill>
                  <a:srgbClr val="FF0000"/>
                </a:solidFill>
              </a:rPr>
              <a:t>The DS is not a peer of the bridge.  The bridge is not part of the DS.</a:t>
            </a:r>
          </a:p>
        </p:txBody>
      </p:sp>
      <p:pic>
        <p:nvPicPr>
          <p:cNvPr id="64" name="Picture 2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96752"/>
            <a:ext cx="2448272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6" name="Rectangle 75"/>
          <p:cNvSpPr/>
          <p:nvPr/>
        </p:nvSpPr>
        <p:spPr>
          <a:xfrm>
            <a:off x="5868144" y="1988840"/>
            <a:ext cx="136815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 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 flipH="1">
            <a:off x="5148064" y="2725768"/>
            <a:ext cx="102785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79712" y="1988840"/>
            <a:ext cx="115212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843808" y="2725768"/>
            <a:ext cx="115212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79512" y="2361964"/>
            <a:ext cx="81183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3075892"/>
            <a:ext cx="81183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428" y="3438644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00" y="2361964"/>
            <a:ext cx="76619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00" y="3075892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3438644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3827524"/>
            <a:ext cx="252028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872" y="2361964"/>
            <a:ext cx="811832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872" y="3077792"/>
            <a:ext cx="811832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748" y="2725768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748" y="3077792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6520" y="3683508"/>
            <a:ext cx="112724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748" y="2363864"/>
            <a:ext cx="1147887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699792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7568" y="2538447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99792" y="2531380"/>
            <a:ext cx="28803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20008" y="2315356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79712" y="1484784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00" y="1988840"/>
            <a:ext cx="700336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.1AC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800" b="1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624" y="1916832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616" y="1916832"/>
            <a:ext cx="0" cy="176667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304" y="2363864"/>
            <a:ext cx="772344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304" y="3077792"/>
            <a:ext cx="772344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4208" y="2725768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4208" y="3077792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248" y="3683508"/>
            <a:ext cx="10877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648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8144" y="2363864"/>
            <a:ext cx="136682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224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2160" y="2531380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2160" y="2531380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6318825" y="2315356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644008" y="1484784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428" y="1844824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3827524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5148064" y="1988840"/>
            <a:ext cx="648072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1AC</a:t>
            </a:r>
            <a:r>
              <a:rPr lang="en-US" sz="1800" dirty="0">
                <a:solidFill>
                  <a:srgbClr val="000000"/>
                </a:solidFill>
              </a:rPr>
              <a:t/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3995936" y="3827524"/>
            <a:ext cx="1080120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60032" y="1997224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211960" y="1988840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580112" y="1916832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Freeform 112"/>
          <p:cNvSpPr/>
          <p:nvPr/>
        </p:nvSpPr>
        <p:spPr>
          <a:xfrm>
            <a:off x="3563227" y="1568561"/>
            <a:ext cx="1958011" cy="2220477"/>
          </a:xfrm>
          <a:custGeom>
            <a:avLst/>
            <a:gdLst>
              <a:gd name="connsiteX0" fmla="*/ 0 w 1905092"/>
              <a:gd name="connsiteY0" fmla="*/ 127293 h 2129243"/>
              <a:gd name="connsiteX1" fmla="*/ 555652 w 1905092"/>
              <a:gd name="connsiteY1" fmla="*/ 215484 h 2129243"/>
              <a:gd name="connsiteX2" fmla="*/ 943726 w 1905092"/>
              <a:gd name="connsiteY2" fmla="*/ 2129242 h 2129243"/>
              <a:gd name="connsiteX3" fmla="*/ 1225962 w 1905092"/>
              <a:gd name="connsiteY3" fmla="*/ 206665 h 2129243"/>
              <a:gd name="connsiteX4" fmla="*/ 1905092 w 1905092"/>
              <a:gd name="connsiteY4" fmla="*/ 180208 h 2129243"/>
              <a:gd name="connsiteX0" fmla="*/ 0 w 1905092"/>
              <a:gd name="connsiteY0" fmla="*/ 161132 h 2163082"/>
              <a:gd name="connsiteX1" fmla="*/ 555652 w 1905092"/>
              <a:gd name="connsiteY1" fmla="*/ 249323 h 2163082"/>
              <a:gd name="connsiteX2" fmla="*/ 943726 w 1905092"/>
              <a:gd name="connsiteY2" fmla="*/ 2163081 h 2163082"/>
              <a:gd name="connsiteX3" fmla="*/ 1225962 w 1905092"/>
              <a:gd name="connsiteY3" fmla="*/ 240504 h 2163082"/>
              <a:gd name="connsiteX4" fmla="*/ 1905092 w 1905092"/>
              <a:gd name="connsiteY4" fmla="*/ 28845 h 2163082"/>
              <a:gd name="connsiteX0" fmla="*/ 0 w 1949191"/>
              <a:gd name="connsiteY0" fmla="*/ 78016 h 2212253"/>
              <a:gd name="connsiteX1" fmla="*/ 599751 w 1949191"/>
              <a:gd name="connsiteY1" fmla="*/ 298494 h 2212253"/>
              <a:gd name="connsiteX2" fmla="*/ 987825 w 1949191"/>
              <a:gd name="connsiteY2" fmla="*/ 2212252 h 2212253"/>
              <a:gd name="connsiteX3" fmla="*/ 1270061 w 1949191"/>
              <a:gd name="connsiteY3" fmla="*/ 289675 h 2212253"/>
              <a:gd name="connsiteX4" fmla="*/ 1949191 w 1949191"/>
              <a:gd name="connsiteY4" fmla="*/ 78016 h 2212253"/>
              <a:gd name="connsiteX0" fmla="*/ 0 w 1949191"/>
              <a:gd name="connsiteY0" fmla="*/ 28846 h 2163083"/>
              <a:gd name="connsiteX1" fmla="*/ 599751 w 1949191"/>
              <a:gd name="connsiteY1" fmla="*/ 249324 h 2163083"/>
              <a:gd name="connsiteX2" fmla="*/ 987825 w 1949191"/>
              <a:gd name="connsiteY2" fmla="*/ 2163082 h 2163083"/>
              <a:gd name="connsiteX3" fmla="*/ 1270061 w 1949191"/>
              <a:gd name="connsiteY3" fmla="*/ 240505 h 2163083"/>
              <a:gd name="connsiteX4" fmla="*/ 1949191 w 1949191"/>
              <a:gd name="connsiteY4" fmla="*/ 28846 h 2163083"/>
              <a:gd name="connsiteX0" fmla="*/ 0 w 1949191"/>
              <a:gd name="connsiteY0" fmla="*/ 1960 h 2189112"/>
              <a:gd name="connsiteX1" fmla="*/ 599751 w 1949191"/>
              <a:gd name="connsiteY1" fmla="*/ 275353 h 2189112"/>
              <a:gd name="connsiteX2" fmla="*/ 987825 w 1949191"/>
              <a:gd name="connsiteY2" fmla="*/ 2189111 h 2189112"/>
              <a:gd name="connsiteX3" fmla="*/ 1270061 w 1949191"/>
              <a:gd name="connsiteY3" fmla="*/ 266534 h 2189112"/>
              <a:gd name="connsiteX4" fmla="*/ 1949191 w 1949191"/>
              <a:gd name="connsiteY4" fmla="*/ 54875 h 2189112"/>
              <a:gd name="connsiteX0" fmla="*/ 0 w 1958011"/>
              <a:gd name="connsiteY0" fmla="*/ 33325 h 2220477"/>
              <a:gd name="connsiteX1" fmla="*/ 599751 w 1958011"/>
              <a:gd name="connsiteY1" fmla="*/ 306718 h 2220477"/>
              <a:gd name="connsiteX2" fmla="*/ 987825 w 1958011"/>
              <a:gd name="connsiteY2" fmla="*/ 2220476 h 2220477"/>
              <a:gd name="connsiteX3" fmla="*/ 1270061 w 1958011"/>
              <a:gd name="connsiteY3" fmla="*/ 297899 h 2220477"/>
              <a:gd name="connsiteX4" fmla="*/ 1958011 w 1958011"/>
              <a:gd name="connsiteY4" fmla="*/ 6868 h 2220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8011" h="2220477">
                <a:moveTo>
                  <a:pt x="0" y="33325"/>
                </a:moveTo>
                <a:cubicBezTo>
                  <a:pt x="260921" y="51698"/>
                  <a:pt x="435114" y="-57807"/>
                  <a:pt x="599751" y="306718"/>
                </a:cubicBezTo>
                <a:cubicBezTo>
                  <a:pt x="764388" y="671243"/>
                  <a:pt x="876107" y="2221946"/>
                  <a:pt x="987825" y="2220476"/>
                </a:cubicBezTo>
                <a:cubicBezTo>
                  <a:pt x="1099543" y="2219006"/>
                  <a:pt x="1108363" y="666834"/>
                  <a:pt x="1270061" y="297899"/>
                </a:cubicBezTo>
                <a:cubicBezTo>
                  <a:pt x="1431759" y="-71036"/>
                  <a:pt x="1958011" y="6868"/>
                  <a:pt x="1958011" y="6868"/>
                </a:cubicBezTo>
              </a:path>
            </a:pathLst>
          </a:custGeom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211960" y="1959223"/>
            <a:ext cx="57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9952" y="1961545"/>
            <a:ext cx="9284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</a:rPr>
              <a:t>X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4008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3635896" y="3191340"/>
            <a:ext cx="2160240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DS tunnel</a:t>
            </a:r>
          </a:p>
        </p:txBody>
      </p:sp>
      <p:sp>
        <p:nvSpPr>
          <p:cNvPr id="53" name="Rectangle 52"/>
          <p:cNvSpPr/>
          <p:nvPr/>
        </p:nvSpPr>
        <p:spPr>
          <a:xfrm flipH="1">
            <a:off x="3419872" y="2725768"/>
            <a:ext cx="259228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 flipH="1">
            <a:off x="5436096" y="2725768"/>
            <a:ext cx="739824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61048"/>
            <a:ext cx="8578850" cy="244831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US" b="0" dirty="0" smtClean="0"/>
              <a:t>It is certainly possible to invert the stack using a DS tunnel technology (mac-in-mac, Ether-over-VPLS-over-MPLS-over-Ether, etc.) to make a single DS.</a:t>
            </a:r>
          </a:p>
          <a:p>
            <a:pPr marL="457200" indent="-457200">
              <a:buFont typeface="Arial"/>
              <a:buChar char="•"/>
            </a:pPr>
            <a:r>
              <a:rPr lang="en-US" b="0" dirty="0" smtClean="0">
                <a:solidFill>
                  <a:srgbClr val="FF0000"/>
                </a:solidFill>
              </a:rPr>
              <a:t>But then, you’re back to a single 12.2.1 portal.</a:t>
            </a:r>
          </a:p>
        </p:txBody>
      </p:sp>
      <p:sp>
        <p:nvSpPr>
          <p:cNvPr id="76" name="Rectangle 75"/>
          <p:cNvSpPr/>
          <p:nvPr/>
        </p:nvSpPr>
        <p:spPr>
          <a:xfrm>
            <a:off x="5868144" y="1988840"/>
            <a:ext cx="136815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  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979712" y="1988840"/>
            <a:ext cx="115212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.1AC </a:t>
            </a:r>
            <a:r>
              <a:rPr lang="en-US" sz="1400" dirty="0" smtClean="0">
                <a:solidFill>
                  <a:srgbClr val="000000"/>
                </a:solidFill>
              </a:rPr>
              <a:t>12.2.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843808" y="2725768"/>
            <a:ext cx="115212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79512" y="2361964"/>
            <a:ext cx="81183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3075892"/>
            <a:ext cx="81183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428" y="3438644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00" y="2361964"/>
            <a:ext cx="76619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00" y="3075892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3438644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3827524"/>
            <a:ext cx="252028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872" y="2361964"/>
            <a:ext cx="811832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872" y="3077792"/>
            <a:ext cx="811832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748" y="2725768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748" y="3077792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6520" y="3683508"/>
            <a:ext cx="112724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748" y="2363864"/>
            <a:ext cx="1147887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699792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7568" y="2538447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99792" y="2531380"/>
            <a:ext cx="28803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20008" y="2315356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79712" y="1484784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00" y="1988840"/>
            <a:ext cx="700336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.1AC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12.2.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endParaRPr lang="en-US" sz="1800" b="1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624" y="1916832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616" y="1916832"/>
            <a:ext cx="0" cy="176667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304" y="2363864"/>
            <a:ext cx="772344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304" y="3077792"/>
            <a:ext cx="772344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4208" y="2725768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4208" y="3077792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248" y="3683508"/>
            <a:ext cx="10877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648" y="344054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8144" y="2363864"/>
            <a:ext cx="136682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224" y="2531380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2160" y="2531380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2160" y="2531380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6318825" y="2315356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644008" y="1484784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428" y="1844824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3827524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211960" y="2564904"/>
            <a:ext cx="1080120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004048" y="1997224"/>
            <a:ext cx="0" cy="567680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355976" y="1988840"/>
            <a:ext cx="0" cy="648072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Freeform 66"/>
          <p:cNvSpPr/>
          <p:nvPr/>
        </p:nvSpPr>
        <p:spPr>
          <a:xfrm>
            <a:off x="497332" y="1556792"/>
            <a:ext cx="3194298" cy="2539383"/>
          </a:xfrm>
          <a:custGeom>
            <a:avLst/>
            <a:gdLst>
              <a:gd name="connsiteX0" fmla="*/ 954660 w 3940039"/>
              <a:gd name="connsiteY0" fmla="*/ 579840 h 2539383"/>
              <a:gd name="connsiteX1" fmla="*/ 1515577 w 3940039"/>
              <a:gd name="connsiteY1" fmla="*/ 1976840 h 2539383"/>
              <a:gd name="connsiteX2" fmla="*/ 1970660 w 3940039"/>
              <a:gd name="connsiteY2" fmla="*/ 241173 h 2539383"/>
              <a:gd name="connsiteX3" fmla="*/ 3812160 w 3940039"/>
              <a:gd name="connsiteY3" fmla="*/ 135340 h 2539383"/>
              <a:gd name="connsiteX4" fmla="*/ 3695743 w 3940039"/>
              <a:gd name="connsiteY4" fmla="*/ 1384173 h 2539383"/>
              <a:gd name="connsiteX5" fmla="*/ 2997243 w 3940039"/>
              <a:gd name="connsiteY5" fmla="*/ 1331256 h 2539383"/>
              <a:gd name="connsiteX6" fmla="*/ 2393993 w 3940039"/>
              <a:gd name="connsiteY6" fmla="*/ 939673 h 2539383"/>
              <a:gd name="connsiteX7" fmla="*/ 2277577 w 3940039"/>
              <a:gd name="connsiteY7" fmla="*/ 2135590 h 2539383"/>
              <a:gd name="connsiteX8" fmla="*/ 1081660 w 3940039"/>
              <a:gd name="connsiteY8" fmla="*/ 2537756 h 2539383"/>
              <a:gd name="connsiteX9" fmla="*/ 150327 w 3940039"/>
              <a:gd name="connsiteY9" fmla="*/ 2019173 h 2539383"/>
              <a:gd name="connsiteX10" fmla="*/ 2160 w 3940039"/>
              <a:gd name="connsiteY10" fmla="*/ 526923 h 2539383"/>
              <a:gd name="connsiteX0" fmla="*/ 954660 w 3799652"/>
              <a:gd name="connsiteY0" fmla="*/ 579840 h 2539383"/>
              <a:gd name="connsiteX1" fmla="*/ 1515577 w 3799652"/>
              <a:gd name="connsiteY1" fmla="*/ 1976840 h 2539383"/>
              <a:gd name="connsiteX2" fmla="*/ 1970660 w 3799652"/>
              <a:gd name="connsiteY2" fmla="*/ 241173 h 2539383"/>
              <a:gd name="connsiteX3" fmla="*/ 3611077 w 3799652"/>
              <a:gd name="connsiteY3" fmla="*/ 135340 h 2539383"/>
              <a:gd name="connsiteX4" fmla="*/ 3695743 w 3799652"/>
              <a:gd name="connsiteY4" fmla="*/ 1384173 h 2539383"/>
              <a:gd name="connsiteX5" fmla="*/ 2997243 w 3799652"/>
              <a:gd name="connsiteY5" fmla="*/ 1331256 h 2539383"/>
              <a:gd name="connsiteX6" fmla="*/ 2393993 w 3799652"/>
              <a:gd name="connsiteY6" fmla="*/ 939673 h 2539383"/>
              <a:gd name="connsiteX7" fmla="*/ 2277577 w 3799652"/>
              <a:gd name="connsiteY7" fmla="*/ 2135590 h 2539383"/>
              <a:gd name="connsiteX8" fmla="*/ 1081660 w 3799652"/>
              <a:gd name="connsiteY8" fmla="*/ 2537756 h 2539383"/>
              <a:gd name="connsiteX9" fmla="*/ 150327 w 3799652"/>
              <a:gd name="connsiteY9" fmla="*/ 2019173 h 2539383"/>
              <a:gd name="connsiteX10" fmla="*/ 2160 w 3799652"/>
              <a:gd name="connsiteY10" fmla="*/ 526923 h 2539383"/>
              <a:gd name="connsiteX0" fmla="*/ 954660 w 3780392"/>
              <a:gd name="connsiteY0" fmla="*/ 579840 h 2539383"/>
              <a:gd name="connsiteX1" fmla="*/ 1515577 w 3780392"/>
              <a:gd name="connsiteY1" fmla="*/ 1976840 h 2539383"/>
              <a:gd name="connsiteX2" fmla="*/ 2283790 w 3780392"/>
              <a:gd name="connsiteY2" fmla="*/ 241173 h 2539383"/>
              <a:gd name="connsiteX3" fmla="*/ 3611077 w 3780392"/>
              <a:gd name="connsiteY3" fmla="*/ 135340 h 2539383"/>
              <a:gd name="connsiteX4" fmla="*/ 3695743 w 3780392"/>
              <a:gd name="connsiteY4" fmla="*/ 1384173 h 2539383"/>
              <a:gd name="connsiteX5" fmla="*/ 2997243 w 3780392"/>
              <a:gd name="connsiteY5" fmla="*/ 1331256 h 2539383"/>
              <a:gd name="connsiteX6" fmla="*/ 2393993 w 3780392"/>
              <a:gd name="connsiteY6" fmla="*/ 939673 h 2539383"/>
              <a:gd name="connsiteX7" fmla="*/ 2277577 w 3780392"/>
              <a:gd name="connsiteY7" fmla="*/ 2135590 h 2539383"/>
              <a:gd name="connsiteX8" fmla="*/ 1081660 w 3780392"/>
              <a:gd name="connsiteY8" fmla="*/ 2537756 h 2539383"/>
              <a:gd name="connsiteX9" fmla="*/ 150327 w 3780392"/>
              <a:gd name="connsiteY9" fmla="*/ 2019173 h 2539383"/>
              <a:gd name="connsiteX10" fmla="*/ 2160 w 3780392"/>
              <a:gd name="connsiteY10" fmla="*/ 526923 h 2539383"/>
              <a:gd name="connsiteX0" fmla="*/ 954660 w 3780392"/>
              <a:gd name="connsiteY0" fmla="*/ 579840 h 2539383"/>
              <a:gd name="connsiteX1" fmla="*/ 1515577 w 3780392"/>
              <a:gd name="connsiteY1" fmla="*/ 1976840 h 2539383"/>
              <a:gd name="connsiteX2" fmla="*/ 2283790 w 3780392"/>
              <a:gd name="connsiteY2" fmla="*/ 241173 h 2539383"/>
              <a:gd name="connsiteX3" fmla="*/ 3611077 w 3780392"/>
              <a:gd name="connsiteY3" fmla="*/ 135340 h 2539383"/>
              <a:gd name="connsiteX4" fmla="*/ 3695743 w 3780392"/>
              <a:gd name="connsiteY4" fmla="*/ 1384173 h 2539383"/>
              <a:gd name="connsiteX5" fmla="*/ 2997243 w 3780392"/>
              <a:gd name="connsiteY5" fmla="*/ 1331256 h 2539383"/>
              <a:gd name="connsiteX6" fmla="*/ 2393993 w 3780392"/>
              <a:gd name="connsiteY6" fmla="*/ 939673 h 2539383"/>
              <a:gd name="connsiteX7" fmla="*/ 2277577 w 3780392"/>
              <a:gd name="connsiteY7" fmla="*/ 2135590 h 2539383"/>
              <a:gd name="connsiteX8" fmla="*/ 1081660 w 3780392"/>
              <a:gd name="connsiteY8" fmla="*/ 2537756 h 2539383"/>
              <a:gd name="connsiteX9" fmla="*/ 150327 w 3780392"/>
              <a:gd name="connsiteY9" fmla="*/ 2019173 h 2539383"/>
              <a:gd name="connsiteX10" fmla="*/ 2160 w 3780392"/>
              <a:gd name="connsiteY10" fmla="*/ 526923 h 2539383"/>
              <a:gd name="connsiteX0" fmla="*/ 954660 w 3780392"/>
              <a:gd name="connsiteY0" fmla="*/ 579840 h 2539383"/>
              <a:gd name="connsiteX1" fmla="*/ 1515577 w 3780392"/>
              <a:gd name="connsiteY1" fmla="*/ 1976840 h 2539383"/>
              <a:gd name="connsiteX2" fmla="*/ 2283790 w 3780392"/>
              <a:gd name="connsiteY2" fmla="*/ 241173 h 2539383"/>
              <a:gd name="connsiteX3" fmla="*/ 3611077 w 3780392"/>
              <a:gd name="connsiteY3" fmla="*/ 135340 h 2539383"/>
              <a:gd name="connsiteX4" fmla="*/ 3695743 w 3780392"/>
              <a:gd name="connsiteY4" fmla="*/ 1384173 h 2539383"/>
              <a:gd name="connsiteX5" fmla="*/ 2997243 w 3780392"/>
              <a:gd name="connsiteY5" fmla="*/ 1331256 h 2539383"/>
              <a:gd name="connsiteX6" fmla="*/ 2393993 w 3780392"/>
              <a:gd name="connsiteY6" fmla="*/ 939673 h 2539383"/>
              <a:gd name="connsiteX7" fmla="*/ 2277577 w 3780392"/>
              <a:gd name="connsiteY7" fmla="*/ 2135590 h 2539383"/>
              <a:gd name="connsiteX8" fmla="*/ 1081660 w 3780392"/>
              <a:gd name="connsiteY8" fmla="*/ 2537756 h 2539383"/>
              <a:gd name="connsiteX9" fmla="*/ 150327 w 3780392"/>
              <a:gd name="connsiteY9" fmla="*/ 2019173 h 2539383"/>
              <a:gd name="connsiteX10" fmla="*/ 2160 w 3780392"/>
              <a:gd name="connsiteY10" fmla="*/ 526923 h 2539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392" h="2539383">
                <a:moveTo>
                  <a:pt x="954660" y="579840"/>
                </a:moveTo>
                <a:cubicBezTo>
                  <a:pt x="987625" y="1274812"/>
                  <a:pt x="930826" y="1969784"/>
                  <a:pt x="1515577" y="1976840"/>
                </a:cubicBezTo>
                <a:cubicBezTo>
                  <a:pt x="2100328" y="1983896"/>
                  <a:pt x="1934540" y="548090"/>
                  <a:pt x="2283790" y="241173"/>
                </a:cubicBezTo>
                <a:cubicBezTo>
                  <a:pt x="2633040" y="-65744"/>
                  <a:pt x="3375752" y="-55160"/>
                  <a:pt x="3611077" y="135340"/>
                </a:cubicBezTo>
                <a:cubicBezTo>
                  <a:pt x="3846402" y="325840"/>
                  <a:pt x="3798049" y="1184854"/>
                  <a:pt x="3695743" y="1384173"/>
                </a:cubicBezTo>
                <a:cubicBezTo>
                  <a:pt x="3593437" y="1583492"/>
                  <a:pt x="3214201" y="1405339"/>
                  <a:pt x="2997243" y="1331256"/>
                </a:cubicBezTo>
                <a:cubicBezTo>
                  <a:pt x="2780285" y="1257173"/>
                  <a:pt x="2513937" y="805617"/>
                  <a:pt x="2393993" y="939673"/>
                </a:cubicBezTo>
                <a:cubicBezTo>
                  <a:pt x="2274049" y="1073729"/>
                  <a:pt x="2496299" y="1869243"/>
                  <a:pt x="2277577" y="2135590"/>
                </a:cubicBezTo>
                <a:cubicBezTo>
                  <a:pt x="2058855" y="2401937"/>
                  <a:pt x="1436202" y="2557159"/>
                  <a:pt x="1081660" y="2537756"/>
                </a:cubicBezTo>
                <a:cubicBezTo>
                  <a:pt x="727118" y="2518353"/>
                  <a:pt x="330244" y="2354312"/>
                  <a:pt x="150327" y="2019173"/>
                </a:cubicBezTo>
                <a:cubicBezTo>
                  <a:pt x="-29590" y="1684034"/>
                  <a:pt x="2160" y="526923"/>
                  <a:pt x="2160" y="526923"/>
                </a:cubicBezTo>
              </a:path>
            </a:pathLst>
          </a:custGeom>
          <a:ln w="38100" cmpd="sng">
            <a:solidFill>
              <a:srgbClr val="660066"/>
            </a:solidFill>
            <a:prstDash val="soli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471333" y="2106083"/>
            <a:ext cx="5213691" cy="1878451"/>
          </a:xfrm>
          <a:custGeom>
            <a:avLst/>
            <a:gdLst>
              <a:gd name="connsiteX0" fmla="*/ 0 w 5213691"/>
              <a:gd name="connsiteY0" fmla="*/ 931334 h 1878451"/>
              <a:gd name="connsiteX1" fmla="*/ 296334 w 5213691"/>
              <a:gd name="connsiteY1" fmla="*/ 963084 h 1878451"/>
              <a:gd name="connsiteX2" fmla="*/ 709084 w 5213691"/>
              <a:gd name="connsiteY2" fmla="*/ 1280584 h 1878451"/>
              <a:gd name="connsiteX3" fmla="*/ 1979084 w 5213691"/>
              <a:gd name="connsiteY3" fmla="*/ 1238250 h 1878451"/>
              <a:gd name="connsiteX4" fmla="*/ 2762250 w 5213691"/>
              <a:gd name="connsiteY4" fmla="*/ 465667 h 1878451"/>
              <a:gd name="connsiteX5" fmla="*/ 3206750 w 5213691"/>
              <a:gd name="connsiteY5" fmla="*/ 1682750 h 1878451"/>
              <a:gd name="connsiteX6" fmla="*/ 4974167 w 5213691"/>
              <a:gd name="connsiteY6" fmla="*/ 1703917 h 1878451"/>
              <a:gd name="connsiteX7" fmla="*/ 5196417 w 5213691"/>
              <a:gd name="connsiteY7" fmla="*/ 0 h 1878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13691" h="1878451">
                <a:moveTo>
                  <a:pt x="0" y="931334"/>
                </a:moveTo>
                <a:cubicBezTo>
                  <a:pt x="89076" y="918105"/>
                  <a:pt x="178153" y="904876"/>
                  <a:pt x="296334" y="963084"/>
                </a:cubicBezTo>
                <a:cubicBezTo>
                  <a:pt x="414515" y="1021292"/>
                  <a:pt x="428626" y="1234723"/>
                  <a:pt x="709084" y="1280584"/>
                </a:cubicBezTo>
                <a:cubicBezTo>
                  <a:pt x="989542" y="1326445"/>
                  <a:pt x="1636890" y="1374069"/>
                  <a:pt x="1979084" y="1238250"/>
                </a:cubicBezTo>
                <a:cubicBezTo>
                  <a:pt x="2321278" y="1102431"/>
                  <a:pt x="2557639" y="391584"/>
                  <a:pt x="2762250" y="465667"/>
                </a:cubicBezTo>
                <a:cubicBezTo>
                  <a:pt x="2966861" y="539750"/>
                  <a:pt x="2838097" y="1476375"/>
                  <a:pt x="3206750" y="1682750"/>
                </a:cubicBezTo>
                <a:cubicBezTo>
                  <a:pt x="3575403" y="1889125"/>
                  <a:pt x="4642556" y="1984375"/>
                  <a:pt x="4974167" y="1703917"/>
                </a:cubicBezTo>
                <a:cubicBezTo>
                  <a:pt x="5305778" y="1423459"/>
                  <a:pt x="5196417" y="0"/>
                  <a:pt x="5196417" y="0"/>
                </a:cubicBezTo>
              </a:path>
            </a:pathLst>
          </a:custGeom>
          <a:ln w="38100" cmpd="sng">
            <a:solidFill>
              <a:srgbClr val="660066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249083" y="1503463"/>
            <a:ext cx="4508500" cy="2109664"/>
          </a:xfrm>
          <a:custGeom>
            <a:avLst/>
            <a:gdLst>
              <a:gd name="connsiteX0" fmla="*/ 4508500 w 4508500"/>
              <a:gd name="connsiteY0" fmla="*/ 602620 h 2109664"/>
              <a:gd name="connsiteX1" fmla="*/ 4074584 w 4508500"/>
              <a:gd name="connsiteY1" fmla="*/ 2105454 h 2109664"/>
              <a:gd name="connsiteX2" fmla="*/ 3280834 w 4508500"/>
              <a:gd name="connsiteY2" fmla="*/ 189870 h 2109664"/>
              <a:gd name="connsiteX3" fmla="*/ 2010834 w 4508500"/>
              <a:gd name="connsiteY3" fmla="*/ 158120 h 2109664"/>
              <a:gd name="connsiteX4" fmla="*/ 1449917 w 4508500"/>
              <a:gd name="connsiteY4" fmla="*/ 973037 h 2109664"/>
              <a:gd name="connsiteX5" fmla="*/ 867834 w 4508500"/>
              <a:gd name="connsiteY5" fmla="*/ 263954 h 2109664"/>
              <a:gd name="connsiteX6" fmla="*/ 0 w 4508500"/>
              <a:gd name="connsiteY6" fmla="*/ 62870 h 210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8500" h="2109664">
                <a:moveTo>
                  <a:pt x="4508500" y="602620"/>
                </a:moveTo>
                <a:cubicBezTo>
                  <a:pt x="4393847" y="1388433"/>
                  <a:pt x="4279195" y="2174246"/>
                  <a:pt x="4074584" y="2105454"/>
                </a:cubicBezTo>
                <a:cubicBezTo>
                  <a:pt x="3869973" y="2036662"/>
                  <a:pt x="3624792" y="514426"/>
                  <a:pt x="3280834" y="189870"/>
                </a:cubicBezTo>
                <a:cubicBezTo>
                  <a:pt x="2936876" y="-134686"/>
                  <a:pt x="2315987" y="27592"/>
                  <a:pt x="2010834" y="158120"/>
                </a:cubicBezTo>
                <a:cubicBezTo>
                  <a:pt x="1705681" y="288648"/>
                  <a:pt x="1640417" y="955398"/>
                  <a:pt x="1449917" y="973037"/>
                </a:cubicBezTo>
                <a:cubicBezTo>
                  <a:pt x="1259417" y="990676"/>
                  <a:pt x="1109487" y="415648"/>
                  <a:pt x="867834" y="263954"/>
                </a:cubicBezTo>
                <a:cubicBezTo>
                  <a:pt x="626181" y="112260"/>
                  <a:pt x="0" y="62870"/>
                  <a:pt x="0" y="62870"/>
                </a:cubicBezTo>
              </a:path>
            </a:pathLst>
          </a:custGeom>
          <a:ln w="38100" cmpd="sng">
            <a:solidFill>
              <a:srgbClr val="660066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662122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summarize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A given DS has exactly one Portal to a Bridged LAN, no matter how many APs it serves.</a:t>
            </a:r>
          </a:p>
          <a:p>
            <a:pPr>
              <a:buFont typeface="Arial"/>
              <a:buChar char="•"/>
            </a:pPr>
            <a:r>
              <a:rPr lang="en-US" dirty="0" smtClean="0"/>
              <a:t>If, in order to avoid sending a packet from AP1 to AP2 and back again, you would like to have multiple Portals, you have to separate the DSs, and let the Bridge LAN move the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475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1835696" y="3229824"/>
            <a:ext cx="518457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83568" y="322982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358184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867920"/>
            <a:ext cx="15071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281941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699792" y="2492896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322982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358184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 flipH="1">
            <a:off x="6704756" y="2867920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281941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560" y="429309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DS has three users, two APs and a portal, so is shown </a:t>
            </a:r>
            <a:r>
              <a:rPr lang="en-US" b="1" dirty="0">
                <a:solidFill>
                  <a:srgbClr val="00CC99"/>
                </a:solidFill>
              </a:rPr>
              <a:t>passing behind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 MAC.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321828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357030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572000" y="2856376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280786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62608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Recall our basic model of the DS.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V="1">
            <a:off x="3779912" y="3356992"/>
            <a:ext cx="1440160" cy="158417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>
          <a:xfrm>
            <a:off x="611560" y="524371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DS can be implement with </a:t>
            </a:r>
            <a:r>
              <a:rPr lang="en-US" b="1" i="1" dirty="0" smtClean="0">
                <a:solidFill>
                  <a:srgbClr val="FF7C80"/>
                </a:solidFill>
              </a:rPr>
              <a:t>anything</a:t>
            </a:r>
            <a:r>
              <a:rPr lang="en-US" dirty="0">
                <a:solidFill>
                  <a:srgbClr val="FF7C8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b="1" i="1" dirty="0" smtClean="0">
                <a:solidFill>
                  <a:srgbClr val="FF7C80"/>
                </a:solidFill>
              </a:rPr>
              <a:t>any way</a:t>
            </a:r>
            <a:r>
              <a:rPr lang="en-US" dirty="0" smtClean="0">
                <a:solidFill>
                  <a:srgbClr val="FF7C8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you’d like.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only requirement is to meet the behaviors and constraints “externally visible” (and even that is only a </a:t>
            </a:r>
            <a:r>
              <a:rPr lang="en-US" b="1" i="1" dirty="0" smtClean="0">
                <a:solidFill>
                  <a:schemeClr val="tx1"/>
                </a:solidFill>
              </a:rPr>
              <a:t>logical</a:t>
            </a:r>
            <a:r>
              <a:rPr lang="en-US" dirty="0" smtClean="0">
                <a:solidFill>
                  <a:schemeClr val="tx1"/>
                </a:solidFill>
              </a:rPr>
              <a:t>) view.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88996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1835696" y="2437736"/>
            <a:ext cx="518457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83568" y="2437736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8976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75832"/>
            <a:ext cx="15071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2027324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699792" y="1700808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437736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8976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 flipH="1">
            <a:off x="6704756" y="2075832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2027324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 flipH="1">
            <a:off x="5272336" y="242619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78216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572000" y="2064288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2015780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62608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Terminology: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11560" y="3429000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DS has brains, and distributes MAC service tuples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Brains: Knowing </a:t>
            </a:r>
            <a:r>
              <a:rPr lang="en-US" dirty="0">
                <a:solidFill>
                  <a:schemeClr val="tx1"/>
                </a:solidFill>
              </a:rPr>
              <a:t>what non-AP STAs are associated to </a:t>
            </a:r>
            <a:r>
              <a:rPr lang="en-US" dirty="0" smtClean="0">
                <a:solidFill>
                  <a:schemeClr val="tx1"/>
                </a:solidFill>
              </a:rPr>
              <a:t>which AP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“MAC service tuple”: the collection of an MSDU and the ‘goop’ (source </a:t>
            </a:r>
            <a:r>
              <a:rPr lang="en-US" dirty="0" smtClean="0">
                <a:solidFill>
                  <a:schemeClr val="tx1"/>
                </a:solidFill>
              </a:rPr>
              <a:t>address, destination </a:t>
            </a:r>
            <a:r>
              <a:rPr lang="en-US" dirty="0">
                <a:solidFill>
                  <a:schemeClr val="tx1"/>
                </a:solidFill>
              </a:rPr>
              <a:t>addresses, priority and service class) associated with it.</a:t>
            </a:r>
          </a:p>
        </p:txBody>
      </p:sp>
    </p:spTree>
    <p:extLst>
      <p:ext uri="{BB962C8B-B14F-4D97-AF65-F5344CB8AC3E}">
        <p14:creationId xmlns:p14="http://schemas.microsoft.com/office/powerpoint/2010/main" val="26119143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4293096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DSAF’s and the Portal each have need for a piece of a distributed “brain” (shown here as a little green box)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Distributed brains require green box to green box protocol updating a distributed database (in effect)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For example, a “fat yellow cable”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979712" y="4005064"/>
            <a:ext cx="5328592" cy="0"/>
          </a:xfrm>
          <a:prstGeom prst="line">
            <a:avLst/>
          </a:prstGeom>
          <a:ln w="57150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563888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154818" y="3759423"/>
            <a:ext cx="1433406" cy="461665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10BASE5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716016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267744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 bwMode="auto">
          <a:xfrm flipH="1" flipV="1">
            <a:off x="2699792" y="2492896"/>
            <a:ext cx="2952328" cy="244827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7786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4293096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Little green boxes have to distribute MAC service tuples around, also.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Probably done by encapsulating each MAC service tuple in a green box to green box frame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So, the 10BASE5 network just sees a network of little green boxes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For example, a “fat yellow cable” (cont.)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979712" y="4005064"/>
            <a:ext cx="5328592" cy="0"/>
          </a:xfrm>
          <a:prstGeom prst="line">
            <a:avLst/>
          </a:prstGeom>
          <a:ln w="57150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563888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154818" y="3759423"/>
            <a:ext cx="1433406" cy="461665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10BASE5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716016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267744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6308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5271591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802.3 network still just sees a network of little green boxes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Of course, can be a modern 802.3 network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563888" y="3068960"/>
            <a:ext cx="648072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644008" y="3068960"/>
            <a:ext cx="72008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292080" y="3068960"/>
            <a:ext cx="1512168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267744" y="3068960"/>
            <a:ext cx="1584176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pic>
        <p:nvPicPr>
          <p:cNvPr id="4098" name="Picture 2" descr="Remix of Gigabit Layer 3 Switch #1 with depth by cyberang3l - Remix of Gigabit Layer 3 Switch #1 with depth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2" y="4365104"/>
            <a:ext cx="2711294" cy="82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711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5271591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802.3 network still just sees a network of little green boxes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Of course, can be a modern 802.3 network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563888" y="3068960"/>
            <a:ext cx="648072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644008" y="3068960"/>
            <a:ext cx="72008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292080" y="3068960"/>
            <a:ext cx="1512168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267744" y="3068960"/>
            <a:ext cx="1584176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pic>
        <p:nvPicPr>
          <p:cNvPr id="4098" name="Picture 2" descr="Remix of Gigabit Layer 3 Switch #1 with depth by cyberang3l - Remix of Gigabit Layer 3 Switch #1 with depth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2" y="4365104"/>
            <a:ext cx="2711294" cy="82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9462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92896"/>
            <a:ext cx="7772400" cy="360310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Following are several slides from the 802.11 portal presentation (being considered in ARC, and 802.1AC) – 11-14/497 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5704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5775647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It’s still just a network of little green boxes (that find each other somehow)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Or, it can be a full network, IP, routers, …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563888" y="3068960"/>
            <a:ext cx="576064" cy="144016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16016" y="3068960"/>
            <a:ext cx="72008" cy="144016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292080" y="3068960"/>
            <a:ext cx="1512168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267744" y="3068960"/>
            <a:ext cx="1584176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pic>
        <p:nvPicPr>
          <p:cNvPr id="5124" name="Picture 4" descr="Redundant network - routers and switches by lukas - A network diagram consisting of two routers with connections to the backbone and two switches with access ports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222618"/>
            <a:ext cx="1665943" cy="158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9462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558924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But still just a network of little green boxes (that find each other somehow)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Or (of course), an 802.1Q Bridged LAN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3131840" y="3068960"/>
            <a:ext cx="432048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16016" y="3068960"/>
            <a:ext cx="1296144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3068960"/>
            <a:ext cx="288032" cy="194421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360040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187624" y="4936592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38" name="Rectangle 37"/>
          <p:cNvSpPr/>
          <p:nvPr/>
        </p:nvSpPr>
        <p:spPr>
          <a:xfrm flipH="1">
            <a:off x="5509432" y="4936592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962400" y="5229200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742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558924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Bridges already have some understanding of “what is attached to network via which bridge port”.  Let’s reuse it!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Now, let the Bridged LAN help with the brains!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3131840" y="3068960"/>
            <a:ext cx="432048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348880"/>
            <a:ext cx="792088" cy="722792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16016" y="3068960"/>
            <a:ext cx="1296144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3068960"/>
            <a:ext cx="288032" cy="194421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 flipH="1">
            <a:off x="4211960" y="2348880"/>
            <a:ext cx="792088" cy="722792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sp>
        <p:nvSpPr>
          <p:cNvPr id="62" name="Rectangle 61"/>
          <p:cNvSpPr/>
          <p:nvPr/>
        </p:nvSpPr>
        <p:spPr>
          <a:xfrm flipH="1">
            <a:off x="6372200" y="2348880"/>
            <a:ext cx="792088" cy="722792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360040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348880"/>
            <a:ext cx="792088" cy="722792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187624" y="4936592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38" name="Rectangle 37"/>
          <p:cNvSpPr/>
          <p:nvPr/>
        </p:nvSpPr>
        <p:spPr>
          <a:xfrm flipH="1">
            <a:off x="5580112" y="4936592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962400" y="5229200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187624" y="4949552"/>
            <a:ext cx="2448272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 flipH="1">
            <a:off x="5580112" y="4941168"/>
            <a:ext cx="2448272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3837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</a:p>
          <a:p>
            <a:r>
              <a:rPr lang="en-US" dirty="0" smtClean="0"/>
              <a:t>This example will be used repeatedly in this deck.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Let’s start at the beginning.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07504" y="2443611"/>
            <a:ext cx="838200" cy="34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07504" y="2773999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498104" y="2443611"/>
            <a:ext cx="838200" cy="34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498104" y="2773999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603004" y="2421975"/>
            <a:ext cx="88394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603004" y="2773999"/>
            <a:ext cx="88394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488704" y="3426288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59904" y="342628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850500" y="3336375"/>
            <a:ext cx="3649492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926604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879104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022104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604332" y="2060071"/>
            <a:ext cx="88261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89040"/>
            <a:ext cx="8578850" cy="2664296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“DSAF” = “Distribution System Access Function” (as opposed to the whole AP, which covers many </a:t>
            </a:r>
            <a:r>
              <a:rPr lang="en-US" dirty="0" err="1" smtClean="0"/>
              <a:t>sublayers</a:t>
            </a:r>
            <a:r>
              <a:rPr lang="en-US" dirty="0" smtClean="0"/>
              <a:t>).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“</a:t>
            </a:r>
            <a:r>
              <a:rPr lang="en-US" dirty="0" err="1" smtClean="0"/>
              <a:t>nAP</a:t>
            </a:r>
            <a:r>
              <a:rPr lang="en-US" dirty="0" smtClean="0"/>
              <a:t> STA” == upper layers of a non-AP STA.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The          symbols are Service Access Points to the </a:t>
            </a:r>
            <a:r>
              <a:rPr lang="en-US" dirty="0" smtClean="0">
                <a:solidFill>
                  <a:schemeClr val="accent6"/>
                </a:solidFill>
              </a:rPr>
              <a:t>IEEE 802.11 Clause 5 MAC Service </a:t>
            </a:r>
            <a:r>
              <a:rPr lang="en-US" dirty="0" smtClean="0"/>
              <a:t>offered to the users of the non-AP STAs.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23528" y="2064278"/>
            <a:ext cx="799288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7859075" y="1704238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6418915" y="1704238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339235" y="2424318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98835" y="1272190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77816" y="2443611"/>
            <a:ext cx="838200" cy="34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877816" y="2773999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4258816" y="3136751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851920" y="2082555"/>
            <a:ext cx="86409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475656" y="2083571"/>
            <a:ext cx="86409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21036" y="2083571"/>
            <a:ext cx="81060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000000"/>
                </a:solidFill>
              </a:rPr>
              <a:t>nAP</a:t>
            </a:r>
            <a:r>
              <a:rPr lang="en-US" sz="1200" dirty="0" smtClean="0">
                <a:solidFill>
                  <a:srgbClr val="000000"/>
                </a:solidFill>
              </a:rPr>
              <a:t> STA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851920" y="1722515"/>
            <a:ext cx="864096" cy="361056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user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475656" y="1723531"/>
            <a:ext cx="864096" cy="361056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user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67544" y="1723531"/>
            <a:ext cx="864096" cy="361056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user</a:t>
            </a:r>
          </a:p>
        </p:txBody>
      </p:sp>
      <p:sp>
        <p:nvSpPr>
          <p:cNvPr id="60" name="Oval 59"/>
          <p:cNvSpPr/>
          <p:nvPr/>
        </p:nvSpPr>
        <p:spPr>
          <a:xfrm>
            <a:off x="3995936" y="2011563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1" name="Oval 60"/>
          <p:cNvSpPr/>
          <p:nvPr/>
        </p:nvSpPr>
        <p:spPr>
          <a:xfrm>
            <a:off x="1586136" y="2011563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2" name="Oval 61"/>
          <p:cNvSpPr/>
          <p:nvPr/>
        </p:nvSpPr>
        <p:spPr>
          <a:xfrm>
            <a:off x="611560" y="2011563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Oval 62"/>
          <p:cNvSpPr/>
          <p:nvPr/>
        </p:nvSpPr>
        <p:spPr>
          <a:xfrm>
            <a:off x="1475656" y="5539520"/>
            <a:ext cx="609600" cy="121728"/>
          </a:xfrm>
          <a:prstGeom prst="ellipse">
            <a:avLst/>
          </a:prstGeom>
          <a:solidFill>
            <a:srgbClr val="FFFF00"/>
          </a:solidFill>
          <a:ln w="9525" cmpd="sng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8024" y="3091683"/>
            <a:ext cx="3371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The medium (the “ether”)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667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relationship between DSAF &amp; 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First interpretation:  “The Distribution System provides instances of a service to the DSAF(s).”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We’ll call this </a:t>
            </a:r>
            <a:r>
              <a:rPr lang="en-US" dirty="0" smtClean="0">
                <a:solidFill>
                  <a:srgbClr val="FF0000"/>
                </a:solidFill>
              </a:rPr>
              <a:t>DSAF/DS</a:t>
            </a:r>
            <a:r>
              <a:rPr lang="en-US" dirty="0" smtClean="0"/>
              <a:t> (“DSAF over DS”).</a:t>
            </a:r>
          </a:p>
          <a:p>
            <a:pPr>
              <a:buFont typeface="Arial"/>
              <a:buChar char="•"/>
            </a:pPr>
            <a:r>
              <a:rPr lang="en-US" dirty="0" smtClean="0"/>
              <a:t>(IEEE 802.11-2012 Annex R.2.2.2.3 says this, explicitly. Annex R is non-normative, but this is the only place in 802.11-2012 (that we have found) that the relationship is stated unambiguously (see e.g. Figure 4-2).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00299" y="3480321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17695" y="3480321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3832345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118417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8435139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213218" y="32129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15299" y="3933056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93138" y="2780928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2074317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851920" y="3415184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37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relationship between DSAF &amp; 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Second interpretation:  “The Distribution System peers with the DSAF(s) via real or virtual links.”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We’ll call this </a:t>
            </a:r>
            <a:r>
              <a:rPr lang="en-US" dirty="0" smtClean="0">
                <a:solidFill>
                  <a:srgbClr val="FF0000"/>
                </a:solidFill>
              </a:rPr>
              <a:t>DSAF=DS</a:t>
            </a:r>
            <a:r>
              <a:rPr lang="en-US" dirty="0" smtClean="0"/>
              <a:t> (“DSAF peers with DS”).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8435139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7213218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7915299" y="4407495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3138" y="3255367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393492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7544" y="428694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29944" y="393492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29944" y="428694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716016" y="3789040"/>
            <a:ext cx="0" cy="1126988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95936" y="4907644"/>
            <a:ext cx="864096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139952" y="3717032"/>
            <a:ext cx="0" cy="1190612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23728" y="3789040"/>
            <a:ext cx="0" cy="1126988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403648" y="4907644"/>
            <a:ext cx="864096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547664" y="3717032"/>
            <a:ext cx="0" cy="1190612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997968" y="357301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8872" y="3573016"/>
            <a:ext cx="122280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580192" y="3573016"/>
            <a:ext cx="1287951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32" name="Oval 31"/>
          <p:cNvSpPr/>
          <p:nvPr/>
        </p:nvSpPr>
        <p:spPr>
          <a:xfrm>
            <a:off x="1320701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979712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951461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610472" y="387374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68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relationship between DSAF &amp; 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Third interpretation:  “The Distribution System utilizes instances of a service provided by the AP(s).”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We’ll call this </a:t>
            </a:r>
            <a:r>
              <a:rPr lang="en-US" dirty="0" smtClean="0">
                <a:solidFill>
                  <a:srgbClr val="FF0000"/>
                </a:solidFill>
              </a:rPr>
              <a:t>DS/DSAF </a:t>
            </a:r>
            <a:r>
              <a:rPr lang="en-US" dirty="0" smtClean="0"/>
              <a:t>(“DS over DSAF”).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00299" y="321297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9" name="Rectangle 8"/>
          <p:cNvSpPr/>
          <p:nvPr/>
        </p:nvSpPr>
        <p:spPr>
          <a:xfrm>
            <a:off x="971600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72928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17695" y="39547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17695" y="430678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95123" y="359285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DSAF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8435139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213218" y="3687415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7C8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15299" y="4407495"/>
            <a:ext cx="1193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93138" y="3255367"/>
            <a:ext cx="1535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indications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079253" y="352640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851920" y="3526408"/>
            <a:ext cx="393576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9879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2116</TotalTime>
  <Words>1964</Words>
  <Application>Microsoft Office PowerPoint</Application>
  <PresentationFormat>On-screen Show (4:3)</PresentationFormat>
  <Paragraphs>591</Paragraphs>
  <Slides>32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 Unicode MS</vt:lpstr>
      <vt:lpstr>MS Gothic</vt:lpstr>
      <vt:lpstr>Arial</vt:lpstr>
      <vt:lpstr>Times New Roman</vt:lpstr>
      <vt:lpstr>802-11-template</vt:lpstr>
      <vt:lpstr>Document</vt:lpstr>
      <vt:lpstr>802.11ak and 802.1AC Convergence Function</vt:lpstr>
      <vt:lpstr>Abstract</vt:lpstr>
      <vt:lpstr>PowerPoint Presentation</vt:lpstr>
      <vt:lpstr>This is an example of a physical network</vt:lpstr>
      <vt:lpstr>Layering</vt:lpstr>
      <vt:lpstr>Let’s start at the beginning.</vt:lpstr>
      <vt:lpstr>What is relationship between DSAF &amp; DS?</vt:lpstr>
      <vt:lpstr>What is relationship between DSAF &amp; DS?</vt:lpstr>
      <vt:lpstr>What is relationship between DSAF &amp; DS?</vt:lpstr>
      <vt:lpstr>What the DS is NOT (I hope!)</vt:lpstr>
      <vt:lpstr>This is the relationship for this deck</vt:lpstr>
      <vt:lpstr>A standard view of that same network in 802.11 today</vt:lpstr>
      <vt:lpstr>One possible 802.1AC-to-portal architecture</vt:lpstr>
      <vt:lpstr>But, there is an alternate approach.</vt:lpstr>
      <vt:lpstr>So, another representation could be … </vt:lpstr>
      <vt:lpstr>PowerPoint Presentation</vt:lpstr>
      <vt:lpstr>PowerPoint Presentation</vt:lpstr>
      <vt:lpstr>P802.11ak and non-11ak STNs on one AP.</vt:lpstr>
      <vt:lpstr>P802.11ak and non-11ak STNs on two APs.</vt:lpstr>
      <vt:lpstr>P802.11ak and non-11ak STNs on two APs.</vt:lpstr>
      <vt:lpstr>P802.11ak and non-11ak STNs on two APs.</vt:lpstr>
      <vt:lpstr>P802.11ak and non-11ak STNs on two APs.</vt:lpstr>
      <vt:lpstr>To summarize</vt:lpstr>
      <vt:lpstr>Recall our basic model of the DS.</vt:lpstr>
      <vt:lpstr>Terminology:</vt:lpstr>
      <vt:lpstr>For example, a “fat yellow cable”</vt:lpstr>
      <vt:lpstr>For example, a “fat yellow cable” (cont.)</vt:lpstr>
      <vt:lpstr>Of course, can be a modern 802.3 network</vt:lpstr>
      <vt:lpstr>Of course, can be a modern 802.3 network</vt:lpstr>
      <vt:lpstr>Or, it can be a full network, IP, routers, …</vt:lpstr>
      <vt:lpstr>Or (of course), an 802.1Q Bridged LAN</vt:lpstr>
      <vt:lpstr>Now, let the Bridged LAN help with the brains!</vt:lpstr>
    </vt:vector>
  </TitlesOfParts>
  <Company>Cisco Systems, Spctralink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Mark Hamilton</cp:lastModifiedBy>
  <cp:revision>83</cp:revision>
  <cp:lastPrinted>1601-01-01T00:00:00Z</cp:lastPrinted>
  <dcterms:created xsi:type="dcterms:W3CDTF">2010-02-15T12:38:41Z</dcterms:created>
  <dcterms:modified xsi:type="dcterms:W3CDTF">2015-11-12T15:42:23Z</dcterms:modified>
</cp:coreProperties>
</file>