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wmf" ContentType="image/x-wmf"/>
  <Default Extension="bin" ContentType="application/vnd.openxmlformats-officedocument.presentationml.printerSettings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5"/>
  </p:notesMasterIdLst>
  <p:handoutMasterIdLst>
    <p:handoutMasterId r:id="rId26"/>
  </p:handoutMasterIdLst>
  <p:sldIdLst>
    <p:sldId id="256" r:id="rId2"/>
    <p:sldId id="257" r:id="rId3"/>
    <p:sldId id="275" r:id="rId4"/>
    <p:sldId id="265" r:id="rId5"/>
    <p:sldId id="266" r:id="rId6"/>
    <p:sldId id="289" r:id="rId7"/>
    <p:sldId id="290" r:id="rId8"/>
    <p:sldId id="291" r:id="rId9"/>
    <p:sldId id="292" r:id="rId10"/>
    <p:sldId id="293" r:id="rId11"/>
    <p:sldId id="294" r:id="rId12"/>
    <p:sldId id="267" r:id="rId13"/>
    <p:sldId id="268" r:id="rId14"/>
    <p:sldId id="269" r:id="rId15"/>
    <p:sldId id="270" r:id="rId16"/>
    <p:sldId id="274" r:id="rId17"/>
    <p:sldId id="295" r:id="rId18"/>
    <p:sldId id="296" r:id="rId19"/>
    <p:sldId id="297" r:id="rId20"/>
    <p:sldId id="298" r:id="rId21"/>
    <p:sldId id="299" r:id="rId22"/>
    <p:sldId id="300" r:id="rId23"/>
    <p:sldId id="301" r:id="rId24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00"/>
    <a:srgbClr val="0000FF"/>
    <a:srgbClr val="963B01"/>
    <a:srgbClr val="FF7C80"/>
    <a:srgbClr val="00CC99"/>
    <a:srgbClr val="69697B"/>
    <a:srgbClr val="D2D2F4"/>
    <a:srgbClr val="4351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7062" autoAdjust="0"/>
    <p:restoredTop sz="94660"/>
  </p:normalViewPr>
  <p:slideViewPr>
    <p:cSldViewPr>
      <p:cViewPr varScale="1">
        <p:scale>
          <a:sx n="123" d="100"/>
          <a:sy n="123" d="100"/>
        </p:scale>
        <p:origin x="-576" y="-10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98" d="100"/>
          <a:sy n="98" d="100"/>
        </p:scale>
        <p:origin x="-4320" y="-33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notesMaster" Target="notesMasters/notesMaster1.xml"/><Relationship Id="rId26" Type="http://schemas.openxmlformats.org/officeDocument/2006/relationships/handoutMaster" Target="handoutMasters/handoutMaster1.xml"/><Relationship Id="rId27" Type="http://schemas.openxmlformats.org/officeDocument/2006/relationships/printerSettings" Target="printerSettings/printerSettings1.bin"/><Relationship Id="rId28" Type="http://schemas.openxmlformats.org/officeDocument/2006/relationships/presProps" Target="presProps.xml"/><Relationship Id="rId29" Type="http://schemas.openxmlformats.org/officeDocument/2006/relationships/viewProps" Target="viewProps.xml"/><Relationship Id="rId30" Type="http://schemas.openxmlformats.org/officeDocument/2006/relationships/theme" Target="theme/theme1.xml"/><Relationship Id="rId31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dirty="0" smtClean="0"/>
              <a:t>doc.: IEEE 802.11-14/</a:t>
            </a:r>
            <a:r>
              <a:rPr lang="en-US" dirty="0" smtClean="0"/>
              <a:t>0562r6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12097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3827140" y="0"/>
            <a:ext cx="2453010" cy="307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doc.: IEEE 802.11-14/</a:t>
            </a:r>
            <a:r>
              <a:rPr lang="en-US" dirty="0" smtClean="0"/>
              <a:t>0562r6</a:t>
            </a:r>
            <a:endParaRPr lang="en-US" dirty="0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1516906" cy="222944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March 2015</a:t>
            </a:r>
            <a:endParaRPr lang="en-US" dirty="0"/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 smtClean="0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54147453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2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</a:t>
            </a:r>
            <a:r>
              <a:rPr lang="en-US" dirty="0" smtClean="0"/>
              <a:t>0562r6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</a:t>
            </a:r>
            <a:r>
              <a:rPr lang="en-US" dirty="0" smtClean="0"/>
              <a:t>0562r6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 dirty="0" smtClean="0"/>
              <a:t>doc.: IEEE 802.11-14/</a:t>
            </a:r>
            <a:r>
              <a:rPr lang="en-US" dirty="0" smtClean="0"/>
              <a:t>0562r6</a:t>
            </a:r>
            <a:endParaRPr lang="en-US" dirty="0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3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smtClean="0"/>
              <a:t>doc.: IEEE 802.11-14/0562r4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January 2015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206961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54113" y="701675"/>
            <a:ext cx="4624387" cy="3467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idx="10"/>
          </p:nvPr>
        </p:nvSpPr>
        <p:spPr/>
        <p:txBody>
          <a:bodyPr/>
          <a:lstStyle/>
          <a:p>
            <a:r>
              <a:rPr lang="en-US" dirty="0" smtClean="0"/>
              <a:t>doc.: IEEE 802.11-14/</a:t>
            </a:r>
            <a:r>
              <a:rPr lang="en-US" dirty="0" smtClean="0"/>
              <a:t>0562r6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r>
              <a:rPr lang="en-US" smtClean="0"/>
              <a:t>March 2015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idx="12"/>
          </p:nvPr>
        </p:nvSpPr>
        <p:spPr/>
        <p:txBody>
          <a:bodyPr/>
          <a:lstStyle/>
          <a:p>
            <a:r>
              <a:rPr lang="en-US" smtClean="0"/>
              <a:t>Norman Finn, Cisco Systems, Mark Hamilton, Spectralink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3"/>
          </p:nvPr>
        </p:nvSpPr>
        <p:spPr/>
        <p:txBody>
          <a:bodyPr/>
          <a:lstStyle/>
          <a:p>
            <a:r>
              <a:rPr lang="en-US" smtClean="0"/>
              <a:t>Page </a:t>
            </a:r>
            <a:fld id="{47A7FEEB-9CD2-43FE-843C-C5350BEACB45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001782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Bulle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9702" y="432215"/>
            <a:ext cx="8588861" cy="838200"/>
          </a:xfrm>
        </p:spPr>
        <p:txBody>
          <a:bodyPr/>
          <a:lstStyle>
            <a:lvl1pPr algn="l" defTabSz="914400" rtl="0" eaLnBrk="1" latinLnBrk="0" hangingPunct="1">
              <a:lnSpc>
                <a:spcPct val="80000"/>
              </a:lnSpc>
              <a:spcBef>
                <a:spcPct val="0"/>
              </a:spcBef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0"/>
          </p:nvPr>
        </p:nvSpPr>
        <p:spPr>
          <a:xfrm>
            <a:off x="239713" y="1344168"/>
            <a:ext cx="8578850" cy="4965192"/>
          </a:xfrm>
        </p:spPr>
        <p:txBody>
          <a:bodyPr/>
          <a:lstStyle>
            <a:lvl1pPr>
              <a:lnSpc>
                <a:spcPct val="95000"/>
              </a:lnSpc>
              <a:spcBef>
                <a:spcPts val="1480"/>
              </a:spcBef>
              <a:defRPr sz="3200">
                <a:solidFill>
                  <a:srgbClr val="435153"/>
                </a:solidFill>
                <a:latin typeface="+mj-lt"/>
              </a:defRPr>
            </a:lvl1pPr>
            <a:lvl2pPr>
              <a:lnSpc>
                <a:spcPct val="95000"/>
              </a:lnSpc>
              <a:spcBef>
                <a:spcPts val="600"/>
              </a:spcBef>
              <a:defRPr>
                <a:solidFill>
                  <a:srgbClr val="435153"/>
                </a:solidFill>
                <a:latin typeface="+mj-lt"/>
              </a:defRPr>
            </a:lvl2pPr>
            <a:lvl3pPr>
              <a:defRPr>
                <a:solidFill>
                  <a:srgbClr val="435153"/>
                </a:solidFill>
                <a:latin typeface="+mj-lt"/>
              </a:defRPr>
            </a:lvl3pPr>
            <a:lvl4pPr>
              <a:defRPr>
                <a:solidFill>
                  <a:srgbClr val="435153"/>
                </a:solidFill>
                <a:latin typeface="+mj-lt"/>
              </a:defRPr>
            </a:lvl4pPr>
            <a:lvl5pPr>
              <a:defRPr>
                <a:solidFill>
                  <a:srgbClr val="435153"/>
                </a:solidFill>
                <a:latin typeface="+mj-lt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1705988"/>
      </p:ext>
    </p:extLst>
  </p:cSld>
  <p:clrMapOvr>
    <a:masterClrMapping/>
  </p:clrMapOvr>
  <p:transition xmlns:p14="http://schemas.microsoft.com/office/powerpoint/2010/main">
    <p:wipe dir="r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4716016" y="6475413"/>
            <a:ext cx="3826322" cy="19394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4572000" y="6475413"/>
            <a:ext cx="397033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>
          <a:xfrm>
            <a:off x="5004048" y="4221088"/>
            <a:ext cx="3610298" cy="19394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55976" y="4869160"/>
            <a:ext cx="528637" cy="363537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Relationship Id="rId11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smtClean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en-GB" smtClean="0"/>
              <a:t>Click to edit the outline text format</a:t>
            </a:r>
          </a:p>
          <a:p>
            <a:pPr lvl="1"/>
            <a:r>
              <a:rPr lang="en-GB" smtClean="0"/>
              <a:t>Second Outline Level</a:t>
            </a:r>
          </a:p>
          <a:p>
            <a:pPr lvl="2"/>
            <a:r>
              <a:rPr lang="en-GB" smtClean="0"/>
              <a:t>Third Outline Level</a:t>
            </a:r>
          </a:p>
          <a:p>
            <a:pPr lvl="3"/>
            <a:r>
              <a:rPr lang="en-GB" smtClean="0"/>
              <a:t>Fourth Outline Level</a:t>
            </a:r>
          </a:p>
          <a:p>
            <a:pPr lvl="4"/>
            <a:r>
              <a:rPr lang="en-GB" smtClean="0"/>
              <a:t>Fifth Outline Level</a:t>
            </a:r>
          </a:p>
          <a:p>
            <a:pPr lvl="4"/>
            <a:r>
              <a:rPr lang="en-GB" smtClean="0"/>
              <a:t>Sixth Outline Level</a:t>
            </a:r>
          </a:p>
          <a:p>
            <a:pPr lvl="4"/>
            <a:r>
              <a:rPr lang="en-GB" smtClean="0"/>
              <a:t>Seventh Outline Level</a:t>
            </a:r>
          </a:p>
          <a:p>
            <a:pPr lvl="4"/>
            <a:r>
              <a:rPr lang="en-GB" smtClean="0"/>
              <a:t>Eighth Outline Level</a:t>
            </a:r>
          </a:p>
          <a:p>
            <a:pPr lvl="4"/>
            <a:r>
              <a:rPr lang="en-GB" smtClean="0"/>
              <a:t>Ninth Outline Level</a:t>
            </a:r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11-14/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0562r6</a:t>
            </a:r>
            <a:endParaRPr kumimoji="0" lang="en-GB" sz="1800" b="1" i="0" u="none" strike="noStrike" kern="1200" cap="none" spc="0" normalizeH="0" baseline="0" noProof="0" dirty="0" smtClean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  <p:sp>
        <p:nvSpPr>
          <p:cNvPr id="11" name="Date Placeholder 3"/>
          <p:cNvSpPr txBox="1">
            <a:spLocks/>
          </p:cNvSpPr>
          <p:nvPr userDrawn="1"/>
        </p:nvSpPr>
        <p:spPr bwMode="auto">
          <a:xfrm>
            <a:off x="683568" y="332656"/>
            <a:ext cx="208823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US" sz="1800" b="1" dirty="0" smtClean="0">
                <a:solidFill>
                  <a:schemeClr val="tx1"/>
                </a:solidFill>
              </a:rPr>
              <a:t>March 2015</a:t>
            </a:r>
            <a:endParaRPr lang="en-GB" sz="1800" b="1" dirty="0">
              <a:solidFill>
                <a:schemeClr val="tx1"/>
              </a:solidFill>
            </a:endParaRPr>
          </a:p>
        </p:txBody>
      </p:sp>
      <p:sp>
        <p:nvSpPr>
          <p:cNvPr id="12" name="Date Placeholder 3"/>
          <p:cNvSpPr txBox="1">
            <a:spLocks/>
          </p:cNvSpPr>
          <p:nvPr userDrawn="1"/>
        </p:nvSpPr>
        <p:spPr bwMode="auto">
          <a:xfrm>
            <a:off x="683568" y="6453336"/>
            <a:ext cx="72008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algn="l"/>
            <a:r>
              <a:rPr lang="en-GB" sz="1200" dirty="0" smtClean="0">
                <a:solidFill>
                  <a:srgbClr val="000000"/>
                </a:solidFill>
              </a:rPr>
              <a:t>Submission</a:t>
            </a:r>
            <a:endParaRPr lang="en-GB" sz="1200" b="1" dirty="0">
              <a:solidFill>
                <a:schemeClr val="tx1"/>
              </a:solidFill>
            </a:endParaRPr>
          </a:p>
        </p:txBody>
      </p:sp>
      <p:sp>
        <p:nvSpPr>
          <p:cNvPr id="13" name="Date Placeholder 3"/>
          <p:cNvSpPr txBox="1">
            <a:spLocks/>
          </p:cNvSpPr>
          <p:nvPr userDrawn="1"/>
        </p:nvSpPr>
        <p:spPr bwMode="auto">
          <a:xfrm>
            <a:off x="4139952" y="6453336"/>
            <a:ext cx="648072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  <a:defRPr/>
            </a:pPr>
            <a:r>
              <a:rPr lang="en-GB" sz="1200" dirty="0" smtClean="0">
                <a:solidFill>
                  <a:schemeClr val="tx1"/>
                </a:solidFill>
              </a:rPr>
              <a:t>Slide </a:t>
            </a:r>
            <a:fld id="{D09C756B-EB39-4236-ADBB-73052B179AE4}" type="slidenum">
              <a:rPr lang="en-GB" sz="1200" smtClean="0">
                <a:solidFill>
                  <a:schemeClr val="tx1"/>
                </a:solidFill>
              </a:rPr>
              <a:pPr marL="0" marR="0" indent="0" algn="l" defTabSz="449263" rtl="0" eaLnBrk="0" fontAlgn="base" latinLnBrk="0" hangingPunct="0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buNone/>
                <a:tabLst/>
                <a:defRPr/>
              </a:pPr>
              <a:t>‹#›</a:t>
            </a:fld>
            <a:endParaRPr lang="en-GB" sz="1200" dirty="0" smtClean="0">
              <a:solidFill>
                <a:schemeClr val="tx1"/>
              </a:solidFill>
            </a:endParaRPr>
          </a:p>
        </p:txBody>
      </p:sp>
      <p:sp>
        <p:nvSpPr>
          <p:cNvPr id="14" name="Date Placeholder 3"/>
          <p:cNvSpPr txBox="1">
            <a:spLocks/>
          </p:cNvSpPr>
          <p:nvPr userDrawn="1"/>
        </p:nvSpPr>
        <p:spPr bwMode="auto">
          <a:xfrm>
            <a:off x="4932040" y="6453336"/>
            <a:ext cx="3600400" cy="20104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r>
              <a:rPr lang="en-GB" sz="1200" dirty="0" smtClean="0">
                <a:solidFill>
                  <a:schemeClr val="tx1"/>
                </a:solidFill>
              </a:rPr>
              <a:t>Norman Finn, Cisco Systems, Mark Hamilton, Spectralink</a:t>
            </a:r>
            <a:endParaRPr lang="en-GB" sz="1200" dirty="0">
              <a:solidFill>
                <a:schemeClr val="tx1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4" Type="http://schemas.openxmlformats.org/officeDocument/2006/relationships/oleObject" Target="../embeddings/Microsoft_Word_97_-_2004_Document1.doc"/><Relationship Id="rId5" Type="http://schemas.openxmlformats.org/officeDocument/2006/relationships/image" Target="../media/image1.emf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emf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4.emf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image" Target="../media/image2.wmf"/><Relationship Id="rId3" Type="http://schemas.openxmlformats.org/officeDocument/2006/relationships/image" Target="../media/image3.wm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.xml"/><Relationship Id="rId2" Type="http://schemas.openxmlformats.org/officeDocument/2006/relationships/notesSlide" Target="../notesSlides/notesSlide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0" y="685800"/>
            <a:ext cx="91440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smtClean="0"/>
              <a:t>802.11ak and </a:t>
            </a:r>
            <a:r>
              <a:rPr lang="en-GB" dirty="0"/>
              <a:t>802.1AC Convergence </a:t>
            </a:r>
            <a:r>
              <a:rPr lang="en-GB" dirty="0" smtClean="0"/>
              <a:t>Function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524000"/>
            <a:ext cx="7772400" cy="396875"/>
          </a:xfrm>
          <a:ln/>
        </p:spPr>
        <p:txBody>
          <a:bodyPr>
            <a:normAutofit lnSpcReduction="10000"/>
          </a:bodyPr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2014-03-10</a:t>
            </a:r>
            <a:endParaRPr lang="en-GB" sz="2000" b="0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3664444"/>
              </p:ext>
            </p:extLst>
          </p:nvPr>
        </p:nvGraphicFramePr>
        <p:xfrm>
          <a:off x="508000" y="2339975"/>
          <a:ext cx="8156575" cy="2378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34" name="Document" r:id="rId4" imgW="8255000" imgH="2413000" progId="Word.Document.8">
                  <p:embed/>
                </p:oleObj>
              </mc:Choice>
              <mc:Fallback>
                <p:oleObj name="Document" r:id="rId4" imgW="8255000" imgH="2413000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339975"/>
                        <a:ext cx="8156575" cy="2378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sp>
        <p:nvSpPr>
          <p:cNvPr id="3" name="Footer Placeholder 2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Non-useful interpretation:  “The Distribution System’s position in the layering diagram is undefined.”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 marL="0" indent="0"/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r>
              <a:rPr lang="en-US" dirty="0" smtClean="0"/>
              <a:t>There is no place for an undefined amorphous </a:t>
            </a:r>
            <a:r>
              <a:rPr lang="en-US" dirty="0" err="1" smtClean="0"/>
              <a:t>cloudish</a:t>
            </a:r>
            <a:r>
              <a:rPr lang="en-US" dirty="0" smtClean="0"/>
              <a:t> thingamajig in the ISO layering model.</a:t>
            </a:r>
            <a:endParaRPr lang="en-US" dirty="0"/>
          </a:p>
        </p:txBody>
      </p:sp>
      <p:pic>
        <p:nvPicPr>
          <p:cNvPr id="25" name="Picture 2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07704" y="3212976"/>
            <a:ext cx="2448272" cy="11521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the DS is </a:t>
            </a:r>
            <a:r>
              <a:rPr lang="en-US" dirty="0" smtClean="0">
                <a:solidFill>
                  <a:srgbClr val="FF0000"/>
                </a:solidFill>
              </a:rPr>
              <a:t>NOT</a:t>
            </a:r>
            <a:r>
              <a:rPr lang="en-US" dirty="0" smtClean="0"/>
              <a:t> (I hope!)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971600" y="395476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" name="Rectangle 9"/>
          <p:cNvSpPr/>
          <p:nvPr/>
        </p:nvSpPr>
        <p:spPr>
          <a:xfrm>
            <a:off x="971600" y="430678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72928" y="359285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17695" y="395476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17695" y="430678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95123" y="359285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915816" y="3573016"/>
            <a:ext cx="578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DS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0064742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FF0000"/>
                </a:solidFill>
              </a:rPr>
              <a:t>This</a:t>
            </a:r>
            <a:r>
              <a:rPr lang="en-US" dirty="0" smtClean="0"/>
              <a:t> is the relationship for this deck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72136"/>
          </a:xfrm>
        </p:spPr>
        <p:txBody>
          <a:bodyPr>
            <a:normAutofit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“The Distribution System provides instances of a service to the DSAF(s).”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 marL="0" indent="0"/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Because this is the only one to which these authors can find a specific reference in IEEE </a:t>
            </a:r>
            <a:r>
              <a:rPr lang="en-US" dirty="0" err="1" smtClean="0"/>
              <a:t>Std</a:t>
            </a:r>
            <a:r>
              <a:rPr lang="en-US" dirty="0" smtClean="0"/>
              <a:t> 802.11.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00299" y="3480321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9" name="Rectangle 8"/>
          <p:cNvSpPr/>
          <p:nvPr/>
        </p:nvSpPr>
        <p:spPr>
          <a:xfrm>
            <a:off x="971600" y="3480321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" name="Rectangle 9"/>
          <p:cNvSpPr/>
          <p:nvPr/>
        </p:nvSpPr>
        <p:spPr>
          <a:xfrm>
            <a:off x="971600" y="3832345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72928" y="3118417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17695" y="3480321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17695" y="3832345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95123" y="3118417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8435139" y="3212976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213218" y="3212976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915299" y="3933056"/>
            <a:ext cx="1193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requests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93138" y="2780928"/>
            <a:ext cx="1535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indications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074317" y="3415184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D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851920" y="3415184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D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108724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3505200" y="2255236"/>
            <a:ext cx="4533900" cy="36105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Distribution System (DS)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A standard view of that same network</a:t>
            </a:r>
            <a:r>
              <a:rPr lang="en-US" dirty="0">
                <a:solidFill>
                  <a:srgbClr val="435153"/>
                </a:solidFill>
              </a:rPr>
              <a:t> </a:t>
            </a:r>
            <a:r>
              <a:rPr lang="en-US" dirty="0" smtClean="0">
                <a:solidFill>
                  <a:srgbClr val="435153"/>
                </a:solidFill>
              </a:rPr>
              <a:t>in </a:t>
            </a:r>
            <a:r>
              <a:rPr lang="en-US" dirty="0" smtClean="0">
                <a:solidFill>
                  <a:schemeClr val="accent6"/>
                </a:solidFill>
              </a:rPr>
              <a:t>802.11 today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152400" y="2276872"/>
            <a:ext cx="838200" cy="3411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152400" y="26072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143000" y="2276872"/>
            <a:ext cx="838200" cy="3411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43000" y="26072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47900" y="2255236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47900" y="260726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133600" y="3259549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1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304800" y="3259549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89" name="Rectangle 88"/>
          <p:cNvSpPr/>
          <p:nvPr/>
        </p:nvSpPr>
        <p:spPr>
          <a:xfrm>
            <a:off x="6477000" y="2255236"/>
            <a:ext cx="838200" cy="362752"/>
          </a:xfrm>
          <a:prstGeom prst="rect">
            <a:avLst/>
          </a:prstGeom>
          <a:solidFill>
            <a:srgbClr val="69697B">
              <a:alpha val="30000"/>
            </a:srgb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0" name="Rectangle 89"/>
          <p:cNvSpPr/>
          <p:nvPr/>
        </p:nvSpPr>
        <p:spPr>
          <a:xfrm>
            <a:off x="6477000" y="2607260"/>
            <a:ext cx="838200" cy="362752"/>
          </a:xfrm>
          <a:prstGeom prst="rect">
            <a:avLst/>
          </a:prstGeom>
          <a:solidFill>
            <a:srgbClr val="D2D2F4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11" name="Rectangle 110"/>
          <p:cNvSpPr/>
          <p:nvPr/>
        </p:nvSpPr>
        <p:spPr>
          <a:xfrm>
            <a:off x="6248400" y="3259549"/>
            <a:ext cx="12954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 2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495396" y="3169636"/>
            <a:ext cx="22860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962400" y="3169636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3505199" y="3264084"/>
            <a:ext cx="26670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129" name="Straight Connector 128"/>
          <p:cNvCxnSpPr>
            <a:stCxn id="44" idx="2"/>
          </p:cNvCxnSpPr>
          <p:nvPr/>
        </p:nvCxnSpPr>
        <p:spPr>
          <a:xfrm>
            <a:off x="5715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240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6670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/>
          <p:nvPr/>
        </p:nvCxnSpPr>
        <p:spPr>
          <a:xfrm>
            <a:off x="6400800" y="3169636"/>
            <a:ext cx="10668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5" name="Straight Connector 134"/>
          <p:cNvCxnSpPr/>
          <p:nvPr/>
        </p:nvCxnSpPr>
        <p:spPr>
          <a:xfrm>
            <a:off x="6896004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3" name="Rectangle 72"/>
          <p:cNvSpPr/>
          <p:nvPr/>
        </p:nvSpPr>
        <p:spPr>
          <a:xfrm>
            <a:off x="7524328" y="1893332"/>
            <a:ext cx="1467272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74" name="Rectangle 73"/>
          <p:cNvSpPr/>
          <p:nvPr/>
        </p:nvSpPr>
        <p:spPr>
          <a:xfrm>
            <a:off x="2249228" y="1893332"/>
            <a:ext cx="1941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sp>
        <p:nvSpPr>
          <p:cNvPr id="75" name="Rectangle 74"/>
          <p:cNvSpPr/>
          <p:nvPr/>
        </p:nvSpPr>
        <p:spPr>
          <a:xfrm>
            <a:off x="5562600" y="1894180"/>
            <a:ext cx="1752600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sp>
        <p:nvSpPr>
          <p:cNvPr id="76" name="Rectangle 75"/>
          <p:cNvSpPr/>
          <p:nvPr/>
        </p:nvSpPr>
        <p:spPr>
          <a:xfrm>
            <a:off x="8153400" y="2255236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77" name="Rectangle 76"/>
          <p:cNvSpPr/>
          <p:nvPr/>
        </p:nvSpPr>
        <p:spPr>
          <a:xfrm>
            <a:off x="8153400" y="2606928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flipV="1">
            <a:off x="4067944" y="2492896"/>
            <a:ext cx="2304256" cy="3240360"/>
          </a:xfrm>
          <a:prstGeom prst="straightConnector1">
            <a:avLst/>
          </a:prstGeom>
          <a:ln w="57150" cmpd="sng">
            <a:solidFill>
              <a:srgbClr val="00CC99"/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8" name="Straight Connector 77"/>
          <p:cNvCxnSpPr/>
          <p:nvPr/>
        </p:nvCxnSpPr>
        <p:spPr>
          <a:xfrm>
            <a:off x="8305800" y="3169636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8458200" y="297001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0" name="Rectangle 79"/>
          <p:cNvSpPr/>
          <p:nvPr/>
        </p:nvSpPr>
        <p:spPr>
          <a:xfrm>
            <a:off x="7848600" y="3264084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This is similar to IEEE 802.11-2012, Figure R-1, but drawn with “request down indication up” rigorously applied.</a:t>
            </a:r>
          </a:p>
          <a:p>
            <a:r>
              <a:rPr lang="en-US" dirty="0" smtClean="0"/>
              <a:t>The DS </a:t>
            </a:r>
            <a:r>
              <a:rPr lang="en-US" dirty="0"/>
              <a:t>has three users, two </a:t>
            </a:r>
            <a:r>
              <a:rPr lang="en-US" dirty="0" smtClean="0"/>
              <a:t>APs </a:t>
            </a:r>
            <a:r>
              <a:rPr lang="en-US" dirty="0"/>
              <a:t>and a </a:t>
            </a:r>
            <a:r>
              <a:rPr lang="en-US" dirty="0" smtClean="0"/>
              <a:t>portal, so is shown </a:t>
            </a:r>
            <a:r>
              <a:rPr lang="en-US" b="1" dirty="0" smtClean="0">
                <a:solidFill>
                  <a:srgbClr val="00CC99"/>
                </a:solidFill>
              </a:rPr>
              <a:t>passing behind </a:t>
            </a:r>
            <a:r>
              <a:rPr lang="en-US" dirty="0" smtClean="0"/>
              <a:t>a MAC.</a:t>
            </a:r>
            <a:endParaRPr lang="en-US" dirty="0"/>
          </a:p>
          <a:p>
            <a:endParaRPr lang="en-US" dirty="0"/>
          </a:p>
        </p:txBody>
      </p:sp>
      <p:sp>
        <p:nvSpPr>
          <p:cNvPr id="33" name="Rectangle 32"/>
          <p:cNvSpPr/>
          <p:nvPr/>
        </p:nvSpPr>
        <p:spPr>
          <a:xfrm>
            <a:off x="153528" y="1916832"/>
            <a:ext cx="837119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STA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146553" y="1916832"/>
            <a:ext cx="833159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STA</a:t>
            </a:r>
          </a:p>
        </p:txBody>
      </p:sp>
      <p:sp>
        <p:nvSpPr>
          <p:cNvPr id="35" name="Oval 34"/>
          <p:cNvSpPr/>
          <p:nvPr/>
        </p:nvSpPr>
        <p:spPr>
          <a:xfrm>
            <a:off x="3635896" y="2194540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D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37" name="Oval 36"/>
          <p:cNvSpPr/>
          <p:nvPr/>
        </p:nvSpPr>
        <p:spPr>
          <a:xfrm>
            <a:off x="5868144" y="2194540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D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38" name="Oval 37"/>
          <p:cNvSpPr/>
          <p:nvPr/>
        </p:nvSpPr>
        <p:spPr>
          <a:xfrm>
            <a:off x="7596336" y="2194540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D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481723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One possible</a:t>
            </a:r>
            <a:br>
              <a:rPr lang="en-US" dirty="0" smtClean="0">
                <a:solidFill>
                  <a:srgbClr val="435153"/>
                </a:solidFill>
              </a:rPr>
            </a:br>
            <a:r>
              <a:rPr lang="en-US" dirty="0" smtClean="0">
                <a:solidFill>
                  <a:srgbClr val="435153"/>
                </a:solidFill>
              </a:rPr>
              <a:t>802.1AC-to-portal architecture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/>
          </a:bodyPr>
          <a:lstStyle/>
          <a:p>
            <a:r>
              <a:rPr lang="en-US" dirty="0" smtClean="0"/>
              <a:t>A </a:t>
            </a:r>
            <a:r>
              <a:rPr lang="en-US" b="1" dirty="0" smtClean="0">
                <a:solidFill>
                  <a:srgbClr val="FF6600"/>
                </a:solidFill>
              </a:rPr>
              <a:t>connecting link </a:t>
            </a:r>
            <a:r>
              <a:rPr lang="en-US" dirty="0" smtClean="0"/>
              <a:t>is required, because the portal </a:t>
            </a:r>
            <a:r>
              <a:rPr lang="en-US" b="1" dirty="0" smtClean="0">
                <a:solidFill>
                  <a:schemeClr val="accent6"/>
                </a:solidFill>
              </a:rPr>
              <a:t>uses</a:t>
            </a:r>
            <a:r>
              <a:rPr lang="en-US" dirty="0" smtClean="0">
                <a:solidFill>
                  <a:schemeClr val="accent6"/>
                </a:solidFill>
              </a:rPr>
              <a:t> </a:t>
            </a:r>
            <a:r>
              <a:rPr lang="en-US" dirty="0" smtClean="0"/>
              <a:t>a SAP; it does not </a:t>
            </a:r>
            <a:r>
              <a:rPr lang="en-US" b="1" dirty="0" smtClean="0">
                <a:solidFill>
                  <a:schemeClr val="accent6"/>
                </a:solidFill>
              </a:rPr>
              <a:t>provide</a:t>
            </a:r>
            <a:r>
              <a:rPr lang="en-US" dirty="0" smtClean="0"/>
              <a:t> one.</a:t>
            </a:r>
          </a:p>
          <a:p>
            <a:r>
              <a:rPr lang="en-US" dirty="0" smtClean="0"/>
              <a:t>Therefore an 802.1AC convergence layer specific to 802.11 is not necessary.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4956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4956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698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269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356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356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804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052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052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725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016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017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388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388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76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725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504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5" name="Rectangle 114"/>
          <p:cNvSpPr/>
          <p:nvPr/>
        </p:nvSpPr>
        <p:spPr>
          <a:xfrm>
            <a:off x="133302" y="2060848"/>
            <a:ext cx="838200" cy="4068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698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73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0" name="Rectangle 119"/>
          <p:cNvSpPr/>
          <p:nvPr/>
        </p:nvSpPr>
        <p:spPr>
          <a:xfrm>
            <a:off x="8058102" y="2132856"/>
            <a:ext cx="838200" cy="3344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8058102" y="2456556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30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4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764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4438508" y="1962104"/>
            <a:ext cx="2190892" cy="1828800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sp>
        <p:nvSpPr>
          <p:cNvPr id="40" name="Rectangle 39"/>
          <p:cNvSpPr/>
          <p:nvPr/>
        </p:nvSpPr>
        <p:spPr>
          <a:xfrm>
            <a:off x="128154" y="1742937"/>
            <a:ext cx="846778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STA</a:t>
            </a:r>
          </a:p>
        </p:txBody>
      </p:sp>
      <p:sp>
        <p:nvSpPr>
          <p:cNvPr id="41" name="Rectangle 40"/>
          <p:cNvSpPr/>
          <p:nvPr/>
        </p:nvSpPr>
        <p:spPr>
          <a:xfrm>
            <a:off x="8059227" y="1734332"/>
            <a:ext cx="836459" cy="388774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STA</a:t>
            </a:r>
          </a:p>
        </p:txBody>
      </p:sp>
      <p:sp>
        <p:nvSpPr>
          <p:cNvPr id="43" name="Oval 42"/>
          <p:cNvSpPr/>
          <p:nvPr/>
        </p:nvSpPr>
        <p:spPr>
          <a:xfrm>
            <a:off x="2226711" y="2040200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D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44" name="Oval 43"/>
          <p:cNvSpPr/>
          <p:nvPr/>
        </p:nvSpPr>
        <p:spPr>
          <a:xfrm>
            <a:off x="3923928" y="2040200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D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0830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51520" y="548680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But, there is an alternate approach.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714886"/>
            <a:ext cx="8578850" cy="2594473"/>
          </a:xfrm>
        </p:spPr>
        <p:txBody>
          <a:bodyPr>
            <a:normAutofit/>
          </a:bodyPr>
          <a:lstStyle/>
          <a:p>
            <a:r>
              <a:rPr lang="en-US" dirty="0" smtClean="0"/>
              <a:t>This interface is defined.</a:t>
            </a:r>
          </a:p>
          <a:p>
            <a:r>
              <a:rPr lang="en-US" dirty="0" smtClean="0"/>
              <a:t>It is the </a:t>
            </a:r>
            <a:r>
              <a:rPr lang="en-US" b="1" dirty="0" smtClean="0">
                <a:solidFill>
                  <a:schemeClr val="accent6"/>
                </a:solidFill>
              </a:rPr>
              <a:t>DS_SAP</a:t>
            </a:r>
            <a:r>
              <a:rPr lang="en-US" dirty="0" smtClean="0"/>
              <a:t>, </a:t>
            </a:r>
            <a:r>
              <a:rPr lang="en-US" dirty="0" smtClean="0"/>
              <a:t>         , illustrated </a:t>
            </a:r>
            <a:r>
              <a:rPr lang="en-US" dirty="0" smtClean="0"/>
              <a:t>in IEEE </a:t>
            </a:r>
            <a:r>
              <a:rPr lang="en-US" dirty="0" err="1" smtClean="0"/>
              <a:t>Std</a:t>
            </a:r>
            <a:r>
              <a:rPr lang="en-US" dirty="0" smtClean="0"/>
              <a:t> 802.11-2011 Figure R-1.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988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5" name="Rectangle 64"/>
          <p:cNvSpPr/>
          <p:nvPr/>
        </p:nvSpPr>
        <p:spPr>
          <a:xfrm>
            <a:off x="3828908" y="1743236"/>
            <a:ext cx="1600200" cy="361904"/>
          </a:xfrm>
          <a:prstGeom prst="rect">
            <a:avLst/>
          </a:prstGeom>
          <a:solidFill>
            <a:srgbClr val="FFE1DE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p</a:t>
            </a:r>
            <a:r>
              <a:rPr lang="en-US" sz="2000" dirty="0" smtClean="0">
                <a:solidFill>
                  <a:srgbClr val="000000"/>
                </a:solidFill>
              </a:rPr>
              <a:t>ortal</a:t>
            </a:r>
          </a:p>
        </p:txBody>
      </p: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DSAF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grpSp>
        <p:nvGrpSpPr>
          <p:cNvPr id="71" name="Group 70"/>
          <p:cNvGrpSpPr/>
          <p:nvPr/>
        </p:nvGrpSpPr>
        <p:grpSpPr>
          <a:xfrm>
            <a:off x="45909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72" name="Rectangle 7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73" name="Rectangle 7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grpSp>
        <p:nvGrpSpPr>
          <p:cNvPr id="91" name="Group 90"/>
          <p:cNvGrpSpPr/>
          <p:nvPr/>
        </p:nvGrpSpPr>
        <p:grpSpPr>
          <a:xfrm>
            <a:off x="5657708" y="2098909"/>
            <a:ext cx="838200" cy="714776"/>
            <a:chOff x="6255969" y="3933424"/>
            <a:chExt cx="838200" cy="714776"/>
          </a:xfrm>
          <a:solidFill>
            <a:srgbClr val="FFFF00"/>
          </a:solidFill>
        </p:grpSpPr>
        <p:sp>
          <p:nvSpPr>
            <p:cNvPr id="92" name="Rectangle 9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93" name="Rectangle 9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grpFill/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90908" y="3195200"/>
            <a:ext cx="1905000" cy="519687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anything,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e.g. 802.3</a:t>
            </a:r>
          </a:p>
        </p:txBody>
      </p:sp>
      <p:sp>
        <p:nvSpPr>
          <p:cNvPr id="95" name="Rectangle 94"/>
          <p:cNvSpPr/>
          <p:nvPr/>
        </p:nvSpPr>
        <p:spPr>
          <a:xfrm>
            <a:off x="6838903" y="3195201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6" name="Straight Connector 105"/>
          <p:cNvCxnSpPr/>
          <p:nvPr/>
        </p:nvCxnSpPr>
        <p:spPr>
          <a:xfrm>
            <a:off x="4857512" y="3028572"/>
            <a:ext cx="1333596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0481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8" name="Straight Connector 107"/>
          <p:cNvCxnSpPr/>
          <p:nvPr/>
        </p:nvCxnSpPr>
        <p:spPr>
          <a:xfrm>
            <a:off x="5886308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9" name="Straight Connector 108"/>
          <p:cNvCxnSpPr/>
          <p:nvPr/>
        </p:nvCxnSpPr>
        <p:spPr>
          <a:xfrm>
            <a:off x="7296102" y="3028572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7448502" y="2828948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11" name="Group 110"/>
          <p:cNvGrpSpPr/>
          <p:nvPr/>
        </p:nvGrpSpPr>
        <p:grpSpPr>
          <a:xfrm>
            <a:off x="7029402" y="2098909"/>
            <a:ext cx="838200" cy="714776"/>
            <a:chOff x="6255969" y="3933424"/>
            <a:chExt cx="838200" cy="714776"/>
          </a:xfrm>
        </p:grpSpPr>
        <p:sp>
          <p:nvSpPr>
            <p:cNvPr id="112" name="Rectangle 111"/>
            <p:cNvSpPr/>
            <p:nvPr/>
          </p:nvSpPr>
          <p:spPr>
            <a:xfrm>
              <a:off x="6255969" y="3933424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MAC</a:t>
              </a:r>
            </a:p>
          </p:txBody>
        </p:sp>
        <p:sp>
          <p:nvSpPr>
            <p:cNvPr id="113" name="Rectangle 112"/>
            <p:cNvSpPr/>
            <p:nvPr/>
          </p:nvSpPr>
          <p:spPr>
            <a:xfrm>
              <a:off x="6255969" y="4285448"/>
              <a:ext cx="838200" cy="362752"/>
            </a:xfrm>
            <a:prstGeom prst="rect">
              <a:avLst/>
            </a:prstGeom>
            <a:solidFill>
              <a:schemeClr val="bg1"/>
            </a:solidFill>
            <a:ln>
              <a:solidFill>
                <a:srgbClr val="000000"/>
              </a:solidFill>
            </a:ln>
            <a:effectLst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>
                  <a:solidFill>
                    <a:srgbClr val="000000"/>
                  </a:solidFill>
                </a:rPr>
                <a:t>PHY</a:t>
              </a:r>
            </a:p>
          </p:txBody>
        </p:sp>
      </p:grpSp>
      <p:sp>
        <p:nvSpPr>
          <p:cNvPr id="114" name="Rectangle 113"/>
          <p:cNvSpPr/>
          <p:nvPr/>
        </p:nvSpPr>
        <p:spPr>
          <a:xfrm>
            <a:off x="5657709" y="1733688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2" name="Rectangle 121"/>
          <p:cNvSpPr/>
          <p:nvPr/>
        </p:nvSpPr>
        <p:spPr>
          <a:xfrm>
            <a:off x="8058102" y="2456740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8477202" y="2819492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28" name="Rectangle 127"/>
          <p:cNvSpPr/>
          <p:nvPr/>
        </p:nvSpPr>
        <p:spPr>
          <a:xfrm>
            <a:off x="8096295" y="32099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2" name="Oval 1"/>
          <p:cNvSpPr/>
          <p:nvPr/>
        </p:nvSpPr>
        <p:spPr>
          <a:xfrm>
            <a:off x="3810000" y="1886088"/>
            <a:ext cx="609600" cy="488645"/>
          </a:xfrm>
          <a:prstGeom prst="ellipse">
            <a:avLst/>
          </a:prstGeom>
          <a:noFill/>
          <a:ln w="57150" cmpd="sng">
            <a:solidFill>
              <a:srgbClr val="FF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cxnSp>
        <p:nvCxnSpPr>
          <p:cNvPr id="4" name="Straight Arrow Connector 3"/>
          <p:cNvCxnSpPr/>
          <p:nvPr/>
        </p:nvCxnSpPr>
        <p:spPr>
          <a:xfrm>
            <a:off x="323528" y="4267200"/>
            <a:ext cx="2343198" cy="0"/>
          </a:xfrm>
          <a:prstGeom prst="straightConnector1">
            <a:avLst/>
          </a:prstGeom>
          <a:ln w="57150" cmpd="sng">
            <a:solidFill>
              <a:srgbClr val="FF0000"/>
            </a:solidFill>
            <a:headEnd type="none"/>
            <a:tailEnd type="none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3" name="Straight Arrow Connector 42"/>
          <p:cNvCxnSpPr>
            <a:endCxn id="2" idx="3"/>
          </p:cNvCxnSpPr>
          <p:nvPr/>
        </p:nvCxnSpPr>
        <p:spPr>
          <a:xfrm flipV="1">
            <a:off x="2627784" y="2303173"/>
            <a:ext cx="1271490" cy="1989923"/>
          </a:xfrm>
          <a:prstGeom prst="straightConnector1">
            <a:avLst/>
          </a:prstGeom>
          <a:ln w="57150" cmpd="sng">
            <a:solidFill>
              <a:srgbClr val="FF0000"/>
            </a:solidFill>
            <a:tailEnd type="arrow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4" name="Rectangle 43"/>
          <p:cNvSpPr/>
          <p:nvPr/>
        </p:nvSpPr>
        <p:spPr>
          <a:xfrm>
            <a:off x="133302" y="2060848"/>
            <a:ext cx="838200" cy="4068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7" name="Rectangle 46"/>
          <p:cNvSpPr/>
          <p:nvPr/>
        </p:nvSpPr>
        <p:spPr>
          <a:xfrm>
            <a:off x="128154" y="1742937"/>
            <a:ext cx="846778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STA</a:t>
            </a:r>
          </a:p>
        </p:txBody>
      </p:sp>
      <p:sp>
        <p:nvSpPr>
          <p:cNvPr id="48" name="Rectangle 47"/>
          <p:cNvSpPr/>
          <p:nvPr/>
        </p:nvSpPr>
        <p:spPr>
          <a:xfrm>
            <a:off x="8058102" y="2132856"/>
            <a:ext cx="838200" cy="3344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8059227" y="1734332"/>
            <a:ext cx="836459" cy="388774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STA</a:t>
            </a:r>
          </a:p>
        </p:txBody>
      </p:sp>
      <p:sp>
        <p:nvSpPr>
          <p:cNvPr id="53" name="Oval 52"/>
          <p:cNvSpPr/>
          <p:nvPr/>
        </p:nvSpPr>
        <p:spPr>
          <a:xfrm>
            <a:off x="2226711" y="2040200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D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54" name="Oval 53"/>
          <p:cNvSpPr/>
          <p:nvPr/>
        </p:nvSpPr>
        <p:spPr>
          <a:xfrm>
            <a:off x="3923928" y="2040200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D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55" name="Oval 54"/>
          <p:cNvSpPr/>
          <p:nvPr/>
        </p:nvSpPr>
        <p:spPr>
          <a:xfrm>
            <a:off x="3419872" y="4509120"/>
            <a:ext cx="931277" cy="288032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000000"/>
                </a:solidFill>
              </a:rPr>
              <a:t>D</a:t>
            </a:r>
            <a:endParaRPr lang="en-US" sz="2000" b="1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844688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Title 1"/>
          <p:cNvSpPr>
            <a:spLocks noGrp="1"/>
          </p:cNvSpPr>
          <p:nvPr>
            <p:ph type="title"/>
          </p:nvPr>
        </p:nvSpPr>
        <p:spPr>
          <a:xfrm>
            <a:off x="229702" y="646584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So, another representation </a:t>
            </a:r>
            <a:r>
              <a:rPr lang="en-US" dirty="0">
                <a:solidFill>
                  <a:srgbClr val="435153"/>
                </a:solidFill>
              </a:rPr>
              <a:t>c</a:t>
            </a:r>
            <a:r>
              <a:rPr lang="en-US" dirty="0" smtClean="0">
                <a:solidFill>
                  <a:srgbClr val="435153"/>
                </a:solidFill>
              </a:rPr>
              <a:t>ould be …</a:t>
            </a:r>
            <a:br>
              <a:rPr lang="en-US" dirty="0" smtClean="0">
                <a:solidFill>
                  <a:srgbClr val="435153"/>
                </a:solidFill>
              </a:rPr>
            </a:b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46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86200"/>
            <a:ext cx="8578850" cy="24231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That is, the 802.1AC Clause 12.2.1 “portal convergence function” is </a:t>
            </a:r>
            <a:r>
              <a:rPr lang="en-US" b="1" dirty="0" smtClean="0">
                <a:solidFill>
                  <a:srgbClr val="2D2DB9"/>
                </a:solidFill>
              </a:rPr>
              <a:t>not an interface to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a portal; .1AC 12.2.1, plus a bridge relay function, is an </a:t>
            </a:r>
            <a:r>
              <a:rPr lang="en-US" b="1" dirty="0" smtClean="0">
                <a:solidFill>
                  <a:srgbClr val="2D2DB9"/>
                </a:solidFill>
              </a:rPr>
              <a:t>example of </a:t>
            </a:r>
            <a:r>
              <a:rPr lang="en-US" dirty="0" smtClean="0"/>
              <a:t>a portal.</a:t>
            </a:r>
          </a:p>
          <a:p>
            <a:r>
              <a:rPr lang="en-US" dirty="0" smtClean="0"/>
              <a:t>.1AC 12.2.1 connects the </a:t>
            </a:r>
            <a:r>
              <a:rPr lang="en-US" b="1" dirty="0" smtClean="0">
                <a:solidFill>
                  <a:srgbClr val="2D2DB9"/>
                </a:solidFill>
              </a:rPr>
              <a:t>ISS</a:t>
            </a:r>
            <a:r>
              <a:rPr lang="en-US" dirty="0" smtClean="0">
                <a:solidFill>
                  <a:srgbClr val="2D2DB9"/>
                </a:solidFill>
              </a:rPr>
              <a:t> </a:t>
            </a:r>
            <a:r>
              <a:rPr lang="en-US" dirty="0" smtClean="0"/>
              <a:t>to the </a:t>
            </a:r>
            <a:r>
              <a:rPr lang="en-US" b="1" dirty="0" smtClean="0">
                <a:solidFill>
                  <a:srgbClr val="2D2DB9"/>
                </a:solidFill>
              </a:rPr>
              <a:t>DS_SAP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2" name="Rectangle 41"/>
          <p:cNvSpPr/>
          <p:nvPr/>
        </p:nvSpPr>
        <p:spPr>
          <a:xfrm>
            <a:off x="2152508" y="2105140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50" name="Rectangle 49"/>
          <p:cNvSpPr/>
          <p:nvPr/>
        </p:nvSpPr>
        <p:spPr>
          <a:xfrm>
            <a:off x="1123809" y="210514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1123809" y="245716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009509" y="3109453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cxnSp>
        <p:nvCxnSpPr>
          <p:cNvPr id="57" name="Straight Connector 56"/>
          <p:cNvCxnSpPr/>
          <p:nvPr/>
        </p:nvCxnSpPr>
        <p:spPr>
          <a:xfrm flipV="1">
            <a:off x="361902" y="3019540"/>
            <a:ext cx="1485807" cy="9032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>
            <a:off x="2533508" y="3019540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9" name="Rectangle 58"/>
          <p:cNvSpPr/>
          <p:nvPr/>
        </p:nvSpPr>
        <p:spPr>
          <a:xfrm>
            <a:off x="2457307" y="3113988"/>
            <a:ext cx="18288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unspecified</a:t>
            </a:r>
          </a:p>
        </p:txBody>
      </p:sp>
      <p:cxnSp>
        <p:nvCxnSpPr>
          <p:cNvPr id="62" name="Straight Connector 61"/>
          <p:cNvCxnSpPr/>
          <p:nvPr/>
        </p:nvCxnSpPr>
        <p:spPr>
          <a:xfrm>
            <a:off x="1542909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Rectangle 66"/>
          <p:cNvSpPr/>
          <p:nvPr/>
        </p:nvSpPr>
        <p:spPr>
          <a:xfrm>
            <a:off x="1125137" y="174323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>
                <a:solidFill>
                  <a:srgbClr val="000000"/>
                </a:solidFill>
              </a:rPr>
              <a:t>DSAF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114" name="Rectangle 113"/>
          <p:cNvSpPr/>
          <p:nvPr/>
        </p:nvSpPr>
        <p:spPr>
          <a:xfrm>
            <a:off x="3600498" y="1381332"/>
            <a:ext cx="2209798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118" name="Rectangle 117"/>
          <p:cNvSpPr/>
          <p:nvPr/>
        </p:nvSpPr>
        <p:spPr>
          <a:xfrm>
            <a:off x="133302" y="245716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19" name="Straight Connector 118"/>
          <p:cNvCxnSpPr>
            <a:stCxn id="118" idx="2"/>
          </p:cNvCxnSpPr>
          <p:nvPr/>
        </p:nvCxnSpPr>
        <p:spPr>
          <a:xfrm>
            <a:off x="552402" y="2819916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7" name="Rectangle 126"/>
          <p:cNvSpPr/>
          <p:nvPr/>
        </p:nvSpPr>
        <p:spPr>
          <a:xfrm>
            <a:off x="0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Non-AP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2000" dirty="0" smtClean="0">
                <a:solidFill>
                  <a:srgbClr val="000000"/>
                </a:solidFill>
              </a:rPr>
              <a:t>station</a:t>
            </a:r>
          </a:p>
        </p:txBody>
      </p:sp>
      <p:sp>
        <p:nvSpPr>
          <p:cNvPr id="112" name="Rectangle 111"/>
          <p:cNvSpPr/>
          <p:nvPr/>
        </p:nvSpPr>
        <p:spPr>
          <a:xfrm>
            <a:off x="4972191" y="1761299"/>
            <a:ext cx="838200" cy="603885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5" name="Rectangle 94"/>
          <p:cNvSpPr/>
          <p:nvPr/>
        </p:nvSpPr>
        <p:spPr>
          <a:xfrm>
            <a:off x="4781692" y="3109453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802.3</a:t>
            </a:r>
          </a:p>
        </p:txBody>
      </p:sp>
      <p:cxnSp>
        <p:nvCxnSpPr>
          <p:cNvPr id="109" name="Straight Connector 108"/>
          <p:cNvCxnSpPr/>
          <p:nvPr/>
        </p:nvCxnSpPr>
        <p:spPr>
          <a:xfrm>
            <a:off x="5238891" y="2942824"/>
            <a:ext cx="12954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10" name="Straight Connector 109"/>
          <p:cNvCxnSpPr/>
          <p:nvPr/>
        </p:nvCxnSpPr>
        <p:spPr>
          <a:xfrm>
            <a:off x="5391291" y="2743200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Rectangle 112"/>
          <p:cNvSpPr/>
          <p:nvPr/>
        </p:nvSpPr>
        <p:spPr>
          <a:xfrm>
            <a:off x="4972191" y="2365185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22" name="Rectangle 121"/>
          <p:cNvSpPr/>
          <p:nvPr/>
        </p:nvSpPr>
        <p:spPr>
          <a:xfrm>
            <a:off x="6000891" y="2370992"/>
            <a:ext cx="838200" cy="362752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25" name="Straight Connector 124"/>
          <p:cNvCxnSpPr>
            <a:stCxn id="122" idx="2"/>
          </p:cNvCxnSpPr>
          <p:nvPr/>
        </p:nvCxnSpPr>
        <p:spPr>
          <a:xfrm>
            <a:off x="6419991" y="2733744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8" name="Rectangle 127"/>
          <p:cNvSpPr/>
          <p:nvPr/>
        </p:nvSpPr>
        <p:spPr>
          <a:xfrm>
            <a:off x="6039084" y="3218648"/>
            <a:ext cx="1028607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end station</a:t>
            </a:r>
          </a:p>
        </p:txBody>
      </p:sp>
      <p:sp>
        <p:nvSpPr>
          <p:cNvPr id="44" name="Rectangle 43"/>
          <p:cNvSpPr/>
          <p:nvPr/>
        </p:nvSpPr>
        <p:spPr>
          <a:xfrm>
            <a:off x="3600498" y="1743236"/>
            <a:ext cx="838200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sp>
        <p:nvSpPr>
          <p:cNvPr id="5" name="Freeform 4"/>
          <p:cNvSpPr/>
          <p:nvPr/>
        </p:nvSpPr>
        <p:spPr>
          <a:xfrm>
            <a:off x="3590282" y="1365394"/>
            <a:ext cx="2215281" cy="744760"/>
          </a:xfrm>
          <a:custGeom>
            <a:avLst/>
            <a:gdLst>
              <a:gd name="connsiteX0" fmla="*/ 19097 w 2234378"/>
              <a:gd name="connsiteY0" fmla="*/ 744760 h 744760"/>
              <a:gd name="connsiteX1" fmla="*/ 868925 w 2234378"/>
              <a:gd name="connsiteY1" fmla="*/ 735212 h 744760"/>
              <a:gd name="connsiteX2" fmla="*/ 868925 w 2234378"/>
              <a:gd name="connsiteY2" fmla="*/ 391476 h 744760"/>
              <a:gd name="connsiteX3" fmla="*/ 2224829 w 2234378"/>
              <a:gd name="connsiteY3" fmla="*/ 381928 h 744760"/>
              <a:gd name="connsiteX4" fmla="*/ 2234378 w 2234378"/>
              <a:gd name="connsiteY4" fmla="*/ 0 h 744760"/>
              <a:gd name="connsiteX5" fmla="*/ 0 w 2234378"/>
              <a:gd name="connsiteY5" fmla="*/ 19096 h 744760"/>
              <a:gd name="connsiteX6" fmla="*/ 19097 w 2234378"/>
              <a:gd name="connsiteY6" fmla="*/ 744760 h 744760"/>
              <a:gd name="connsiteX0" fmla="*/ 0 w 2215281"/>
              <a:gd name="connsiteY0" fmla="*/ 744760 h 744760"/>
              <a:gd name="connsiteX1" fmla="*/ 849828 w 2215281"/>
              <a:gd name="connsiteY1" fmla="*/ 735212 h 744760"/>
              <a:gd name="connsiteX2" fmla="*/ 849828 w 2215281"/>
              <a:gd name="connsiteY2" fmla="*/ 391476 h 744760"/>
              <a:gd name="connsiteX3" fmla="*/ 2205732 w 2215281"/>
              <a:gd name="connsiteY3" fmla="*/ 381928 h 744760"/>
              <a:gd name="connsiteX4" fmla="*/ 2215281 w 2215281"/>
              <a:gd name="connsiteY4" fmla="*/ 0 h 744760"/>
              <a:gd name="connsiteX5" fmla="*/ 0 w 2215281"/>
              <a:gd name="connsiteY5" fmla="*/ 9548 h 744760"/>
              <a:gd name="connsiteX6" fmla="*/ 0 w 2215281"/>
              <a:gd name="connsiteY6" fmla="*/ 744760 h 74476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2215281" h="744760">
                <a:moveTo>
                  <a:pt x="0" y="744760"/>
                </a:moveTo>
                <a:lnTo>
                  <a:pt x="849828" y="735212"/>
                </a:lnTo>
                <a:lnTo>
                  <a:pt x="849828" y="391476"/>
                </a:lnTo>
                <a:lnTo>
                  <a:pt x="2205732" y="381928"/>
                </a:lnTo>
                <a:lnTo>
                  <a:pt x="2215281" y="0"/>
                </a:lnTo>
                <a:lnTo>
                  <a:pt x="0" y="9548"/>
                </a:lnTo>
                <a:lnTo>
                  <a:pt x="0" y="744760"/>
                </a:lnTo>
                <a:close/>
              </a:path>
            </a:pathLst>
          </a:custGeom>
          <a:noFill/>
          <a:ln w="57150" cmpd="sng">
            <a:solidFill>
              <a:srgbClr val="FF0000"/>
            </a:solidFill>
            <a:prstDash val="sys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/>
          </a:p>
        </p:txBody>
      </p:sp>
      <p:sp>
        <p:nvSpPr>
          <p:cNvPr id="6" name="TextBox 5"/>
          <p:cNvSpPr txBox="1"/>
          <p:nvPr/>
        </p:nvSpPr>
        <p:spPr>
          <a:xfrm>
            <a:off x="2982818" y="971436"/>
            <a:ext cx="338938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800" dirty="0" smtClean="0">
                <a:solidFill>
                  <a:srgbClr val="FF0000"/>
                </a:solidFill>
              </a:rPr>
              <a:t>One example (of many) of a portal</a:t>
            </a:r>
            <a:endParaRPr lang="en-US" sz="1800" dirty="0">
              <a:solidFill>
                <a:srgbClr val="FF0000"/>
              </a:solidFill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133302" y="2060848"/>
            <a:ext cx="838200" cy="4068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1" name="Rectangle 30"/>
          <p:cNvSpPr/>
          <p:nvPr/>
        </p:nvSpPr>
        <p:spPr>
          <a:xfrm>
            <a:off x="128154" y="1740681"/>
            <a:ext cx="846778" cy="363312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STAz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6012427" y="2037648"/>
            <a:ext cx="838200" cy="334428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013552" y="1700808"/>
            <a:ext cx="836459" cy="327089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STA</a:t>
            </a:r>
          </a:p>
        </p:txBody>
      </p:sp>
    </p:spTree>
    <p:extLst>
      <p:ext uri="{BB962C8B-B14F-4D97-AF65-F5344CB8AC3E}">
        <p14:creationId xmlns:p14="http://schemas.microsoft.com/office/powerpoint/2010/main" val="229972549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2348880"/>
            <a:ext cx="8578850" cy="3960480"/>
          </a:xfrm>
        </p:spPr>
        <p:txBody>
          <a:bodyPr/>
          <a:lstStyle/>
          <a:p>
            <a:pPr algn="ctr"/>
            <a:r>
              <a:rPr lang="en-US" dirty="0" smtClean="0"/>
              <a:t>New for 802.11ak consideration…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15665548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Rectangle 67"/>
          <p:cNvSpPr/>
          <p:nvPr/>
        </p:nvSpPr>
        <p:spPr>
          <a:xfrm>
            <a:off x="210691" y="31984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71" name="Rectangle 70"/>
          <p:cNvSpPr/>
          <p:nvPr/>
        </p:nvSpPr>
        <p:spPr>
          <a:xfrm>
            <a:off x="1201291" y="31984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7" name="Rectangle 96"/>
          <p:cNvSpPr/>
          <p:nvPr/>
        </p:nvSpPr>
        <p:spPr>
          <a:xfrm>
            <a:off x="6230491" y="3198976"/>
            <a:ext cx="1676401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8" name="Rectangle 97"/>
          <p:cNvSpPr/>
          <p:nvPr/>
        </p:nvSpPr>
        <p:spPr>
          <a:xfrm>
            <a:off x="6230490" y="2846952"/>
            <a:ext cx="1680947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3" name="Rectangle 102"/>
          <p:cNvSpPr/>
          <p:nvPr/>
        </p:nvSpPr>
        <p:spPr>
          <a:xfrm>
            <a:off x="6235037" y="3942728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52D89"/>
                </a:solidFill>
              </a:rPr>
              <a:t>AP STA 2</a:t>
            </a:r>
          </a:p>
        </p:txBody>
      </p:sp>
      <p:sp>
        <p:nvSpPr>
          <p:cNvPr id="93" name="Rectangle 92"/>
          <p:cNvSpPr/>
          <p:nvPr/>
        </p:nvSpPr>
        <p:spPr>
          <a:xfrm>
            <a:off x="2306191" y="3198976"/>
            <a:ext cx="1676401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6" name="Rectangle 95"/>
          <p:cNvSpPr/>
          <p:nvPr/>
        </p:nvSpPr>
        <p:spPr>
          <a:xfrm>
            <a:off x="2307519" y="2846436"/>
            <a:ext cx="1675073" cy="362752"/>
          </a:xfrm>
          <a:prstGeom prst="rect">
            <a:avLst/>
          </a:prstGeom>
          <a:solidFill>
            <a:srgbClr val="E2CEE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6" name="Rectangle 105"/>
          <p:cNvSpPr/>
          <p:nvPr/>
        </p:nvSpPr>
        <p:spPr>
          <a:xfrm>
            <a:off x="2306192" y="3942728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652D89"/>
                </a:solidFill>
              </a:rPr>
              <a:t>AP STA 1</a:t>
            </a:r>
          </a:p>
        </p:txBody>
      </p:sp>
      <p:sp>
        <p:nvSpPr>
          <p:cNvPr id="107" name="Rectangle 106"/>
          <p:cNvSpPr/>
          <p:nvPr/>
        </p:nvSpPr>
        <p:spPr>
          <a:xfrm>
            <a:off x="179513" y="4044832"/>
            <a:ext cx="2016224" cy="392280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b="1" dirty="0" smtClean="0">
                <a:solidFill>
                  <a:srgbClr val="FF6600"/>
                </a:solidFill>
              </a:rPr>
              <a:t>Non-AP STAs</a:t>
            </a:r>
          </a:p>
        </p:txBody>
      </p:sp>
      <p:sp>
        <p:nvSpPr>
          <p:cNvPr id="124" name="Rectangle 123"/>
          <p:cNvSpPr/>
          <p:nvPr/>
        </p:nvSpPr>
        <p:spPr>
          <a:xfrm>
            <a:off x="7906892" y="3942728"/>
            <a:ext cx="1219199" cy="362752"/>
          </a:xfrm>
          <a:prstGeom prst="rect">
            <a:avLst/>
          </a:prstGeom>
          <a:solidFill>
            <a:schemeClr val="bg1"/>
          </a:solidFill>
          <a:ln>
            <a:solidFill>
              <a:srgbClr val="FFFF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802.3</a:t>
            </a:r>
          </a:p>
        </p:txBody>
      </p:sp>
      <p:sp>
        <p:nvSpPr>
          <p:cNvPr id="126" name="Title 1"/>
          <p:cNvSpPr txBox="1">
            <a:spLocks/>
          </p:cNvSpPr>
          <p:nvPr/>
        </p:nvSpPr>
        <p:spPr>
          <a:xfrm>
            <a:off x="251520" y="764704"/>
            <a:ext cx="8588861" cy="762000"/>
          </a:xfrm>
          <a:prstGeom prst="rect">
            <a:avLst/>
          </a:prstGeom>
        </p:spPr>
        <p:txBody>
          <a:bodyPr vert="horz" lIns="82296" tIns="45720" rIns="82296" bIns="45720" rtlCol="0" anchor="b" anchorCtr="0">
            <a:noAutofit/>
          </a:bodyPr>
          <a:lstStyle>
            <a:lvl1pPr algn="l" defTabSz="914400" rtl="0" eaLnBrk="1" fontAlgn="base" latinLnBrk="0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buNone/>
              <a:defRPr lang="en-US" sz="3600" b="0" kern="1200" spc="0" baseline="0" dirty="0">
                <a:gradFill>
                  <a:gsLst>
                    <a:gs pos="0">
                      <a:schemeClr val="tx1"/>
                    </a:gs>
                    <a:gs pos="44000">
                      <a:srgbClr val="01BBBB"/>
                    </a:gs>
                    <a:gs pos="100000">
                      <a:schemeClr val="accent4"/>
                    </a:gs>
                  </a:gsLst>
                  <a:lin ang="4800000" scaled="0"/>
                </a:gradFill>
                <a:latin typeface="+mj-lt"/>
                <a:ea typeface="+mj-ea"/>
                <a:cs typeface="+mj-cs"/>
              </a:defRPr>
            </a:lvl1pPr>
            <a:lvl2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2pPr>
            <a:lvl3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3pPr>
            <a:lvl4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4pPr>
            <a:lvl5pPr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5pPr>
            <a:lvl6pPr marL="4572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6pPr>
            <a:lvl7pPr marL="9144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7pPr>
            <a:lvl8pPr marL="13716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8pPr>
            <a:lvl9pPr marL="1828800" algn="l" rtl="0" eaLnBrk="1" fontAlgn="base" hangingPunct="1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 sz="36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9pPr>
          </a:lstStyle>
          <a:p>
            <a:r>
              <a:rPr lang="en-US" dirty="0" smtClean="0">
                <a:solidFill>
                  <a:srgbClr val="652D89"/>
                </a:solidFill>
              </a:rPr>
              <a:t>Extending this to P802.11ak + P802.1Qbz</a:t>
            </a:r>
            <a:endParaRPr lang="en-US" dirty="0">
              <a:solidFill>
                <a:srgbClr val="652D89"/>
              </a:solidFill>
            </a:endParaRPr>
          </a:p>
        </p:txBody>
      </p:sp>
      <p:cxnSp>
        <p:nvCxnSpPr>
          <p:cNvPr id="145" name="Straight Connector 144"/>
          <p:cNvCxnSpPr/>
          <p:nvPr/>
        </p:nvCxnSpPr>
        <p:spPr>
          <a:xfrm>
            <a:off x="1429891" y="3776099"/>
            <a:ext cx="1562196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>
            <a:off x="782191" y="3576475"/>
            <a:ext cx="0" cy="366253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7" name="Straight Connector 146"/>
          <p:cNvCxnSpPr/>
          <p:nvPr/>
        </p:nvCxnSpPr>
        <p:spPr>
          <a:xfrm>
            <a:off x="16584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/>
          <p:nvPr/>
        </p:nvCxnSpPr>
        <p:spPr>
          <a:xfrm>
            <a:off x="27252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591691" y="3928499"/>
            <a:ext cx="3390901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3" name="Straight Connector 152"/>
          <p:cNvCxnSpPr/>
          <p:nvPr/>
        </p:nvCxnSpPr>
        <p:spPr>
          <a:xfrm>
            <a:off x="3563491" y="3576475"/>
            <a:ext cx="0" cy="3520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5" name="Straight Connector 154"/>
          <p:cNvCxnSpPr/>
          <p:nvPr/>
        </p:nvCxnSpPr>
        <p:spPr>
          <a:xfrm>
            <a:off x="6306691" y="3776099"/>
            <a:ext cx="685895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/>
          <p:nvPr/>
        </p:nvCxnSpPr>
        <p:spPr>
          <a:xfrm>
            <a:off x="6725790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7" name="Straight Connector 156"/>
          <p:cNvCxnSpPr/>
          <p:nvPr/>
        </p:nvCxnSpPr>
        <p:spPr>
          <a:xfrm>
            <a:off x="6306691" y="3928499"/>
            <a:ext cx="1676400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/>
          <p:nvPr/>
        </p:nvCxnSpPr>
        <p:spPr>
          <a:xfrm>
            <a:off x="7563990" y="3576475"/>
            <a:ext cx="0" cy="3520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172"/>
          <p:cNvCxnSpPr/>
          <p:nvPr/>
        </p:nvCxnSpPr>
        <p:spPr>
          <a:xfrm>
            <a:off x="8364091" y="3776099"/>
            <a:ext cx="571500" cy="0"/>
          </a:xfrm>
          <a:prstGeom prst="line">
            <a:avLst/>
          </a:prstGeom>
          <a:ln w="57150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8516491" y="3576475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79" name="Rectangle 178"/>
          <p:cNvSpPr/>
          <p:nvPr/>
        </p:nvSpPr>
        <p:spPr>
          <a:xfrm>
            <a:off x="8097391" y="2846436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80" name="Rectangle 179"/>
          <p:cNvSpPr/>
          <p:nvPr/>
        </p:nvSpPr>
        <p:spPr>
          <a:xfrm>
            <a:off x="8097391" y="3198460"/>
            <a:ext cx="838200" cy="362752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21" name="Rectangle 120"/>
          <p:cNvSpPr/>
          <p:nvPr/>
        </p:nvSpPr>
        <p:spPr>
          <a:xfrm>
            <a:off x="2296031" y="1772816"/>
            <a:ext cx="6639560" cy="362752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802.1Q bridge relay</a:t>
            </a:r>
          </a:p>
        </p:txBody>
      </p:sp>
      <p:sp>
        <p:nvSpPr>
          <p:cNvPr id="82" name="Rectangle 81"/>
          <p:cNvSpPr/>
          <p:nvPr/>
        </p:nvSpPr>
        <p:spPr>
          <a:xfrm>
            <a:off x="2296031" y="2496624"/>
            <a:ext cx="168656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DSAF</a:t>
            </a:r>
          </a:p>
        </p:txBody>
      </p:sp>
      <p:sp>
        <p:nvSpPr>
          <p:cNvPr id="83" name="Rectangle 82"/>
          <p:cNvSpPr/>
          <p:nvPr/>
        </p:nvSpPr>
        <p:spPr>
          <a:xfrm>
            <a:off x="6220329" y="2485380"/>
            <a:ext cx="168656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DSAF</a:t>
            </a:r>
          </a:p>
        </p:txBody>
      </p:sp>
      <p:sp>
        <p:nvSpPr>
          <p:cNvPr id="85" name="Rectangle 84"/>
          <p:cNvSpPr/>
          <p:nvPr/>
        </p:nvSpPr>
        <p:spPr>
          <a:xfrm>
            <a:off x="8097391" y="2135568"/>
            <a:ext cx="838200" cy="712564"/>
          </a:xfrm>
          <a:prstGeom prst="rect">
            <a:avLst/>
          </a:prstGeom>
          <a:solidFill>
            <a:schemeClr val="bg1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Conv.</a:t>
            </a:r>
          </a:p>
          <a:p>
            <a:pPr algn="ctr"/>
            <a:r>
              <a:rPr lang="en-US" sz="2000" dirty="0" err="1" smtClean="0">
                <a:solidFill>
                  <a:srgbClr val="000000"/>
                </a:solidFill>
              </a:rPr>
              <a:t>Funct</a:t>
            </a:r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87" name="Rectangle 86"/>
          <p:cNvSpPr/>
          <p:nvPr/>
        </p:nvSpPr>
        <p:spPr>
          <a:xfrm>
            <a:off x="2296031" y="2135568"/>
            <a:ext cx="1681730" cy="361056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.1AC CF</a:t>
            </a:r>
          </a:p>
        </p:txBody>
      </p:sp>
      <p:sp>
        <p:nvSpPr>
          <p:cNvPr id="4" name="Oval 3"/>
          <p:cNvSpPr/>
          <p:nvPr/>
        </p:nvSpPr>
        <p:spPr>
          <a:xfrm>
            <a:off x="2740531" y="2430396"/>
            <a:ext cx="762000" cy="132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88" name="Oval 87"/>
          <p:cNvSpPr/>
          <p:nvPr/>
        </p:nvSpPr>
        <p:spPr>
          <a:xfrm>
            <a:off x="2382487" y="2073716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91" name="Oval 90"/>
          <p:cNvSpPr/>
          <p:nvPr/>
        </p:nvSpPr>
        <p:spPr>
          <a:xfrm>
            <a:off x="3258691" y="2074704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94" name="Rectangle 93"/>
          <p:cNvSpPr/>
          <p:nvPr/>
        </p:nvSpPr>
        <p:spPr>
          <a:xfrm>
            <a:off x="6228184" y="2125596"/>
            <a:ext cx="1678707" cy="361056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rgbClr val="000000"/>
                </a:solidFill>
              </a:rPr>
              <a:t>.1AC CF</a:t>
            </a:r>
          </a:p>
        </p:txBody>
      </p:sp>
      <p:sp>
        <p:nvSpPr>
          <p:cNvPr id="100" name="Oval 99"/>
          <p:cNvSpPr/>
          <p:nvPr/>
        </p:nvSpPr>
        <p:spPr>
          <a:xfrm>
            <a:off x="6664830" y="2420424"/>
            <a:ext cx="762000" cy="132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104" name="Oval 103"/>
          <p:cNvSpPr/>
          <p:nvPr/>
        </p:nvSpPr>
        <p:spPr>
          <a:xfrm>
            <a:off x="6306786" y="2063744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105" name="Oval 104"/>
          <p:cNvSpPr/>
          <p:nvPr/>
        </p:nvSpPr>
        <p:spPr>
          <a:xfrm>
            <a:off x="7182990" y="2064732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81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51520" y="4509120"/>
            <a:ext cx="8578850" cy="18722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That is, 802.1AC/802.11ak  are defining a SAP and a convergence function that supports multiple, logical links</a:t>
            </a:r>
            <a:r>
              <a:rPr lang="en-US" dirty="0"/>
              <a:t> </a:t>
            </a:r>
            <a:r>
              <a:rPr lang="en-US" dirty="0" smtClean="0"/>
              <a:t>as seen by the Bridge, to each of the 11ak-aware non-AP endpoints.</a:t>
            </a:r>
          </a:p>
          <a:p>
            <a:r>
              <a:rPr lang="en-US" dirty="0" smtClean="0"/>
              <a:t>Note: “SAP” is a single instance, “SAP[]” has a port vector.</a:t>
            </a:r>
          </a:p>
        </p:txBody>
      </p:sp>
      <p:sp>
        <p:nvSpPr>
          <p:cNvPr id="42" name="TextBox 41"/>
          <p:cNvSpPr txBox="1"/>
          <p:nvPr/>
        </p:nvSpPr>
        <p:spPr>
          <a:xfrm>
            <a:off x="4372522" y="2780928"/>
            <a:ext cx="1495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802.1AC </a:t>
            </a:r>
            <a:r>
              <a:rPr lang="en-US" sz="1600" dirty="0" smtClean="0">
                <a:solidFill>
                  <a:schemeClr val="tx1"/>
                </a:solidFill>
              </a:rPr>
              <a:t>12.2.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43" name="Straight Arrow Connector 42"/>
          <p:cNvCxnSpPr/>
          <p:nvPr/>
        </p:nvCxnSpPr>
        <p:spPr bwMode="auto">
          <a:xfrm flipV="1">
            <a:off x="5724128" y="2348880"/>
            <a:ext cx="432048" cy="50405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45" name="Straight Arrow Connector 44"/>
          <p:cNvCxnSpPr/>
          <p:nvPr/>
        </p:nvCxnSpPr>
        <p:spPr bwMode="auto">
          <a:xfrm flipH="1" flipV="1">
            <a:off x="4067944" y="2348880"/>
            <a:ext cx="432048" cy="50405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46" name="Rectangle 45"/>
          <p:cNvSpPr/>
          <p:nvPr/>
        </p:nvSpPr>
        <p:spPr>
          <a:xfrm>
            <a:off x="212303" y="2795792"/>
            <a:ext cx="838200" cy="4068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7" name="Rectangle 46"/>
          <p:cNvSpPr/>
          <p:nvPr/>
        </p:nvSpPr>
        <p:spPr>
          <a:xfrm>
            <a:off x="212303" y="2492896"/>
            <a:ext cx="838622" cy="313277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STAz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1197861" y="2798812"/>
            <a:ext cx="838200" cy="40686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9" name="Rectangle 48"/>
          <p:cNvSpPr/>
          <p:nvPr/>
        </p:nvSpPr>
        <p:spPr>
          <a:xfrm>
            <a:off x="1197861" y="2492896"/>
            <a:ext cx="837314" cy="313277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STAz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50" name="Rectangle 49"/>
          <p:cNvSpPr/>
          <p:nvPr/>
        </p:nvSpPr>
        <p:spPr>
          <a:xfrm>
            <a:off x="212303" y="2132856"/>
            <a:ext cx="836453" cy="361056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CF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51" name="Rectangle 50"/>
          <p:cNvSpPr/>
          <p:nvPr/>
        </p:nvSpPr>
        <p:spPr>
          <a:xfrm>
            <a:off x="1197861" y="2132856"/>
            <a:ext cx="836453" cy="361056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CF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52" name="TextBox 51"/>
          <p:cNvSpPr txBox="1"/>
          <p:nvPr/>
        </p:nvSpPr>
        <p:spPr>
          <a:xfrm>
            <a:off x="323528" y="1484784"/>
            <a:ext cx="1495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802.1AC </a:t>
            </a:r>
            <a:r>
              <a:rPr lang="en-US" sz="1600" dirty="0" smtClean="0">
                <a:solidFill>
                  <a:schemeClr val="tx1"/>
                </a:solidFill>
              </a:rPr>
              <a:t>12.2.</a:t>
            </a:r>
            <a:r>
              <a:rPr lang="en-US" sz="1600" b="1" dirty="0" smtClean="0">
                <a:solidFill>
                  <a:srgbClr val="FF0000"/>
                </a:solidFill>
              </a:rPr>
              <a:t>3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53" name="Straight Arrow Connector 52"/>
          <p:cNvCxnSpPr/>
          <p:nvPr/>
        </p:nvCxnSpPr>
        <p:spPr bwMode="auto">
          <a:xfrm>
            <a:off x="1259632" y="1772816"/>
            <a:ext cx="432048" cy="50405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4" name="Straight Arrow Connector 53"/>
          <p:cNvCxnSpPr/>
          <p:nvPr/>
        </p:nvCxnSpPr>
        <p:spPr bwMode="auto">
          <a:xfrm flipH="1">
            <a:off x="539552" y="1772816"/>
            <a:ext cx="432048" cy="50405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806058996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Rectangle 71"/>
          <p:cNvSpPr/>
          <p:nvPr/>
        </p:nvSpPr>
        <p:spPr>
          <a:xfrm>
            <a:off x="6516216" y="4237936"/>
            <a:ext cx="1512168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one AP.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109" name="Rectangle 108"/>
          <p:cNvSpPr/>
          <p:nvPr/>
        </p:nvSpPr>
        <p:spPr>
          <a:xfrm>
            <a:off x="4932040" y="1844824"/>
            <a:ext cx="3024336" cy="650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 and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2915816" y="2132856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STAs</a:t>
            </a:r>
          </a:p>
        </p:txBody>
      </p:sp>
      <p:sp>
        <p:nvSpPr>
          <p:cNvPr id="32" name="Rectangle 31"/>
          <p:cNvSpPr/>
          <p:nvPr/>
        </p:nvSpPr>
        <p:spPr>
          <a:xfrm>
            <a:off x="637456" y="4221088"/>
            <a:ext cx="838200" cy="377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637456" y="45880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34" name="Rectangle 33"/>
          <p:cNvSpPr/>
          <p:nvPr/>
        </p:nvSpPr>
        <p:spPr>
          <a:xfrm>
            <a:off x="1645568" y="4221088"/>
            <a:ext cx="838200" cy="377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1645568" y="4588060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1056556" y="4950812"/>
            <a:ext cx="0" cy="4608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026568" y="4950812"/>
            <a:ext cx="0" cy="532896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9" name="Rectangle 38"/>
          <p:cNvSpPr/>
          <p:nvPr/>
        </p:nvSpPr>
        <p:spPr>
          <a:xfrm>
            <a:off x="611560" y="2132856"/>
            <a:ext cx="1872208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Non-11ak STAs</a:t>
            </a:r>
          </a:p>
        </p:txBody>
      </p:sp>
      <p:cxnSp>
        <p:nvCxnSpPr>
          <p:cNvPr id="40" name="Straight Connector 39"/>
          <p:cNvCxnSpPr/>
          <p:nvPr/>
        </p:nvCxnSpPr>
        <p:spPr>
          <a:xfrm>
            <a:off x="827584" y="5483708"/>
            <a:ext cx="5400600" cy="33524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2771800" y="4222988"/>
            <a:ext cx="838200" cy="37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2771800" y="4589960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4932040" y="4237936"/>
            <a:ext cx="129614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4932040" y="4589960"/>
            <a:ext cx="129614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3995936" y="5195676"/>
            <a:ext cx="1296144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6796608" y="4907644"/>
            <a:ext cx="1185664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3152800" y="4952712"/>
            <a:ext cx="0" cy="386980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4932040" y="3876032"/>
            <a:ext cx="20882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6012160" y="4043548"/>
            <a:ext cx="0" cy="144016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6804248" y="4043548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6012160" y="4043548"/>
            <a:ext cx="792088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5267300" y="3827524"/>
            <a:ext cx="971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4932040" y="2986677"/>
            <a:ext cx="3096344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7236296" y="3501008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71" name="Straight Connector 70"/>
          <p:cNvCxnSpPr/>
          <p:nvPr/>
        </p:nvCxnSpPr>
        <p:spPr>
          <a:xfrm>
            <a:off x="7668344" y="3284984"/>
            <a:ext cx="0" cy="111860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0" name="Rectangle 49"/>
          <p:cNvSpPr/>
          <p:nvPr/>
        </p:nvSpPr>
        <p:spPr>
          <a:xfrm>
            <a:off x="3851920" y="4221088"/>
            <a:ext cx="838200" cy="37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1" name="Rectangle 50"/>
          <p:cNvSpPr/>
          <p:nvPr/>
        </p:nvSpPr>
        <p:spPr>
          <a:xfrm>
            <a:off x="3851920" y="4588060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52" name="Straight Connector 51"/>
          <p:cNvCxnSpPr/>
          <p:nvPr/>
        </p:nvCxnSpPr>
        <p:spPr>
          <a:xfrm>
            <a:off x="4232920" y="4950812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2987824" y="5339692"/>
            <a:ext cx="2664296" cy="8384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Left Brace 4"/>
          <p:cNvSpPr/>
          <p:nvPr/>
        </p:nvSpPr>
        <p:spPr bwMode="auto">
          <a:xfrm rot="5400000">
            <a:off x="1356792" y="1747664"/>
            <a:ext cx="288032" cy="177849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1" name="Left Brace 40"/>
          <p:cNvSpPr/>
          <p:nvPr/>
        </p:nvSpPr>
        <p:spPr bwMode="auto">
          <a:xfrm rot="5400000">
            <a:off x="3517032" y="1747664"/>
            <a:ext cx="288032" cy="1778496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2" name="Left Brace 41"/>
          <p:cNvSpPr/>
          <p:nvPr/>
        </p:nvSpPr>
        <p:spPr bwMode="auto">
          <a:xfrm rot="5400000">
            <a:off x="6289340" y="1135596"/>
            <a:ext cx="288032" cy="300263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4" name="Rectangle 43"/>
          <p:cNvSpPr/>
          <p:nvPr/>
        </p:nvSpPr>
        <p:spPr>
          <a:xfrm>
            <a:off x="4932040" y="3509827"/>
            <a:ext cx="792088" cy="362752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</a:p>
        </p:txBody>
      </p:sp>
      <p:cxnSp>
        <p:nvCxnSpPr>
          <p:cNvPr id="131" name="Straight Connector 130"/>
          <p:cNvCxnSpPr/>
          <p:nvPr/>
        </p:nvCxnSpPr>
        <p:spPr>
          <a:xfrm>
            <a:off x="5167908" y="3284984"/>
            <a:ext cx="0" cy="1910692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1" name="Straight Connector 60"/>
          <p:cNvCxnSpPr/>
          <p:nvPr/>
        </p:nvCxnSpPr>
        <p:spPr>
          <a:xfrm>
            <a:off x="5436096" y="3284984"/>
            <a:ext cx="0" cy="2063092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3" name="Oval 42"/>
          <p:cNvSpPr/>
          <p:nvPr/>
        </p:nvSpPr>
        <p:spPr>
          <a:xfrm>
            <a:off x="4956408" y="3800600"/>
            <a:ext cx="762000" cy="132456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SAP[ ]</a:t>
            </a:r>
          </a:p>
        </p:txBody>
      </p:sp>
      <p:sp>
        <p:nvSpPr>
          <p:cNvPr id="47" name="Oval 46"/>
          <p:cNvSpPr/>
          <p:nvPr/>
        </p:nvSpPr>
        <p:spPr>
          <a:xfrm>
            <a:off x="4598364" y="3443920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8" name="Oval 47"/>
          <p:cNvSpPr/>
          <p:nvPr/>
        </p:nvSpPr>
        <p:spPr>
          <a:xfrm>
            <a:off x="5258544" y="3444908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49" name="Oval 48"/>
          <p:cNvSpPr/>
          <p:nvPr/>
        </p:nvSpPr>
        <p:spPr>
          <a:xfrm>
            <a:off x="7266384" y="4160640"/>
            <a:ext cx="762000" cy="132456"/>
          </a:xfrm>
          <a:prstGeom prst="ellipse">
            <a:avLst/>
          </a:prstGeom>
          <a:solidFill>
            <a:srgbClr val="FFFF00"/>
          </a:solidFill>
          <a:ln w="6350" cmpd="sng">
            <a:solidFill>
              <a:srgbClr val="000000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b="1" dirty="0" smtClean="0">
                <a:solidFill>
                  <a:srgbClr val="000000"/>
                </a:solidFill>
              </a:rPr>
              <a:t>D</a:t>
            </a:r>
            <a:endParaRPr lang="en-US" sz="1050" b="1" dirty="0" smtClean="0">
              <a:solidFill>
                <a:srgbClr val="000000"/>
              </a:solidFill>
            </a:endParaRPr>
          </a:p>
        </p:txBody>
      </p:sp>
      <p:sp>
        <p:nvSpPr>
          <p:cNvPr id="53" name="Oval 52"/>
          <p:cNvSpPr/>
          <p:nvPr/>
        </p:nvSpPr>
        <p:spPr>
          <a:xfrm>
            <a:off x="7346776" y="3457644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5796136" y="3501008"/>
            <a:ext cx="1495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802.1AC </a:t>
            </a:r>
            <a:r>
              <a:rPr lang="en-US" sz="1600" dirty="0" smtClean="0">
                <a:solidFill>
                  <a:schemeClr val="tx1"/>
                </a:solidFill>
              </a:rPr>
              <a:t>12.2.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65" name="Straight Arrow Connector 64"/>
          <p:cNvCxnSpPr/>
          <p:nvPr/>
        </p:nvCxnSpPr>
        <p:spPr bwMode="auto">
          <a:xfrm flipH="1">
            <a:off x="5580112" y="3645024"/>
            <a:ext cx="360040" cy="72008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66" name="TextBox 65"/>
          <p:cNvSpPr txBox="1"/>
          <p:nvPr/>
        </p:nvSpPr>
        <p:spPr>
          <a:xfrm>
            <a:off x="8177139" y="3140968"/>
            <a:ext cx="931365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1"/>
                </a:solidFill>
              </a:rPr>
              <a:t>802.1AC</a:t>
            </a:r>
          </a:p>
          <a:p>
            <a:r>
              <a:rPr lang="en-US" sz="1600" dirty="0" smtClean="0">
                <a:solidFill>
                  <a:schemeClr val="tx1"/>
                </a:solidFill>
              </a:rPr>
              <a:t>12.2.</a:t>
            </a:r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67" name="Straight Arrow Connector 66"/>
          <p:cNvCxnSpPr>
            <a:stCxn id="66" idx="2"/>
          </p:cNvCxnSpPr>
          <p:nvPr/>
        </p:nvCxnSpPr>
        <p:spPr bwMode="auto">
          <a:xfrm flipH="1">
            <a:off x="8100392" y="3725744"/>
            <a:ext cx="542430" cy="279320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54" name="Rectangle 53"/>
          <p:cNvSpPr/>
          <p:nvPr/>
        </p:nvSpPr>
        <p:spPr>
          <a:xfrm>
            <a:off x="628878" y="3861048"/>
            <a:ext cx="846778" cy="360040"/>
          </a:xfrm>
          <a:prstGeom prst="rect">
            <a:avLst/>
          </a:prstGeom>
          <a:solidFill>
            <a:srgbClr val="C4EDFF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STAz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1636990" y="3861048"/>
            <a:ext cx="846778" cy="360040"/>
          </a:xfrm>
          <a:prstGeom prst="rect">
            <a:avLst/>
          </a:prstGeom>
          <a:solidFill>
            <a:srgbClr val="C4EDFF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STAz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2763222" y="3861048"/>
            <a:ext cx="846778" cy="360040"/>
          </a:xfrm>
          <a:prstGeom prst="rect">
            <a:avLst/>
          </a:prstGeom>
          <a:solidFill>
            <a:srgbClr val="C4EDFF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STAz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843342" y="3861048"/>
            <a:ext cx="846778" cy="360040"/>
          </a:xfrm>
          <a:prstGeom prst="rect">
            <a:avLst/>
          </a:prstGeom>
          <a:solidFill>
            <a:srgbClr val="C4EDFF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STAz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634114" y="3501008"/>
            <a:ext cx="836453" cy="361056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CF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647315" y="3501008"/>
            <a:ext cx="836453" cy="361056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CF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80" name="TextBox 79"/>
          <p:cNvSpPr txBox="1"/>
          <p:nvPr/>
        </p:nvSpPr>
        <p:spPr>
          <a:xfrm>
            <a:off x="745339" y="2852936"/>
            <a:ext cx="1495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802.1AC </a:t>
            </a:r>
            <a:r>
              <a:rPr lang="en-US" sz="1600" dirty="0" smtClean="0">
                <a:solidFill>
                  <a:schemeClr val="tx1"/>
                </a:solidFill>
              </a:rPr>
              <a:t>12.2.</a:t>
            </a:r>
            <a:r>
              <a:rPr lang="en-US" sz="1600" b="1" dirty="0" smtClean="0">
                <a:solidFill>
                  <a:srgbClr val="FF0000"/>
                </a:solidFill>
              </a:rPr>
              <a:t>3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81" name="Straight Arrow Connector 80"/>
          <p:cNvCxnSpPr/>
          <p:nvPr/>
        </p:nvCxnSpPr>
        <p:spPr bwMode="auto">
          <a:xfrm>
            <a:off x="1681443" y="3140968"/>
            <a:ext cx="432048" cy="50405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2" name="Straight Arrow Connector 81"/>
          <p:cNvCxnSpPr/>
          <p:nvPr/>
        </p:nvCxnSpPr>
        <p:spPr bwMode="auto">
          <a:xfrm flipH="1">
            <a:off x="961363" y="3140968"/>
            <a:ext cx="432048" cy="50405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83" name="Rectangle 82"/>
          <p:cNvSpPr/>
          <p:nvPr/>
        </p:nvSpPr>
        <p:spPr>
          <a:xfrm>
            <a:off x="2773547" y="3501008"/>
            <a:ext cx="836453" cy="36105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CF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3853667" y="3501008"/>
            <a:ext cx="836453" cy="36105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CF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85" name="TextBox 84"/>
          <p:cNvSpPr txBox="1"/>
          <p:nvPr/>
        </p:nvSpPr>
        <p:spPr>
          <a:xfrm>
            <a:off x="2905579" y="2852936"/>
            <a:ext cx="1495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802.1AC </a:t>
            </a:r>
            <a:r>
              <a:rPr lang="en-US" sz="1600" dirty="0" smtClean="0">
                <a:solidFill>
                  <a:schemeClr val="tx1"/>
                </a:solidFill>
              </a:rPr>
              <a:t>12.2.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86" name="Straight Arrow Connector 85"/>
          <p:cNvCxnSpPr/>
          <p:nvPr/>
        </p:nvCxnSpPr>
        <p:spPr bwMode="auto">
          <a:xfrm>
            <a:off x="3841683" y="3140968"/>
            <a:ext cx="432048" cy="50405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87" name="Straight Arrow Connector 86"/>
          <p:cNvCxnSpPr/>
          <p:nvPr/>
        </p:nvCxnSpPr>
        <p:spPr bwMode="auto">
          <a:xfrm flipH="1">
            <a:off x="3121603" y="3140968"/>
            <a:ext cx="432048" cy="50405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308455390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" name="Rectangle 120"/>
          <p:cNvSpPr/>
          <p:nvPr/>
        </p:nvSpPr>
        <p:spPr>
          <a:xfrm>
            <a:off x="181259" y="3355976"/>
            <a:ext cx="836453" cy="361056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CF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122" name="Rectangle 121"/>
          <p:cNvSpPr/>
          <p:nvPr/>
        </p:nvSpPr>
        <p:spPr>
          <a:xfrm>
            <a:off x="1169627" y="3356992"/>
            <a:ext cx="836453" cy="36105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CF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7089854" y="3717032"/>
            <a:ext cx="846778" cy="360040"/>
          </a:xfrm>
          <a:prstGeom prst="rect">
            <a:avLst/>
          </a:prstGeom>
          <a:solidFill>
            <a:srgbClr val="C4EDFF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STAz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123" name="Rectangle 122"/>
          <p:cNvSpPr/>
          <p:nvPr/>
        </p:nvSpPr>
        <p:spPr>
          <a:xfrm>
            <a:off x="8102139" y="3356992"/>
            <a:ext cx="836453" cy="361056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CF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124" name="Rectangle 123"/>
          <p:cNvSpPr/>
          <p:nvPr/>
        </p:nvSpPr>
        <p:spPr>
          <a:xfrm>
            <a:off x="7100179" y="3355976"/>
            <a:ext cx="836453" cy="36105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CF</a:t>
            </a:r>
            <a:endParaRPr lang="en-US" sz="1400" dirty="0" smtClean="0">
              <a:solidFill>
                <a:srgbClr val="000000"/>
              </a:solidFill>
            </a:endParaRPr>
          </a:p>
        </p:txBody>
      </p:sp>
      <p:sp>
        <p:nvSpPr>
          <p:cNvPr id="64" name="Rectangle 63"/>
          <p:cNvSpPr/>
          <p:nvPr/>
        </p:nvSpPr>
        <p:spPr>
          <a:xfrm>
            <a:off x="179512" y="3717032"/>
            <a:ext cx="846778" cy="360040"/>
          </a:xfrm>
          <a:prstGeom prst="rect">
            <a:avLst/>
          </a:prstGeom>
          <a:solidFill>
            <a:srgbClr val="C4EDFF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STAz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159302" y="3717032"/>
            <a:ext cx="846778" cy="360040"/>
          </a:xfrm>
          <a:prstGeom prst="rect">
            <a:avLst/>
          </a:prstGeom>
          <a:solidFill>
            <a:srgbClr val="C4EDFF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STAz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091814" y="3717032"/>
            <a:ext cx="846778" cy="360040"/>
          </a:xfrm>
          <a:prstGeom prst="rect">
            <a:avLst/>
          </a:prstGeom>
          <a:solidFill>
            <a:srgbClr val="C4EDFF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</a:t>
            </a:r>
            <a:r>
              <a:rPr lang="en-US" sz="1200" dirty="0" err="1" smtClean="0">
                <a:solidFill>
                  <a:srgbClr val="000000"/>
                </a:solidFill>
              </a:rPr>
              <a:t>STAz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>
            <a:off x="35496" y="1412776"/>
            <a:ext cx="1080120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78" name="Left Brace 77"/>
          <p:cNvSpPr/>
          <p:nvPr/>
        </p:nvSpPr>
        <p:spPr bwMode="auto">
          <a:xfrm rot="5400000">
            <a:off x="431540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9" name="Rectangle 78"/>
          <p:cNvSpPr/>
          <p:nvPr/>
        </p:nvSpPr>
        <p:spPr>
          <a:xfrm>
            <a:off x="1043608" y="1772816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80" name="Left Brace 79"/>
          <p:cNvSpPr/>
          <p:nvPr/>
        </p:nvSpPr>
        <p:spPr bwMode="auto">
          <a:xfrm rot="5400000">
            <a:off x="1367644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1" name="Rectangle 80"/>
          <p:cNvSpPr/>
          <p:nvPr/>
        </p:nvSpPr>
        <p:spPr>
          <a:xfrm>
            <a:off x="8100392" y="1412776"/>
            <a:ext cx="936104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82" name="Left Brace 81"/>
          <p:cNvSpPr/>
          <p:nvPr/>
        </p:nvSpPr>
        <p:spPr bwMode="auto">
          <a:xfrm rot="5400000">
            <a:off x="8424428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7236296" y="1772816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85" name="Left Brace 84"/>
          <p:cNvSpPr/>
          <p:nvPr/>
        </p:nvSpPr>
        <p:spPr bwMode="auto">
          <a:xfrm rot="5400000">
            <a:off x="7560332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907704" y="1772816"/>
            <a:ext cx="2683554" cy="650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 and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89" name="Left Brace 88"/>
          <p:cNvSpPr/>
          <p:nvPr/>
        </p:nvSpPr>
        <p:spPr bwMode="auto">
          <a:xfrm rot="5400000">
            <a:off x="3059832" y="1340768"/>
            <a:ext cx="288032" cy="244827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5148064" y="1196752"/>
            <a:ext cx="1675441" cy="12268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w/Bridge,</a:t>
            </a:r>
          </a:p>
          <a:p>
            <a:pPr algn="ctr"/>
            <a:r>
              <a:rPr lang="en-US" sz="2000" b="1" dirty="0">
                <a:solidFill>
                  <a:schemeClr val="accent6"/>
                </a:solidFill>
              </a:rPr>
              <a:t>u</a:t>
            </a:r>
            <a:r>
              <a:rPr lang="en-US" sz="2000" b="1" dirty="0" smtClean="0">
                <a:solidFill>
                  <a:schemeClr val="accent6"/>
                </a:solidFill>
              </a:rPr>
              <a:t>ses DS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for non-11ak access</a:t>
            </a:r>
          </a:p>
        </p:txBody>
      </p:sp>
      <p:sp>
        <p:nvSpPr>
          <p:cNvPr id="94" name="Left Brace 93"/>
          <p:cNvSpPr/>
          <p:nvPr/>
        </p:nvSpPr>
        <p:spPr bwMode="auto">
          <a:xfrm rot="5400000">
            <a:off x="5796136" y="1268760"/>
            <a:ext cx="288032" cy="25922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220072" y="3356992"/>
            <a:ext cx="1610332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 12.2.</a:t>
            </a:r>
            <a:r>
              <a:rPr lang="en-US" sz="2000" b="1" dirty="0" smtClean="0">
                <a:solidFill>
                  <a:srgbClr val="FF0000"/>
                </a:solidFill>
              </a:rPr>
              <a:t>2  </a:t>
            </a:r>
          </a:p>
        </p:txBody>
      </p:sp>
      <p:sp>
        <p:nvSpPr>
          <p:cNvPr id="73" name="Rectangle 72"/>
          <p:cNvSpPr/>
          <p:nvPr/>
        </p:nvSpPr>
        <p:spPr>
          <a:xfrm>
            <a:off x="2267744" y="3356992"/>
            <a:ext cx="1512168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 12.2.</a:t>
            </a:r>
            <a:r>
              <a:rPr lang="en-US" sz="2000" b="1" dirty="0" smtClean="0">
                <a:solidFill>
                  <a:srgbClr val="FF0000"/>
                </a:solidFill>
              </a:rPr>
              <a:t>2</a:t>
            </a:r>
          </a:p>
        </p:txBody>
      </p:sp>
      <p:sp>
        <p:nvSpPr>
          <p:cNvPr id="72" name="Rectangle 71"/>
          <p:cNvSpPr/>
          <p:nvPr/>
        </p:nvSpPr>
        <p:spPr>
          <a:xfrm>
            <a:off x="3328120" y="4093920"/>
            <a:ext cx="2376264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two APs.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512" y="4077072"/>
            <a:ext cx="838200" cy="377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512" y="444404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598612" y="4806796"/>
            <a:ext cx="0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100392" y="4077072"/>
            <a:ext cx="838200" cy="377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100392" y="4444044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8481392" y="4806796"/>
            <a:ext cx="0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23528" y="5195676"/>
            <a:ext cx="2880320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167880" y="4077072"/>
            <a:ext cx="838200" cy="37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167880" y="4445944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272780" y="4093920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272780" y="444594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212504" y="5051660"/>
            <a:ext cx="14401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7" name="Straight Connector 126"/>
          <p:cNvCxnSpPr/>
          <p:nvPr/>
        </p:nvCxnSpPr>
        <p:spPr>
          <a:xfrm>
            <a:off x="3890392" y="4763628"/>
            <a:ext cx="1185664" cy="0"/>
          </a:xfrm>
          <a:prstGeom prst="line">
            <a:avLst/>
          </a:prstGeom>
          <a:ln w="57150" cmpd="sng">
            <a:solidFill>
              <a:srgbClr val="000000"/>
            </a:solidFill>
            <a:prstDash val="dot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48880" y="4808696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272780" y="3732016"/>
            <a:ext cx="15071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987824" y="3899532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583632" y="3899532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987824" y="3899532"/>
            <a:ext cx="595808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608040" y="3683508"/>
            <a:ext cx="971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2267744" y="2852936"/>
            <a:ext cx="264455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4120208" y="3356992"/>
            <a:ext cx="792088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.1AC</a:t>
            </a:r>
            <a:br>
              <a:rPr lang="en-US" sz="2000" dirty="0" smtClean="0">
                <a:solidFill>
                  <a:srgbClr val="000000"/>
                </a:solidFill>
              </a:rPr>
            </a:br>
            <a:r>
              <a:rPr lang="en-US" sz="1800" dirty="0" smtClean="0">
                <a:solidFill>
                  <a:srgbClr val="000000"/>
                </a:solidFill>
              </a:rPr>
              <a:t>12.2.</a:t>
            </a:r>
            <a:r>
              <a:rPr lang="en-US" sz="1800" b="1" dirty="0" smtClean="0">
                <a:solidFill>
                  <a:srgbClr val="FF0000"/>
                </a:solidFill>
              </a:rPr>
              <a:t>1</a:t>
            </a:r>
            <a:endParaRPr lang="en-US" sz="2000" b="1" dirty="0" smtClean="0">
              <a:solidFill>
                <a:srgbClr val="FF000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4552256" y="3212976"/>
            <a:ext cx="0" cy="1046596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508648" y="3212976"/>
            <a:ext cx="0" cy="183868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 flipH="1">
            <a:off x="7098432" y="4078972"/>
            <a:ext cx="838200" cy="37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88" name="Rectangle 87"/>
          <p:cNvSpPr/>
          <p:nvPr/>
        </p:nvSpPr>
        <p:spPr>
          <a:xfrm flipH="1">
            <a:off x="7098432" y="4445944"/>
            <a:ext cx="838200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5920408" y="4093920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5920408" y="4445944"/>
            <a:ext cx="911324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451848" y="5051660"/>
            <a:ext cx="14401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555632" y="4808696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5220072" y="3732016"/>
            <a:ext cx="161033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064424" y="3899532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5416352" y="3899532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5416352" y="3899532"/>
            <a:ext cx="648072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flipH="1">
            <a:off x="5914261" y="3683508"/>
            <a:ext cx="971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flipH="1">
            <a:off x="5220072" y="2852936"/>
            <a:ext cx="161033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6595864" y="3212976"/>
            <a:ext cx="0" cy="183868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940152" y="5195676"/>
            <a:ext cx="2736304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 bwMode="auto">
          <a:xfrm flipH="1" flipV="1">
            <a:off x="5148064" y="3284984"/>
            <a:ext cx="2520280" cy="266429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00009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7" name="TextBox 6"/>
          <p:cNvSpPr txBox="1"/>
          <p:nvPr/>
        </p:nvSpPr>
        <p:spPr>
          <a:xfrm>
            <a:off x="46371" y="5478323"/>
            <a:ext cx="9027280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Note that connectivity between </a:t>
            </a:r>
            <a:r>
              <a:rPr lang="en-US" b="1" dirty="0" smtClean="0">
                <a:solidFill>
                  <a:srgbClr val="FF0000"/>
                </a:solidFill>
              </a:rPr>
              <a:t>this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 11ak STN and the other</a:t>
            </a:r>
            <a:b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</a:b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stations depends on some connection between the Bridges </a:t>
            </a:r>
            <a:r>
              <a:rPr lang="en-US" b="1" dirty="0" smtClean="0">
                <a:solidFill>
                  <a:srgbClr val="963B01"/>
                </a:solidFill>
              </a:rPr>
              <a:t>not shown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  <a:endParaRPr lang="en-US" dirty="0">
              <a:solidFill>
                <a:schemeClr val="accent6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6948264" y="2823319"/>
            <a:ext cx="11464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isolated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569340" y="2933827"/>
            <a:ext cx="3799652" cy="2539383"/>
          </a:xfrm>
          <a:custGeom>
            <a:avLst/>
            <a:gdLst>
              <a:gd name="connsiteX0" fmla="*/ 954660 w 3940039"/>
              <a:gd name="connsiteY0" fmla="*/ 579840 h 2539383"/>
              <a:gd name="connsiteX1" fmla="*/ 1515577 w 3940039"/>
              <a:gd name="connsiteY1" fmla="*/ 1976840 h 2539383"/>
              <a:gd name="connsiteX2" fmla="*/ 1970660 w 3940039"/>
              <a:gd name="connsiteY2" fmla="*/ 241173 h 2539383"/>
              <a:gd name="connsiteX3" fmla="*/ 3812160 w 3940039"/>
              <a:gd name="connsiteY3" fmla="*/ 135340 h 2539383"/>
              <a:gd name="connsiteX4" fmla="*/ 3695743 w 3940039"/>
              <a:gd name="connsiteY4" fmla="*/ 1384173 h 2539383"/>
              <a:gd name="connsiteX5" fmla="*/ 2997243 w 3940039"/>
              <a:gd name="connsiteY5" fmla="*/ 1331256 h 2539383"/>
              <a:gd name="connsiteX6" fmla="*/ 2393993 w 3940039"/>
              <a:gd name="connsiteY6" fmla="*/ 939673 h 2539383"/>
              <a:gd name="connsiteX7" fmla="*/ 2277577 w 3940039"/>
              <a:gd name="connsiteY7" fmla="*/ 2135590 h 2539383"/>
              <a:gd name="connsiteX8" fmla="*/ 1081660 w 3940039"/>
              <a:gd name="connsiteY8" fmla="*/ 2537756 h 2539383"/>
              <a:gd name="connsiteX9" fmla="*/ 150327 w 3940039"/>
              <a:gd name="connsiteY9" fmla="*/ 2019173 h 2539383"/>
              <a:gd name="connsiteX10" fmla="*/ 2160 w 3940039"/>
              <a:gd name="connsiteY10" fmla="*/ 526923 h 2539383"/>
              <a:gd name="connsiteX0" fmla="*/ 954660 w 3799652"/>
              <a:gd name="connsiteY0" fmla="*/ 579840 h 2539383"/>
              <a:gd name="connsiteX1" fmla="*/ 1515577 w 3799652"/>
              <a:gd name="connsiteY1" fmla="*/ 1976840 h 2539383"/>
              <a:gd name="connsiteX2" fmla="*/ 1970660 w 3799652"/>
              <a:gd name="connsiteY2" fmla="*/ 241173 h 2539383"/>
              <a:gd name="connsiteX3" fmla="*/ 3611077 w 3799652"/>
              <a:gd name="connsiteY3" fmla="*/ 135340 h 2539383"/>
              <a:gd name="connsiteX4" fmla="*/ 3695743 w 3799652"/>
              <a:gd name="connsiteY4" fmla="*/ 1384173 h 2539383"/>
              <a:gd name="connsiteX5" fmla="*/ 2997243 w 3799652"/>
              <a:gd name="connsiteY5" fmla="*/ 1331256 h 2539383"/>
              <a:gd name="connsiteX6" fmla="*/ 2393993 w 3799652"/>
              <a:gd name="connsiteY6" fmla="*/ 939673 h 2539383"/>
              <a:gd name="connsiteX7" fmla="*/ 2277577 w 3799652"/>
              <a:gd name="connsiteY7" fmla="*/ 2135590 h 2539383"/>
              <a:gd name="connsiteX8" fmla="*/ 1081660 w 3799652"/>
              <a:gd name="connsiteY8" fmla="*/ 2537756 h 2539383"/>
              <a:gd name="connsiteX9" fmla="*/ 150327 w 3799652"/>
              <a:gd name="connsiteY9" fmla="*/ 2019173 h 2539383"/>
              <a:gd name="connsiteX10" fmla="*/ 2160 w 3799652"/>
              <a:gd name="connsiteY10" fmla="*/ 526923 h 2539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9652" h="2539383">
                <a:moveTo>
                  <a:pt x="954660" y="579840"/>
                </a:moveTo>
                <a:cubicBezTo>
                  <a:pt x="1150452" y="1306562"/>
                  <a:pt x="1346244" y="2033285"/>
                  <a:pt x="1515577" y="1976840"/>
                </a:cubicBezTo>
                <a:cubicBezTo>
                  <a:pt x="1684910" y="1920395"/>
                  <a:pt x="1621410" y="548090"/>
                  <a:pt x="1970660" y="241173"/>
                </a:cubicBezTo>
                <a:cubicBezTo>
                  <a:pt x="2319910" y="-65744"/>
                  <a:pt x="3323563" y="-55160"/>
                  <a:pt x="3611077" y="135340"/>
                </a:cubicBezTo>
                <a:cubicBezTo>
                  <a:pt x="3898591" y="325840"/>
                  <a:pt x="3798049" y="1184854"/>
                  <a:pt x="3695743" y="1384173"/>
                </a:cubicBezTo>
                <a:cubicBezTo>
                  <a:pt x="3593437" y="1583492"/>
                  <a:pt x="3214201" y="1405339"/>
                  <a:pt x="2997243" y="1331256"/>
                </a:cubicBezTo>
                <a:cubicBezTo>
                  <a:pt x="2780285" y="1257173"/>
                  <a:pt x="2513937" y="805617"/>
                  <a:pt x="2393993" y="939673"/>
                </a:cubicBezTo>
                <a:cubicBezTo>
                  <a:pt x="2274049" y="1073729"/>
                  <a:pt x="2496299" y="1869243"/>
                  <a:pt x="2277577" y="2135590"/>
                </a:cubicBezTo>
                <a:cubicBezTo>
                  <a:pt x="2058855" y="2401937"/>
                  <a:pt x="1436202" y="2557159"/>
                  <a:pt x="1081660" y="2537756"/>
                </a:cubicBezTo>
                <a:cubicBezTo>
                  <a:pt x="727118" y="2518353"/>
                  <a:pt x="330244" y="2354312"/>
                  <a:pt x="150327" y="2019173"/>
                </a:cubicBezTo>
                <a:cubicBezTo>
                  <a:pt x="-29590" y="1684034"/>
                  <a:pt x="2160" y="526923"/>
                  <a:pt x="2160" y="526923"/>
                </a:cubicBezTo>
              </a:path>
            </a:pathLst>
          </a:custGeom>
          <a:ln w="38100" cmpd="sng">
            <a:solidFill>
              <a:srgbClr val="660066"/>
            </a:solidFill>
            <a:prstDash val="soli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1" name="Freeform 60"/>
          <p:cNvSpPr/>
          <p:nvPr/>
        </p:nvSpPr>
        <p:spPr>
          <a:xfrm flipH="1">
            <a:off x="4660780" y="2924944"/>
            <a:ext cx="3799652" cy="2539383"/>
          </a:xfrm>
          <a:custGeom>
            <a:avLst/>
            <a:gdLst>
              <a:gd name="connsiteX0" fmla="*/ 954660 w 3940039"/>
              <a:gd name="connsiteY0" fmla="*/ 579840 h 2539383"/>
              <a:gd name="connsiteX1" fmla="*/ 1515577 w 3940039"/>
              <a:gd name="connsiteY1" fmla="*/ 1976840 h 2539383"/>
              <a:gd name="connsiteX2" fmla="*/ 1970660 w 3940039"/>
              <a:gd name="connsiteY2" fmla="*/ 241173 h 2539383"/>
              <a:gd name="connsiteX3" fmla="*/ 3812160 w 3940039"/>
              <a:gd name="connsiteY3" fmla="*/ 135340 h 2539383"/>
              <a:gd name="connsiteX4" fmla="*/ 3695743 w 3940039"/>
              <a:gd name="connsiteY4" fmla="*/ 1384173 h 2539383"/>
              <a:gd name="connsiteX5" fmla="*/ 2997243 w 3940039"/>
              <a:gd name="connsiteY5" fmla="*/ 1331256 h 2539383"/>
              <a:gd name="connsiteX6" fmla="*/ 2393993 w 3940039"/>
              <a:gd name="connsiteY6" fmla="*/ 939673 h 2539383"/>
              <a:gd name="connsiteX7" fmla="*/ 2277577 w 3940039"/>
              <a:gd name="connsiteY7" fmla="*/ 2135590 h 2539383"/>
              <a:gd name="connsiteX8" fmla="*/ 1081660 w 3940039"/>
              <a:gd name="connsiteY8" fmla="*/ 2537756 h 2539383"/>
              <a:gd name="connsiteX9" fmla="*/ 150327 w 3940039"/>
              <a:gd name="connsiteY9" fmla="*/ 2019173 h 2539383"/>
              <a:gd name="connsiteX10" fmla="*/ 2160 w 3940039"/>
              <a:gd name="connsiteY10" fmla="*/ 526923 h 2539383"/>
              <a:gd name="connsiteX0" fmla="*/ 954660 w 3799652"/>
              <a:gd name="connsiteY0" fmla="*/ 579840 h 2539383"/>
              <a:gd name="connsiteX1" fmla="*/ 1515577 w 3799652"/>
              <a:gd name="connsiteY1" fmla="*/ 1976840 h 2539383"/>
              <a:gd name="connsiteX2" fmla="*/ 1970660 w 3799652"/>
              <a:gd name="connsiteY2" fmla="*/ 241173 h 2539383"/>
              <a:gd name="connsiteX3" fmla="*/ 3611077 w 3799652"/>
              <a:gd name="connsiteY3" fmla="*/ 135340 h 2539383"/>
              <a:gd name="connsiteX4" fmla="*/ 3695743 w 3799652"/>
              <a:gd name="connsiteY4" fmla="*/ 1384173 h 2539383"/>
              <a:gd name="connsiteX5" fmla="*/ 2997243 w 3799652"/>
              <a:gd name="connsiteY5" fmla="*/ 1331256 h 2539383"/>
              <a:gd name="connsiteX6" fmla="*/ 2393993 w 3799652"/>
              <a:gd name="connsiteY6" fmla="*/ 939673 h 2539383"/>
              <a:gd name="connsiteX7" fmla="*/ 2277577 w 3799652"/>
              <a:gd name="connsiteY7" fmla="*/ 2135590 h 2539383"/>
              <a:gd name="connsiteX8" fmla="*/ 1081660 w 3799652"/>
              <a:gd name="connsiteY8" fmla="*/ 2537756 h 2539383"/>
              <a:gd name="connsiteX9" fmla="*/ 150327 w 3799652"/>
              <a:gd name="connsiteY9" fmla="*/ 2019173 h 2539383"/>
              <a:gd name="connsiteX10" fmla="*/ 2160 w 3799652"/>
              <a:gd name="connsiteY10" fmla="*/ 526923 h 2539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99652" h="2539383">
                <a:moveTo>
                  <a:pt x="954660" y="579840"/>
                </a:moveTo>
                <a:cubicBezTo>
                  <a:pt x="1150452" y="1306562"/>
                  <a:pt x="1346244" y="2033285"/>
                  <a:pt x="1515577" y="1976840"/>
                </a:cubicBezTo>
                <a:cubicBezTo>
                  <a:pt x="1684910" y="1920395"/>
                  <a:pt x="1621410" y="548090"/>
                  <a:pt x="1970660" y="241173"/>
                </a:cubicBezTo>
                <a:cubicBezTo>
                  <a:pt x="2319910" y="-65744"/>
                  <a:pt x="3323563" y="-55160"/>
                  <a:pt x="3611077" y="135340"/>
                </a:cubicBezTo>
                <a:cubicBezTo>
                  <a:pt x="3898591" y="325840"/>
                  <a:pt x="3798049" y="1184854"/>
                  <a:pt x="3695743" y="1384173"/>
                </a:cubicBezTo>
                <a:cubicBezTo>
                  <a:pt x="3593437" y="1583492"/>
                  <a:pt x="3214201" y="1405339"/>
                  <a:pt x="2997243" y="1331256"/>
                </a:cubicBezTo>
                <a:cubicBezTo>
                  <a:pt x="2780285" y="1257173"/>
                  <a:pt x="2513937" y="805617"/>
                  <a:pt x="2393993" y="939673"/>
                </a:cubicBezTo>
                <a:cubicBezTo>
                  <a:pt x="2274049" y="1073729"/>
                  <a:pt x="2496299" y="1869243"/>
                  <a:pt x="2277577" y="2135590"/>
                </a:cubicBezTo>
                <a:cubicBezTo>
                  <a:pt x="2058855" y="2401937"/>
                  <a:pt x="1436202" y="2557159"/>
                  <a:pt x="1081660" y="2537756"/>
                </a:cubicBezTo>
                <a:cubicBezTo>
                  <a:pt x="727118" y="2518353"/>
                  <a:pt x="330244" y="2354312"/>
                  <a:pt x="150327" y="2019173"/>
                </a:cubicBezTo>
                <a:cubicBezTo>
                  <a:pt x="-29590" y="1684034"/>
                  <a:pt x="2160" y="526923"/>
                  <a:pt x="2160" y="526923"/>
                </a:cubicBezTo>
              </a:path>
            </a:pathLst>
          </a:custGeom>
          <a:ln w="38100" cmpd="sng">
            <a:solidFill>
              <a:srgbClr val="660066"/>
            </a:solidFill>
            <a:prstDash val="dash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4" name="Oval 3"/>
          <p:cNvSpPr/>
          <p:nvPr/>
        </p:nvSpPr>
        <p:spPr bwMode="auto">
          <a:xfrm>
            <a:off x="4716016" y="2708920"/>
            <a:ext cx="792088" cy="504056"/>
          </a:xfrm>
          <a:prstGeom prst="ellipse">
            <a:avLst/>
          </a:prstGeom>
          <a:noFill/>
          <a:ln w="57150" cap="flat" cmpd="sng" algn="ctr">
            <a:solidFill>
              <a:srgbClr val="660066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cxnSp>
        <p:nvCxnSpPr>
          <p:cNvPr id="63" name="Straight Arrow Connector 62"/>
          <p:cNvCxnSpPr/>
          <p:nvPr/>
        </p:nvCxnSpPr>
        <p:spPr bwMode="auto">
          <a:xfrm flipV="1">
            <a:off x="4427984" y="4293096"/>
            <a:ext cx="3168352" cy="1224136"/>
          </a:xfrm>
          <a:prstGeom prst="straightConnector1">
            <a:avLst/>
          </a:prstGeom>
          <a:solidFill>
            <a:srgbClr val="00B8FF"/>
          </a:solidFill>
          <a:ln w="381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5" name="TextBox 124"/>
          <p:cNvSpPr txBox="1"/>
          <p:nvPr/>
        </p:nvSpPr>
        <p:spPr>
          <a:xfrm>
            <a:off x="107504" y="2708920"/>
            <a:ext cx="1495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802.1AC </a:t>
            </a:r>
            <a:r>
              <a:rPr lang="en-US" sz="1600" dirty="0" smtClean="0">
                <a:solidFill>
                  <a:schemeClr val="tx1"/>
                </a:solidFill>
              </a:rPr>
              <a:t>12.2.</a:t>
            </a:r>
            <a:r>
              <a:rPr lang="en-US" sz="1600" b="1" dirty="0" smtClean="0">
                <a:solidFill>
                  <a:srgbClr val="FF0000"/>
                </a:solidFill>
              </a:rPr>
              <a:t>3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26" name="Straight Arrow Connector 125"/>
          <p:cNvCxnSpPr/>
          <p:nvPr/>
        </p:nvCxnSpPr>
        <p:spPr bwMode="auto">
          <a:xfrm>
            <a:off x="683568" y="2996952"/>
            <a:ext cx="72008" cy="504056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  <p:sp>
        <p:nvSpPr>
          <p:cNvPr id="128" name="TextBox 127"/>
          <p:cNvSpPr txBox="1"/>
          <p:nvPr/>
        </p:nvSpPr>
        <p:spPr>
          <a:xfrm>
            <a:off x="827584" y="2924944"/>
            <a:ext cx="149562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>
                <a:solidFill>
                  <a:schemeClr val="tx1"/>
                </a:solidFill>
              </a:rPr>
              <a:t>802.1AC </a:t>
            </a:r>
            <a:r>
              <a:rPr lang="en-US" sz="1600" dirty="0" smtClean="0">
                <a:solidFill>
                  <a:schemeClr val="tx1"/>
                </a:solidFill>
              </a:rPr>
              <a:t>12.2.</a:t>
            </a:r>
            <a:r>
              <a:rPr lang="en-US" sz="1600" b="1" dirty="0" smtClean="0">
                <a:solidFill>
                  <a:srgbClr val="FF0000"/>
                </a:solidFill>
              </a:rPr>
              <a:t>2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129" name="Straight Arrow Connector 128"/>
          <p:cNvCxnSpPr/>
          <p:nvPr/>
        </p:nvCxnSpPr>
        <p:spPr bwMode="auto">
          <a:xfrm flipH="1">
            <a:off x="1403648" y="3212976"/>
            <a:ext cx="504056" cy="288032"/>
          </a:xfrm>
          <a:prstGeom prst="straightConnector1">
            <a:avLst/>
          </a:prstGeom>
          <a:solidFill>
            <a:srgbClr val="00B8FF"/>
          </a:solidFill>
          <a:ln w="12700" cap="flat" cmpd="sng" algn="ctr">
            <a:solidFill>
              <a:srgbClr val="FF0000"/>
            </a:solidFill>
            <a:prstDash val="solid"/>
            <a:round/>
            <a:headEnd type="none" w="med" len="med"/>
            <a:tailEnd type="arrow"/>
          </a:ln>
          <a:effectLst/>
        </p:spPr>
      </p:cxnSp>
    </p:spTree>
    <p:extLst>
      <p:ext uri="{BB962C8B-B14F-4D97-AF65-F5344CB8AC3E}">
        <p14:creationId xmlns:p14="http://schemas.microsoft.com/office/powerpoint/2010/main" val="219933363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Building upon a model being proposed for the IEEE 802.11 Portal Convergence Function, this presentation carries that concept into the 802.11ak concepts, and 802.1AC considerations for these extended concepts.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</p:spTree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Rectangle 74"/>
          <p:cNvSpPr/>
          <p:nvPr/>
        </p:nvSpPr>
        <p:spPr>
          <a:xfrm>
            <a:off x="181260" y="3355976"/>
            <a:ext cx="812516" cy="361056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.1AC </a:t>
            </a:r>
            <a:r>
              <a:rPr lang="en-US" sz="1200" dirty="0" smtClean="0">
                <a:solidFill>
                  <a:srgbClr val="000000"/>
                </a:solidFill>
              </a:rPr>
              <a:t>CF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1095872" y="3356992"/>
            <a:ext cx="812303" cy="36105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.1AC </a:t>
            </a:r>
            <a:r>
              <a:rPr lang="en-US" sz="1200" dirty="0" smtClean="0">
                <a:solidFill>
                  <a:srgbClr val="000000"/>
                </a:solidFill>
              </a:rPr>
              <a:t>CF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8172450" y="3356992"/>
            <a:ext cx="766142" cy="361056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.1AC </a:t>
            </a:r>
            <a:r>
              <a:rPr lang="en-US" sz="1200" dirty="0" smtClean="0">
                <a:solidFill>
                  <a:srgbClr val="000000"/>
                </a:solidFill>
              </a:rPr>
              <a:t>CF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7308304" y="3355976"/>
            <a:ext cx="777215" cy="36105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.1AC </a:t>
            </a:r>
            <a:r>
              <a:rPr lang="en-US" sz="1200" dirty="0" smtClean="0">
                <a:solidFill>
                  <a:srgbClr val="000000"/>
                </a:solidFill>
              </a:rPr>
              <a:t>CF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8172400" y="3717032"/>
            <a:ext cx="767550" cy="385285"/>
          </a:xfrm>
          <a:prstGeom prst="rect">
            <a:avLst/>
          </a:prstGeom>
          <a:solidFill>
            <a:srgbClr val="C4EDFF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rgbClr val="000000"/>
                </a:solidFill>
              </a:rPr>
              <a:t>nAP</a:t>
            </a:r>
            <a:r>
              <a:rPr lang="en-US" sz="1050" dirty="0" smtClean="0">
                <a:solidFill>
                  <a:srgbClr val="000000"/>
                </a:solidFill>
              </a:rPr>
              <a:t> </a:t>
            </a:r>
            <a:r>
              <a:rPr lang="en-US" sz="1050" dirty="0" err="1" smtClean="0">
                <a:solidFill>
                  <a:srgbClr val="000000"/>
                </a:solidFill>
              </a:rPr>
              <a:t>STAz</a:t>
            </a:r>
            <a:endParaRPr lang="en-US" sz="1050" dirty="0" smtClean="0">
              <a:solidFill>
                <a:srgbClr val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7308304" y="3717032"/>
            <a:ext cx="777215" cy="385285"/>
          </a:xfrm>
          <a:prstGeom prst="rect">
            <a:avLst/>
          </a:prstGeom>
          <a:solidFill>
            <a:srgbClr val="C4EDFF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rgbClr val="000000"/>
                </a:solidFill>
              </a:rPr>
              <a:t>nAP</a:t>
            </a:r>
            <a:r>
              <a:rPr lang="en-US" sz="1100" dirty="0" smtClean="0">
                <a:solidFill>
                  <a:srgbClr val="000000"/>
                </a:solidFill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</a:rPr>
              <a:t>STAz</a:t>
            </a:r>
            <a:endParaRPr lang="en-US" sz="1100" dirty="0" smtClean="0">
              <a:solidFill>
                <a:srgbClr val="000000"/>
              </a:solidFill>
            </a:endParaRPr>
          </a:p>
        </p:txBody>
      </p:sp>
      <p:sp>
        <p:nvSpPr>
          <p:cNvPr id="65" name="Rectangle 64"/>
          <p:cNvSpPr/>
          <p:nvPr/>
        </p:nvSpPr>
        <p:spPr>
          <a:xfrm>
            <a:off x="179512" y="3717032"/>
            <a:ext cx="811088" cy="385285"/>
          </a:xfrm>
          <a:prstGeom prst="rect">
            <a:avLst/>
          </a:prstGeom>
          <a:solidFill>
            <a:srgbClr val="C4EDFF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rgbClr val="000000"/>
                </a:solidFill>
              </a:rPr>
              <a:t>nAP</a:t>
            </a:r>
            <a:r>
              <a:rPr lang="en-US" sz="1100" dirty="0" smtClean="0">
                <a:solidFill>
                  <a:srgbClr val="000000"/>
                </a:solidFill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</a:rPr>
              <a:t>STAz</a:t>
            </a:r>
            <a:endParaRPr lang="en-US" sz="1100" dirty="0" smtClean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095872" y="3717032"/>
            <a:ext cx="811832" cy="385285"/>
          </a:xfrm>
          <a:prstGeom prst="rect">
            <a:avLst/>
          </a:prstGeom>
          <a:solidFill>
            <a:srgbClr val="C4EDFF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rgbClr val="000000"/>
                </a:solidFill>
              </a:rPr>
              <a:t>nAP</a:t>
            </a:r>
            <a:r>
              <a:rPr lang="en-US" sz="1100" dirty="0" smtClean="0">
                <a:solidFill>
                  <a:srgbClr val="000000"/>
                </a:solidFill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</a:rPr>
              <a:t>STAz</a:t>
            </a:r>
            <a:endParaRPr lang="en-US" sz="1100" dirty="0" smtClean="0">
              <a:solidFill>
                <a:srgbClr val="0000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35496" y="1412776"/>
            <a:ext cx="1080120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89" name="Left Brace 88"/>
          <p:cNvSpPr/>
          <p:nvPr/>
        </p:nvSpPr>
        <p:spPr bwMode="auto">
          <a:xfrm rot="5400000">
            <a:off x="431540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0" name="Rectangle 89"/>
          <p:cNvSpPr/>
          <p:nvPr/>
        </p:nvSpPr>
        <p:spPr>
          <a:xfrm>
            <a:off x="1043608" y="1772816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94" name="Left Brace 93"/>
          <p:cNvSpPr/>
          <p:nvPr/>
        </p:nvSpPr>
        <p:spPr bwMode="auto">
          <a:xfrm rot="5400000">
            <a:off x="1367644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2" name="Rectangle 101"/>
          <p:cNvSpPr/>
          <p:nvPr/>
        </p:nvSpPr>
        <p:spPr>
          <a:xfrm>
            <a:off x="8100392" y="1412776"/>
            <a:ext cx="936104" cy="86680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103" name="Left Brace 102"/>
          <p:cNvSpPr/>
          <p:nvPr/>
        </p:nvSpPr>
        <p:spPr bwMode="auto">
          <a:xfrm rot="5400000">
            <a:off x="8424428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5" name="Rectangle 104"/>
          <p:cNvSpPr/>
          <p:nvPr/>
        </p:nvSpPr>
        <p:spPr>
          <a:xfrm>
            <a:off x="7236296" y="1772816"/>
            <a:ext cx="936104" cy="50676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11ak </a:t>
            </a:r>
          </a:p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STA(s)</a:t>
            </a:r>
          </a:p>
        </p:txBody>
      </p:sp>
      <p:sp>
        <p:nvSpPr>
          <p:cNvPr id="106" name="Left Brace 105"/>
          <p:cNvSpPr/>
          <p:nvPr/>
        </p:nvSpPr>
        <p:spPr bwMode="auto">
          <a:xfrm rot="5400000">
            <a:off x="7560332" y="2168860"/>
            <a:ext cx="288032" cy="7920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8" name="Rectangle 107"/>
          <p:cNvSpPr/>
          <p:nvPr/>
        </p:nvSpPr>
        <p:spPr>
          <a:xfrm>
            <a:off x="1907704" y="1772816"/>
            <a:ext cx="2683554" cy="650784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 and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non-11ak (legacy) access</a:t>
            </a:r>
          </a:p>
        </p:txBody>
      </p:sp>
      <p:sp>
        <p:nvSpPr>
          <p:cNvPr id="109" name="Left Brace 108"/>
          <p:cNvSpPr/>
          <p:nvPr/>
        </p:nvSpPr>
        <p:spPr bwMode="auto">
          <a:xfrm rot="5400000">
            <a:off x="3059832" y="1340768"/>
            <a:ext cx="288032" cy="2448272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10" name="Rectangle 109"/>
          <p:cNvSpPr/>
          <p:nvPr/>
        </p:nvSpPr>
        <p:spPr>
          <a:xfrm>
            <a:off x="5148064" y="1196752"/>
            <a:ext cx="1675441" cy="1226848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w/Bridge,</a:t>
            </a:r>
          </a:p>
          <a:p>
            <a:pPr algn="ctr"/>
            <a:r>
              <a:rPr lang="en-US" sz="2000" b="1" dirty="0">
                <a:solidFill>
                  <a:schemeClr val="accent6"/>
                </a:solidFill>
              </a:rPr>
              <a:t>u</a:t>
            </a:r>
            <a:r>
              <a:rPr lang="en-US" sz="2000" b="1" dirty="0" smtClean="0">
                <a:solidFill>
                  <a:schemeClr val="accent6"/>
                </a:solidFill>
              </a:rPr>
              <a:t>ses DS </a:t>
            </a:r>
          </a:p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for non-11ak access</a:t>
            </a:r>
          </a:p>
        </p:txBody>
      </p:sp>
      <p:sp>
        <p:nvSpPr>
          <p:cNvPr id="111" name="Left Brace 110"/>
          <p:cNvSpPr/>
          <p:nvPr/>
        </p:nvSpPr>
        <p:spPr bwMode="auto">
          <a:xfrm rot="5400000">
            <a:off x="5796136" y="1268760"/>
            <a:ext cx="288032" cy="2592288"/>
          </a:xfrm>
          <a:prstGeom prst="leftBrace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6" name="Rectangle 75"/>
          <p:cNvSpPr/>
          <p:nvPr/>
        </p:nvSpPr>
        <p:spPr>
          <a:xfrm>
            <a:off x="5868144" y="3356992"/>
            <a:ext cx="1368152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2 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 flipH="1">
            <a:off x="5148064" y="4093920"/>
            <a:ext cx="1027856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979712" y="3376042"/>
            <a:ext cx="1152128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2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843808" y="4093920"/>
            <a:ext cx="1152128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two APs.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179512" y="4077072"/>
            <a:ext cx="811832" cy="377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512" y="4444044"/>
            <a:ext cx="81183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585428" y="4806796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4" name="Rectangle 33"/>
          <p:cNvSpPr/>
          <p:nvPr/>
        </p:nvSpPr>
        <p:spPr>
          <a:xfrm>
            <a:off x="8172400" y="4077072"/>
            <a:ext cx="766192" cy="377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35" name="Rectangle 34"/>
          <p:cNvSpPr/>
          <p:nvPr/>
        </p:nvSpPr>
        <p:spPr>
          <a:xfrm>
            <a:off x="8172400" y="4444044"/>
            <a:ext cx="76619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8481392" y="4806796"/>
            <a:ext cx="0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23528" y="5195676"/>
            <a:ext cx="2520280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1095872" y="4077072"/>
            <a:ext cx="811832" cy="37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095872" y="4445944"/>
            <a:ext cx="811832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984748" y="4093920"/>
            <a:ext cx="787052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984748" y="4445944"/>
            <a:ext cx="787052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356520" y="5051660"/>
            <a:ext cx="1127248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48880" y="4808696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984748" y="3732016"/>
            <a:ext cx="1147887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699792" y="3899532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007568" y="3906599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699792" y="3899532"/>
            <a:ext cx="288032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320008" y="3683508"/>
            <a:ext cx="971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979712" y="2852936"/>
            <a:ext cx="244827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95600" y="3356992"/>
            <a:ext cx="700336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000000"/>
                </a:solidFill>
              </a:rPr>
              <a:t>.1AC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12.2.</a:t>
            </a:r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endParaRPr lang="en-US" sz="1800" b="1" dirty="0">
              <a:solidFill>
                <a:srgbClr val="FF000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3511624" y="3284984"/>
            <a:ext cx="0" cy="9745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220616" y="3284984"/>
            <a:ext cx="0" cy="1766676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7" name="Rectangle 86"/>
          <p:cNvSpPr/>
          <p:nvPr/>
        </p:nvSpPr>
        <p:spPr>
          <a:xfrm flipH="1">
            <a:off x="7308304" y="4078972"/>
            <a:ext cx="772344" cy="37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88" name="Rectangle 87"/>
          <p:cNvSpPr/>
          <p:nvPr/>
        </p:nvSpPr>
        <p:spPr>
          <a:xfrm flipH="1">
            <a:off x="7308304" y="4445944"/>
            <a:ext cx="772344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6444208" y="4093920"/>
            <a:ext cx="792088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6444208" y="4445944"/>
            <a:ext cx="792088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804248" y="5051660"/>
            <a:ext cx="10877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699648" y="4808696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5868144" y="3732016"/>
            <a:ext cx="1366824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588224" y="3899532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6012160" y="3899532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6012160" y="3899532"/>
            <a:ext cx="576064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flipH="1">
            <a:off x="6318825" y="3683508"/>
            <a:ext cx="971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flipH="1">
            <a:off x="4644008" y="2852936"/>
            <a:ext cx="2590960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7000428" y="3212976"/>
            <a:ext cx="0" cy="183868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940152" y="5195676"/>
            <a:ext cx="2736304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395536" y="5703639"/>
            <a:ext cx="729844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Now, all stations are </a:t>
            </a:r>
            <a:r>
              <a:rPr lang="en-US" b="1" dirty="0" smtClean="0">
                <a:solidFill>
                  <a:srgbClr val="008000"/>
                </a:solidFill>
              </a:rPr>
              <a:t>fully connected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, and the DS is </a:t>
            </a:r>
            <a:r>
              <a:rPr lang="en-US" b="1" dirty="0" smtClean="0">
                <a:solidFill>
                  <a:srgbClr val="008000"/>
                </a:solidFill>
              </a:rPr>
              <a:t>split</a:t>
            </a:r>
            <a:r>
              <a:rPr lang="en-US" dirty="0" smtClean="0">
                <a:solidFill>
                  <a:schemeClr val="accent6">
                    <a:lumMod val="60000"/>
                    <a:lumOff val="40000"/>
                  </a:schemeClr>
                </a:solidFill>
              </a:rPr>
              <a:t>.</a:t>
            </a:r>
          </a:p>
        </p:txBody>
      </p:sp>
      <p:sp>
        <p:nvSpPr>
          <p:cNvPr id="78" name="Rectangle 77"/>
          <p:cNvSpPr/>
          <p:nvPr/>
        </p:nvSpPr>
        <p:spPr>
          <a:xfrm>
            <a:off x="5148064" y="3356992"/>
            <a:ext cx="648072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1AC</a:t>
            </a:r>
            <a:r>
              <a:rPr lang="en-US" sz="1800" dirty="0">
                <a:solidFill>
                  <a:srgbClr val="000000"/>
                </a:solidFill>
              </a:rPr>
              <a:t/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3995936" y="5195676"/>
            <a:ext cx="1080120" cy="0"/>
          </a:xfrm>
          <a:prstGeom prst="line">
            <a:avLst/>
          </a:prstGeom>
          <a:ln w="57150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860032" y="3365376"/>
            <a:ext cx="0" cy="1838684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211960" y="3356992"/>
            <a:ext cx="0" cy="1838684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580112" y="3284984"/>
            <a:ext cx="0" cy="9745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3" name="Freeform 62"/>
          <p:cNvSpPr/>
          <p:nvPr/>
        </p:nvSpPr>
        <p:spPr>
          <a:xfrm>
            <a:off x="569340" y="2906977"/>
            <a:ext cx="3197344" cy="2566233"/>
          </a:xfrm>
          <a:custGeom>
            <a:avLst/>
            <a:gdLst>
              <a:gd name="connsiteX0" fmla="*/ 954660 w 3940039"/>
              <a:gd name="connsiteY0" fmla="*/ 579840 h 2539383"/>
              <a:gd name="connsiteX1" fmla="*/ 1515577 w 3940039"/>
              <a:gd name="connsiteY1" fmla="*/ 1976840 h 2539383"/>
              <a:gd name="connsiteX2" fmla="*/ 1970660 w 3940039"/>
              <a:gd name="connsiteY2" fmla="*/ 241173 h 2539383"/>
              <a:gd name="connsiteX3" fmla="*/ 3812160 w 3940039"/>
              <a:gd name="connsiteY3" fmla="*/ 135340 h 2539383"/>
              <a:gd name="connsiteX4" fmla="*/ 3695743 w 3940039"/>
              <a:gd name="connsiteY4" fmla="*/ 1384173 h 2539383"/>
              <a:gd name="connsiteX5" fmla="*/ 2997243 w 3940039"/>
              <a:gd name="connsiteY5" fmla="*/ 1331256 h 2539383"/>
              <a:gd name="connsiteX6" fmla="*/ 2393993 w 3940039"/>
              <a:gd name="connsiteY6" fmla="*/ 939673 h 2539383"/>
              <a:gd name="connsiteX7" fmla="*/ 2277577 w 3940039"/>
              <a:gd name="connsiteY7" fmla="*/ 2135590 h 2539383"/>
              <a:gd name="connsiteX8" fmla="*/ 1081660 w 3940039"/>
              <a:gd name="connsiteY8" fmla="*/ 2537756 h 2539383"/>
              <a:gd name="connsiteX9" fmla="*/ 150327 w 3940039"/>
              <a:gd name="connsiteY9" fmla="*/ 2019173 h 2539383"/>
              <a:gd name="connsiteX10" fmla="*/ 2160 w 3940039"/>
              <a:gd name="connsiteY10" fmla="*/ 526923 h 2539383"/>
              <a:gd name="connsiteX0" fmla="*/ 954660 w 3799652"/>
              <a:gd name="connsiteY0" fmla="*/ 579840 h 2539383"/>
              <a:gd name="connsiteX1" fmla="*/ 1515577 w 3799652"/>
              <a:gd name="connsiteY1" fmla="*/ 1976840 h 2539383"/>
              <a:gd name="connsiteX2" fmla="*/ 1970660 w 3799652"/>
              <a:gd name="connsiteY2" fmla="*/ 241173 h 2539383"/>
              <a:gd name="connsiteX3" fmla="*/ 3611077 w 3799652"/>
              <a:gd name="connsiteY3" fmla="*/ 135340 h 2539383"/>
              <a:gd name="connsiteX4" fmla="*/ 3695743 w 3799652"/>
              <a:gd name="connsiteY4" fmla="*/ 1384173 h 2539383"/>
              <a:gd name="connsiteX5" fmla="*/ 2997243 w 3799652"/>
              <a:gd name="connsiteY5" fmla="*/ 1331256 h 2539383"/>
              <a:gd name="connsiteX6" fmla="*/ 2393993 w 3799652"/>
              <a:gd name="connsiteY6" fmla="*/ 939673 h 2539383"/>
              <a:gd name="connsiteX7" fmla="*/ 2277577 w 3799652"/>
              <a:gd name="connsiteY7" fmla="*/ 2135590 h 2539383"/>
              <a:gd name="connsiteX8" fmla="*/ 1081660 w 3799652"/>
              <a:gd name="connsiteY8" fmla="*/ 2537756 h 2539383"/>
              <a:gd name="connsiteX9" fmla="*/ 150327 w 3799652"/>
              <a:gd name="connsiteY9" fmla="*/ 2019173 h 2539383"/>
              <a:gd name="connsiteX10" fmla="*/ 2160 w 3799652"/>
              <a:gd name="connsiteY10" fmla="*/ 526923 h 2539383"/>
              <a:gd name="connsiteX0" fmla="*/ 954660 w 3783997"/>
              <a:gd name="connsiteY0" fmla="*/ 606690 h 2566233"/>
              <a:gd name="connsiteX1" fmla="*/ 1515577 w 3783997"/>
              <a:gd name="connsiteY1" fmla="*/ 2003690 h 2566233"/>
              <a:gd name="connsiteX2" fmla="*/ 2223167 w 3783997"/>
              <a:gd name="connsiteY2" fmla="*/ 217223 h 2566233"/>
              <a:gd name="connsiteX3" fmla="*/ 3611077 w 3783997"/>
              <a:gd name="connsiteY3" fmla="*/ 162190 h 2566233"/>
              <a:gd name="connsiteX4" fmla="*/ 3695743 w 3783997"/>
              <a:gd name="connsiteY4" fmla="*/ 1411023 h 2566233"/>
              <a:gd name="connsiteX5" fmla="*/ 2997243 w 3783997"/>
              <a:gd name="connsiteY5" fmla="*/ 1358106 h 2566233"/>
              <a:gd name="connsiteX6" fmla="*/ 2393993 w 3783997"/>
              <a:gd name="connsiteY6" fmla="*/ 966523 h 2566233"/>
              <a:gd name="connsiteX7" fmla="*/ 2277577 w 3783997"/>
              <a:gd name="connsiteY7" fmla="*/ 2162440 h 2566233"/>
              <a:gd name="connsiteX8" fmla="*/ 1081660 w 3783997"/>
              <a:gd name="connsiteY8" fmla="*/ 2564606 h 2566233"/>
              <a:gd name="connsiteX9" fmla="*/ 150327 w 3783997"/>
              <a:gd name="connsiteY9" fmla="*/ 2046023 h 2566233"/>
              <a:gd name="connsiteX10" fmla="*/ 2160 w 3783997"/>
              <a:gd name="connsiteY10" fmla="*/ 553773 h 2566233"/>
              <a:gd name="connsiteX0" fmla="*/ 954660 w 3783997"/>
              <a:gd name="connsiteY0" fmla="*/ 606690 h 2566233"/>
              <a:gd name="connsiteX1" fmla="*/ 1515577 w 3783997"/>
              <a:gd name="connsiteY1" fmla="*/ 2003690 h 2566233"/>
              <a:gd name="connsiteX2" fmla="*/ 2223167 w 3783997"/>
              <a:gd name="connsiteY2" fmla="*/ 217223 h 2566233"/>
              <a:gd name="connsiteX3" fmla="*/ 3611077 w 3783997"/>
              <a:gd name="connsiteY3" fmla="*/ 162190 h 2566233"/>
              <a:gd name="connsiteX4" fmla="*/ 3695743 w 3783997"/>
              <a:gd name="connsiteY4" fmla="*/ 1411023 h 2566233"/>
              <a:gd name="connsiteX5" fmla="*/ 2997243 w 3783997"/>
              <a:gd name="connsiteY5" fmla="*/ 1358106 h 2566233"/>
              <a:gd name="connsiteX6" fmla="*/ 2393993 w 3783997"/>
              <a:gd name="connsiteY6" fmla="*/ 966523 h 2566233"/>
              <a:gd name="connsiteX7" fmla="*/ 2277577 w 3783997"/>
              <a:gd name="connsiteY7" fmla="*/ 2162440 h 2566233"/>
              <a:gd name="connsiteX8" fmla="*/ 1081660 w 3783997"/>
              <a:gd name="connsiteY8" fmla="*/ 2564606 h 2566233"/>
              <a:gd name="connsiteX9" fmla="*/ 150327 w 3783997"/>
              <a:gd name="connsiteY9" fmla="*/ 2046023 h 2566233"/>
              <a:gd name="connsiteX10" fmla="*/ 2160 w 3783997"/>
              <a:gd name="connsiteY10" fmla="*/ 553773 h 256623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3997" h="2566233">
                <a:moveTo>
                  <a:pt x="954660" y="606690"/>
                </a:moveTo>
                <a:cubicBezTo>
                  <a:pt x="1150452" y="1333412"/>
                  <a:pt x="979506" y="2007641"/>
                  <a:pt x="1515577" y="2003690"/>
                </a:cubicBezTo>
                <a:cubicBezTo>
                  <a:pt x="2051648" y="1999739"/>
                  <a:pt x="1873917" y="524140"/>
                  <a:pt x="2223167" y="217223"/>
                </a:cubicBezTo>
                <a:cubicBezTo>
                  <a:pt x="2572417" y="-89694"/>
                  <a:pt x="3365648" y="-36777"/>
                  <a:pt x="3611077" y="162190"/>
                </a:cubicBezTo>
                <a:cubicBezTo>
                  <a:pt x="3856506" y="361157"/>
                  <a:pt x="3798049" y="1211704"/>
                  <a:pt x="3695743" y="1411023"/>
                </a:cubicBezTo>
                <a:cubicBezTo>
                  <a:pt x="3593437" y="1610342"/>
                  <a:pt x="3214201" y="1432189"/>
                  <a:pt x="2997243" y="1358106"/>
                </a:cubicBezTo>
                <a:cubicBezTo>
                  <a:pt x="2780285" y="1284023"/>
                  <a:pt x="2513937" y="832467"/>
                  <a:pt x="2393993" y="966523"/>
                </a:cubicBezTo>
                <a:cubicBezTo>
                  <a:pt x="2274049" y="1100579"/>
                  <a:pt x="2496299" y="1896093"/>
                  <a:pt x="2277577" y="2162440"/>
                </a:cubicBezTo>
                <a:cubicBezTo>
                  <a:pt x="2058855" y="2428787"/>
                  <a:pt x="1436202" y="2584009"/>
                  <a:pt x="1081660" y="2564606"/>
                </a:cubicBezTo>
                <a:cubicBezTo>
                  <a:pt x="727118" y="2545203"/>
                  <a:pt x="330244" y="2381162"/>
                  <a:pt x="150327" y="2046023"/>
                </a:cubicBezTo>
                <a:cubicBezTo>
                  <a:pt x="-29590" y="1710884"/>
                  <a:pt x="2160" y="553773"/>
                  <a:pt x="2160" y="553773"/>
                </a:cubicBezTo>
              </a:path>
            </a:pathLst>
          </a:custGeom>
          <a:ln w="38100" cmpd="sng">
            <a:solidFill>
              <a:srgbClr val="660066"/>
            </a:solidFill>
            <a:prstDash val="soli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4" name="Freeform 63"/>
          <p:cNvSpPr/>
          <p:nvPr/>
        </p:nvSpPr>
        <p:spPr>
          <a:xfrm flipH="1">
            <a:off x="5551120" y="2891007"/>
            <a:ext cx="3197344" cy="2583903"/>
          </a:xfrm>
          <a:custGeom>
            <a:avLst/>
            <a:gdLst>
              <a:gd name="connsiteX0" fmla="*/ 954660 w 3940039"/>
              <a:gd name="connsiteY0" fmla="*/ 579840 h 2539383"/>
              <a:gd name="connsiteX1" fmla="*/ 1515577 w 3940039"/>
              <a:gd name="connsiteY1" fmla="*/ 1976840 h 2539383"/>
              <a:gd name="connsiteX2" fmla="*/ 1970660 w 3940039"/>
              <a:gd name="connsiteY2" fmla="*/ 241173 h 2539383"/>
              <a:gd name="connsiteX3" fmla="*/ 3812160 w 3940039"/>
              <a:gd name="connsiteY3" fmla="*/ 135340 h 2539383"/>
              <a:gd name="connsiteX4" fmla="*/ 3695743 w 3940039"/>
              <a:gd name="connsiteY4" fmla="*/ 1384173 h 2539383"/>
              <a:gd name="connsiteX5" fmla="*/ 2997243 w 3940039"/>
              <a:gd name="connsiteY5" fmla="*/ 1331256 h 2539383"/>
              <a:gd name="connsiteX6" fmla="*/ 2393993 w 3940039"/>
              <a:gd name="connsiteY6" fmla="*/ 939673 h 2539383"/>
              <a:gd name="connsiteX7" fmla="*/ 2277577 w 3940039"/>
              <a:gd name="connsiteY7" fmla="*/ 2135590 h 2539383"/>
              <a:gd name="connsiteX8" fmla="*/ 1081660 w 3940039"/>
              <a:gd name="connsiteY8" fmla="*/ 2537756 h 2539383"/>
              <a:gd name="connsiteX9" fmla="*/ 150327 w 3940039"/>
              <a:gd name="connsiteY9" fmla="*/ 2019173 h 2539383"/>
              <a:gd name="connsiteX10" fmla="*/ 2160 w 3940039"/>
              <a:gd name="connsiteY10" fmla="*/ 526923 h 2539383"/>
              <a:gd name="connsiteX0" fmla="*/ 954660 w 3799652"/>
              <a:gd name="connsiteY0" fmla="*/ 579840 h 2539383"/>
              <a:gd name="connsiteX1" fmla="*/ 1515577 w 3799652"/>
              <a:gd name="connsiteY1" fmla="*/ 1976840 h 2539383"/>
              <a:gd name="connsiteX2" fmla="*/ 1970660 w 3799652"/>
              <a:gd name="connsiteY2" fmla="*/ 241173 h 2539383"/>
              <a:gd name="connsiteX3" fmla="*/ 3611077 w 3799652"/>
              <a:gd name="connsiteY3" fmla="*/ 135340 h 2539383"/>
              <a:gd name="connsiteX4" fmla="*/ 3695743 w 3799652"/>
              <a:gd name="connsiteY4" fmla="*/ 1384173 h 2539383"/>
              <a:gd name="connsiteX5" fmla="*/ 2997243 w 3799652"/>
              <a:gd name="connsiteY5" fmla="*/ 1331256 h 2539383"/>
              <a:gd name="connsiteX6" fmla="*/ 2393993 w 3799652"/>
              <a:gd name="connsiteY6" fmla="*/ 939673 h 2539383"/>
              <a:gd name="connsiteX7" fmla="*/ 2277577 w 3799652"/>
              <a:gd name="connsiteY7" fmla="*/ 2135590 h 2539383"/>
              <a:gd name="connsiteX8" fmla="*/ 1081660 w 3799652"/>
              <a:gd name="connsiteY8" fmla="*/ 2537756 h 2539383"/>
              <a:gd name="connsiteX9" fmla="*/ 150327 w 3799652"/>
              <a:gd name="connsiteY9" fmla="*/ 2019173 h 2539383"/>
              <a:gd name="connsiteX10" fmla="*/ 2160 w 3799652"/>
              <a:gd name="connsiteY10" fmla="*/ 526923 h 2539383"/>
              <a:gd name="connsiteX0" fmla="*/ 954660 w 3783997"/>
              <a:gd name="connsiteY0" fmla="*/ 624360 h 2583903"/>
              <a:gd name="connsiteX1" fmla="*/ 1515577 w 3783997"/>
              <a:gd name="connsiteY1" fmla="*/ 2021360 h 2583903"/>
              <a:gd name="connsiteX2" fmla="*/ 2223167 w 3783997"/>
              <a:gd name="connsiteY2" fmla="*/ 204413 h 2583903"/>
              <a:gd name="connsiteX3" fmla="*/ 3611077 w 3783997"/>
              <a:gd name="connsiteY3" fmla="*/ 179860 h 2583903"/>
              <a:gd name="connsiteX4" fmla="*/ 3695743 w 3783997"/>
              <a:gd name="connsiteY4" fmla="*/ 1428693 h 2583903"/>
              <a:gd name="connsiteX5" fmla="*/ 2997243 w 3783997"/>
              <a:gd name="connsiteY5" fmla="*/ 1375776 h 2583903"/>
              <a:gd name="connsiteX6" fmla="*/ 2393993 w 3783997"/>
              <a:gd name="connsiteY6" fmla="*/ 984193 h 2583903"/>
              <a:gd name="connsiteX7" fmla="*/ 2277577 w 3783997"/>
              <a:gd name="connsiteY7" fmla="*/ 2180110 h 2583903"/>
              <a:gd name="connsiteX8" fmla="*/ 1081660 w 3783997"/>
              <a:gd name="connsiteY8" fmla="*/ 2582276 h 2583903"/>
              <a:gd name="connsiteX9" fmla="*/ 150327 w 3783997"/>
              <a:gd name="connsiteY9" fmla="*/ 2063693 h 2583903"/>
              <a:gd name="connsiteX10" fmla="*/ 2160 w 3783997"/>
              <a:gd name="connsiteY10" fmla="*/ 571443 h 2583903"/>
              <a:gd name="connsiteX0" fmla="*/ 954660 w 3783997"/>
              <a:gd name="connsiteY0" fmla="*/ 624360 h 2583903"/>
              <a:gd name="connsiteX1" fmla="*/ 1515577 w 3783997"/>
              <a:gd name="connsiteY1" fmla="*/ 2021360 h 2583903"/>
              <a:gd name="connsiteX2" fmla="*/ 2223167 w 3783997"/>
              <a:gd name="connsiteY2" fmla="*/ 204413 h 2583903"/>
              <a:gd name="connsiteX3" fmla="*/ 3611077 w 3783997"/>
              <a:gd name="connsiteY3" fmla="*/ 179860 h 2583903"/>
              <a:gd name="connsiteX4" fmla="*/ 3695743 w 3783997"/>
              <a:gd name="connsiteY4" fmla="*/ 1428693 h 2583903"/>
              <a:gd name="connsiteX5" fmla="*/ 2997243 w 3783997"/>
              <a:gd name="connsiteY5" fmla="*/ 1375776 h 2583903"/>
              <a:gd name="connsiteX6" fmla="*/ 2393993 w 3783997"/>
              <a:gd name="connsiteY6" fmla="*/ 984193 h 2583903"/>
              <a:gd name="connsiteX7" fmla="*/ 2277577 w 3783997"/>
              <a:gd name="connsiteY7" fmla="*/ 2180110 h 2583903"/>
              <a:gd name="connsiteX8" fmla="*/ 1081660 w 3783997"/>
              <a:gd name="connsiteY8" fmla="*/ 2582276 h 2583903"/>
              <a:gd name="connsiteX9" fmla="*/ 150327 w 3783997"/>
              <a:gd name="connsiteY9" fmla="*/ 2063693 h 2583903"/>
              <a:gd name="connsiteX10" fmla="*/ 2160 w 3783997"/>
              <a:gd name="connsiteY10" fmla="*/ 571443 h 258390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3997" h="2583903">
                <a:moveTo>
                  <a:pt x="954660" y="624360"/>
                </a:moveTo>
                <a:cubicBezTo>
                  <a:pt x="1150452" y="1351082"/>
                  <a:pt x="835216" y="2040551"/>
                  <a:pt x="1515577" y="2021360"/>
                </a:cubicBezTo>
                <a:cubicBezTo>
                  <a:pt x="2195938" y="2002169"/>
                  <a:pt x="1873917" y="511330"/>
                  <a:pt x="2223167" y="204413"/>
                </a:cubicBezTo>
                <a:cubicBezTo>
                  <a:pt x="2572417" y="-102504"/>
                  <a:pt x="3365648" y="-24187"/>
                  <a:pt x="3611077" y="179860"/>
                </a:cubicBezTo>
                <a:cubicBezTo>
                  <a:pt x="3856506" y="383907"/>
                  <a:pt x="3798049" y="1229374"/>
                  <a:pt x="3695743" y="1428693"/>
                </a:cubicBezTo>
                <a:cubicBezTo>
                  <a:pt x="3593437" y="1628012"/>
                  <a:pt x="3214201" y="1449859"/>
                  <a:pt x="2997243" y="1375776"/>
                </a:cubicBezTo>
                <a:cubicBezTo>
                  <a:pt x="2780285" y="1301693"/>
                  <a:pt x="2513937" y="850137"/>
                  <a:pt x="2393993" y="984193"/>
                </a:cubicBezTo>
                <a:cubicBezTo>
                  <a:pt x="2274049" y="1118249"/>
                  <a:pt x="2496299" y="1913763"/>
                  <a:pt x="2277577" y="2180110"/>
                </a:cubicBezTo>
                <a:cubicBezTo>
                  <a:pt x="2058855" y="2446457"/>
                  <a:pt x="1436202" y="2601679"/>
                  <a:pt x="1081660" y="2582276"/>
                </a:cubicBezTo>
                <a:cubicBezTo>
                  <a:pt x="727118" y="2562873"/>
                  <a:pt x="330244" y="2398832"/>
                  <a:pt x="150327" y="2063693"/>
                </a:cubicBezTo>
                <a:cubicBezTo>
                  <a:pt x="-29590" y="1728554"/>
                  <a:pt x="2160" y="571443"/>
                  <a:pt x="2160" y="571443"/>
                </a:cubicBezTo>
              </a:path>
            </a:pathLst>
          </a:custGeom>
          <a:ln w="38100" cmpd="sng">
            <a:solidFill>
              <a:srgbClr val="660066"/>
            </a:solidFill>
            <a:prstDash val="soli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3" name="Freeform 2"/>
          <p:cNvSpPr/>
          <p:nvPr/>
        </p:nvSpPr>
        <p:spPr>
          <a:xfrm>
            <a:off x="3302000" y="2924056"/>
            <a:ext cx="2836334" cy="2220981"/>
          </a:xfrm>
          <a:custGeom>
            <a:avLst/>
            <a:gdLst>
              <a:gd name="connsiteX0" fmla="*/ 1788584 w 1788584"/>
              <a:gd name="connsiteY0" fmla="*/ 393944 h 2193243"/>
              <a:gd name="connsiteX1" fmla="*/ 1301750 w 1788584"/>
              <a:gd name="connsiteY1" fmla="*/ 171694 h 2193243"/>
              <a:gd name="connsiteX2" fmla="*/ 793750 w 1788584"/>
              <a:gd name="connsiteY2" fmla="*/ 2193110 h 2193243"/>
              <a:gd name="connsiteX3" fmla="*/ 232834 w 1788584"/>
              <a:gd name="connsiteY3" fmla="*/ 65860 h 2193243"/>
              <a:gd name="connsiteX4" fmla="*/ 0 w 1788584"/>
              <a:gd name="connsiteY4" fmla="*/ 499777 h 2193243"/>
              <a:gd name="connsiteX0" fmla="*/ 1788584 w 1788584"/>
              <a:gd name="connsiteY0" fmla="*/ 393944 h 2193243"/>
              <a:gd name="connsiteX1" fmla="*/ 1301750 w 1788584"/>
              <a:gd name="connsiteY1" fmla="*/ 171694 h 2193243"/>
              <a:gd name="connsiteX2" fmla="*/ 793750 w 1788584"/>
              <a:gd name="connsiteY2" fmla="*/ 2193110 h 2193243"/>
              <a:gd name="connsiteX3" fmla="*/ 232834 w 1788584"/>
              <a:gd name="connsiteY3" fmla="*/ 65860 h 2193243"/>
              <a:gd name="connsiteX4" fmla="*/ 0 w 1788584"/>
              <a:gd name="connsiteY4" fmla="*/ 499777 h 2193243"/>
              <a:gd name="connsiteX0" fmla="*/ 2222501 w 2222501"/>
              <a:gd name="connsiteY0" fmla="*/ 517179 h 2316478"/>
              <a:gd name="connsiteX1" fmla="*/ 1735667 w 2222501"/>
              <a:gd name="connsiteY1" fmla="*/ 294929 h 2316478"/>
              <a:gd name="connsiteX2" fmla="*/ 1227667 w 2222501"/>
              <a:gd name="connsiteY2" fmla="*/ 2316345 h 2316478"/>
              <a:gd name="connsiteX3" fmla="*/ 666751 w 2222501"/>
              <a:gd name="connsiteY3" fmla="*/ 189095 h 2316478"/>
              <a:gd name="connsiteX4" fmla="*/ 0 w 2222501"/>
              <a:gd name="connsiteY4" fmla="*/ 104429 h 2316478"/>
              <a:gd name="connsiteX0" fmla="*/ 1936751 w 1936751"/>
              <a:gd name="connsiteY0" fmla="*/ 545962 h 2345261"/>
              <a:gd name="connsiteX1" fmla="*/ 1449917 w 1936751"/>
              <a:gd name="connsiteY1" fmla="*/ 323712 h 2345261"/>
              <a:gd name="connsiteX2" fmla="*/ 941917 w 1936751"/>
              <a:gd name="connsiteY2" fmla="*/ 2345128 h 2345261"/>
              <a:gd name="connsiteX3" fmla="*/ 381001 w 1936751"/>
              <a:gd name="connsiteY3" fmla="*/ 217878 h 2345261"/>
              <a:gd name="connsiteX4" fmla="*/ 0 w 1936751"/>
              <a:gd name="connsiteY4" fmla="*/ 69712 h 2345261"/>
              <a:gd name="connsiteX0" fmla="*/ 2243667 w 2243667"/>
              <a:gd name="connsiteY0" fmla="*/ 517180 h 2316479"/>
              <a:gd name="connsiteX1" fmla="*/ 1756833 w 2243667"/>
              <a:gd name="connsiteY1" fmla="*/ 294930 h 2316479"/>
              <a:gd name="connsiteX2" fmla="*/ 1248833 w 2243667"/>
              <a:gd name="connsiteY2" fmla="*/ 2316346 h 2316479"/>
              <a:gd name="connsiteX3" fmla="*/ 687917 w 2243667"/>
              <a:gd name="connsiteY3" fmla="*/ 189096 h 2316479"/>
              <a:gd name="connsiteX4" fmla="*/ 0 w 2243667"/>
              <a:gd name="connsiteY4" fmla="*/ 104430 h 2316479"/>
              <a:gd name="connsiteX0" fmla="*/ 2243667 w 2243667"/>
              <a:gd name="connsiteY0" fmla="*/ 454131 h 2253430"/>
              <a:gd name="connsiteX1" fmla="*/ 1756833 w 2243667"/>
              <a:gd name="connsiteY1" fmla="*/ 231881 h 2253430"/>
              <a:gd name="connsiteX2" fmla="*/ 1248833 w 2243667"/>
              <a:gd name="connsiteY2" fmla="*/ 2253297 h 2253430"/>
              <a:gd name="connsiteX3" fmla="*/ 687917 w 2243667"/>
              <a:gd name="connsiteY3" fmla="*/ 126047 h 2253430"/>
              <a:gd name="connsiteX4" fmla="*/ 0 w 2243667"/>
              <a:gd name="connsiteY4" fmla="*/ 41381 h 2253430"/>
              <a:gd name="connsiteX0" fmla="*/ 2243667 w 2243667"/>
              <a:gd name="connsiteY0" fmla="*/ 416288 h 2215587"/>
              <a:gd name="connsiteX1" fmla="*/ 1756833 w 2243667"/>
              <a:gd name="connsiteY1" fmla="*/ 194038 h 2215587"/>
              <a:gd name="connsiteX2" fmla="*/ 1248833 w 2243667"/>
              <a:gd name="connsiteY2" fmla="*/ 2215454 h 2215587"/>
              <a:gd name="connsiteX3" fmla="*/ 687917 w 2243667"/>
              <a:gd name="connsiteY3" fmla="*/ 88204 h 2215587"/>
              <a:gd name="connsiteX4" fmla="*/ 0 w 2243667"/>
              <a:gd name="connsiteY4" fmla="*/ 3538 h 2215587"/>
              <a:gd name="connsiteX0" fmla="*/ 2741084 w 2741084"/>
              <a:gd name="connsiteY0" fmla="*/ 186621 h 2345757"/>
              <a:gd name="connsiteX1" fmla="*/ 1756833 w 2741084"/>
              <a:gd name="connsiteY1" fmla="*/ 324204 h 2345757"/>
              <a:gd name="connsiteX2" fmla="*/ 1248833 w 2741084"/>
              <a:gd name="connsiteY2" fmla="*/ 2345620 h 2345757"/>
              <a:gd name="connsiteX3" fmla="*/ 687917 w 2741084"/>
              <a:gd name="connsiteY3" fmla="*/ 218370 h 2345757"/>
              <a:gd name="connsiteX4" fmla="*/ 0 w 2741084"/>
              <a:gd name="connsiteY4" fmla="*/ 133704 h 2345757"/>
              <a:gd name="connsiteX0" fmla="*/ 2741084 w 2741084"/>
              <a:gd name="connsiteY0" fmla="*/ 77469 h 2236605"/>
              <a:gd name="connsiteX1" fmla="*/ 1756833 w 2741084"/>
              <a:gd name="connsiteY1" fmla="*/ 215052 h 2236605"/>
              <a:gd name="connsiteX2" fmla="*/ 1248833 w 2741084"/>
              <a:gd name="connsiteY2" fmla="*/ 2236468 h 2236605"/>
              <a:gd name="connsiteX3" fmla="*/ 687917 w 2741084"/>
              <a:gd name="connsiteY3" fmla="*/ 109218 h 2236605"/>
              <a:gd name="connsiteX4" fmla="*/ 0 w 2741084"/>
              <a:gd name="connsiteY4" fmla="*/ 24552 h 2236605"/>
              <a:gd name="connsiteX0" fmla="*/ 2741084 w 2741084"/>
              <a:gd name="connsiteY0" fmla="*/ 56455 h 2215586"/>
              <a:gd name="connsiteX1" fmla="*/ 1756833 w 2741084"/>
              <a:gd name="connsiteY1" fmla="*/ 194038 h 2215586"/>
              <a:gd name="connsiteX2" fmla="*/ 1248833 w 2741084"/>
              <a:gd name="connsiteY2" fmla="*/ 2215454 h 2215586"/>
              <a:gd name="connsiteX3" fmla="*/ 687917 w 2741084"/>
              <a:gd name="connsiteY3" fmla="*/ 88204 h 2215586"/>
              <a:gd name="connsiteX4" fmla="*/ 0 w 2741084"/>
              <a:gd name="connsiteY4" fmla="*/ 3538 h 2215586"/>
              <a:gd name="connsiteX0" fmla="*/ 2836334 w 2836334"/>
              <a:gd name="connsiteY0" fmla="*/ 53979 h 2266033"/>
              <a:gd name="connsiteX1" fmla="*/ 1756833 w 2836334"/>
              <a:gd name="connsiteY1" fmla="*/ 244479 h 2266033"/>
              <a:gd name="connsiteX2" fmla="*/ 1248833 w 2836334"/>
              <a:gd name="connsiteY2" fmla="*/ 2265895 h 2266033"/>
              <a:gd name="connsiteX3" fmla="*/ 687917 w 2836334"/>
              <a:gd name="connsiteY3" fmla="*/ 138645 h 2266033"/>
              <a:gd name="connsiteX4" fmla="*/ 0 w 2836334"/>
              <a:gd name="connsiteY4" fmla="*/ 53979 h 2266033"/>
              <a:gd name="connsiteX0" fmla="*/ 2836334 w 2836334"/>
              <a:gd name="connsiteY0" fmla="*/ 7971 h 2220981"/>
              <a:gd name="connsiteX1" fmla="*/ 1693333 w 2836334"/>
              <a:gd name="connsiteY1" fmla="*/ 378388 h 2220981"/>
              <a:gd name="connsiteX2" fmla="*/ 1248833 w 2836334"/>
              <a:gd name="connsiteY2" fmla="*/ 2219887 h 2220981"/>
              <a:gd name="connsiteX3" fmla="*/ 687917 w 2836334"/>
              <a:gd name="connsiteY3" fmla="*/ 92637 h 2220981"/>
              <a:gd name="connsiteX4" fmla="*/ 0 w 2836334"/>
              <a:gd name="connsiteY4" fmla="*/ 7971 h 222098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836334" h="2220981">
                <a:moveTo>
                  <a:pt x="2836334" y="7971"/>
                </a:moveTo>
                <a:cubicBezTo>
                  <a:pt x="2379487" y="-20253"/>
                  <a:pt x="1957917" y="9735"/>
                  <a:pt x="1693333" y="378388"/>
                </a:cubicBezTo>
                <a:cubicBezTo>
                  <a:pt x="1428749" y="747041"/>
                  <a:pt x="1416402" y="2267512"/>
                  <a:pt x="1248833" y="2219887"/>
                </a:cubicBezTo>
                <a:cubicBezTo>
                  <a:pt x="1081264" y="2172262"/>
                  <a:pt x="1150056" y="207290"/>
                  <a:pt x="687917" y="92637"/>
                </a:cubicBezTo>
                <a:cubicBezTo>
                  <a:pt x="225778" y="-22016"/>
                  <a:pt x="0" y="7971"/>
                  <a:pt x="0" y="7971"/>
                </a:cubicBezTo>
              </a:path>
            </a:pathLst>
          </a:custGeom>
          <a:ln w="38100" cmpd="sng">
            <a:solidFill>
              <a:srgbClr val="660066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2612362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two APs.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61048"/>
            <a:ext cx="8578850" cy="2448312"/>
          </a:xfrm>
        </p:spPr>
        <p:txBody>
          <a:bodyPr>
            <a:normAutofit fontScale="925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b="0" dirty="0" smtClean="0">
                <a:solidFill>
                  <a:srgbClr val="FF0000"/>
                </a:solidFill>
              </a:rPr>
              <a:t>It is important to understand that the DS does NOT somehow morph to include the bridge!</a:t>
            </a:r>
          </a:p>
          <a:p>
            <a:pPr marL="457200" indent="-457200">
              <a:buFont typeface="Arial"/>
              <a:buChar char="•"/>
            </a:pPr>
            <a:r>
              <a:rPr lang="en-US" b="0" dirty="0" smtClean="0">
                <a:solidFill>
                  <a:srgbClr val="000000"/>
                </a:solidFill>
              </a:rPr>
              <a:t>The reason is that, once the data hits the bridge, it belongs to </a:t>
            </a:r>
            <a:r>
              <a:rPr lang="en-US" dirty="0" smtClean="0">
                <a:solidFill>
                  <a:schemeClr val="accent6"/>
                </a:solidFill>
              </a:rPr>
              <a:t>all</a:t>
            </a:r>
            <a:r>
              <a:rPr lang="en-US" b="0" dirty="0" smtClean="0"/>
              <a:t> </a:t>
            </a:r>
            <a:r>
              <a:rPr lang="en-US" b="0" dirty="0" smtClean="0">
                <a:solidFill>
                  <a:srgbClr val="000000"/>
                </a:solidFill>
              </a:rPr>
              <a:t>bridge peers, e.g. other DSs that are using the same bridged network.  </a:t>
            </a:r>
            <a:r>
              <a:rPr lang="en-US" b="0" dirty="0" smtClean="0">
                <a:solidFill>
                  <a:srgbClr val="FF0000"/>
                </a:solidFill>
              </a:rPr>
              <a:t>The DS is not a peer of the bridge.  The bridge is not part of the DS.</a:t>
            </a:r>
          </a:p>
        </p:txBody>
      </p:sp>
      <p:pic>
        <p:nvPicPr>
          <p:cNvPr id="64" name="Picture 25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47864" y="1196752"/>
            <a:ext cx="2448272" cy="23762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sp>
        <p:nvSpPr>
          <p:cNvPr id="76" name="Rectangle 75"/>
          <p:cNvSpPr/>
          <p:nvPr/>
        </p:nvSpPr>
        <p:spPr>
          <a:xfrm>
            <a:off x="5868144" y="1988840"/>
            <a:ext cx="1368152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2  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 flipH="1">
            <a:off x="5148064" y="2725768"/>
            <a:ext cx="1027856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DS</a:t>
            </a:r>
          </a:p>
        </p:txBody>
      </p:sp>
      <p:sp>
        <p:nvSpPr>
          <p:cNvPr id="73" name="Rectangle 72"/>
          <p:cNvSpPr/>
          <p:nvPr/>
        </p:nvSpPr>
        <p:spPr>
          <a:xfrm>
            <a:off x="1979712" y="1988840"/>
            <a:ext cx="1152128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2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843808" y="2725768"/>
            <a:ext cx="1152128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512" y="3075892"/>
            <a:ext cx="81183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585428" y="3438644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8172400" y="3075892"/>
            <a:ext cx="76619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8481392" y="3438644"/>
            <a:ext cx="0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23528" y="3827524"/>
            <a:ext cx="2520280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095872" y="3077792"/>
            <a:ext cx="811832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984748" y="2725768"/>
            <a:ext cx="787052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984748" y="3077792"/>
            <a:ext cx="787052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356520" y="3683508"/>
            <a:ext cx="1127248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48880" y="3440544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984748" y="2363864"/>
            <a:ext cx="1147887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699792" y="2531380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007568" y="2538447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699792" y="2531380"/>
            <a:ext cx="288032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95736" y="2315356"/>
            <a:ext cx="971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979712" y="1484784"/>
            <a:ext cx="244827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95600" y="1988840"/>
            <a:ext cx="700336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000000"/>
                </a:solidFill>
              </a:rPr>
              <a:t>.1AC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12.2.</a:t>
            </a:r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endParaRPr lang="en-US" sz="1800" b="1" dirty="0">
              <a:solidFill>
                <a:srgbClr val="FF000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3511624" y="1916832"/>
            <a:ext cx="0" cy="9745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220616" y="1916832"/>
            <a:ext cx="0" cy="1766676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 flipH="1">
            <a:off x="7308304" y="3077792"/>
            <a:ext cx="772344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6444208" y="2725768"/>
            <a:ext cx="792088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6444208" y="3077792"/>
            <a:ext cx="792088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804248" y="3683508"/>
            <a:ext cx="10877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699648" y="3440544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5868144" y="2363864"/>
            <a:ext cx="1366824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588224" y="2531380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6012160" y="2531380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6012160" y="2531380"/>
            <a:ext cx="576064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flipH="1">
            <a:off x="6318825" y="2315356"/>
            <a:ext cx="971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flipH="1">
            <a:off x="4644008" y="1484784"/>
            <a:ext cx="2590960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7000428" y="1844824"/>
            <a:ext cx="0" cy="183868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940152" y="3827524"/>
            <a:ext cx="2736304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8" name="Rectangle 77"/>
          <p:cNvSpPr/>
          <p:nvPr/>
        </p:nvSpPr>
        <p:spPr>
          <a:xfrm>
            <a:off x="5148064" y="1988840"/>
            <a:ext cx="648072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smtClean="0">
                <a:solidFill>
                  <a:srgbClr val="000000"/>
                </a:solidFill>
              </a:rPr>
              <a:t>1AC</a:t>
            </a:r>
            <a:r>
              <a:rPr lang="en-US" sz="1800" dirty="0">
                <a:solidFill>
                  <a:srgbClr val="000000"/>
                </a:solidFill>
              </a:rPr>
              <a:t/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1</a:t>
            </a:r>
            <a:endParaRPr lang="en-US" sz="1600" b="1" dirty="0">
              <a:solidFill>
                <a:srgbClr val="FF0000"/>
              </a:solidFill>
            </a:endParaRPr>
          </a:p>
        </p:txBody>
      </p:sp>
      <p:cxnSp>
        <p:nvCxnSpPr>
          <p:cNvPr id="79" name="Straight Connector 78"/>
          <p:cNvCxnSpPr/>
          <p:nvPr/>
        </p:nvCxnSpPr>
        <p:spPr>
          <a:xfrm>
            <a:off x="3995936" y="3827524"/>
            <a:ext cx="1080120" cy="0"/>
          </a:xfrm>
          <a:prstGeom prst="line">
            <a:avLst/>
          </a:prstGeom>
          <a:ln w="57150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4860032" y="1997224"/>
            <a:ext cx="0" cy="1838684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211960" y="1988840"/>
            <a:ext cx="0" cy="1838684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3" name="Straight Connector 82"/>
          <p:cNvCxnSpPr/>
          <p:nvPr/>
        </p:nvCxnSpPr>
        <p:spPr>
          <a:xfrm>
            <a:off x="5580112" y="1916832"/>
            <a:ext cx="0" cy="9745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13" name="Freeform 112"/>
          <p:cNvSpPr/>
          <p:nvPr/>
        </p:nvSpPr>
        <p:spPr>
          <a:xfrm>
            <a:off x="3563227" y="1568561"/>
            <a:ext cx="1958011" cy="2220477"/>
          </a:xfrm>
          <a:custGeom>
            <a:avLst/>
            <a:gdLst>
              <a:gd name="connsiteX0" fmla="*/ 0 w 1905092"/>
              <a:gd name="connsiteY0" fmla="*/ 127293 h 2129243"/>
              <a:gd name="connsiteX1" fmla="*/ 555652 w 1905092"/>
              <a:gd name="connsiteY1" fmla="*/ 215484 h 2129243"/>
              <a:gd name="connsiteX2" fmla="*/ 943726 w 1905092"/>
              <a:gd name="connsiteY2" fmla="*/ 2129242 h 2129243"/>
              <a:gd name="connsiteX3" fmla="*/ 1225962 w 1905092"/>
              <a:gd name="connsiteY3" fmla="*/ 206665 h 2129243"/>
              <a:gd name="connsiteX4" fmla="*/ 1905092 w 1905092"/>
              <a:gd name="connsiteY4" fmla="*/ 180208 h 2129243"/>
              <a:gd name="connsiteX0" fmla="*/ 0 w 1905092"/>
              <a:gd name="connsiteY0" fmla="*/ 161132 h 2163082"/>
              <a:gd name="connsiteX1" fmla="*/ 555652 w 1905092"/>
              <a:gd name="connsiteY1" fmla="*/ 249323 h 2163082"/>
              <a:gd name="connsiteX2" fmla="*/ 943726 w 1905092"/>
              <a:gd name="connsiteY2" fmla="*/ 2163081 h 2163082"/>
              <a:gd name="connsiteX3" fmla="*/ 1225962 w 1905092"/>
              <a:gd name="connsiteY3" fmla="*/ 240504 h 2163082"/>
              <a:gd name="connsiteX4" fmla="*/ 1905092 w 1905092"/>
              <a:gd name="connsiteY4" fmla="*/ 28845 h 2163082"/>
              <a:gd name="connsiteX0" fmla="*/ 0 w 1949191"/>
              <a:gd name="connsiteY0" fmla="*/ 78016 h 2212253"/>
              <a:gd name="connsiteX1" fmla="*/ 599751 w 1949191"/>
              <a:gd name="connsiteY1" fmla="*/ 298494 h 2212253"/>
              <a:gd name="connsiteX2" fmla="*/ 987825 w 1949191"/>
              <a:gd name="connsiteY2" fmla="*/ 2212252 h 2212253"/>
              <a:gd name="connsiteX3" fmla="*/ 1270061 w 1949191"/>
              <a:gd name="connsiteY3" fmla="*/ 289675 h 2212253"/>
              <a:gd name="connsiteX4" fmla="*/ 1949191 w 1949191"/>
              <a:gd name="connsiteY4" fmla="*/ 78016 h 2212253"/>
              <a:gd name="connsiteX0" fmla="*/ 0 w 1949191"/>
              <a:gd name="connsiteY0" fmla="*/ 28846 h 2163083"/>
              <a:gd name="connsiteX1" fmla="*/ 599751 w 1949191"/>
              <a:gd name="connsiteY1" fmla="*/ 249324 h 2163083"/>
              <a:gd name="connsiteX2" fmla="*/ 987825 w 1949191"/>
              <a:gd name="connsiteY2" fmla="*/ 2163082 h 2163083"/>
              <a:gd name="connsiteX3" fmla="*/ 1270061 w 1949191"/>
              <a:gd name="connsiteY3" fmla="*/ 240505 h 2163083"/>
              <a:gd name="connsiteX4" fmla="*/ 1949191 w 1949191"/>
              <a:gd name="connsiteY4" fmla="*/ 28846 h 2163083"/>
              <a:gd name="connsiteX0" fmla="*/ 0 w 1949191"/>
              <a:gd name="connsiteY0" fmla="*/ 1960 h 2189112"/>
              <a:gd name="connsiteX1" fmla="*/ 599751 w 1949191"/>
              <a:gd name="connsiteY1" fmla="*/ 275353 h 2189112"/>
              <a:gd name="connsiteX2" fmla="*/ 987825 w 1949191"/>
              <a:gd name="connsiteY2" fmla="*/ 2189111 h 2189112"/>
              <a:gd name="connsiteX3" fmla="*/ 1270061 w 1949191"/>
              <a:gd name="connsiteY3" fmla="*/ 266534 h 2189112"/>
              <a:gd name="connsiteX4" fmla="*/ 1949191 w 1949191"/>
              <a:gd name="connsiteY4" fmla="*/ 54875 h 2189112"/>
              <a:gd name="connsiteX0" fmla="*/ 0 w 1958011"/>
              <a:gd name="connsiteY0" fmla="*/ 33325 h 2220477"/>
              <a:gd name="connsiteX1" fmla="*/ 599751 w 1958011"/>
              <a:gd name="connsiteY1" fmla="*/ 306718 h 2220477"/>
              <a:gd name="connsiteX2" fmla="*/ 987825 w 1958011"/>
              <a:gd name="connsiteY2" fmla="*/ 2220476 h 2220477"/>
              <a:gd name="connsiteX3" fmla="*/ 1270061 w 1958011"/>
              <a:gd name="connsiteY3" fmla="*/ 297899 h 2220477"/>
              <a:gd name="connsiteX4" fmla="*/ 1958011 w 1958011"/>
              <a:gd name="connsiteY4" fmla="*/ 6868 h 22204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58011" h="2220477">
                <a:moveTo>
                  <a:pt x="0" y="33325"/>
                </a:moveTo>
                <a:cubicBezTo>
                  <a:pt x="260921" y="51698"/>
                  <a:pt x="435114" y="-57807"/>
                  <a:pt x="599751" y="306718"/>
                </a:cubicBezTo>
                <a:cubicBezTo>
                  <a:pt x="764388" y="671243"/>
                  <a:pt x="876107" y="2221946"/>
                  <a:pt x="987825" y="2220476"/>
                </a:cubicBezTo>
                <a:cubicBezTo>
                  <a:pt x="1099543" y="2219006"/>
                  <a:pt x="1108363" y="666834"/>
                  <a:pt x="1270061" y="297899"/>
                </a:cubicBezTo>
                <a:cubicBezTo>
                  <a:pt x="1431759" y="-71036"/>
                  <a:pt x="1958011" y="6868"/>
                  <a:pt x="1958011" y="6868"/>
                </a:cubicBezTo>
              </a:path>
            </a:pathLst>
          </a:custGeom>
          <a:ln w="28575" cmpd="sng">
            <a:solidFill>
              <a:srgbClr val="008000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65" name="TextBox 64"/>
          <p:cNvSpPr txBox="1"/>
          <p:nvPr/>
        </p:nvSpPr>
        <p:spPr>
          <a:xfrm>
            <a:off x="4211960" y="1959223"/>
            <a:ext cx="57810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chemeClr val="tx1"/>
                </a:solidFill>
              </a:rPr>
              <a:t>DS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139952" y="1961545"/>
            <a:ext cx="928459" cy="132343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8000" b="1" dirty="0" smtClean="0">
                <a:solidFill>
                  <a:srgbClr val="FF0000"/>
                </a:solidFill>
              </a:rPr>
              <a:t>X</a:t>
            </a:r>
            <a:endParaRPr lang="en-US" sz="8000" b="1" dirty="0">
              <a:solidFill>
                <a:srgbClr val="FF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81260" y="1968264"/>
            <a:ext cx="812516" cy="361056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.1AC </a:t>
            </a:r>
            <a:r>
              <a:rPr lang="en-US" sz="1200" dirty="0" smtClean="0">
                <a:solidFill>
                  <a:srgbClr val="000000"/>
                </a:solidFill>
              </a:rPr>
              <a:t>CF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67" name="Rectangle 66"/>
          <p:cNvSpPr/>
          <p:nvPr/>
        </p:nvSpPr>
        <p:spPr>
          <a:xfrm>
            <a:off x="1095872" y="1969280"/>
            <a:ext cx="812303" cy="36105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.1AC </a:t>
            </a:r>
            <a:r>
              <a:rPr lang="en-US" sz="1200" dirty="0" smtClean="0">
                <a:solidFill>
                  <a:srgbClr val="000000"/>
                </a:solidFill>
              </a:rPr>
              <a:t>CF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8172450" y="1969280"/>
            <a:ext cx="766142" cy="361056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.1AC </a:t>
            </a:r>
            <a:r>
              <a:rPr lang="en-US" sz="1200" dirty="0" smtClean="0">
                <a:solidFill>
                  <a:srgbClr val="000000"/>
                </a:solidFill>
              </a:rPr>
              <a:t>CF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308304" y="1968264"/>
            <a:ext cx="777215" cy="36105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.1AC </a:t>
            </a:r>
            <a:r>
              <a:rPr lang="en-US" sz="1200" dirty="0" smtClean="0">
                <a:solidFill>
                  <a:srgbClr val="000000"/>
                </a:solidFill>
              </a:rPr>
              <a:t>CF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8172400" y="2329320"/>
            <a:ext cx="767550" cy="385285"/>
          </a:xfrm>
          <a:prstGeom prst="rect">
            <a:avLst/>
          </a:prstGeom>
          <a:solidFill>
            <a:srgbClr val="C4EDFF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rgbClr val="000000"/>
                </a:solidFill>
              </a:rPr>
              <a:t>nAP</a:t>
            </a:r>
            <a:r>
              <a:rPr lang="en-US" sz="1050" dirty="0" smtClean="0">
                <a:solidFill>
                  <a:srgbClr val="000000"/>
                </a:solidFill>
              </a:rPr>
              <a:t> </a:t>
            </a:r>
            <a:r>
              <a:rPr lang="en-US" sz="1050" dirty="0" err="1" smtClean="0">
                <a:solidFill>
                  <a:srgbClr val="000000"/>
                </a:solidFill>
              </a:rPr>
              <a:t>STAz</a:t>
            </a:r>
            <a:endParaRPr lang="en-US" sz="1050" dirty="0" smtClean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7308304" y="2329320"/>
            <a:ext cx="777215" cy="385285"/>
          </a:xfrm>
          <a:prstGeom prst="rect">
            <a:avLst/>
          </a:prstGeom>
          <a:solidFill>
            <a:srgbClr val="C4EDFF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rgbClr val="000000"/>
                </a:solidFill>
              </a:rPr>
              <a:t>nAP</a:t>
            </a:r>
            <a:r>
              <a:rPr lang="en-US" sz="1100" dirty="0" smtClean="0">
                <a:solidFill>
                  <a:srgbClr val="000000"/>
                </a:solidFill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</a:rPr>
              <a:t>STAz</a:t>
            </a:r>
            <a:endParaRPr lang="en-US" sz="1100" dirty="0" smtClean="0">
              <a:solidFill>
                <a:srgbClr val="000000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79512" y="2329320"/>
            <a:ext cx="811088" cy="385285"/>
          </a:xfrm>
          <a:prstGeom prst="rect">
            <a:avLst/>
          </a:prstGeom>
          <a:solidFill>
            <a:srgbClr val="C4EDFF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rgbClr val="000000"/>
                </a:solidFill>
              </a:rPr>
              <a:t>nAP</a:t>
            </a:r>
            <a:r>
              <a:rPr lang="en-US" sz="1100" dirty="0" smtClean="0">
                <a:solidFill>
                  <a:srgbClr val="000000"/>
                </a:solidFill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</a:rPr>
              <a:t>STAz</a:t>
            </a:r>
            <a:endParaRPr lang="en-US" sz="1100" dirty="0" smtClean="0">
              <a:solidFill>
                <a:srgbClr val="000000"/>
              </a:solidFill>
            </a:endParaRPr>
          </a:p>
        </p:txBody>
      </p:sp>
      <p:sp>
        <p:nvSpPr>
          <p:cNvPr id="86" name="Rectangle 85"/>
          <p:cNvSpPr/>
          <p:nvPr/>
        </p:nvSpPr>
        <p:spPr>
          <a:xfrm>
            <a:off x="1095872" y="2329320"/>
            <a:ext cx="811832" cy="385285"/>
          </a:xfrm>
          <a:prstGeom prst="rect">
            <a:avLst/>
          </a:prstGeom>
          <a:solidFill>
            <a:srgbClr val="C4EDFF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rgbClr val="000000"/>
                </a:solidFill>
              </a:rPr>
              <a:t>nAP</a:t>
            </a:r>
            <a:r>
              <a:rPr lang="en-US" sz="1100" dirty="0" smtClean="0">
                <a:solidFill>
                  <a:srgbClr val="000000"/>
                </a:solidFill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</a:rPr>
              <a:t>STAz</a:t>
            </a:r>
            <a:endParaRPr lang="en-US" sz="1100" dirty="0" smtClean="0">
              <a:solidFill>
                <a:srgbClr val="000000"/>
              </a:solidFill>
            </a:endParaRPr>
          </a:p>
        </p:txBody>
      </p:sp>
      <p:sp>
        <p:nvSpPr>
          <p:cNvPr id="89" name="Rectangle 88"/>
          <p:cNvSpPr/>
          <p:nvPr/>
        </p:nvSpPr>
        <p:spPr>
          <a:xfrm>
            <a:off x="179512" y="2689360"/>
            <a:ext cx="811832" cy="377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0" name="Rectangle 89"/>
          <p:cNvSpPr/>
          <p:nvPr/>
        </p:nvSpPr>
        <p:spPr>
          <a:xfrm>
            <a:off x="8172400" y="2689360"/>
            <a:ext cx="766192" cy="377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4" name="Rectangle 93"/>
          <p:cNvSpPr/>
          <p:nvPr/>
        </p:nvSpPr>
        <p:spPr>
          <a:xfrm>
            <a:off x="1095872" y="2689360"/>
            <a:ext cx="811832" cy="37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2" name="Rectangle 101"/>
          <p:cNvSpPr/>
          <p:nvPr/>
        </p:nvSpPr>
        <p:spPr>
          <a:xfrm flipH="1">
            <a:off x="7308304" y="2691260"/>
            <a:ext cx="772344" cy="37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</p:spTree>
    <p:extLst>
      <p:ext uri="{BB962C8B-B14F-4D97-AF65-F5344CB8AC3E}">
        <p14:creationId xmlns:p14="http://schemas.microsoft.com/office/powerpoint/2010/main" val="103540080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Rectangle 64"/>
          <p:cNvSpPr/>
          <p:nvPr/>
        </p:nvSpPr>
        <p:spPr>
          <a:xfrm>
            <a:off x="181260" y="1968264"/>
            <a:ext cx="812516" cy="361056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.1AC </a:t>
            </a:r>
            <a:r>
              <a:rPr lang="en-US" sz="1200" dirty="0" smtClean="0">
                <a:solidFill>
                  <a:srgbClr val="000000"/>
                </a:solidFill>
              </a:rPr>
              <a:t>CF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66" name="Rectangle 65"/>
          <p:cNvSpPr/>
          <p:nvPr/>
        </p:nvSpPr>
        <p:spPr>
          <a:xfrm>
            <a:off x="1095872" y="1969280"/>
            <a:ext cx="812303" cy="36105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.1AC </a:t>
            </a:r>
            <a:r>
              <a:rPr lang="en-US" sz="1200" dirty="0" smtClean="0">
                <a:solidFill>
                  <a:srgbClr val="000000"/>
                </a:solidFill>
              </a:rPr>
              <a:t>CF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70" name="Rectangle 69"/>
          <p:cNvSpPr/>
          <p:nvPr/>
        </p:nvSpPr>
        <p:spPr>
          <a:xfrm>
            <a:off x="8172450" y="1969280"/>
            <a:ext cx="766142" cy="361056"/>
          </a:xfrm>
          <a:prstGeom prst="rect">
            <a:avLst/>
          </a:prstGeom>
          <a:solidFill>
            <a:srgbClr val="FFFF00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.1AC </a:t>
            </a:r>
            <a:r>
              <a:rPr lang="en-US" sz="1200" dirty="0" smtClean="0">
                <a:solidFill>
                  <a:srgbClr val="000000"/>
                </a:solidFill>
              </a:rPr>
              <a:t>CF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7308304" y="1968264"/>
            <a:ext cx="777215" cy="361056"/>
          </a:xfrm>
          <a:prstGeom prst="rect">
            <a:avLst/>
          </a:prstGeom>
          <a:solidFill>
            <a:srgbClr val="FFFF00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smtClean="0">
                <a:solidFill>
                  <a:srgbClr val="000000"/>
                </a:solidFill>
              </a:rPr>
              <a:t>.1AC </a:t>
            </a:r>
            <a:r>
              <a:rPr lang="en-US" sz="1200" dirty="0" smtClean="0">
                <a:solidFill>
                  <a:srgbClr val="000000"/>
                </a:solidFill>
              </a:rPr>
              <a:t>CF</a:t>
            </a:r>
            <a:endParaRPr lang="en-US" sz="1200" dirty="0" smtClean="0">
              <a:solidFill>
                <a:srgbClr val="000000"/>
              </a:solidFill>
            </a:endParaRPr>
          </a:p>
        </p:txBody>
      </p:sp>
      <p:sp>
        <p:nvSpPr>
          <p:cNvPr id="78" name="Rectangle 77"/>
          <p:cNvSpPr/>
          <p:nvPr/>
        </p:nvSpPr>
        <p:spPr>
          <a:xfrm>
            <a:off x="8172400" y="2329320"/>
            <a:ext cx="767550" cy="385285"/>
          </a:xfrm>
          <a:prstGeom prst="rect">
            <a:avLst/>
          </a:prstGeom>
          <a:solidFill>
            <a:srgbClr val="C4EDFF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050" dirty="0" err="1" smtClean="0">
                <a:solidFill>
                  <a:srgbClr val="000000"/>
                </a:solidFill>
              </a:rPr>
              <a:t>nAP</a:t>
            </a:r>
            <a:r>
              <a:rPr lang="en-US" sz="1050" dirty="0" smtClean="0">
                <a:solidFill>
                  <a:srgbClr val="000000"/>
                </a:solidFill>
              </a:rPr>
              <a:t> </a:t>
            </a:r>
            <a:r>
              <a:rPr lang="en-US" sz="1050" dirty="0" err="1" smtClean="0">
                <a:solidFill>
                  <a:srgbClr val="000000"/>
                </a:solidFill>
              </a:rPr>
              <a:t>STAz</a:t>
            </a:r>
            <a:endParaRPr lang="en-US" sz="1050" dirty="0" smtClean="0">
              <a:solidFill>
                <a:srgbClr val="000000"/>
              </a:solidFill>
            </a:endParaRPr>
          </a:p>
        </p:txBody>
      </p:sp>
      <p:sp>
        <p:nvSpPr>
          <p:cNvPr id="80" name="Rectangle 79"/>
          <p:cNvSpPr/>
          <p:nvPr/>
        </p:nvSpPr>
        <p:spPr>
          <a:xfrm>
            <a:off x="7308304" y="2329320"/>
            <a:ext cx="777215" cy="385285"/>
          </a:xfrm>
          <a:prstGeom prst="rect">
            <a:avLst/>
          </a:prstGeom>
          <a:solidFill>
            <a:srgbClr val="C4EDFF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rgbClr val="000000"/>
                </a:solidFill>
              </a:rPr>
              <a:t>nAP</a:t>
            </a:r>
            <a:r>
              <a:rPr lang="en-US" sz="1100" dirty="0" smtClean="0">
                <a:solidFill>
                  <a:srgbClr val="000000"/>
                </a:solidFill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</a:rPr>
              <a:t>STAz</a:t>
            </a:r>
            <a:endParaRPr lang="en-US" sz="1100" dirty="0" smtClean="0">
              <a:solidFill>
                <a:srgbClr val="000000"/>
              </a:solidFill>
            </a:endParaRPr>
          </a:p>
        </p:txBody>
      </p:sp>
      <p:sp>
        <p:nvSpPr>
          <p:cNvPr id="83" name="Rectangle 82"/>
          <p:cNvSpPr/>
          <p:nvPr/>
        </p:nvSpPr>
        <p:spPr>
          <a:xfrm>
            <a:off x="179512" y="2329320"/>
            <a:ext cx="811088" cy="385285"/>
          </a:xfrm>
          <a:prstGeom prst="rect">
            <a:avLst/>
          </a:prstGeom>
          <a:solidFill>
            <a:srgbClr val="C4EDFF"/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rgbClr val="000000"/>
                </a:solidFill>
              </a:rPr>
              <a:t>nAP</a:t>
            </a:r>
            <a:r>
              <a:rPr lang="en-US" sz="1100" dirty="0" smtClean="0">
                <a:solidFill>
                  <a:srgbClr val="000000"/>
                </a:solidFill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</a:rPr>
              <a:t>STAz</a:t>
            </a:r>
            <a:endParaRPr lang="en-US" sz="1100" dirty="0" smtClean="0">
              <a:solidFill>
                <a:srgbClr val="000000"/>
              </a:solidFill>
            </a:endParaRPr>
          </a:p>
        </p:txBody>
      </p:sp>
      <p:sp>
        <p:nvSpPr>
          <p:cNvPr id="84" name="Rectangle 83"/>
          <p:cNvSpPr/>
          <p:nvPr/>
        </p:nvSpPr>
        <p:spPr>
          <a:xfrm>
            <a:off x="1095872" y="2329320"/>
            <a:ext cx="811832" cy="385285"/>
          </a:xfrm>
          <a:prstGeom prst="rect">
            <a:avLst/>
          </a:prstGeom>
          <a:solidFill>
            <a:srgbClr val="C4EDFF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00" dirty="0" err="1" smtClean="0">
                <a:solidFill>
                  <a:srgbClr val="000000"/>
                </a:solidFill>
              </a:rPr>
              <a:t>nAP</a:t>
            </a:r>
            <a:r>
              <a:rPr lang="en-US" sz="1100" dirty="0" smtClean="0">
                <a:solidFill>
                  <a:srgbClr val="000000"/>
                </a:solidFill>
              </a:rPr>
              <a:t> </a:t>
            </a:r>
            <a:r>
              <a:rPr lang="en-US" sz="1100" dirty="0" err="1" smtClean="0">
                <a:solidFill>
                  <a:srgbClr val="000000"/>
                </a:solidFill>
              </a:rPr>
              <a:t>STAz</a:t>
            </a:r>
            <a:endParaRPr lang="en-US" sz="1100" dirty="0" smtClean="0">
              <a:solidFill>
                <a:srgbClr val="000000"/>
              </a:solidFill>
            </a:endParaRPr>
          </a:p>
        </p:txBody>
      </p:sp>
      <p:sp>
        <p:nvSpPr>
          <p:cNvPr id="85" name="Rectangle 84"/>
          <p:cNvSpPr/>
          <p:nvPr/>
        </p:nvSpPr>
        <p:spPr>
          <a:xfrm>
            <a:off x="179512" y="2689360"/>
            <a:ext cx="811832" cy="377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86" name="Rectangle 85"/>
          <p:cNvSpPr/>
          <p:nvPr/>
        </p:nvSpPr>
        <p:spPr>
          <a:xfrm>
            <a:off x="8172400" y="2689360"/>
            <a:ext cx="766192" cy="3777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89" name="Rectangle 88"/>
          <p:cNvSpPr/>
          <p:nvPr/>
        </p:nvSpPr>
        <p:spPr>
          <a:xfrm>
            <a:off x="1095872" y="2689360"/>
            <a:ext cx="811832" cy="37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0" name="Rectangle 89"/>
          <p:cNvSpPr/>
          <p:nvPr/>
        </p:nvSpPr>
        <p:spPr>
          <a:xfrm flipH="1">
            <a:off x="7308304" y="2691260"/>
            <a:ext cx="772344" cy="37770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635896" y="3191340"/>
            <a:ext cx="2160240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1"/>
            <a:r>
              <a:rPr lang="en-US" sz="2000" dirty="0" smtClean="0">
                <a:solidFill>
                  <a:srgbClr val="000000"/>
                </a:solidFill>
              </a:rPr>
              <a:t>DS tunnel</a:t>
            </a:r>
          </a:p>
        </p:txBody>
      </p:sp>
      <p:sp>
        <p:nvSpPr>
          <p:cNvPr id="53" name="Rectangle 52"/>
          <p:cNvSpPr/>
          <p:nvPr/>
        </p:nvSpPr>
        <p:spPr>
          <a:xfrm flipH="1">
            <a:off x="3419872" y="2725768"/>
            <a:ext cx="2592288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2000" dirty="0" smtClean="0">
              <a:solidFill>
                <a:srgbClr val="000000"/>
              </a:solidFill>
            </a:endParaRPr>
          </a:p>
        </p:txBody>
      </p:sp>
      <p:sp>
        <p:nvSpPr>
          <p:cNvPr id="77" name="Rectangle 76"/>
          <p:cNvSpPr/>
          <p:nvPr/>
        </p:nvSpPr>
        <p:spPr>
          <a:xfrm flipH="1">
            <a:off x="5436096" y="2725768"/>
            <a:ext cx="739824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tx1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P802.11ak and non-11ak STNs on two APs.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861048"/>
            <a:ext cx="8578850" cy="2448312"/>
          </a:xfrm>
        </p:spPr>
        <p:txBody>
          <a:bodyPr>
            <a:normAutofit lnSpcReduction="10000"/>
          </a:bodyPr>
          <a:lstStyle/>
          <a:p>
            <a:pPr marL="457200" indent="-457200">
              <a:buFont typeface="Arial"/>
              <a:buChar char="•"/>
            </a:pPr>
            <a:r>
              <a:rPr lang="en-US" b="0" dirty="0" smtClean="0"/>
              <a:t>It is certainly possible to invert the stack using a DS tunnel technology (mac-in-mac, Ether-over-VPLS-over-MPLS-over-Ether, etc.) to make a single DS.</a:t>
            </a:r>
          </a:p>
          <a:p>
            <a:pPr marL="457200" indent="-457200">
              <a:buFont typeface="Arial"/>
              <a:buChar char="•"/>
            </a:pPr>
            <a:r>
              <a:rPr lang="en-US" b="0" dirty="0" smtClean="0">
                <a:solidFill>
                  <a:srgbClr val="FF0000"/>
                </a:solidFill>
              </a:rPr>
              <a:t>But then, you’re back to a single 12.2.1 portal.</a:t>
            </a:r>
          </a:p>
        </p:txBody>
      </p:sp>
      <p:sp>
        <p:nvSpPr>
          <p:cNvPr id="76" name="Rectangle 75"/>
          <p:cNvSpPr/>
          <p:nvPr/>
        </p:nvSpPr>
        <p:spPr>
          <a:xfrm>
            <a:off x="5868144" y="1988840"/>
            <a:ext cx="1368152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2   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3" name="Rectangle 72"/>
          <p:cNvSpPr/>
          <p:nvPr/>
        </p:nvSpPr>
        <p:spPr>
          <a:xfrm>
            <a:off x="1979712" y="1988840"/>
            <a:ext cx="1152128" cy="360040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rgbClr val="000000"/>
                </a:solidFill>
              </a:rPr>
              <a:t>.1AC </a:t>
            </a:r>
            <a:r>
              <a:rPr lang="en-US" sz="1400" dirty="0" smtClean="0">
                <a:solidFill>
                  <a:srgbClr val="000000"/>
                </a:solidFill>
              </a:rPr>
              <a:t>12.2.</a:t>
            </a:r>
            <a:r>
              <a:rPr lang="en-US" sz="1400" b="1" dirty="0" smtClean="0">
                <a:solidFill>
                  <a:srgbClr val="FF0000"/>
                </a:solidFill>
              </a:rPr>
              <a:t>2</a:t>
            </a:r>
            <a:endParaRPr lang="en-US" sz="1400" b="1" dirty="0">
              <a:solidFill>
                <a:srgbClr val="FF0000"/>
              </a:solidFill>
            </a:endParaRPr>
          </a:p>
        </p:txBody>
      </p:sp>
      <p:sp>
        <p:nvSpPr>
          <p:cNvPr id="72" name="Rectangle 71"/>
          <p:cNvSpPr/>
          <p:nvPr/>
        </p:nvSpPr>
        <p:spPr>
          <a:xfrm>
            <a:off x="2843808" y="2725768"/>
            <a:ext cx="1152128" cy="453684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000000"/>
                </a:solidFill>
              </a:rPr>
              <a:t>       DS</a:t>
            </a:r>
          </a:p>
        </p:txBody>
      </p:sp>
      <p:sp>
        <p:nvSpPr>
          <p:cNvPr id="33" name="Rectangle 32"/>
          <p:cNvSpPr/>
          <p:nvPr/>
        </p:nvSpPr>
        <p:spPr>
          <a:xfrm>
            <a:off x="179512" y="3075892"/>
            <a:ext cx="81183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7" name="Straight Connector 36"/>
          <p:cNvCxnSpPr>
            <a:stCxn id="33" idx="2"/>
          </p:cNvCxnSpPr>
          <p:nvPr/>
        </p:nvCxnSpPr>
        <p:spPr>
          <a:xfrm>
            <a:off x="585428" y="3438644"/>
            <a:ext cx="13184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8172400" y="3075892"/>
            <a:ext cx="766192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FF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8" name="Straight Connector 37"/>
          <p:cNvCxnSpPr/>
          <p:nvPr/>
        </p:nvCxnSpPr>
        <p:spPr>
          <a:xfrm>
            <a:off x="8481392" y="3438644"/>
            <a:ext cx="0" cy="38888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23528" y="3827524"/>
            <a:ext cx="2520280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5" name="Rectangle 54"/>
          <p:cNvSpPr/>
          <p:nvPr/>
        </p:nvSpPr>
        <p:spPr>
          <a:xfrm>
            <a:off x="1095872" y="3077792"/>
            <a:ext cx="811832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1984748" y="2725768"/>
            <a:ext cx="787052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1984748" y="3077792"/>
            <a:ext cx="787052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1356520" y="3683508"/>
            <a:ext cx="1127248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548880" y="3440544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1984748" y="2363864"/>
            <a:ext cx="1147887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59" name="Straight Connector 58"/>
          <p:cNvCxnSpPr/>
          <p:nvPr/>
        </p:nvCxnSpPr>
        <p:spPr>
          <a:xfrm>
            <a:off x="2699792" y="2531380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3007568" y="2538447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/>
          <p:cNvCxnSpPr/>
          <p:nvPr/>
        </p:nvCxnSpPr>
        <p:spPr>
          <a:xfrm>
            <a:off x="2699792" y="2531380"/>
            <a:ext cx="288032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3" name="TextBox 22"/>
          <p:cNvSpPr txBox="1"/>
          <p:nvPr/>
        </p:nvSpPr>
        <p:spPr>
          <a:xfrm>
            <a:off x="2195736" y="2315356"/>
            <a:ext cx="971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68" name="Rectangle 67"/>
          <p:cNvSpPr/>
          <p:nvPr/>
        </p:nvSpPr>
        <p:spPr>
          <a:xfrm>
            <a:off x="1979712" y="1484784"/>
            <a:ext cx="2448272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sp>
        <p:nvSpPr>
          <p:cNvPr id="69" name="Rectangle 68"/>
          <p:cNvSpPr/>
          <p:nvPr/>
        </p:nvSpPr>
        <p:spPr>
          <a:xfrm>
            <a:off x="3295600" y="1988840"/>
            <a:ext cx="700336" cy="740068"/>
          </a:xfrm>
          <a:prstGeom prst="rect">
            <a:avLst/>
          </a:prstGeom>
          <a:solidFill>
            <a:srgbClr val="FFFF00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>
                <a:solidFill>
                  <a:srgbClr val="000000"/>
                </a:solidFill>
              </a:rPr>
              <a:t>.1AC</a:t>
            </a:r>
            <a:br>
              <a:rPr lang="en-US" sz="1800" dirty="0">
                <a:solidFill>
                  <a:srgbClr val="000000"/>
                </a:solidFill>
              </a:rPr>
            </a:br>
            <a:r>
              <a:rPr lang="en-US" sz="1600" dirty="0" smtClean="0">
                <a:solidFill>
                  <a:srgbClr val="000000"/>
                </a:solidFill>
              </a:rPr>
              <a:t>12.2.</a:t>
            </a:r>
            <a:r>
              <a:rPr lang="en-US" sz="1600" b="1" dirty="0" smtClean="0">
                <a:solidFill>
                  <a:srgbClr val="FF0000"/>
                </a:solidFill>
              </a:rPr>
              <a:t>1</a:t>
            </a:r>
            <a:endParaRPr lang="en-US" sz="1800" b="1" dirty="0">
              <a:solidFill>
                <a:srgbClr val="FF0000"/>
              </a:solidFill>
            </a:endParaRPr>
          </a:p>
        </p:txBody>
      </p:sp>
      <p:cxnSp>
        <p:nvCxnSpPr>
          <p:cNvPr id="71" name="Straight Connector 70"/>
          <p:cNvCxnSpPr/>
          <p:nvPr/>
        </p:nvCxnSpPr>
        <p:spPr>
          <a:xfrm>
            <a:off x="3511624" y="1916832"/>
            <a:ext cx="0" cy="974588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2220616" y="1916832"/>
            <a:ext cx="0" cy="1766676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8" name="Rectangle 87"/>
          <p:cNvSpPr/>
          <p:nvPr/>
        </p:nvSpPr>
        <p:spPr>
          <a:xfrm flipH="1">
            <a:off x="7308304" y="3077792"/>
            <a:ext cx="772344" cy="36275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91" name="Rectangle 90"/>
          <p:cNvSpPr/>
          <p:nvPr/>
        </p:nvSpPr>
        <p:spPr>
          <a:xfrm flipH="1">
            <a:off x="6444208" y="2725768"/>
            <a:ext cx="792088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92" name="Rectangle 91"/>
          <p:cNvSpPr/>
          <p:nvPr/>
        </p:nvSpPr>
        <p:spPr>
          <a:xfrm flipH="1">
            <a:off x="6444208" y="3077792"/>
            <a:ext cx="792088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93" name="Straight Connector 92"/>
          <p:cNvCxnSpPr/>
          <p:nvPr/>
        </p:nvCxnSpPr>
        <p:spPr>
          <a:xfrm flipH="1">
            <a:off x="6804248" y="3683508"/>
            <a:ext cx="1087760" cy="0"/>
          </a:xfrm>
          <a:prstGeom prst="line">
            <a:avLst/>
          </a:prstGeom>
          <a:ln w="57150" cmpd="sng">
            <a:solidFill>
              <a:srgbClr val="FF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5" name="Straight Connector 94"/>
          <p:cNvCxnSpPr/>
          <p:nvPr/>
        </p:nvCxnSpPr>
        <p:spPr>
          <a:xfrm flipH="1">
            <a:off x="7699648" y="3440544"/>
            <a:ext cx="0" cy="24296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6" name="Rectangle 95"/>
          <p:cNvSpPr/>
          <p:nvPr/>
        </p:nvSpPr>
        <p:spPr>
          <a:xfrm flipH="1">
            <a:off x="5868144" y="2363864"/>
            <a:ext cx="1366824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2000" dirty="0" smtClean="0">
              <a:solidFill>
                <a:srgbClr val="000000"/>
              </a:solidFill>
            </a:endParaRPr>
          </a:p>
        </p:txBody>
      </p:sp>
      <p:cxnSp>
        <p:nvCxnSpPr>
          <p:cNvPr id="97" name="Straight Connector 96"/>
          <p:cNvCxnSpPr/>
          <p:nvPr/>
        </p:nvCxnSpPr>
        <p:spPr>
          <a:xfrm>
            <a:off x="6588224" y="2531380"/>
            <a:ext cx="0" cy="1296144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8" name="Straight Connector 97"/>
          <p:cNvCxnSpPr/>
          <p:nvPr/>
        </p:nvCxnSpPr>
        <p:spPr>
          <a:xfrm flipH="1">
            <a:off x="6012160" y="2531380"/>
            <a:ext cx="0" cy="36004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99" name="Straight Connector 98"/>
          <p:cNvCxnSpPr/>
          <p:nvPr/>
        </p:nvCxnSpPr>
        <p:spPr>
          <a:xfrm flipH="1">
            <a:off x="6012160" y="2531380"/>
            <a:ext cx="576064" cy="0"/>
          </a:xfrm>
          <a:prstGeom prst="line">
            <a:avLst/>
          </a:prstGeom>
          <a:ln w="28575" cmpd="sng">
            <a:solidFill>
              <a:srgbClr val="0000FF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00" name="TextBox 99"/>
          <p:cNvSpPr txBox="1"/>
          <p:nvPr/>
        </p:nvSpPr>
        <p:spPr>
          <a:xfrm flipH="1">
            <a:off x="6318825" y="2315356"/>
            <a:ext cx="971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000000"/>
                </a:solidFill>
              </a:rPr>
              <a:t>DSAF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101" name="Rectangle 100"/>
          <p:cNvSpPr/>
          <p:nvPr/>
        </p:nvSpPr>
        <p:spPr>
          <a:xfrm flipH="1">
            <a:off x="4644008" y="1484784"/>
            <a:ext cx="2590960" cy="508632"/>
          </a:xfrm>
          <a:prstGeom prst="rect">
            <a:avLst/>
          </a:prstGeom>
          <a:solidFill>
            <a:srgbClr val="D9B6B7"/>
          </a:solidFill>
          <a:ln>
            <a:solidFill>
              <a:srgbClr val="FF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Bridge</a:t>
            </a:r>
          </a:p>
        </p:txBody>
      </p:sp>
      <p:cxnSp>
        <p:nvCxnSpPr>
          <p:cNvPr id="104" name="Straight Connector 103"/>
          <p:cNvCxnSpPr/>
          <p:nvPr/>
        </p:nvCxnSpPr>
        <p:spPr>
          <a:xfrm>
            <a:off x="7000428" y="1844824"/>
            <a:ext cx="0" cy="1838684"/>
          </a:xfrm>
          <a:prstGeom prst="line">
            <a:avLst/>
          </a:prstGeom>
          <a:ln w="28575" cmpd="sng">
            <a:solidFill>
              <a:srgbClr val="FF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07" name="Straight Connector 106"/>
          <p:cNvCxnSpPr/>
          <p:nvPr/>
        </p:nvCxnSpPr>
        <p:spPr>
          <a:xfrm>
            <a:off x="5940152" y="3827524"/>
            <a:ext cx="2736304" cy="0"/>
          </a:xfrm>
          <a:prstGeom prst="line">
            <a:avLst/>
          </a:prstGeom>
          <a:ln w="57150" cmpd="sng">
            <a:solidFill>
              <a:srgbClr val="0000FF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79" name="Straight Connector 78"/>
          <p:cNvCxnSpPr/>
          <p:nvPr/>
        </p:nvCxnSpPr>
        <p:spPr>
          <a:xfrm>
            <a:off x="4211960" y="2564904"/>
            <a:ext cx="1080120" cy="0"/>
          </a:xfrm>
          <a:prstGeom prst="line">
            <a:avLst/>
          </a:prstGeom>
          <a:ln w="57150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1" name="Straight Connector 80"/>
          <p:cNvCxnSpPr/>
          <p:nvPr/>
        </p:nvCxnSpPr>
        <p:spPr>
          <a:xfrm>
            <a:off x="5004048" y="1997224"/>
            <a:ext cx="0" cy="567680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82" name="Straight Connector 81"/>
          <p:cNvCxnSpPr/>
          <p:nvPr/>
        </p:nvCxnSpPr>
        <p:spPr>
          <a:xfrm>
            <a:off x="4355976" y="1988840"/>
            <a:ext cx="0" cy="648072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7" name="Freeform 66"/>
          <p:cNvSpPr/>
          <p:nvPr/>
        </p:nvSpPr>
        <p:spPr>
          <a:xfrm>
            <a:off x="497332" y="1556792"/>
            <a:ext cx="3194298" cy="2539383"/>
          </a:xfrm>
          <a:custGeom>
            <a:avLst/>
            <a:gdLst>
              <a:gd name="connsiteX0" fmla="*/ 954660 w 3940039"/>
              <a:gd name="connsiteY0" fmla="*/ 579840 h 2539383"/>
              <a:gd name="connsiteX1" fmla="*/ 1515577 w 3940039"/>
              <a:gd name="connsiteY1" fmla="*/ 1976840 h 2539383"/>
              <a:gd name="connsiteX2" fmla="*/ 1970660 w 3940039"/>
              <a:gd name="connsiteY2" fmla="*/ 241173 h 2539383"/>
              <a:gd name="connsiteX3" fmla="*/ 3812160 w 3940039"/>
              <a:gd name="connsiteY3" fmla="*/ 135340 h 2539383"/>
              <a:gd name="connsiteX4" fmla="*/ 3695743 w 3940039"/>
              <a:gd name="connsiteY4" fmla="*/ 1384173 h 2539383"/>
              <a:gd name="connsiteX5" fmla="*/ 2997243 w 3940039"/>
              <a:gd name="connsiteY5" fmla="*/ 1331256 h 2539383"/>
              <a:gd name="connsiteX6" fmla="*/ 2393993 w 3940039"/>
              <a:gd name="connsiteY6" fmla="*/ 939673 h 2539383"/>
              <a:gd name="connsiteX7" fmla="*/ 2277577 w 3940039"/>
              <a:gd name="connsiteY7" fmla="*/ 2135590 h 2539383"/>
              <a:gd name="connsiteX8" fmla="*/ 1081660 w 3940039"/>
              <a:gd name="connsiteY8" fmla="*/ 2537756 h 2539383"/>
              <a:gd name="connsiteX9" fmla="*/ 150327 w 3940039"/>
              <a:gd name="connsiteY9" fmla="*/ 2019173 h 2539383"/>
              <a:gd name="connsiteX10" fmla="*/ 2160 w 3940039"/>
              <a:gd name="connsiteY10" fmla="*/ 526923 h 2539383"/>
              <a:gd name="connsiteX0" fmla="*/ 954660 w 3799652"/>
              <a:gd name="connsiteY0" fmla="*/ 579840 h 2539383"/>
              <a:gd name="connsiteX1" fmla="*/ 1515577 w 3799652"/>
              <a:gd name="connsiteY1" fmla="*/ 1976840 h 2539383"/>
              <a:gd name="connsiteX2" fmla="*/ 1970660 w 3799652"/>
              <a:gd name="connsiteY2" fmla="*/ 241173 h 2539383"/>
              <a:gd name="connsiteX3" fmla="*/ 3611077 w 3799652"/>
              <a:gd name="connsiteY3" fmla="*/ 135340 h 2539383"/>
              <a:gd name="connsiteX4" fmla="*/ 3695743 w 3799652"/>
              <a:gd name="connsiteY4" fmla="*/ 1384173 h 2539383"/>
              <a:gd name="connsiteX5" fmla="*/ 2997243 w 3799652"/>
              <a:gd name="connsiteY5" fmla="*/ 1331256 h 2539383"/>
              <a:gd name="connsiteX6" fmla="*/ 2393993 w 3799652"/>
              <a:gd name="connsiteY6" fmla="*/ 939673 h 2539383"/>
              <a:gd name="connsiteX7" fmla="*/ 2277577 w 3799652"/>
              <a:gd name="connsiteY7" fmla="*/ 2135590 h 2539383"/>
              <a:gd name="connsiteX8" fmla="*/ 1081660 w 3799652"/>
              <a:gd name="connsiteY8" fmla="*/ 2537756 h 2539383"/>
              <a:gd name="connsiteX9" fmla="*/ 150327 w 3799652"/>
              <a:gd name="connsiteY9" fmla="*/ 2019173 h 2539383"/>
              <a:gd name="connsiteX10" fmla="*/ 2160 w 3799652"/>
              <a:gd name="connsiteY10" fmla="*/ 526923 h 2539383"/>
              <a:gd name="connsiteX0" fmla="*/ 954660 w 3780392"/>
              <a:gd name="connsiteY0" fmla="*/ 579840 h 2539383"/>
              <a:gd name="connsiteX1" fmla="*/ 1515577 w 3780392"/>
              <a:gd name="connsiteY1" fmla="*/ 1976840 h 2539383"/>
              <a:gd name="connsiteX2" fmla="*/ 2283790 w 3780392"/>
              <a:gd name="connsiteY2" fmla="*/ 241173 h 2539383"/>
              <a:gd name="connsiteX3" fmla="*/ 3611077 w 3780392"/>
              <a:gd name="connsiteY3" fmla="*/ 135340 h 2539383"/>
              <a:gd name="connsiteX4" fmla="*/ 3695743 w 3780392"/>
              <a:gd name="connsiteY4" fmla="*/ 1384173 h 2539383"/>
              <a:gd name="connsiteX5" fmla="*/ 2997243 w 3780392"/>
              <a:gd name="connsiteY5" fmla="*/ 1331256 h 2539383"/>
              <a:gd name="connsiteX6" fmla="*/ 2393993 w 3780392"/>
              <a:gd name="connsiteY6" fmla="*/ 939673 h 2539383"/>
              <a:gd name="connsiteX7" fmla="*/ 2277577 w 3780392"/>
              <a:gd name="connsiteY7" fmla="*/ 2135590 h 2539383"/>
              <a:gd name="connsiteX8" fmla="*/ 1081660 w 3780392"/>
              <a:gd name="connsiteY8" fmla="*/ 2537756 h 2539383"/>
              <a:gd name="connsiteX9" fmla="*/ 150327 w 3780392"/>
              <a:gd name="connsiteY9" fmla="*/ 2019173 h 2539383"/>
              <a:gd name="connsiteX10" fmla="*/ 2160 w 3780392"/>
              <a:gd name="connsiteY10" fmla="*/ 526923 h 2539383"/>
              <a:gd name="connsiteX0" fmla="*/ 954660 w 3780392"/>
              <a:gd name="connsiteY0" fmla="*/ 579840 h 2539383"/>
              <a:gd name="connsiteX1" fmla="*/ 1515577 w 3780392"/>
              <a:gd name="connsiteY1" fmla="*/ 1976840 h 2539383"/>
              <a:gd name="connsiteX2" fmla="*/ 2283790 w 3780392"/>
              <a:gd name="connsiteY2" fmla="*/ 241173 h 2539383"/>
              <a:gd name="connsiteX3" fmla="*/ 3611077 w 3780392"/>
              <a:gd name="connsiteY3" fmla="*/ 135340 h 2539383"/>
              <a:gd name="connsiteX4" fmla="*/ 3695743 w 3780392"/>
              <a:gd name="connsiteY4" fmla="*/ 1384173 h 2539383"/>
              <a:gd name="connsiteX5" fmla="*/ 2997243 w 3780392"/>
              <a:gd name="connsiteY5" fmla="*/ 1331256 h 2539383"/>
              <a:gd name="connsiteX6" fmla="*/ 2393993 w 3780392"/>
              <a:gd name="connsiteY6" fmla="*/ 939673 h 2539383"/>
              <a:gd name="connsiteX7" fmla="*/ 2277577 w 3780392"/>
              <a:gd name="connsiteY7" fmla="*/ 2135590 h 2539383"/>
              <a:gd name="connsiteX8" fmla="*/ 1081660 w 3780392"/>
              <a:gd name="connsiteY8" fmla="*/ 2537756 h 2539383"/>
              <a:gd name="connsiteX9" fmla="*/ 150327 w 3780392"/>
              <a:gd name="connsiteY9" fmla="*/ 2019173 h 2539383"/>
              <a:gd name="connsiteX10" fmla="*/ 2160 w 3780392"/>
              <a:gd name="connsiteY10" fmla="*/ 526923 h 2539383"/>
              <a:gd name="connsiteX0" fmla="*/ 954660 w 3780392"/>
              <a:gd name="connsiteY0" fmla="*/ 579840 h 2539383"/>
              <a:gd name="connsiteX1" fmla="*/ 1515577 w 3780392"/>
              <a:gd name="connsiteY1" fmla="*/ 1976840 h 2539383"/>
              <a:gd name="connsiteX2" fmla="*/ 2283790 w 3780392"/>
              <a:gd name="connsiteY2" fmla="*/ 241173 h 2539383"/>
              <a:gd name="connsiteX3" fmla="*/ 3611077 w 3780392"/>
              <a:gd name="connsiteY3" fmla="*/ 135340 h 2539383"/>
              <a:gd name="connsiteX4" fmla="*/ 3695743 w 3780392"/>
              <a:gd name="connsiteY4" fmla="*/ 1384173 h 2539383"/>
              <a:gd name="connsiteX5" fmla="*/ 2997243 w 3780392"/>
              <a:gd name="connsiteY5" fmla="*/ 1331256 h 2539383"/>
              <a:gd name="connsiteX6" fmla="*/ 2393993 w 3780392"/>
              <a:gd name="connsiteY6" fmla="*/ 939673 h 2539383"/>
              <a:gd name="connsiteX7" fmla="*/ 2277577 w 3780392"/>
              <a:gd name="connsiteY7" fmla="*/ 2135590 h 2539383"/>
              <a:gd name="connsiteX8" fmla="*/ 1081660 w 3780392"/>
              <a:gd name="connsiteY8" fmla="*/ 2537756 h 2539383"/>
              <a:gd name="connsiteX9" fmla="*/ 150327 w 3780392"/>
              <a:gd name="connsiteY9" fmla="*/ 2019173 h 2539383"/>
              <a:gd name="connsiteX10" fmla="*/ 2160 w 3780392"/>
              <a:gd name="connsiteY10" fmla="*/ 526923 h 253938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780392" h="2539383">
                <a:moveTo>
                  <a:pt x="954660" y="579840"/>
                </a:moveTo>
                <a:cubicBezTo>
                  <a:pt x="987625" y="1274812"/>
                  <a:pt x="930826" y="1969784"/>
                  <a:pt x="1515577" y="1976840"/>
                </a:cubicBezTo>
                <a:cubicBezTo>
                  <a:pt x="2100328" y="1983896"/>
                  <a:pt x="1934540" y="548090"/>
                  <a:pt x="2283790" y="241173"/>
                </a:cubicBezTo>
                <a:cubicBezTo>
                  <a:pt x="2633040" y="-65744"/>
                  <a:pt x="3375752" y="-55160"/>
                  <a:pt x="3611077" y="135340"/>
                </a:cubicBezTo>
                <a:cubicBezTo>
                  <a:pt x="3846402" y="325840"/>
                  <a:pt x="3798049" y="1184854"/>
                  <a:pt x="3695743" y="1384173"/>
                </a:cubicBezTo>
                <a:cubicBezTo>
                  <a:pt x="3593437" y="1583492"/>
                  <a:pt x="3214201" y="1405339"/>
                  <a:pt x="2997243" y="1331256"/>
                </a:cubicBezTo>
                <a:cubicBezTo>
                  <a:pt x="2780285" y="1257173"/>
                  <a:pt x="2513937" y="805617"/>
                  <a:pt x="2393993" y="939673"/>
                </a:cubicBezTo>
                <a:cubicBezTo>
                  <a:pt x="2274049" y="1073729"/>
                  <a:pt x="2496299" y="1869243"/>
                  <a:pt x="2277577" y="2135590"/>
                </a:cubicBezTo>
                <a:cubicBezTo>
                  <a:pt x="2058855" y="2401937"/>
                  <a:pt x="1436202" y="2557159"/>
                  <a:pt x="1081660" y="2537756"/>
                </a:cubicBezTo>
                <a:cubicBezTo>
                  <a:pt x="727118" y="2518353"/>
                  <a:pt x="330244" y="2354312"/>
                  <a:pt x="150327" y="2019173"/>
                </a:cubicBezTo>
                <a:cubicBezTo>
                  <a:pt x="-29590" y="1684034"/>
                  <a:pt x="2160" y="526923"/>
                  <a:pt x="2160" y="526923"/>
                </a:cubicBezTo>
              </a:path>
            </a:pathLst>
          </a:custGeom>
          <a:ln w="38100" cmpd="sng">
            <a:solidFill>
              <a:srgbClr val="660066"/>
            </a:solidFill>
            <a:prstDash val="solid"/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9" name="Freeform 8"/>
          <p:cNvSpPr/>
          <p:nvPr/>
        </p:nvSpPr>
        <p:spPr>
          <a:xfrm>
            <a:off x="3471333" y="2106083"/>
            <a:ext cx="5213691" cy="1878451"/>
          </a:xfrm>
          <a:custGeom>
            <a:avLst/>
            <a:gdLst>
              <a:gd name="connsiteX0" fmla="*/ 0 w 5213691"/>
              <a:gd name="connsiteY0" fmla="*/ 931334 h 1878451"/>
              <a:gd name="connsiteX1" fmla="*/ 296334 w 5213691"/>
              <a:gd name="connsiteY1" fmla="*/ 963084 h 1878451"/>
              <a:gd name="connsiteX2" fmla="*/ 709084 w 5213691"/>
              <a:gd name="connsiteY2" fmla="*/ 1280584 h 1878451"/>
              <a:gd name="connsiteX3" fmla="*/ 1979084 w 5213691"/>
              <a:gd name="connsiteY3" fmla="*/ 1238250 h 1878451"/>
              <a:gd name="connsiteX4" fmla="*/ 2762250 w 5213691"/>
              <a:gd name="connsiteY4" fmla="*/ 465667 h 1878451"/>
              <a:gd name="connsiteX5" fmla="*/ 3206750 w 5213691"/>
              <a:gd name="connsiteY5" fmla="*/ 1682750 h 1878451"/>
              <a:gd name="connsiteX6" fmla="*/ 4974167 w 5213691"/>
              <a:gd name="connsiteY6" fmla="*/ 1703917 h 1878451"/>
              <a:gd name="connsiteX7" fmla="*/ 5196417 w 5213691"/>
              <a:gd name="connsiteY7" fmla="*/ 0 h 187845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5213691" h="1878451">
                <a:moveTo>
                  <a:pt x="0" y="931334"/>
                </a:moveTo>
                <a:cubicBezTo>
                  <a:pt x="89076" y="918105"/>
                  <a:pt x="178153" y="904876"/>
                  <a:pt x="296334" y="963084"/>
                </a:cubicBezTo>
                <a:cubicBezTo>
                  <a:pt x="414515" y="1021292"/>
                  <a:pt x="428626" y="1234723"/>
                  <a:pt x="709084" y="1280584"/>
                </a:cubicBezTo>
                <a:cubicBezTo>
                  <a:pt x="989542" y="1326445"/>
                  <a:pt x="1636890" y="1374069"/>
                  <a:pt x="1979084" y="1238250"/>
                </a:cubicBezTo>
                <a:cubicBezTo>
                  <a:pt x="2321278" y="1102431"/>
                  <a:pt x="2557639" y="391584"/>
                  <a:pt x="2762250" y="465667"/>
                </a:cubicBezTo>
                <a:cubicBezTo>
                  <a:pt x="2966861" y="539750"/>
                  <a:pt x="2838097" y="1476375"/>
                  <a:pt x="3206750" y="1682750"/>
                </a:cubicBezTo>
                <a:cubicBezTo>
                  <a:pt x="3575403" y="1889125"/>
                  <a:pt x="4642556" y="1984375"/>
                  <a:pt x="4974167" y="1703917"/>
                </a:cubicBezTo>
                <a:cubicBezTo>
                  <a:pt x="5305778" y="1423459"/>
                  <a:pt x="5196417" y="0"/>
                  <a:pt x="5196417" y="0"/>
                </a:cubicBezTo>
              </a:path>
            </a:pathLst>
          </a:custGeom>
          <a:ln w="38100" cmpd="sng">
            <a:solidFill>
              <a:srgbClr val="660066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Freeform 9"/>
          <p:cNvSpPr/>
          <p:nvPr/>
        </p:nvSpPr>
        <p:spPr>
          <a:xfrm>
            <a:off x="3249083" y="1503463"/>
            <a:ext cx="4508500" cy="2109664"/>
          </a:xfrm>
          <a:custGeom>
            <a:avLst/>
            <a:gdLst>
              <a:gd name="connsiteX0" fmla="*/ 4508500 w 4508500"/>
              <a:gd name="connsiteY0" fmla="*/ 602620 h 2109664"/>
              <a:gd name="connsiteX1" fmla="*/ 4074584 w 4508500"/>
              <a:gd name="connsiteY1" fmla="*/ 2105454 h 2109664"/>
              <a:gd name="connsiteX2" fmla="*/ 3280834 w 4508500"/>
              <a:gd name="connsiteY2" fmla="*/ 189870 h 2109664"/>
              <a:gd name="connsiteX3" fmla="*/ 2010834 w 4508500"/>
              <a:gd name="connsiteY3" fmla="*/ 158120 h 2109664"/>
              <a:gd name="connsiteX4" fmla="*/ 1449917 w 4508500"/>
              <a:gd name="connsiteY4" fmla="*/ 973037 h 2109664"/>
              <a:gd name="connsiteX5" fmla="*/ 867834 w 4508500"/>
              <a:gd name="connsiteY5" fmla="*/ 263954 h 2109664"/>
              <a:gd name="connsiteX6" fmla="*/ 0 w 4508500"/>
              <a:gd name="connsiteY6" fmla="*/ 62870 h 21096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508500" h="2109664">
                <a:moveTo>
                  <a:pt x="4508500" y="602620"/>
                </a:moveTo>
                <a:cubicBezTo>
                  <a:pt x="4393847" y="1388433"/>
                  <a:pt x="4279195" y="2174246"/>
                  <a:pt x="4074584" y="2105454"/>
                </a:cubicBezTo>
                <a:cubicBezTo>
                  <a:pt x="3869973" y="2036662"/>
                  <a:pt x="3624792" y="514426"/>
                  <a:pt x="3280834" y="189870"/>
                </a:cubicBezTo>
                <a:cubicBezTo>
                  <a:pt x="2936876" y="-134686"/>
                  <a:pt x="2315987" y="27592"/>
                  <a:pt x="2010834" y="158120"/>
                </a:cubicBezTo>
                <a:cubicBezTo>
                  <a:pt x="1705681" y="288648"/>
                  <a:pt x="1640417" y="955398"/>
                  <a:pt x="1449917" y="973037"/>
                </a:cubicBezTo>
                <a:cubicBezTo>
                  <a:pt x="1259417" y="990676"/>
                  <a:pt x="1109487" y="415648"/>
                  <a:pt x="867834" y="263954"/>
                </a:cubicBezTo>
                <a:cubicBezTo>
                  <a:pt x="626181" y="112260"/>
                  <a:pt x="0" y="62870"/>
                  <a:pt x="0" y="62870"/>
                </a:cubicBezTo>
              </a:path>
            </a:pathLst>
          </a:custGeom>
          <a:ln w="38100" cmpd="sng">
            <a:solidFill>
              <a:srgbClr val="660066"/>
            </a:solidFill>
          </a:ln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smtClean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87662122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summarize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A given DS has exactly one Portal to a Bridged LAN, no matter how many APs it serves.</a:t>
            </a:r>
          </a:p>
          <a:p>
            <a:pPr>
              <a:buFont typeface="Arial"/>
              <a:buChar char="•"/>
            </a:pPr>
            <a:r>
              <a:rPr lang="en-US" dirty="0" smtClean="0"/>
              <a:t>If, in order to avoid sending a packet from AP1 to AP2 and back again, you would like to have multiple Portals, you have to separate the DSs, and let the Bridge LAN move the data.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23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7047583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2492896"/>
            <a:ext cx="7772400" cy="3603104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 smtClean="0"/>
              <a:t>	Following are several slides from the 802.11 portal presentation (being considered in ARC, and 802.1AC) – 11-14/497 …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smtClean="0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2" name="Footer Placeholder 1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87570496"/>
      </p:ext>
    </p:extLst>
  </p:cSld>
  <p:clrMapOvr>
    <a:masterClrMapping/>
  </p:clrMapOvr>
  <p:transition xmlns:p14="http://schemas.microsoft.com/office/powerpoint/2010/main" spd="med"/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/>
          <p:nvPr/>
        </p:nvSpPr>
        <p:spPr>
          <a:xfrm>
            <a:off x="3170143" y="1494169"/>
            <a:ext cx="2673614" cy="487031"/>
          </a:xfrm>
          <a:custGeom>
            <a:avLst/>
            <a:gdLst>
              <a:gd name="connsiteX0" fmla="*/ 0 w 2673614"/>
              <a:gd name="connsiteY0" fmla="*/ 458386 h 487031"/>
              <a:gd name="connsiteX1" fmla="*/ 1403647 w 2673614"/>
              <a:gd name="connsiteY1" fmla="*/ 72 h 487031"/>
              <a:gd name="connsiteX2" fmla="*/ 2673614 w 2673614"/>
              <a:gd name="connsiteY2" fmla="*/ 487031 h 48703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</a:cxnLst>
            <a:rect l="l" t="t" r="r" b="b"/>
            <a:pathLst>
              <a:path w="2673614" h="487031">
                <a:moveTo>
                  <a:pt x="0" y="458386"/>
                </a:moveTo>
                <a:cubicBezTo>
                  <a:pt x="479022" y="226842"/>
                  <a:pt x="958045" y="-4702"/>
                  <a:pt x="1403647" y="72"/>
                </a:cubicBezTo>
                <a:cubicBezTo>
                  <a:pt x="1849249" y="4846"/>
                  <a:pt x="2673614" y="487031"/>
                  <a:pt x="2673614" y="487031"/>
                </a:cubicBezTo>
              </a:path>
            </a:pathLst>
          </a:cu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802.3</a:t>
            </a:r>
            <a:endParaRPr lang="en-US" sz="2400" dirty="0"/>
          </a:p>
        </p:txBody>
      </p:sp>
      <p:grpSp>
        <p:nvGrpSpPr>
          <p:cNvPr id="20" name="Group 38"/>
          <p:cNvGrpSpPr>
            <a:grpSpLocks noChangeAspect="1"/>
          </p:cNvGrpSpPr>
          <p:nvPr/>
        </p:nvGrpSpPr>
        <p:grpSpPr bwMode="auto">
          <a:xfrm rot="20577317">
            <a:off x="5697308" y="1763178"/>
            <a:ext cx="2182813" cy="206375"/>
            <a:chOff x="3120" y="3600"/>
            <a:chExt cx="2112" cy="200"/>
          </a:xfrm>
        </p:grpSpPr>
        <p:sp>
          <p:nvSpPr>
            <p:cNvPr id="21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2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3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24" name="Group 38"/>
          <p:cNvGrpSpPr>
            <a:grpSpLocks noChangeAspect="1"/>
          </p:cNvGrpSpPr>
          <p:nvPr/>
        </p:nvGrpSpPr>
        <p:grpSpPr bwMode="auto">
          <a:xfrm rot="962817">
            <a:off x="5651539" y="2450039"/>
            <a:ext cx="2182813" cy="206375"/>
            <a:chOff x="3120" y="3600"/>
            <a:chExt cx="2112" cy="200"/>
          </a:xfrm>
        </p:grpSpPr>
        <p:sp>
          <p:nvSpPr>
            <p:cNvPr id="25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6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27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6" name="Group 38"/>
          <p:cNvGrpSpPr>
            <a:grpSpLocks noChangeAspect="1"/>
          </p:cNvGrpSpPr>
          <p:nvPr/>
        </p:nvGrpSpPr>
        <p:grpSpPr bwMode="auto">
          <a:xfrm rot="20577317">
            <a:off x="1084670" y="2390859"/>
            <a:ext cx="2182813" cy="206375"/>
            <a:chOff x="3120" y="3600"/>
            <a:chExt cx="2112" cy="200"/>
          </a:xfrm>
        </p:grpSpPr>
        <p:sp>
          <p:nvSpPr>
            <p:cNvPr id="17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8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9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grpSp>
        <p:nvGrpSpPr>
          <p:cNvPr id="12" name="Group 38"/>
          <p:cNvGrpSpPr>
            <a:grpSpLocks noChangeAspect="1"/>
          </p:cNvGrpSpPr>
          <p:nvPr/>
        </p:nvGrpSpPr>
        <p:grpSpPr bwMode="auto">
          <a:xfrm rot="962817">
            <a:off x="1128998" y="1858153"/>
            <a:ext cx="2182813" cy="206375"/>
            <a:chOff x="3120" y="3600"/>
            <a:chExt cx="2112" cy="200"/>
          </a:xfrm>
        </p:grpSpPr>
        <p:sp>
          <p:nvSpPr>
            <p:cNvPr id="13" name="AutoShape 37"/>
            <p:cNvSpPr>
              <a:spLocks noChangeAspect="1" noChangeArrowheads="1" noTextEdit="1"/>
            </p:cNvSpPr>
            <p:nvPr/>
          </p:nvSpPr>
          <p:spPr bwMode="auto">
            <a:xfrm>
              <a:off x="3120" y="3600"/>
              <a:ext cx="2112" cy="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4" name="Freeform 39"/>
            <p:cNvSpPr>
              <a:spLocks/>
            </p:cNvSpPr>
            <p:nvPr/>
          </p:nvSpPr>
          <p:spPr bwMode="auto">
            <a:xfrm>
              <a:off x="3134" y="3612"/>
              <a:ext cx="2084" cy="174"/>
            </a:xfrm>
            <a:custGeom>
              <a:avLst/>
              <a:gdLst>
                <a:gd name="T0" fmla="*/ 2058 w 2084"/>
                <a:gd name="T1" fmla="*/ 138 h 174"/>
                <a:gd name="T2" fmla="*/ 2018 w 2084"/>
                <a:gd name="T3" fmla="*/ 172 h 174"/>
                <a:gd name="T4" fmla="*/ 1972 w 2084"/>
                <a:gd name="T5" fmla="*/ 160 h 174"/>
                <a:gd name="T6" fmla="*/ 1934 w 2084"/>
                <a:gd name="T7" fmla="*/ 106 h 174"/>
                <a:gd name="T8" fmla="*/ 1894 w 2084"/>
                <a:gd name="T9" fmla="*/ 30 h 174"/>
                <a:gd name="T10" fmla="*/ 1844 w 2084"/>
                <a:gd name="T11" fmla="*/ 2 h 174"/>
                <a:gd name="T12" fmla="*/ 1800 w 2084"/>
                <a:gd name="T13" fmla="*/ 22 h 174"/>
                <a:gd name="T14" fmla="*/ 1774 w 2084"/>
                <a:gd name="T15" fmla="*/ 66 h 174"/>
                <a:gd name="T16" fmla="*/ 1732 w 2084"/>
                <a:gd name="T17" fmla="*/ 134 h 174"/>
                <a:gd name="T18" fmla="*/ 1676 w 2084"/>
                <a:gd name="T19" fmla="*/ 170 h 174"/>
                <a:gd name="T20" fmla="*/ 1646 w 2084"/>
                <a:gd name="T21" fmla="*/ 150 h 174"/>
                <a:gd name="T22" fmla="*/ 1608 w 2084"/>
                <a:gd name="T23" fmla="*/ 92 h 174"/>
                <a:gd name="T24" fmla="*/ 1574 w 2084"/>
                <a:gd name="T25" fmla="*/ 30 h 174"/>
                <a:gd name="T26" fmla="*/ 1530 w 2084"/>
                <a:gd name="T27" fmla="*/ 2 h 174"/>
                <a:gd name="T28" fmla="*/ 1486 w 2084"/>
                <a:gd name="T29" fmla="*/ 18 h 174"/>
                <a:gd name="T30" fmla="*/ 1448 w 2084"/>
                <a:gd name="T31" fmla="*/ 88 h 174"/>
                <a:gd name="T32" fmla="*/ 1418 w 2084"/>
                <a:gd name="T33" fmla="*/ 138 h 174"/>
                <a:gd name="T34" fmla="*/ 1388 w 2084"/>
                <a:gd name="T35" fmla="*/ 162 h 174"/>
                <a:gd name="T36" fmla="*/ 1350 w 2084"/>
                <a:gd name="T37" fmla="*/ 170 h 174"/>
                <a:gd name="T38" fmla="*/ 1302 w 2084"/>
                <a:gd name="T39" fmla="*/ 124 h 174"/>
                <a:gd name="T40" fmla="*/ 1254 w 2084"/>
                <a:gd name="T41" fmla="*/ 38 h 174"/>
                <a:gd name="T42" fmla="*/ 1216 w 2084"/>
                <a:gd name="T43" fmla="*/ 4 h 174"/>
                <a:gd name="T44" fmla="*/ 1174 w 2084"/>
                <a:gd name="T45" fmla="*/ 12 h 174"/>
                <a:gd name="T46" fmla="*/ 1142 w 2084"/>
                <a:gd name="T47" fmla="*/ 56 h 174"/>
                <a:gd name="T48" fmla="*/ 1108 w 2084"/>
                <a:gd name="T49" fmla="*/ 122 h 174"/>
                <a:gd name="T50" fmla="*/ 1062 w 2084"/>
                <a:gd name="T51" fmla="*/ 166 h 174"/>
                <a:gd name="T52" fmla="*/ 1032 w 2084"/>
                <a:gd name="T53" fmla="*/ 174 h 174"/>
                <a:gd name="T54" fmla="*/ 996 w 2084"/>
                <a:gd name="T55" fmla="*/ 150 h 174"/>
                <a:gd name="T56" fmla="*/ 958 w 2084"/>
                <a:gd name="T57" fmla="*/ 76 h 174"/>
                <a:gd name="T58" fmla="*/ 926 w 2084"/>
                <a:gd name="T59" fmla="*/ 24 h 174"/>
                <a:gd name="T60" fmla="*/ 902 w 2084"/>
                <a:gd name="T61" fmla="*/ 8 h 174"/>
                <a:gd name="T62" fmla="*/ 878 w 2084"/>
                <a:gd name="T63" fmla="*/ 4 h 174"/>
                <a:gd name="T64" fmla="*/ 852 w 2084"/>
                <a:gd name="T65" fmla="*/ 14 h 174"/>
                <a:gd name="T66" fmla="*/ 826 w 2084"/>
                <a:gd name="T67" fmla="*/ 40 h 174"/>
                <a:gd name="T68" fmla="*/ 788 w 2084"/>
                <a:gd name="T69" fmla="*/ 118 h 174"/>
                <a:gd name="T70" fmla="*/ 754 w 2084"/>
                <a:gd name="T71" fmla="*/ 160 h 174"/>
                <a:gd name="T72" fmla="*/ 738 w 2084"/>
                <a:gd name="T73" fmla="*/ 170 h 174"/>
                <a:gd name="T74" fmla="*/ 724 w 2084"/>
                <a:gd name="T75" fmla="*/ 174 h 174"/>
                <a:gd name="T76" fmla="*/ 692 w 2084"/>
                <a:gd name="T77" fmla="*/ 162 h 174"/>
                <a:gd name="T78" fmla="*/ 656 w 2084"/>
                <a:gd name="T79" fmla="*/ 116 h 174"/>
                <a:gd name="T80" fmla="*/ 608 w 2084"/>
                <a:gd name="T81" fmla="*/ 34 h 174"/>
                <a:gd name="T82" fmla="*/ 564 w 2084"/>
                <a:gd name="T83" fmla="*/ 4 h 174"/>
                <a:gd name="T84" fmla="*/ 526 w 2084"/>
                <a:gd name="T85" fmla="*/ 22 h 174"/>
                <a:gd name="T86" fmla="*/ 484 w 2084"/>
                <a:gd name="T87" fmla="*/ 80 h 174"/>
                <a:gd name="T88" fmla="*/ 450 w 2084"/>
                <a:gd name="T89" fmla="*/ 146 h 174"/>
                <a:gd name="T90" fmla="*/ 414 w 2084"/>
                <a:gd name="T91" fmla="*/ 170 h 174"/>
                <a:gd name="T92" fmla="*/ 378 w 2084"/>
                <a:gd name="T93" fmla="*/ 166 h 174"/>
                <a:gd name="T94" fmla="*/ 350 w 2084"/>
                <a:gd name="T95" fmla="*/ 144 h 174"/>
                <a:gd name="T96" fmla="*/ 318 w 2084"/>
                <a:gd name="T97" fmla="*/ 86 h 174"/>
                <a:gd name="T98" fmla="*/ 276 w 2084"/>
                <a:gd name="T99" fmla="*/ 22 h 174"/>
                <a:gd name="T100" fmla="*/ 240 w 2084"/>
                <a:gd name="T101" fmla="*/ 0 h 174"/>
                <a:gd name="T102" fmla="*/ 200 w 2084"/>
                <a:gd name="T103" fmla="*/ 18 h 174"/>
                <a:gd name="T104" fmla="*/ 166 w 2084"/>
                <a:gd name="T105" fmla="*/ 80 h 174"/>
                <a:gd name="T106" fmla="*/ 142 w 2084"/>
                <a:gd name="T107" fmla="*/ 132 h 174"/>
                <a:gd name="T108" fmla="*/ 96 w 2084"/>
                <a:gd name="T109" fmla="*/ 168 h 174"/>
                <a:gd name="T110" fmla="*/ 50 w 2084"/>
                <a:gd name="T111" fmla="*/ 166 h 174"/>
                <a:gd name="T112" fmla="*/ 14 w 2084"/>
                <a:gd name="T113" fmla="*/ 118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4" h="174">
                  <a:moveTo>
                    <a:pt x="2084" y="84"/>
                  </a:moveTo>
                  <a:lnTo>
                    <a:pt x="2074" y="108"/>
                  </a:lnTo>
                  <a:lnTo>
                    <a:pt x="2058" y="138"/>
                  </a:lnTo>
                  <a:lnTo>
                    <a:pt x="2048" y="152"/>
                  </a:lnTo>
                  <a:lnTo>
                    <a:pt x="2034" y="164"/>
                  </a:lnTo>
                  <a:lnTo>
                    <a:pt x="2018" y="172"/>
                  </a:lnTo>
                  <a:lnTo>
                    <a:pt x="2002" y="172"/>
                  </a:lnTo>
                  <a:lnTo>
                    <a:pt x="1988" y="170"/>
                  </a:lnTo>
                  <a:lnTo>
                    <a:pt x="1972" y="160"/>
                  </a:lnTo>
                  <a:lnTo>
                    <a:pt x="1958" y="146"/>
                  </a:lnTo>
                  <a:lnTo>
                    <a:pt x="1946" y="130"/>
                  </a:lnTo>
                  <a:lnTo>
                    <a:pt x="1934" y="106"/>
                  </a:lnTo>
                  <a:lnTo>
                    <a:pt x="1922" y="78"/>
                  </a:lnTo>
                  <a:lnTo>
                    <a:pt x="1910" y="54"/>
                  </a:lnTo>
                  <a:lnTo>
                    <a:pt x="1894" y="30"/>
                  </a:lnTo>
                  <a:lnTo>
                    <a:pt x="1882" y="16"/>
                  </a:lnTo>
                  <a:lnTo>
                    <a:pt x="1864" y="6"/>
                  </a:lnTo>
                  <a:lnTo>
                    <a:pt x="1844" y="2"/>
                  </a:lnTo>
                  <a:lnTo>
                    <a:pt x="1834" y="4"/>
                  </a:lnTo>
                  <a:lnTo>
                    <a:pt x="1822" y="6"/>
                  </a:lnTo>
                  <a:lnTo>
                    <a:pt x="1800" y="22"/>
                  </a:lnTo>
                  <a:lnTo>
                    <a:pt x="1804" y="20"/>
                  </a:lnTo>
                  <a:lnTo>
                    <a:pt x="1788" y="38"/>
                  </a:lnTo>
                  <a:lnTo>
                    <a:pt x="1774" y="66"/>
                  </a:lnTo>
                  <a:lnTo>
                    <a:pt x="1760" y="90"/>
                  </a:lnTo>
                  <a:lnTo>
                    <a:pt x="1746" y="116"/>
                  </a:lnTo>
                  <a:lnTo>
                    <a:pt x="1732" y="134"/>
                  </a:lnTo>
                  <a:lnTo>
                    <a:pt x="1716" y="152"/>
                  </a:lnTo>
                  <a:lnTo>
                    <a:pt x="1698" y="164"/>
                  </a:lnTo>
                  <a:lnTo>
                    <a:pt x="1676" y="170"/>
                  </a:lnTo>
                  <a:lnTo>
                    <a:pt x="1662" y="164"/>
                  </a:lnTo>
                  <a:lnTo>
                    <a:pt x="1656" y="160"/>
                  </a:lnTo>
                  <a:lnTo>
                    <a:pt x="1646" y="150"/>
                  </a:lnTo>
                  <a:lnTo>
                    <a:pt x="1638" y="142"/>
                  </a:lnTo>
                  <a:lnTo>
                    <a:pt x="1624" y="122"/>
                  </a:lnTo>
                  <a:lnTo>
                    <a:pt x="1608" y="92"/>
                  </a:lnTo>
                  <a:lnTo>
                    <a:pt x="1600" y="74"/>
                  </a:lnTo>
                  <a:lnTo>
                    <a:pt x="1590" y="54"/>
                  </a:lnTo>
                  <a:lnTo>
                    <a:pt x="1574" y="30"/>
                  </a:lnTo>
                  <a:lnTo>
                    <a:pt x="1556" y="14"/>
                  </a:lnTo>
                  <a:lnTo>
                    <a:pt x="1544" y="6"/>
                  </a:lnTo>
                  <a:lnTo>
                    <a:pt x="1530" y="2"/>
                  </a:lnTo>
                  <a:lnTo>
                    <a:pt x="1514" y="2"/>
                  </a:lnTo>
                  <a:lnTo>
                    <a:pt x="1500" y="8"/>
                  </a:lnTo>
                  <a:lnTo>
                    <a:pt x="1486" y="18"/>
                  </a:lnTo>
                  <a:lnTo>
                    <a:pt x="1474" y="34"/>
                  </a:lnTo>
                  <a:lnTo>
                    <a:pt x="1462" y="56"/>
                  </a:lnTo>
                  <a:lnTo>
                    <a:pt x="1448" y="88"/>
                  </a:lnTo>
                  <a:lnTo>
                    <a:pt x="1434" y="114"/>
                  </a:lnTo>
                  <a:lnTo>
                    <a:pt x="1426" y="126"/>
                  </a:lnTo>
                  <a:lnTo>
                    <a:pt x="1418" y="138"/>
                  </a:lnTo>
                  <a:lnTo>
                    <a:pt x="1406" y="148"/>
                  </a:lnTo>
                  <a:lnTo>
                    <a:pt x="1402" y="154"/>
                  </a:lnTo>
                  <a:lnTo>
                    <a:pt x="1388" y="162"/>
                  </a:lnTo>
                  <a:lnTo>
                    <a:pt x="1374" y="170"/>
                  </a:lnTo>
                  <a:lnTo>
                    <a:pt x="1360" y="172"/>
                  </a:lnTo>
                  <a:lnTo>
                    <a:pt x="1350" y="170"/>
                  </a:lnTo>
                  <a:lnTo>
                    <a:pt x="1334" y="162"/>
                  </a:lnTo>
                  <a:lnTo>
                    <a:pt x="1318" y="150"/>
                  </a:lnTo>
                  <a:lnTo>
                    <a:pt x="1302" y="124"/>
                  </a:lnTo>
                  <a:lnTo>
                    <a:pt x="1280" y="84"/>
                  </a:lnTo>
                  <a:lnTo>
                    <a:pt x="1266" y="56"/>
                  </a:lnTo>
                  <a:lnTo>
                    <a:pt x="1254" y="38"/>
                  </a:lnTo>
                  <a:lnTo>
                    <a:pt x="1244" y="26"/>
                  </a:lnTo>
                  <a:lnTo>
                    <a:pt x="1226" y="8"/>
                  </a:lnTo>
                  <a:lnTo>
                    <a:pt x="1216" y="4"/>
                  </a:lnTo>
                  <a:lnTo>
                    <a:pt x="1204" y="0"/>
                  </a:lnTo>
                  <a:lnTo>
                    <a:pt x="1188" y="4"/>
                  </a:lnTo>
                  <a:lnTo>
                    <a:pt x="1174" y="12"/>
                  </a:lnTo>
                  <a:lnTo>
                    <a:pt x="1162" y="24"/>
                  </a:lnTo>
                  <a:lnTo>
                    <a:pt x="1152" y="38"/>
                  </a:lnTo>
                  <a:lnTo>
                    <a:pt x="1142" y="56"/>
                  </a:lnTo>
                  <a:lnTo>
                    <a:pt x="1132" y="76"/>
                  </a:lnTo>
                  <a:lnTo>
                    <a:pt x="1122" y="96"/>
                  </a:lnTo>
                  <a:lnTo>
                    <a:pt x="1108" y="122"/>
                  </a:lnTo>
                  <a:lnTo>
                    <a:pt x="1092" y="146"/>
                  </a:lnTo>
                  <a:lnTo>
                    <a:pt x="1078" y="158"/>
                  </a:lnTo>
                  <a:lnTo>
                    <a:pt x="1062" y="166"/>
                  </a:lnTo>
                  <a:lnTo>
                    <a:pt x="1054" y="170"/>
                  </a:lnTo>
                  <a:lnTo>
                    <a:pt x="1044" y="174"/>
                  </a:lnTo>
                  <a:lnTo>
                    <a:pt x="1032" y="174"/>
                  </a:lnTo>
                  <a:lnTo>
                    <a:pt x="1018" y="166"/>
                  </a:lnTo>
                  <a:lnTo>
                    <a:pt x="1004" y="158"/>
                  </a:lnTo>
                  <a:lnTo>
                    <a:pt x="996" y="150"/>
                  </a:lnTo>
                  <a:lnTo>
                    <a:pt x="990" y="138"/>
                  </a:lnTo>
                  <a:lnTo>
                    <a:pt x="972" y="106"/>
                  </a:lnTo>
                  <a:lnTo>
                    <a:pt x="958" y="76"/>
                  </a:lnTo>
                  <a:lnTo>
                    <a:pt x="950" y="56"/>
                  </a:lnTo>
                  <a:lnTo>
                    <a:pt x="940" y="42"/>
                  </a:lnTo>
                  <a:lnTo>
                    <a:pt x="926" y="24"/>
                  </a:lnTo>
                  <a:lnTo>
                    <a:pt x="916" y="14"/>
                  </a:lnTo>
                  <a:lnTo>
                    <a:pt x="910" y="12"/>
                  </a:lnTo>
                  <a:lnTo>
                    <a:pt x="902" y="8"/>
                  </a:lnTo>
                  <a:lnTo>
                    <a:pt x="896" y="4"/>
                  </a:lnTo>
                  <a:lnTo>
                    <a:pt x="888" y="2"/>
                  </a:lnTo>
                  <a:lnTo>
                    <a:pt x="878" y="4"/>
                  </a:lnTo>
                  <a:lnTo>
                    <a:pt x="870" y="6"/>
                  </a:lnTo>
                  <a:lnTo>
                    <a:pt x="860" y="10"/>
                  </a:lnTo>
                  <a:lnTo>
                    <a:pt x="852" y="14"/>
                  </a:lnTo>
                  <a:lnTo>
                    <a:pt x="846" y="18"/>
                  </a:lnTo>
                  <a:lnTo>
                    <a:pt x="838" y="26"/>
                  </a:lnTo>
                  <a:lnTo>
                    <a:pt x="826" y="40"/>
                  </a:lnTo>
                  <a:lnTo>
                    <a:pt x="812" y="64"/>
                  </a:lnTo>
                  <a:lnTo>
                    <a:pt x="800" y="94"/>
                  </a:lnTo>
                  <a:lnTo>
                    <a:pt x="788" y="118"/>
                  </a:lnTo>
                  <a:lnTo>
                    <a:pt x="780" y="132"/>
                  </a:lnTo>
                  <a:lnTo>
                    <a:pt x="770" y="146"/>
                  </a:lnTo>
                  <a:lnTo>
                    <a:pt x="754" y="160"/>
                  </a:lnTo>
                  <a:lnTo>
                    <a:pt x="746" y="166"/>
                  </a:lnTo>
                  <a:lnTo>
                    <a:pt x="740" y="168"/>
                  </a:lnTo>
                  <a:lnTo>
                    <a:pt x="738" y="170"/>
                  </a:lnTo>
                  <a:lnTo>
                    <a:pt x="742" y="168"/>
                  </a:lnTo>
                  <a:lnTo>
                    <a:pt x="732" y="172"/>
                  </a:lnTo>
                  <a:lnTo>
                    <a:pt x="724" y="174"/>
                  </a:lnTo>
                  <a:lnTo>
                    <a:pt x="710" y="172"/>
                  </a:lnTo>
                  <a:lnTo>
                    <a:pt x="700" y="168"/>
                  </a:lnTo>
                  <a:lnTo>
                    <a:pt x="692" y="162"/>
                  </a:lnTo>
                  <a:lnTo>
                    <a:pt x="682" y="154"/>
                  </a:lnTo>
                  <a:lnTo>
                    <a:pt x="666" y="134"/>
                  </a:lnTo>
                  <a:lnTo>
                    <a:pt x="656" y="116"/>
                  </a:lnTo>
                  <a:lnTo>
                    <a:pt x="640" y="88"/>
                  </a:lnTo>
                  <a:lnTo>
                    <a:pt x="624" y="56"/>
                  </a:lnTo>
                  <a:lnTo>
                    <a:pt x="608" y="34"/>
                  </a:lnTo>
                  <a:lnTo>
                    <a:pt x="590" y="12"/>
                  </a:lnTo>
                  <a:lnTo>
                    <a:pt x="578" y="8"/>
                  </a:lnTo>
                  <a:lnTo>
                    <a:pt x="564" y="4"/>
                  </a:lnTo>
                  <a:lnTo>
                    <a:pt x="544" y="8"/>
                  </a:lnTo>
                  <a:lnTo>
                    <a:pt x="530" y="18"/>
                  </a:lnTo>
                  <a:lnTo>
                    <a:pt x="526" y="22"/>
                  </a:lnTo>
                  <a:lnTo>
                    <a:pt x="510" y="40"/>
                  </a:lnTo>
                  <a:lnTo>
                    <a:pt x="494" y="62"/>
                  </a:lnTo>
                  <a:lnTo>
                    <a:pt x="484" y="80"/>
                  </a:lnTo>
                  <a:lnTo>
                    <a:pt x="474" y="102"/>
                  </a:lnTo>
                  <a:lnTo>
                    <a:pt x="464" y="124"/>
                  </a:lnTo>
                  <a:lnTo>
                    <a:pt x="450" y="146"/>
                  </a:lnTo>
                  <a:lnTo>
                    <a:pt x="432" y="160"/>
                  </a:lnTo>
                  <a:lnTo>
                    <a:pt x="422" y="166"/>
                  </a:lnTo>
                  <a:lnTo>
                    <a:pt x="414" y="170"/>
                  </a:lnTo>
                  <a:lnTo>
                    <a:pt x="404" y="172"/>
                  </a:lnTo>
                  <a:lnTo>
                    <a:pt x="390" y="170"/>
                  </a:lnTo>
                  <a:lnTo>
                    <a:pt x="378" y="166"/>
                  </a:lnTo>
                  <a:lnTo>
                    <a:pt x="368" y="160"/>
                  </a:lnTo>
                  <a:lnTo>
                    <a:pt x="356" y="150"/>
                  </a:lnTo>
                  <a:lnTo>
                    <a:pt x="350" y="144"/>
                  </a:lnTo>
                  <a:lnTo>
                    <a:pt x="342" y="128"/>
                  </a:lnTo>
                  <a:lnTo>
                    <a:pt x="332" y="112"/>
                  </a:lnTo>
                  <a:lnTo>
                    <a:pt x="318" y="86"/>
                  </a:lnTo>
                  <a:lnTo>
                    <a:pt x="306" y="64"/>
                  </a:lnTo>
                  <a:lnTo>
                    <a:pt x="292" y="42"/>
                  </a:lnTo>
                  <a:lnTo>
                    <a:pt x="276" y="22"/>
                  </a:lnTo>
                  <a:lnTo>
                    <a:pt x="266" y="12"/>
                  </a:lnTo>
                  <a:lnTo>
                    <a:pt x="254" y="4"/>
                  </a:lnTo>
                  <a:lnTo>
                    <a:pt x="240" y="0"/>
                  </a:lnTo>
                  <a:lnTo>
                    <a:pt x="224" y="4"/>
                  </a:lnTo>
                  <a:lnTo>
                    <a:pt x="212" y="8"/>
                  </a:lnTo>
                  <a:lnTo>
                    <a:pt x="200" y="18"/>
                  </a:lnTo>
                  <a:lnTo>
                    <a:pt x="186" y="38"/>
                  </a:lnTo>
                  <a:lnTo>
                    <a:pt x="174" y="62"/>
                  </a:lnTo>
                  <a:lnTo>
                    <a:pt x="166" y="80"/>
                  </a:lnTo>
                  <a:lnTo>
                    <a:pt x="160" y="98"/>
                  </a:lnTo>
                  <a:lnTo>
                    <a:pt x="152" y="112"/>
                  </a:lnTo>
                  <a:lnTo>
                    <a:pt x="142" y="132"/>
                  </a:lnTo>
                  <a:lnTo>
                    <a:pt x="130" y="146"/>
                  </a:lnTo>
                  <a:lnTo>
                    <a:pt x="120" y="156"/>
                  </a:lnTo>
                  <a:lnTo>
                    <a:pt x="96" y="168"/>
                  </a:lnTo>
                  <a:lnTo>
                    <a:pt x="72" y="174"/>
                  </a:lnTo>
                  <a:lnTo>
                    <a:pt x="56" y="168"/>
                  </a:lnTo>
                  <a:lnTo>
                    <a:pt x="50" y="166"/>
                  </a:lnTo>
                  <a:lnTo>
                    <a:pt x="40" y="156"/>
                  </a:lnTo>
                  <a:lnTo>
                    <a:pt x="30" y="142"/>
                  </a:lnTo>
                  <a:lnTo>
                    <a:pt x="14" y="118"/>
                  </a:lnTo>
                  <a:lnTo>
                    <a:pt x="4" y="100"/>
                  </a:lnTo>
                  <a:lnTo>
                    <a:pt x="0" y="90"/>
                  </a:lnTo>
                </a:path>
              </a:pathLst>
            </a:custGeom>
            <a:noFill/>
            <a:ln w="38100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  <p:sp>
          <p:nvSpPr>
            <p:cNvPr id="15" name="Freeform 40"/>
            <p:cNvSpPr>
              <a:spLocks/>
            </p:cNvSpPr>
            <p:nvPr/>
          </p:nvSpPr>
          <p:spPr bwMode="auto">
            <a:xfrm>
              <a:off x="3132" y="3612"/>
              <a:ext cx="2086" cy="174"/>
            </a:xfrm>
            <a:custGeom>
              <a:avLst/>
              <a:gdLst>
                <a:gd name="T0" fmla="*/ 2060 w 2086"/>
                <a:gd name="T1" fmla="*/ 36 h 174"/>
                <a:gd name="T2" fmla="*/ 2020 w 2086"/>
                <a:gd name="T3" fmla="*/ 2 h 174"/>
                <a:gd name="T4" fmla="*/ 1974 w 2086"/>
                <a:gd name="T5" fmla="*/ 14 h 174"/>
                <a:gd name="T6" fmla="*/ 1936 w 2086"/>
                <a:gd name="T7" fmla="*/ 68 h 174"/>
                <a:gd name="T8" fmla="*/ 1896 w 2086"/>
                <a:gd name="T9" fmla="*/ 144 h 174"/>
                <a:gd name="T10" fmla="*/ 1846 w 2086"/>
                <a:gd name="T11" fmla="*/ 172 h 174"/>
                <a:gd name="T12" fmla="*/ 1802 w 2086"/>
                <a:gd name="T13" fmla="*/ 152 h 174"/>
                <a:gd name="T14" fmla="*/ 1774 w 2086"/>
                <a:gd name="T15" fmla="*/ 108 h 174"/>
                <a:gd name="T16" fmla="*/ 1734 w 2086"/>
                <a:gd name="T17" fmla="*/ 40 h 174"/>
                <a:gd name="T18" fmla="*/ 1678 w 2086"/>
                <a:gd name="T19" fmla="*/ 4 h 174"/>
                <a:gd name="T20" fmla="*/ 1648 w 2086"/>
                <a:gd name="T21" fmla="*/ 24 h 174"/>
                <a:gd name="T22" fmla="*/ 1610 w 2086"/>
                <a:gd name="T23" fmla="*/ 82 h 174"/>
                <a:gd name="T24" fmla="*/ 1576 w 2086"/>
                <a:gd name="T25" fmla="*/ 144 h 174"/>
                <a:gd name="T26" fmla="*/ 1532 w 2086"/>
                <a:gd name="T27" fmla="*/ 172 h 174"/>
                <a:gd name="T28" fmla="*/ 1488 w 2086"/>
                <a:gd name="T29" fmla="*/ 156 h 174"/>
                <a:gd name="T30" fmla="*/ 1448 w 2086"/>
                <a:gd name="T31" fmla="*/ 86 h 174"/>
                <a:gd name="T32" fmla="*/ 1420 w 2086"/>
                <a:gd name="T33" fmla="*/ 36 h 174"/>
                <a:gd name="T34" fmla="*/ 1390 w 2086"/>
                <a:gd name="T35" fmla="*/ 12 h 174"/>
                <a:gd name="T36" fmla="*/ 1352 w 2086"/>
                <a:gd name="T37" fmla="*/ 4 h 174"/>
                <a:gd name="T38" fmla="*/ 1304 w 2086"/>
                <a:gd name="T39" fmla="*/ 50 h 174"/>
                <a:gd name="T40" fmla="*/ 1256 w 2086"/>
                <a:gd name="T41" fmla="*/ 136 h 174"/>
                <a:gd name="T42" fmla="*/ 1218 w 2086"/>
                <a:gd name="T43" fmla="*/ 170 h 174"/>
                <a:gd name="T44" fmla="*/ 1174 w 2086"/>
                <a:gd name="T45" fmla="*/ 162 h 174"/>
                <a:gd name="T46" fmla="*/ 1144 w 2086"/>
                <a:gd name="T47" fmla="*/ 118 h 174"/>
                <a:gd name="T48" fmla="*/ 1110 w 2086"/>
                <a:gd name="T49" fmla="*/ 52 h 174"/>
                <a:gd name="T50" fmla="*/ 1064 w 2086"/>
                <a:gd name="T51" fmla="*/ 8 h 174"/>
                <a:gd name="T52" fmla="*/ 1034 w 2086"/>
                <a:gd name="T53" fmla="*/ 0 h 174"/>
                <a:gd name="T54" fmla="*/ 998 w 2086"/>
                <a:gd name="T55" fmla="*/ 24 h 174"/>
                <a:gd name="T56" fmla="*/ 960 w 2086"/>
                <a:gd name="T57" fmla="*/ 98 h 174"/>
                <a:gd name="T58" fmla="*/ 928 w 2086"/>
                <a:gd name="T59" fmla="*/ 150 h 174"/>
                <a:gd name="T60" fmla="*/ 904 w 2086"/>
                <a:gd name="T61" fmla="*/ 166 h 174"/>
                <a:gd name="T62" fmla="*/ 880 w 2086"/>
                <a:gd name="T63" fmla="*/ 170 h 174"/>
                <a:gd name="T64" fmla="*/ 852 w 2086"/>
                <a:gd name="T65" fmla="*/ 160 h 174"/>
                <a:gd name="T66" fmla="*/ 828 w 2086"/>
                <a:gd name="T67" fmla="*/ 134 h 174"/>
                <a:gd name="T68" fmla="*/ 790 w 2086"/>
                <a:gd name="T69" fmla="*/ 56 h 174"/>
                <a:gd name="T70" fmla="*/ 754 w 2086"/>
                <a:gd name="T71" fmla="*/ 14 h 174"/>
                <a:gd name="T72" fmla="*/ 738 w 2086"/>
                <a:gd name="T73" fmla="*/ 4 h 174"/>
                <a:gd name="T74" fmla="*/ 724 w 2086"/>
                <a:gd name="T75" fmla="*/ 0 h 174"/>
                <a:gd name="T76" fmla="*/ 694 w 2086"/>
                <a:gd name="T77" fmla="*/ 10 h 174"/>
                <a:gd name="T78" fmla="*/ 658 w 2086"/>
                <a:gd name="T79" fmla="*/ 58 h 174"/>
                <a:gd name="T80" fmla="*/ 610 w 2086"/>
                <a:gd name="T81" fmla="*/ 140 h 174"/>
                <a:gd name="T82" fmla="*/ 566 w 2086"/>
                <a:gd name="T83" fmla="*/ 170 h 174"/>
                <a:gd name="T84" fmla="*/ 528 w 2086"/>
                <a:gd name="T85" fmla="*/ 152 h 174"/>
                <a:gd name="T86" fmla="*/ 486 w 2086"/>
                <a:gd name="T87" fmla="*/ 94 h 174"/>
                <a:gd name="T88" fmla="*/ 452 w 2086"/>
                <a:gd name="T89" fmla="*/ 28 h 174"/>
                <a:gd name="T90" fmla="*/ 414 w 2086"/>
                <a:gd name="T91" fmla="*/ 4 h 174"/>
                <a:gd name="T92" fmla="*/ 380 w 2086"/>
                <a:gd name="T93" fmla="*/ 8 h 174"/>
                <a:gd name="T94" fmla="*/ 352 w 2086"/>
                <a:gd name="T95" fmla="*/ 30 h 174"/>
                <a:gd name="T96" fmla="*/ 320 w 2086"/>
                <a:gd name="T97" fmla="*/ 88 h 174"/>
                <a:gd name="T98" fmla="*/ 278 w 2086"/>
                <a:gd name="T99" fmla="*/ 152 h 174"/>
                <a:gd name="T100" fmla="*/ 240 w 2086"/>
                <a:gd name="T101" fmla="*/ 174 h 174"/>
                <a:gd name="T102" fmla="*/ 202 w 2086"/>
                <a:gd name="T103" fmla="*/ 156 h 174"/>
                <a:gd name="T104" fmla="*/ 166 w 2086"/>
                <a:gd name="T105" fmla="*/ 94 h 174"/>
                <a:gd name="T106" fmla="*/ 144 w 2086"/>
                <a:gd name="T107" fmla="*/ 42 h 174"/>
                <a:gd name="T108" fmla="*/ 98 w 2086"/>
                <a:gd name="T109" fmla="*/ 6 h 174"/>
                <a:gd name="T110" fmla="*/ 50 w 2086"/>
                <a:gd name="T111" fmla="*/ 8 h 174"/>
                <a:gd name="T112" fmla="*/ 16 w 2086"/>
                <a:gd name="T113" fmla="*/ 56 h 174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</a:cxnLst>
              <a:rect l="0" t="0" r="r" b="b"/>
              <a:pathLst>
                <a:path w="2086" h="174">
                  <a:moveTo>
                    <a:pt x="2086" y="90"/>
                  </a:moveTo>
                  <a:lnTo>
                    <a:pt x="2076" y="66"/>
                  </a:lnTo>
                  <a:lnTo>
                    <a:pt x="2060" y="36"/>
                  </a:lnTo>
                  <a:lnTo>
                    <a:pt x="2050" y="22"/>
                  </a:lnTo>
                  <a:lnTo>
                    <a:pt x="2036" y="10"/>
                  </a:lnTo>
                  <a:lnTo>
                    <a:pt x="2020" y="2"/>
                  </a:lnTo>
                  <a:lnTo>
                    <a:pt x="2004" y="2"/>
                  </a:lnTo>
                  <a:lnTo>
                    <a:pt x="1990" y="4"/>
                  </a:lnTo>
                  <a:lnTo>
                    <a:pt x="1974" y="14"/>
                  </a:lnTo>
                  <a:lnTo>
                    <a:pt x="1960" y="28"/>
                  </a:lnTo>
                  <a:lnTo>
                    <a:pt x="1948" y="44"/>
                  </a:lnTo>
                  <a:lnTo>
                    <a:pt x="1936" y="68"/>
                  </a:lnTo>
                  <a:lnTo>
                    <a:pt x="1924" y="96"/>
                  </a:lnTo>
                  <a:lnTo>
                    <a:pt x="1912" y="120"/>
                  </a:lnTo>
                  <a:lnTo>
                    <a:pt x="1896" y="144"/>
                  </a:lnTo>
                  <a:lnTo>
                    <a:pt x="1882" y="158"/>
                  </a:lnTo>
                  <a:lnTo>
                    <a:pt x="1866" y="168"/>
                  </a:lnTo>
                  <a:lnTo>
                    <a:pt x="1846" y="172"/>
                  </a:lnTo>
                  <a:lnTo>
                    <a:pt x="1834" y="170"/>
                  </a:lnTo>
                  <a:lnTo>
                    <a:pt x="1824" y="168"/>
                  </a:lnTo>
                  <a:lnTo>
                    <a:pt x="1802" y="152"/>
                  </a:lnTo>
                  <a:lnTo>
                    <a:pt x="1806" y="154"/>
                  </a:lnTo>
                  <a:lnTo>
                    <a:pt x="1790" y="136"/>
                  </a:lnTo>
                  <a:lnTo>
                    <a:pt x="1774" y="108"/>
                  </a:lnTo>
                  <a:lnTo>
                    <a:pt x="1760" y="84"/>
                  </a:lnTo>
                  <a:lnTo>
                    <a:pt x="1746" y="58"/>
                  </a:lnTo>
                  <a:lnTo>
                    <a:pt x="1734" y="40"/>
                  </a:lnTo>
                  <a:lnTo>
                    <a:pt x="1718" y="22"/>
                  </a:lnTo>
                  <a:lnTo>
                    <a:pt x="1698" y="10"/>
                  </a:lnTo>
                  <a:lnTo>
                    <a:pt x="1678" y="4"/>
                  </a:lnTo>
                  <a:lnTo>
                    <a:pt x="1664" y="10"/>
                  </a:lnTo>
                  <a:lnTo>
                    <a:pt x="1658" y="14"/>
                  </a:lnTo>
                  <a:lnTo>
                    <a:pt x="1648" y="24"/>
                  </a:lnTo>
                  <a:lnTo>
                    <a:pt x="1638" y="32"/>
                  </a:lnTo>
                  <a:lnTo>
                    <a:pt x="1624" y="52"/>
                  </a:lnTo>
                  <a:lnTo>
                    <a:pt x="1610" y="82"/>
                  </a:lnTo>
                  <a:lnTo>
                    <a:pt x="1600" y="100"/>
                  </a:lnTo>
                  <a:lnTo>
                    <a:pt x="1592" y="120"/>
                  </a:lnTo>
                  <a:lnTo>
                    <a:pt x="1576" y="144"/>
                  </a:lnTo>
                  <a:lnTo>
                    <a:pt x="1558" y="160"/>
                  </a:lnTo>
                  <a:lnTo>
                    <a:pt x="1544" y="168"/>
                  </a:lnTo>
                  <a:lnTo>
                    <a:pt x="1532" y="172"/>
                  </a:lnTo>
                  <a:lnTo>
                    <a:pt x="1514" y="170"/>
                  </a:lnTo>
                  <a:lnTo>
                    <a:pt x="1502" y="166"/>
                  </a:lnTo>
                  <a:lnTo>
                    <a:pt x="1488" y="156"/>
                  </a:lnTo>
                  <a:lnTo>
                    <a:pt x="1476" y="140"/>
                  </a:lnTo>
                  <a:lnTo>
                    <a:pt x="1464" y="118"/>
                  </a:lnTo>
                  <a:lnTo>
                    <a:pt x="1448" y="86"/>
                  </a:lnTo>
                  <a:lnTo>
                    <a:pt x="1436" y="60"/>
                  </a:lnTo>
                  <a:lnTo>
                    <a:pt x="1428" y="48"/>
                  </a:lnTo>
                  <a:lnTo>
                    <a:pt x="1420" y="36"/>
                  </a:lnTo>
                  <a:lnTo>
                    <a:pt x="1408" y="26"/>
                  </a:lnTo>
                  <a:lnTo>
                    <a:pt x="1402" y="20"/>
                  </a:lnTo>
                  <a:lnTo>
                    <a:pt x="1390" y="12"/>
                  </a:lnTo>
                  <a:lnTo>
                    <a:pt x="1376" y="4"/>
                  </a:lnTo>
                  <a:lnTo>
                    <a:pt x="1362" y="2"/>
                  </a:lnTo>
                  <a:lnTo>
                    <a:pt x="1352" y="4"/>
                  </a:lnTo>
                  <a:lnTo>
                    <a:pt x="1336" y="10"/>
                  </a:lnTo>
                  <a:lnTo>
                    <a:pt x="1320" y="24"/>
                  </a:lnTo>
                  <a:lnTo>
                    <a:pt x="1304" y="50"/>
                  </a:lnTo>
                  <a:lnTo>
                    <a:pt x="1282" y="90"/>
                  </a:lnTo>
                  <a:lnTo>
                    <a:pt x="1268" y="118"/>
                  </a:lnTo>
                  <a:lnTo>
                    <a:pt x="1256" y="136"/>
                  </a:lnTo>
                  <a:lnTo>
                    <a:pt x="1246" y="148"/>
                  </a:lnTo>
                  <a:lnTo>
                    <a:pt x="1228" y="166"/>
                  </a:lnTo>
                  <a:lnTo>
                    <a:pt x="1218" y="170"/>
                  </a:lnTo>
                  <a:lnTo>
                    <a:pt x="1206" y="174"/>
                  </a:lnTo>
                  <a:lnTo>
                    <a:pt x="1190" y="170"/>
                  </a:lnTo>
                  <a:lnTo>
                    <a:pt x="1174" y="162"/>
                  </a:lnTo>
                  <a:lnTo>
                    <a:pt x="1164" y="150"/>
                  </a:lnTo>
                  <a:lnTo>
                    <a:pt x="1152" y="136"/>
                  </a:lnTo>
                  <a:lnTo>
                    <a:pt x="1144" y="118"/>
                  </a:lnTo>
                  <a:lnTo>
                    <a:pt x="1134" y="98"/>
                  </a:lnTo>
                  <a:lnTo>
                    <a:pt x="1124" y="78"/>
                  </a:lnTo>
                  <a:lnTo>
                    <a:pt x="1110" y="52"/>
                  </a:lnTo>
                  <a:lnTo>
                    <a:pt x="1094" y="28"/>
                  </a:lnTo>
                  <a:lnTo>
                    <a:pt x="1078" y="16"/>
                  </a:lnTo>
                  <a:lnTo>
                    <a:pt x="1064" y="8"/>
                  </a:lnTo>
                  <a:lnTo>
                    <a:pt x="1056" y="4"/>
                  </a:lnTo>
                  <a:lnTo>
                    <a:pt x="1044" y="0"/>
                  </a:lnTo>
                  <a:lnTo>
                    <a:pt x="1034" y="0"/>
                  </a:lnTo>
                  <a:lnTo>
                    <a:pt x="1018" y="6"/>
                  </a:lnTo>
                  <a:lnTo>
                    <a:pt x="1006" y="16"/>
                  </a:lnTo>
                  <a:lnTo>
                    <a:pt x="998" y="24"/>
                  </a:lnTo>
                  <a:lnTo>
                    <a:pt x="990" y="36"/>
                  </a:lnTo>
                  <a:lnTo>
                    <a:pt x="972" y="68"/>
                  </a:lnTo>
                  <a:lnTo>
                    <a:pt x="960" y="98"/>
                  </a:lnTo>
                  <a:lnTo>
                    <a:pt x="950" y="116"/>
                  </a:lnTo>
                  <a:lnTo>
                    <a:pt x="942" y="132"/>
                  </a:lnTo>
                  <a:lnTo>
                    <a:pt x="928" y="150"/>
                  </a:lnTo>
                  <a:lnTo>
                    <a:pt x="916" y="160"/>
                  </a:lnTo>
                  <a:lnTo>
                    <a:pt x="912" y="162"/>
                  </a:lnTo>
                  <a:lnTo>
                    <a:pt x="904" y="166"/>
                  </a:lnTo>
                  <a:lnTo>
                    <a:pt x="896" y="168"/>
                  </a:lnTo>
                  <a:lnTo>
                    <a:pt x="890" y="172"/>
                  </a:lnTo>
                  <a:lnTo>
                    <a:pt x="880" y="170"/>
                  </a:lnTo>
                  <a:lnTo>
                    <a:pt x="872" y="168"/>
                  </a:lnTo>
                  <a:lnTo>
                    <a:pt x="862" y="164"/>
                  </a:lnTo>
                  <a:lnTo>
                    <a:pt x="852" y="160"/>
                  </a:lnTo>
                  <a:lnTo>
                    <a:pt x="848" y="156"/>
                  </a:lnTo>
                  <a:lnTo>
                    <a:pt x="838" y="148"/>
                  </a:lnTo>
                  <a:lnTo>
                    <a:pt x="828" y="134"/>
                  </a:lnTo>
                  <a:lnTo>
                    <a:pt x="814" y="110"/>
                  </a:lnTo>
                  <a:lnTo>
                    <a:pt x="802" y="80"/>
                  </a:lnTo>
                  <a:lnTo>
                    <a:pt x="790" y="56"/>
                  </a:lnTo>
                  <a:lnTo>
                    <a:pt x="780" y="42"/>
                  </a:lnTo>
                  <a:lnTo>
                    <a:pt x="770" y="28"/>
                  </a:lnTo>
                  <a:lnTo>
                    <a:pt x="754" y="14"/>
                  </a:lnTo>
                  <a:lnTo>
                    <a:pt x="746" y="8"/>
                  </a:lnTo>
                  <a:lnTo>
                    <a:pt x="740" y="4"/>
                  </a:lnTo>
                  <a:lnTo>
                    <a:pt x="738" y="4"/>
                  </a:lnTo>
                  <a:lnTo>
                    <a:pt x="744" y="6"/>
                  </a:lnTo>
                  <a:lnTo>
                    <a:pt x="734" y="2"/>
                  </a:lnTo>
                  <a:lnTo>
                    <a:pt x="724" y="0"/>
                  </a:lnTo>
                  <a:lnTo>
                    <a:pt x="712" y="2"/>
                  </a:lnTo>
                  <a:lnTo>
                    <a:pt x="702" y="6"/>
                  </a:lnTo>
                  <a:lnTo>
                    <a:pt x="694" y="10"/>
                  </a:lnTo>
                  <a:lnTo>
                    <a:pt x="684" y="20"/>
                  </a:lnTo>
                  <a:lnTo>
                    <a:pt x="668" y="40"/>
                  </a:lnTo>
                  <a:lnTo>
                    <a:pt x="658" y="58"/>
                  </a:lnTo>
                  <a:lnTo>
                    <a:pt x="642" y="86"/>
                  </a:lnTo>
                  <a:lnTo>
                    <a:pt x="626" y="118"/>
                  </a:lnTo>
                  <a:lnTo>
                    <a:pt x="610" y="140"/>
                  </a:lnTo>
                  <a:lnTo>
                    <a:pt x="592" y="162"/>
                  </a:lnTo>
                  <a:lnTo>
                    <a:pt x="578" y="166"/>
                  </a:lnTo>
                  <a:lnTo>
                    <a:pt x="566" y="170"/>
                  </a:lnTo>
                  <a:lnTo>
                    <a:pt x="546" y="166"/>
                  </a:lnTo>
                  <a:lnTo>
                    <a:pt x="532" y="156"/>
                  </a:lnTo>
                  <a:lnTo>
                    <a:pt x="528" y="152"/>
                  </a:lnTo>
                  <a:lnTo>
                    <a:pt x="512" y="134"/>
                  </a:lnTo>
                  <a:lnTo>
                    <a:pt x="496" y="112"/>
                  </a:lnTo>
                  <a:lnTo>
                    <a:pt x="486" y="94"/>
                  </a:lnTo>
                  <a:lnTo>
                    <a:pt x="476" y="72"/>
                  </a:lnTo>
                  <a:lnTo>
                    <a:pt x="464" y="50"/>
                  </a:lnTo>
                  <a:lnTo>
                    <a:pt x="452" y="28"/>
                  </a:lnTo>
                  <a:lnTo>
                    <a:pt x="434" y="14"/>
                  </a:lnTo>
                  <a:lnTo>
                    <a:pt x="422" y="8"/>
                  </a:lnTo>
                  <a:lnTo>
                    <a:pt x="414" y="4"/>
                  </a:lnTo>
                  <a:lnTo>
                    <a:pt x="404" y="2"/>
                  </a:lnTo>
                  <a:lnTo>
                    <a:pt x="392" y="4"/>
                  </a:lnTo>
                  <a:lnTo>
                    <a:pt x="380" y="8"/>
                  </a:lnTo>
                  <a:lnTo>
                    <a:pt x="368" y="14"/>
                  </a:lnTo>
                  <a:lnTo>
                    <a:pt x="358" y="24"/>
                  </a:lnTo>
                  <a:lnTo>
                    <a:pt x="352" y="30"/>
                  </a:lnTo>
                  <a:lnTo>
                    <a:pt x="342" y="46"/>
                  </a:lnTo>
                  <a:lnTo>
                    <a:pt x="332" y="62"/>
                  </a:lnTo>
                  <a:lnTo>
                    <a:pt x="320" y="88"/>
                  </a:lnTo>
                  <a:lnTo>
                    <a:pt x="308" y="110"/>
                  </a:lnTo>
                  <a:lnTo>
                    <a:pt x="294" y="132"/>
                  </a:lnTo>
                  <a:lnTo>
                    <a:pt x="278" y="152"/>
                  </a:lnTo>
                  <a:lnTo>
                    <a:pt x="266" y="162"/>
                  </a:lnTo>
                  <a:lnTo>
                    <a:pt x="256" y="170"/>
                  </a:lnTo>
                  <a:lnTo>
                    <a:pt x="240" y="174"/>
                  </a:lnTo>
                  <a:lnTo>
                    <a:pt x="226" y="170"/>
                  </a:lnTo>
                  <a:lnTo>
                    <a:pt x="212" y="164"/>
                  </a:lnTo>
                  <a:lnTo>
                    <a:pt x="202" y="156"/>
                  </a:lnTo>
                  <a:lnTo>
                    <a:pt x="188" y="136"/>
                  </a:lnTo>
                  <a:lnTo>
                    <a:pt x="176" y="112"/>
                  </a:lnTo>
                  <a:lnTo>
                    <a:pt x="166" y="94"/>
                  </a:lnTo>
                  <a:lnTo>
                    <a:pt x="162" y="76"/>
                  </a:lnTo>
                  <a:lnTo>
                    <a:pt x="154" y="62"/>
                  </a:lnTo>
                  <a:lnTo>
                    <a:pt x="144" y="42"/>
                  </a:lnTo>
                  <a:lnTo>
                    <a:pt x="132" y="28"/>
                  </a:lnTo>
                  <a:lnTo>
                    <a:pt x="122" y="18"/>
                  </a:lnTo>
                  <a:lnTo>
                    <a:pt x="98" y="6"/>
                  </a:lnTo>
                  <a:lnTo>
                    <a:pt x="74" y="0"/>
                  </a:lnTo>
                  <a:lnTo>
                    <a:pt x="58" y="4"/>
                  </a:lnTo>
                  <a:lnTo>
                    <a:pt x="50" y="8"/>
                  </a:lnTo>
                  <a:lnTo>
                    <a:pt x="40" y="18"/>
                  </a:lnTo>
                  <a:lnTo>
                    <a:pt x="30" y="32"/>
                  </a:lnTo>
                  <a:lnTo>
                    <a:pt x="16" y="56"/>
                  </a:lnTo>
                  <a:lnTo>
                    <a:pt x="6" y="74"/>
                  </a:lnTo>
                  <a:lnTo>
                    <a:pt x="0" y="84"/>
                  </a:lnTo>
                </a:path>
              </a:pathLst>
            </a:custGeom>
            <a:noFill/>
            <a:ln w="15875">
              <a:solidFill>
                <a:srgbClr val="0096D5"/>
              </a:solidFill>
              <a:prstDash val="solid"/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/>
            <a:p>
              <a:endParaRPr lang="en-US"/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This is an example of a physical network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276600"/>
            <a:ext cx="8578850" cy="303276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Two physical boxes, commonly (but inaccurately) called “APs,” connected by an IEEE 802.3 link.</a:t>
            </a:r>
          </a:p>
          <a:p>
            <a:r>
              <a:rPr lang="en-US" dirty="0" smtClean="0"/>
              <a:t>Two clients of “AP 1” shown, two wireless and one wired clients of “AP 2” not shown.</a:t>
            </a:r>
          </a:p>
          <a:p>
            <a:r>
              <a:rPr lang="en-US" dirty="0" smtClean="0"/>
              <a:t>No VLANs.</a:t>
            </a:r>
          </a:p>
          <a:p>
            <a:r>
              <a:rPr lang="en-US" dirty="0" smtClean="0"/>
              <a:t>This example will be used repeatedly in this deck.</a:t>
            </a:r>
            <a:endParaRPr lang="en-US" dirty="0"/>
          </a:p>
        </p:txBody>
      </p:sp>
      <p:pic>
        <p:nvPicPr>
          <p:cNvPr id="4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62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2514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1</a:t>
            </a:r>
            <a:endParaRPr lang="en-US" sz="2400" dirty="0">
              <a:solidFill>
                <a:schemeClr val="tx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181600" y="2743200"/>
            <a:ext cx="108214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“AP” 2</a:t>
            </a:r>
            <a:endParaRPr lang="en-US" sz="2400" dirty="0">
              <a:solidFill>
                <a:schemeClr val="tx1"/>
              </a:solidFill>
            </a:endParaRPr>
          </a:p>
        </p:txBody>
      </p:sp>
      <p:pic>
        <p:nvPicPr>
          <p:cNvPr id="10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1447800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pic>
        <p:nvPicPr>
          <p:cNvPr id="11" name="Picture 22"/>
          <p:cNvPicPr>
            <a:picLocks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" y="2459037"/>
            <a:ext cx="914400" cy="7413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blurRad="63500" dist="38099" dir="2700000" algn="ctr" rotWithShape="0">
                    <a:schemeClr val="bg2">
                      <a:alpha val="74998"/>
                    </a:schemeClr>
                  </a:outerShdw>
                </a:effectLst>
              </a14:hiddenEffects>
            </a:ext>
          </a:extLst>
        </p:spPr>
      </p:pic>
      <p:cxnSp>
        <p:nvCxnSpPr>
          <p:cNvPr id="28" name="Straight Connector 27"/>
          <p:cNvCxnSpPr/>
          <p:nvPr/>
        </p:nvCxnSpPr>
        <p:spPr>
          <a:xfrm>
            <a:off x="6238500" y="2152367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6" name="Picture 28" descr="AccessPoint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9200" y="1905000"/>
            <a:ext cx="1371600" cy="59848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31" name="Straight Connector 30"/>
          <p:cNvCxnSpPr/>
          <p:nvPr/>
        </p:nvCxnSpPr>
        <p:spPr>
          <a:xfrm>
            <a:off x="6924300" y="2153138"/>
            <a:ext cx="1838700" cy="0"/>
          </a:xfrm>
          <a:prstGeom prst="line">
            <a:avLst/>
          </a:prstGeom>
          <a:ln w="38100" cmpd="sng">
            <a:solidFill>
              <a:srgbClr val="000000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9" name="TextBox 28"/>
          <p:cNvSpPr txBox="1"/>
          <p:nvPr/>
        </p:nvSpPr>
        <p:spPr>
          <a:xfrm>
            <a:off x="7467600" y="2153138"/>
            <a:ext cx="87716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 smtClean="0">
                <a:solidFill>
                  <a:schemeClr val="tx1"/>
                </a:solidFill>
              </a:rPr>
              <a:t>802.3</a:t>
            </a:r>
            <a:endParaRPr lang="en-US" sz="24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89386939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20688"/>
            <a:ext cx="8588861" cy="648072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Layering</a:t>
            </a:r>
            <a:endParaRPr lang="en-US" dirty="0">
              <a:solidFill>
                <a:srgbClr val="435153"/>
              </a:solidFill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US" dirty="0" smtClean="0"/>
              <a:t>In the ISO layering model, a </a:t>
            </a:r>
            <a:r>
              <a:rPr lang="en-US" dirty="0" err="1" smtClean="0"/>
              <a:t>DATA.request</a:t>
            </a:r>
            <a:r>
              <a:rPr lang="en-US" dirty="0" smtClean="0"/>
              <a:t> is presented by a higher layer to a lower layer, and a </a:t>
            </a:r>
            <a:r>
              <a:rPr lang="en-US" dirty="0" err="1" smtClean="0"/>
              <a:t>DATA.indication</a:t>
            </a:r>
            <a:r>
              <a:rPr lang="en-US" dirty="0" smtClean="0"/>
              <a:t> is presented by a lower layer to a higher layer.</a:t>
            </a:r>
          </a:p>
          <a:p>
            <a:r>
              <a:rPr lang="en-US" dirty="0" smtClean="0"/>
              <a:t>In all further diagrams in this deck, the “higher” layer is closer to the top of the slide, and the “lower” layer closer to the bottom.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8808005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692696"/>
            <a:ext cx="8588861" cy="838200"/>
          </a:xfrm>
        </p:spPr>
        <p:txBody>
          <a:bodyPr/>
          <a:lstStyle/>
          <a:p>
            <a:r>
              <a:rPr lang="en-US" dirty="0" smtClean="0">
                <a:solidFill>
                  <a:srgbClr val="435153"/>
                </a:solidFill>
              </a:rPr>
              <a:t>Let’s start at the beginning.</a:t>
            </a:r>
            <a:endParaRPr lang="en-US" dirty="0">
              <a:solidFill>
                <a:schemeClr val="accent6"/>
              </a:solidFill>
            </a:endParaRPr>
          </a:p>
        </p:txBody>
      </p:sp>
      <p:sp>
        <p:nvSpPr>
          <p:cNvPr id="42" name="Rectangle 41"/>
          <p:cNvSpPr/>
          <p:nvPr/>
        </p:nvSpPr>
        <p:spPr>
          <a:xfrm>
            <a:off x="507504" y="2443611"/>
            <a:ext cx="838200" cy="3411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4" name="Rectangle 43"/>
          <p:cNvSpPr/>
          <p:nvPr/>
        </p:nvSpPr>
        <p:spPr>
          <a:xfrm>
            <a:off x="507504" y="2773999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45" name="Rectangle 44"/>
          <p:cNvSpPr/>
          <p:nvPr/>
        </p:nvSpPr>
        <p:spPr>
          <a:xfrm>
            <a:off x="1498104" y="2443611"/>
            <a:ext cx="838200" cy="3411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5" name="Rectangle 54"/>
          <p:cNvSpPr/>
          <p:nvPr/>
        </p:nvSpPr>
        <p:spPr>
          <a:xfrm>
            <a:off x="1498104" y="2773999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56" name="Rectangle 55"/>
          <p:cNvSpPr/>
          <p:nvPr/>
        </p:nvSpPr>
        <p:spPr>
          <a:xfrm>
            <a:off x="2603004" y="2421975"/>
            <a:ext cx="88394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57" name="Rectangle 56"/>
          <p:cNvSpPr/>
          <p:nvPr/>
        </p:nvSpPr>
        <p:spPr>
          <a:xfrm>
            <a:off x="2603004" y="2773999"/>
            <a:ext cx="88394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09" name="Rectangle 108"/>
          <p:cNvSpPr/>
          <p:nvPr/>
        </p:nvSpPr>
        <p:spPr>
          <a:xfrm>
            <a:off x="2488704" y="3426288"/>
            <a:ext cx="1219200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chemeClr val="accent6"/>
                </a:solidFill>
              </a:rPr>
              <a:t>AP STA</a:t>
            </a:r>
          </a:p>
        </p:txBody>
      </p:sp>
      <p:sp>
        <p:nvSpPr>
          <p:cNvPr id="110" name="Rectangle 109"/>
          <p:cNvSpPr/>
          <p:nvPr/>
        </p:nvSpPr>
        <p:spPr>
          <a:xfrm>
            <a:off x="659904" y="3426288"/>
            <a:ext cx="1676401" cy="36275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b="1" dirty="0" smtClean="0">
                <a:solidFill>
                  <a:srgbClr val="FF6600"/>
                </a:solidFill>
              </a:rPr>
              <a:t>Non-AP STAs</a:t>
            </a:r>
          </a:p>
        </p:txBody>
      </p:sp>
      <p:cxnSp>
        <p:nvCxnSpPr>
          <p:cNvPr id="36" name="Straight Connector 35"/>
          <p:cNvCxnSpPr/>
          <p:nvPr/>
        </p:nvCxnSpPr>
        <p:spPr>
          <a:xfrm>
            <a:off x="850500" y="3336375"/>
            <a:ext cx="3649492" cy="0"/>
          </a:xfrm>
          <a:prstGeom prst="line">
            <a:avLst/>
          </a:prstGeom>
          <a:ln w="57150" cmpd="sng">
            <a:solidFill>
              <a:srgbClr val="000000"/>
            </a:solidFill>
            <a:prstDash val="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9" name="Straight Connector 128"/>
          <p:cNvCxnSpPr>
            <a:stCxn id="44" idx="2"/>
          </p:cNvCxnSpPr>
          <p:nvPr/>
        </p:nvCxnSpPr>
        <p:spPr>
          <a:xfrm>
            <a:off x="926604" y="3136751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/>
          <p:nvPr/>
        </p:nvCxnSpPr>
        <p:spPr>
          <a:xfrm>
            <a:off x="1879104" y="3136751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1" name="Straight Connector 130"/>
          <p:cNvCxnSpPr/>
          <p:nvPr/>
        </p:nvCxnSpPr>
        <p:spPr>
          <a:xfrm>
            <a:off x="3022104" y="3136751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4" name="Rectangle 73"/>
          <p:cNvSpPr/>
          <p:nvPr/>
        </p:nvSpPr>
        <p:spPr>
          <a:xfrm>
            <a:off x="2604332" y="2060071"/>
            <a:ext cx="88261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sp>
        <p:nvSpPr>
          <p:cNvPr id="163" name="Text Placeholder 2"/>
          <p:cNvSpPr>
            <a:spLocks noGrp="1"/>
          </p:cNvSpPr>
          <p:nvPr>
            <p:ph type="body" sz="quarter" idx="10"/>
          </p:nvPr>
        </p:nvSpPr>
        <p:spPr>
          <a:xfrm>
            <a:off x="239713" y="3789040"/>
            <a:ext cx="8578850" cy="2664296"/>
          </a:xfrm>
        </p:spPr>
        <p:txBody>
          <a:bodyPr>
            <a:normAutofit fontScale="85000" lnSpcReduction="20000"/>
          </a:bodyPr>
          <a:lstStyle/>
          <a:p>
            <a:pPr marL="457200" indent="-457200">
              <a:buFont typeface="Arial"/>
              <a:buChar char="•"/>
            </a:pPr>
            <a:r>
              <a:rPr lang="en-US" dirty="0" smtClean="0"/>
              <a:t>“DSAF” = “Distribution System Access Function” (as opposed to the whole AP, which covers many </a:t>
            </a:r>
            <a:r>
              <a:rPr lang="en-US" dirty="0" err="1" smtClean="0"/>
              <a:t>sublayers</a:t>
            </a:r>
            <a:r>
              <a:rPr lang="en-US" dirty="0" smtClean="0"/>
              <a:t>).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“</a:t>
            </a:r>
            <a:r>
              <a:rPr lang="en-US" dirty="0" err="1" smtClean="0"/>
              <a:t>nAP</a:t>
            </a:r>
            <a:r>
              <a:rPr lang="en-US" dirty="0" smtClean="0"/>
              <a:t> STA” == upper layers of a non-AP STA.</a:t>
            </a:r>
          </a:p>
          <a:p>
            <a:pPr marL="457200" indent="-457200">
              <a:buFont typeface="Arial"/>
              <a:buChar char="•"/>
            </a:pPr>
            <a:r>
              <a:rPr lang="en-US" dirty="0" smtClean="0"/>
              <a:t>The          symbols are Service Access Points to the </a:t>
            </a:r>
            <a:r>
              <a:rPr lang="en-US" dirty="0" smtClean="0">
                <a:solidFill>
                  <a:schemeClr val="accent6"/>
                </a:solidFill>
              </a:rPr>
              <a:t>IEEE 802.11 Clause 5 MAC Service </a:t>
            </a:r>
            <a:r>
              <a:rPr lang="en-US" dirty="0" smtClean="0"/>
              <a:t>offered to the users of the non-AP STAs.</a:t>
            </a:r>
            <a:endParaRPr lang="en-US" dirty="0"/>
          </a:p>
          <a:p>
            <a:endParaRPr lang="en-US" dirty="0"/>
          </a:p>
        </p:txBody>
      </p:sp>
      <p:cxnSp>
        <p:nvCxnSpPr>
          <p:cNvPr id="4" name="Straight Connector 3"/>
          <p:cNvCxnSpPr/>
          <p:nvPr/>
        </p:nvCxnSpPr>
        <p:spPr bwMode="auto">
          <a:xfrm>
            <a:off x="323528" y="2064278"/>
            <a:ext cx="7992888" cy="0"/>
          </a:xfrm>
          <a:prstGeom prst="line">
            <a:avLst/>
          </a:prstGeom>
          <a:solidFill>
            <a:srgbClr val="00B8FF"/>
          </a:solidFill>
          <a:ln w="38100" cap="flat" cmpd="sng" algn="ctr">
            <a:solidFill>
              <a:schemeClr val="tx1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9" name="Straight Arrow Connector 8"/>
          <p:cNvCxnSpPr/>
          <p:nvPr/>
        </p:nvCxnSpPr>
        <p:spPr bwMode="auto">
          <a:xfrm>
            <a:off x="7859075" y="1704238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39" name="Straight Arrow Connector 38"/>
          <p:cNvCxnSpPr/>
          <p:nvPr/>
        </p:nvCxnSpPr>
        <p:spPr bwMode="auto">
          <a:xfrm>
            <a:off x="6418915" y="1704238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10" name="TextBox 9"/>
          <p:cNvSpPr txBox="1"/>
          <p:nvPr/>
        </p:nvSpPr>
        <p:spPr>
          <a:xfrm>
            <a:off x="7339235" y="2424318"/>
            <a:ext cx="1193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requests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1" name="TextBox 40"/>
          <p:cNvSpPr txBox="1"/>
          <p:nvPr/>
        </p:nvSpPr>
        <p:spPr>
          <a:xfrm>
            <a:off x="5698835" y="1272190"/>
            <a:ext cx="1535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indications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43" name="Rectangle 42"/>
          <p:cNvSpPr/>
          <p:nvPr/>
        </p:nvSpPr>
        <p:spPr>
          <a:xfrm>
            <a:off x="3877816" y="2443611"/>
            <a:ext cx="838200" cy="341116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46" name="Rectangle 45"/>
          <p:cNvSpPr/>
          <p:nvPr/>
        </p:nvSpPr>
        <p:spPr>
          <a:xfrm>
            <a:off x="3877816" y="2773999"/>
            <a:ext cx="838200" cy="362752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47" name="Straight Connector 46"/>
          <p:cNvCxnSpPr/>
          <p:nvPr/>
        </p:nvCxnSpPr>
        <p:spPr>
          <a:xfrm>
            <a:off x="4258816" y="3136751"/>
            <a:ext cx="0" cy="199624"/>
          </a:xfrm>
          <a:prstGeom prst="line">
            <a:avLst/>
          </a:prstGeom>
          <a:ln w="28575" cmpd="sng">
            <a:solidFill>
              <a:srgbClr val="000000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1" name="Rectangle 50"/>
          <p:cNvSpPr/>
          <p:nvPr/>
        </p:nvSpPr>
        <p:spPr>
          <a:xfrm>
            <a:off x="3851920" y="2082555"/>
            <a:ext cx="864096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STA</a:t>
            </a:r>
          </a:p>
        </p:txBody>
      </p:sp>
      <p:sp>
        <p:nvSpPr>
          <p:cNvPr id="52" name="Rectangle 51"/>
          <p:cNvSpPr/>
          <p:nvPr/>
        </p:nvSpPr>
        <p:spPr>
          <a:xfrm>
            <a:off x="1475656" y="2083571"/>
            <a:ext cx="864096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STA</a:t>
            </a:r>
          </a:p>
        </p:txBody>
      </p:sp>
      <p:sp>
        <p:nvSpPr>
          <p:cNvPr id="53" name="Rectangle 52"/>
          <p:cNvSpPr/>
          <p:nvPr/>
        </p:nvSpPr>
        <p:spPr>
          <a:xfrm>
            <a:off x="521036" y="2083571"/>
            <a:ext cx="810604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200" dirty="0" err="1" smtClean="0">
                <a:solidFill>
                  <a:srgbClr val="000000"/>
                </a:solidFill>
              </a:rPr>
              <a:t>nAP</a:t>
            </a:r>
            <a:r>
              <a:rPr lang="en-US" sz="1200" dirty="0" smtClean="0">
                <a:solidFill>
                  <a:srgbClr val="000000"/>
                </a:solidFill>
              </a:rPr>
              <a:t> STA</a:t>
            </a:r>
          </a:p>
        </p:txBody>
      </p:sp>
      <p:sp>
        <p:nvSpPr>
          <p:cNvPr id="54" name="Rectangle 53"/>
          <p:cNvSpPr/>
          <p:nvPr/>
        </p:nvSpPr>
        <p:spPr>
          <a:xfrm>
            <a:off x="3851920" y="1722515"/>
            <a:ext cx="864096" cy="361056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user</a:t>
            </a:r>
          </a:p>
        </p:txBody>
      </p:sp>
      <p:sp>
        <p:nvSpPr>
          <p:cNvPr id="58" name="Rectangle 57"/>
          <p:cNvSpPr/>
          <p:nvPr/>
        </p:nvSpPr>
        <p:spPr>
          <a:xfrm>
            <a:off x="1475656" y="1723531"/>
            <a:ext cx="864096" cy="361056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user</a:t>
            </a:r>
          </a:p>
        </p:txBody>
      </p:sp>
      <p:sp>
        <p:nvSpPr>
          <p:cNvPr id="59" name="Rectangle 58"/>
          <p:cNvSpPr/>
          <p:nvPr/>
        </p:nvSpPr>
        <p:spPr>
          <a:xfrm>
            <a:off x="467544" y="1723531"/>
            <a:ext cx="864096" cy="361056"/>
          </a:xfrm>
          <a:prstGeom prst="rect">
            <a:avLst/>
          </a:prstGeom>
          <a:solidFill>
            <a:srgbClr val="CCFFCC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user</a:t>
            </a:r>
          </a:p>
        </p:txBody>
      </p:sp>
      <p:sp>
        <p:nvSpPr>
          <p:cNvPr id="60" name="Oval 59"/>
          <p:cNvSpPr/>
          <p:nvPr/>
        </p:nvSpPr>
        <p:spPr>
          <a:xfrm>
            <a:off x="3995936" y="2011563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1" name="Oval 60"/>
          <p:cNvSpPr/>
          <p:nvPr/>
        </p:nvSpPr>
        <p:spPr>
          <a:xfrm>
            <a:off x="1586136" y="2011563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2" name="Oval 61"/>
          <p:cNvSpPr/>
          <p:nvPr/>
        </p:nvSpPr>
        <p:spPr>
          <a:xfrm>
            <a:off x="611560" y="2011563"/>
            <a:ext cx="609600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63" name="Oval 62"/>
          <p:cNvSpPr/>
          <p:nvPr/>
        </p:nvSpPr>
        <p:spPr>
          <a:xfrm>
            <a:off x="1475656" y="5539520"/>
            <a:ext cx="609600" cy="121728"/>
          </a:xfrm>
          <a:prstGeom prst="ellipse">
            <a:avLst/>
          </a:prstGeom>
          <a:solidFill>
            <a:srgbClr val="FFFF00"/>
          </a:solidFill>
          <a:ln w="9525" cmpd="sng">
            <a:solidFill>
              <a:schemeClr val="tx1"/>
            </a:solidFill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SAP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4788024" y="3091683"/>
            <a:ext cx="3371987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The medium (the “ether”)</a:t>
            </a:r>
            <a:endParaRPr lang="en-US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0966784"/>
      </p:ext>
    </p:extLst>
  </p:cSld>
  <p:clrMapOvr>
    <a:masterClrMapping/>
  </p:clrMapOvr>
  <p:transition xmlns:p14="http://schemas.microsoft.com/office/powerpoint/2010/main">
    <p:wipe dir="r"/>
  </p:transition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relationship between DSAF &amp; 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981200"/>
            <a:ext cx="7770813" cy="4472136"/>
          </a:xfrm>
        </p:spPr>
        <p:txBody>
          <a:bodyPr>
            <a:normAutofit lnSpcReduction="10000"/>
          </a:bodyPr>
          <a:lstStyle/>
          <a:p>
            <a:pPr>
              <a:buFont typeface="Arial"/>
              <a:buChar char="•"/>
            </a:pPr>
            <a:r>
              <a:rPr lang="en-US" dirty="0" smtClean="0"/>
              <a:t>First interpretation:  “The Distribution System provides instances of a service to the DSAF(s).”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 marL="0" indent="0"/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We’ll call this </a:t>
            </a:r>
            <a:r>
              <a:rPr lang="en-US" dirty="0" smtClean="0">
                <a:solidFill>
                  <a:srgbClr val="FF0000"/>
                </a:solidFill>
              </a:rPr>
              <a:t>DSAF/DS</a:t>
            </a:r>
            <a:r>
              <a:rPr lang="en-US" dirty="0" smtClean="0"/>
              <a:t> (“DSAF over DS”).</a:t>
            </a:r>
          </a:p>
          <a:p>
            <a:pPr>
              <a:buFont typeface="Arial"/>
              <a:buChar char="•"/>
            </a:pPr>
            <a:r>
              <a:rPr lang="en-US" dirty="0" smtClean="0"/>
              <a:t>(IEEE 802.11-2012 Annex R.2.2.2.3 says this, explicitly. Annex R is non-normative, but this is the only place in 802.11-2012 (that we have found) that the relationship is stated unambiguously (see e.g. Figure 4-2).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00299" y="3480321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9" name="Rectangle 8"/>
          <p:cNvSpPr/>
          <p:nvPr/>
        </p:nvSpPr>
        <p:spPr>
          <a:xfrm>
            <a:off x="971600" y="3480321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" name="Rectangle 9"/>
          <p:cNvSpPr/>
          <p:nvPr/>
        </p:nvSpPr>
        <p:spPr>
          <a:xfrm>
            <a:off x="971600" y="3832345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72928" y="3118417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17695" y="3480321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17695" y="3832345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95123" y="3118417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8435139" y="3212976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213218" y="3212976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915299" y="3933056"/>
            <a:ext cx="1193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requests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93138" y="2780928"/>
            <a:ext cx="1535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indications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4" name="Oval 23"/>
          <p:cNvSpPr/>
          <p:nvPr/>
        </p:nvSpPr>
        <p:spPr>
          <a:xfrm>
            <a:off x="2074317" y="3415184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D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26" name="Oval 25"/>
          <p:cNvSpPr/>
          <p:nvPr/>
        </p:nvSpPr>
        <p:spPr>
          <a:xfrm>
            <a:off x="3851920" y="3415184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900" dirty="0" smtClean="0">
                <a:solidFill>
                  <a:srgbClr val="000000"/>
                </a:solidFill>
              </a:rPr>
              <a:t>D</a:t>
            </a:r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893774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relationship between DSAF &amp; 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Second interpretation:  “The Distribution System peers with the DSAF(s) via real or virtual links.”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We’ll call this </a:t>
            </a:r>
            <a:r>
              <a:rPr lang="en-US" dirty="0" smtClean="0">
                <a:solidFill>
                  <a:srgbClr val="FF0000"/>
                </a:solidFill>
              </a:rPr>
              <a:t>DSAF=DS</a:t>
            </a:r>
            <a:r>
              <a:rPr lang="en-US" dirty="0" smtClean="0"/>
              <a:t> (“DSAF peers with DS”).</a:t>
            </a:r>
            <a:endParaRPr lang="en-US" dirty="0"/>
          </a:p>
        </p:txBody>
      </p:sp>
      <p:cxnSp>
        <p:nvCxnSpPr>
          <p:cNvPr id="4" name="Straight Arrow Connector 3"/>
          <p:cNvCxnSpPr/>
          <p:nvPr/>
        </p:nvCxnSpPr>
        <p:spPr bwMode="auto">
          <a:xfrm>
            <a:off x="8435139" y="3687415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5" name="Straight Arrow Connector 4"/>
          <p:cNvCxnSpPr/>
          <p:nvPr/>
        </p:nvCxnSpPr>
        <p:spPr bwMode="auto">
          <a:xfrm>
            <a:off x="7213218" y="3687415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6" name="TextBox 5"/>
          <p:cNvSpPr txBox="1"/>
          <p:nvPr/>
        </p:nvSpPr>
        <p:spPr>
          <a:xfrm>
            <a:off x="7915299" y="4407495"/>
            <a:ext cx="1193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requests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493138" y="3255367"/>
            <a:ext cx="1535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indications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67544" y="393492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" name="Rectangle 9"/>
          <p:cNvSpPr/>
          <p:nvPr/>
        </p:nvSpPr>
        <p:spPr>
          <a:xfrm>
            <a:off x="467544" y="428694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5" name="Rectangle 14"/>
          <p:cNvSpPr/>
          <p:nvPr/>
        </p:nvSpPr>
        <p:spPr>
          <a:xfrm>
            <a:off x="5029944" y="393492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5029944" y="428694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4716016" y="3789040"/>
            <a:ext cx="0" cy="1126988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995936" y="4907644"/>
            <a:ext cx="864096" cy="0"/>
          </a:xfrm>
          <a:prstGeom prst="line">
            <a:avLst/>
          </a:prstGeom>
          <a:ln w="57150" cmpd="sng">
            <a:solidFill>
              <a:srgbClr val="435153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4139952" y="3717032"/>
            <a:ext cx="0" cy="1190612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2123728" y="3789040"/>
            <a:ext cx="0" cy="1126988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1403648" y="4907644"/>
            <a:ext cx="864096" cy="0"/>
          </a:xfrm>
          <a:prstGeom prst="line">
            <a:avLst/>
          </a:prstGeom>
          <a:ln w="57150" cmpd="sng">
            <a:solidFill>
              <a:srgbClr val="435153"/>
            </a:solidFill>
            <a:prstDash val="sysDash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1547664" y="3717032"/>
            <a:ext cx="0" cy="1190612"/>
          </a:xfrm>
          <a:prstGeom prst="line">
            <a:avLst/>
          </a:prstGeom>
          <a:ln w="28575" cmpd="sng">
            <a:solidFill>
              <a:srgbClr val="435153"/>
            </a:solidFill>
            <a:prstDash val="solid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1997968" y="3573016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13" name="Rectangle 12"/>
          <p:cNvSpPr/>
          <p:nvPr/>
        </p:nvSpPr>
        <p:spPr>
          <a:xfrm>
            <a:off x="468872" y="3573016"/>
            <a:ext cx="1222808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sp>
        <p:nvSpPr>
          <p:cNvPr id="18" name="Rectangle 17"/>
          <p:cNvSpPr/>
          <p:nvPr/>
        </p:nvSpPr>
        <p:spPr>
          <a:xfrm>
            <a:off x="4580192" y="3573016"/>
            <a:ext cx="1287951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sp>
        <p:nvSpPr>
          <p:cNvPr id="32" name="Oval 31"/>
          <p:cNvSpPr/>
          <p:nvPr/>
        </p:nvSpPr>
        <p:spPr>
          <a:xfrm>
            <a:off x="1320701" y="3873748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33" name="Oval 32"/>
          <p:cNvSpPr/>
          <p:nvPr/>
        </p:nvSpPr>
        <p:spPr>
          <a:xfrm>
            <a:off x="1979712" y="3873748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34" name="Oval 33"/>
          <p:cNvSpPr/>
          <p:nvPr/>
        </p:nvSpPr>
        <p:spPr>
          <a:xfrm>
            <a:off x="3951461" y="3873748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35" name="Oval 34"/>
          <p:cNvSpPr/>
          <p:nvPr/>
        </p:nvSpPr>
        <p:spPr>
          <a:xfrm>
            <a:off x="4610472" y="3873748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66894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relationship between DSAF &amp; DS?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/>
              <a:buChar char="•"/>
            </a:pPr>
            <a:r>
              <a:rPr lang="en-US" dirty="0" smtClean="0"/>
              <a:t>Third interpretation:  “The Distribution System utilizes instances of a service provided by the AP(s).”</a:t>
            </a:r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endParaRPr lang="en-US" dirty="0"/>
          </a:p>
          <a:p>
            <a:pPr>
              <a:buFont typeface="Arial"/>
              <a:buChar char="•"/>
            </a:pPr>
            <a:endParaRPr lang="en-US" dirty="0" smtClean="0"/>
          </a:p>
          <a:p>
            <a:pPr>
              <a:buFont typeface="Arial"/>
              <a:buChar char="•"/>
            </a:pPr>
            <a:r>
              <a:rPr lang="en-US" dirty="0" smtClean="0"/>
              <a:t>We’ll call this </a:t>
            </a:r>
            <a:r>
              <a:rPr lang="en-US" dirty="0" smtClean="0">
                <a:solidFill>
                  <a:srgbClr val="FF0000"/>
                </a:solidFill>
              </a:rPr>
              <a:t>DS/DSAF </a:t>
            </a:r>
            <a:r>
              <a:rPr lang="en-US" dirty="0" smtClean="0"/>
              <a:t>(“DS over DSAF”).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000299" y="3212976"/>
            <a:ext cx="2286000" cy="361056"/>
          </a:xfrm>
          <a:prstGeom prst="rect">
            <a:avLst/>
          </a:prstGeom>
          <a:solidFill>
            <a:srgbClr val="E2EDAD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800" dirty="0" err="1" smtClean="0">
                <a:solidFill>
                  <a:srgbClr val="000000"/>
                </a:solidFill>
              </a:rPr>
              <a:t>Distrib</a:t>
            </a:r>
            <a:r>
              <a:rPr lang="en-US" sz="1800" dirty="0" smtClean="0">
                <a:solidFill>
                  <a:srgbClr val="000000"/>
                </a:solidFill>
              </a:rPr>
              <a:t>. System (DS)</a:t>
            </a:r>
          </a:p>
        </p:txBody>
      </p:sp>
      <p:sp>
        <p:nvSpPr>
          <p:cNvPr id="9" name="Rectangle 8"/>
          <p:cNvSpPr/>
          <p:nvPr/>
        </p:nvSpPr>
        <p:spPr>
          <a:xfrm>
            <a:off x="971600" y="395476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0" name="Rectangle 9"/>
          <p:cNvSpPr/>
          <p:nvPr/>
        </p:nvSpPr>
        <p:spPr>
          <a:xfrm>
            <a:off x="971600" y="430678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3" name="Rectangle 12"/>
          <p:cNvSpPr/>
          <p:nvPr/>
        </p:nvSpPr>
        <p:spPr>
          <a:xfrm>
            <a:off x="972928" y="359285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sp>
        <p:nvSpPr>
          <p:cNvPr id="15" name="Rectangle 14"/>
          <p:cNvSpPr/>
          <p:nvPr/>
        </p:nvSpPr>
        <p:spPr>
          <a:xfrm>
            <a:off x="4517695" y="3954760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MAC</a:t>
            </a:r>
          </a:p>
        </p:txBody>
      </p:sp>
      <p:sp>
        <p:nvSpPr>
          <p:cNvPr id="16" name="Rectangle 15"/>
          <p:cNvSpPr/>
          <p:nvPr/>
        </p:nvSpPr>
        <p:spPr>
          <a:xfrm>
            <a:off x="4517695" y="4306784"/>
            <a:ext cx="838200" cy="362752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PHY</a:t>
            </a:r>
          </a:p>
        </p:txBody>
      </p:sp>
      <p:sp>
        <p:nvSpPr>
          <p:cNvPr id="18" name="Rectangle 17"/>
          <p:cNvSpPr/>
          <p:nvPr/>
        </p:nvSpPr>
        <p:spPr>
          <a:xfrm>
            <a:off x="3795123" y="3592856"/>
            <a:ext cx="1560772" cy="361056"/>
          </a:xfrm>
          <a:prstGeom prst="rect">
            <a:avLst/>
          </a:prstGeom>
          <a:solidFill>
            <a:srgbClr val="C4EDFF"/>
          </a:solidFill>
          <a:ln>
            <a:solidFill>
              <a:srgbClr val="000000"/>
            </a:solidFill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solidFill>
                  <a:srgbClr val="000000"/>
                </a:solidFill>
              </a:rPr>
              <a:t>DSAF</a:t>
            </a:r>
          </a:p>
        </p:txBody>
      </p:sp>
      <p:cxnSp>
        <p:nvCxnSpPr>
          <p:cNvPr id="19" name="Straight Arrow Connector 18"/>
          <p:cNvCxnSpPr/>
          <p:nvPr/>
        </p:nvCxnSpPr>
        <p:spPr bwMode="auto">
          <a:xfrm>
            <a:off x="8435139" y="3687415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none" w="med" len="med"/>
            <a:tailEnd type="arrow"/>
          </a:ln>
          <a:effectLst/>
        </p:spPr>
      </p:cxnSp>
      <p:cxnSp>
        <p:nvCxnSpPr>
          <p:cNvPr id="20" name="Straight Arrow Connector 19"/>
          <p:cNvCxnSpPr/>
          <p:nvPr/>
        </p:nvCxnSpPr>
        <p:spPr bwMode="auto">
          <a:xfrm>
            <a:off x="7213218" y="3687415"/>
            <a:ext cx="0" cy="792088"/>
          </a:xfrm>
          <a:prstGeom prst="straightConnector1">
            <a:avLst/>
          </a:prstGeom>
          <a:solidFill>
            <a:srgbClr val="00B8FF"/>
          </a:solidFill>
          <a:ln w="28575" cap="flat" cmpd="sng" algn="ctr">
            <a:solidFill>
              <a:srgbClr val="FF7C80"/>
            </a:solidFill>
            <a:prstDash val="solid"/>
            <a:round/>
            <a:headEnd type="arrow" w="med" len="med"/>
            <a:tailEnd type="none"/>
          </a:ln>
          <a:effectLst/>
        </p:spPr>
      </p:cxnSp>
      <p:sp>
        <p:nvSpPr>
          <p:cNvPr id="21" name="TextBox 20"/>
          <p:cNvSpPr txBox="1"/>
          <p:nvPr/>
        </p:nvSpPr>
        <p:spPr>
          <a:xfrm>
            <a:off x="7915299" y="4407495"/>
            <a:ext cx="119320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requests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22" name="TextBox 21"/>
          <p:cNvSpPr txBox="1"/>
          <p:nvPr/>
        </p:nvSpPr>
        <p:spPr>
          <a:xfrm>
            <a:off x="6493138" y="3255367"/>
            <a:ext cx="1535246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000000"/>
                </a:solidFill>
              </a:rPr>
              <a:t>indications</a:t>
            </a:r>
            <a:endParaRPr lang="en-US" dirty="0">
              <a:solidFill>
                <a:srgbClr val="000000"/>
              </a:solidFill>
            </a:endParaRPr>
          </a:p>
        </p:txBody>
      </p:sp>
      <p:sp>
        <p:nvSpPr>
          <p:cNvPr id="17" name="Oval 16"/>
          <p:cNvSpPr/>
          <p:nvPr/>
        </p:nvSpPr>
        <p:spPr>
          <a:xfrm>
            <a:off x="2079253" y="3526408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  <p:sp>
        <p:nvSpPr>
          <p:cNvPr id="23" name="Oval 22"/>
          <p:cNvSpPr/>
          <p:nvPr/>
        </p:nvSpPr>
        <p:spPr>
          <a:xfrm>
            <a:off x="3851920" y="3526408"/>
            <a:ext cx="393576" cy="121728"/>
          </a:xfrm>
          <a:prstGeom prst="ellipse">
            <a:avLst/>
          </a:prstGeom>
          <a:solidFill>
            <a:srgbClr val="FFFF00"/>
          </a:solidFill>
          <a:ln>
            <a:noFill/>
          </a:ln>
          <a:effectLst>
            <a:outerShdw blurRad="76200" dist="50800" dir="5400000" algn="ctr" rotWithShape="0">
              <a:srgbClr val="000000">
                <a:alpha val="27000"/>
              </a:srgb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900" dirty="0" smtClea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598790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802-11-templat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802-11-template.potx</Template>
  <TotalTime>2309</TotalTime>
  <Words>1808</Words>
  <Application>Microsoft Macintosh PowerPoint</Application>
  <PresentationFormat>On-screen Show (4:3)</PresentationFormat>
  <Paragraphs>507</Paragraphs>
  <Slides>23</Slides>
  <Notes>5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23</vt:i4>
      </vt:variant>
    </vt:vector>
  </HeadingPairs>
  <TitlesOfParts>
    <vt:vector size="25" baseType="lpstr">
      <vt:lpstr>802-11-template</vt:lpstr>
      <vt:lpstr>Document</vt:lpstr>
      <vt:lpstr>802.11ak and 802.1AC Convergence Function</vt:lpstr>
      <vt:lpstr>Abstract</vt:lpstr>
      <vt:lpstr>PowerPoint Presentation</vt:lpstr>
      <vt:lpstr>This is an example of a physical network</vt:lpstr>
      <vt:lpstr>Layering</vt:lpstr>
      <vt:lpstr>Let’s start at the beginning.</vt:lpstr>
      <vt:lpstr>What is relationship between DSAF &amp; DS?</vt:lpstr>
      <vt:lpstr>What is relationship between DSAF &amp; DS?</vt:lpstr>
      <vt:lpstr>What is relationship between DSAF &amp; DS?</vt:lpstr>
      <vt:lpstr>What the DS is NOT (I hope!)</vt:lpstr>
      <vt:lpstr>This is the relationship for this deck</vt:lpstr>
      <vt:lpstr>A standard view of that same network in 802.11 today</vt:lpstr>
      <vt:lpstr>One possible 802.1AC-to-portal architecture</vt:lpstr>
      <vt:lpstr>But, there is an alternate approach.</vt:lpstr>
      <vt:lpstr>So, another representation could be … </vt:lpstr>
      <vt:lpstr>PowerPoint Presentation</vt:lpstr>
      <vt:lpstr>PowerPoint Presentation</vt:lpstr>
      <vt:lpstr>P802.11ak and non-11ak STNs on one AP.</vt:lpstr>
      <vt:lpstr>P802.11ak and non-11ak STNs on two APs.</vt:lpstr>
      <vt:lpstr>P802.11ak and non-11ak STNs on two APs.</vt:lpstr>
      <vt:lpstr>P802.11ak and non-11ak STNs on two APs.</vt:lpstr>
      <vt:lpstr>P802.11ak and non-11ak STNs on two APs.</vt:lpstr>
      <vt:lpstr>To summarize</vt:lpstr>
    </vt:vector>
  </TitlesOfParts>
  <Company>Cisco Systems, Spctralink</Company>
  <LinksUpToDate>false</LinksUpToDate>
  <SharedDoc>false</SharedDoc>
  <HyperlinkBase/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802.11 Portal and 802.1AC Convergence Function</dc:title>
  <dc:creator>Norman Finn, Mark Hamilton</dc:creator>
  <cp:lastModifiedBy>Norman Finn</cp:lastModifiedBy>
  <cp:revision>78</cp:revision>
  <cp:lastPrinted>1601-01-01T00:00:00Z</cp:lastPrinted>
  <dcterms:created xsi:type="dcterms:W3CDTF">2010-02-15T12:38:41Z</dcterms:created>
  <dcterms:modified xsi:type="dcterms:W3CDTF">2015-03-12T14:04:21Z</dcterms:modified>
</cp:coreProperties>
</file>