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5" r:id="rId4"/>
    <p:sldId id="265" r:id="rId5"/>
    <p:sldId id="266" r:id="rId6"/>
    <p:sldId id="289" r:id="rId7"/>
    <p:sldId id="290" r:id="rId8"/>
    <p:sldId id="291" r:id="rId9"/>
    <p:sldId id="292" r:id="rId10"/>
    <p:sldId id="293" r:id="rId11"/>
    <p:sldId id="294" r:id="rId12"/>
    <p:sldId id="267" r:id="rId13"/>
    <p:sldId id="268" r:id="rId14"/>
    <p:sldId id="269" r:id="rId15"/>
    <p:sldId id="270" r:id="rId16"/>
    <p:sldId id="274" r:id="rId17"/>
    <p:sldId id="295" r:id="rId18"/>
    <p:sldId id="296" r:id="rId19"/>
    <p:sldId id="297" r:id="rId20"/>
    <p:sldId id="298" r:id="rId21"/>
    <p:sldId id="299" r:id="rId22"/>
    <p:sldId id="300" r:id="rId23"/>
    <p:sldId id="301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963B01"/>
    <a:srgbClr val="FF7C80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2" autoAdjust="0"/>
    <p:restoredTop sz="94660"/>
  </p:normalViewPr>
  <p:slideViewPr>
    <p:cSldViewPr>
      <p:cViewPr varScale="1">
        <p:scale>
          <a:sx n="123" d="100"/>
          <a:sy n="123" d="100"/>
        </p:scale>
        <p:origin x="-57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4320" y="-3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27140" y="0"/>
            <a:ext cx="245301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516906" cy="222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6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0562r6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0562r6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March 2015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Non-useful interpretation:  “The Distribution System’s position in the layering diagram is undefined.”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There is no place for an undefined amorphous </a:t>
            </a:r>
            <a:r>
              <a:rPr lang="en-US" dirty="0" err="1" smtClean="0"/>
              <a:t>cloudish</a:t>
            </a:r>
            <a:r>
              <a:rPr lang="en-US" dirty="0" smtClean="0"/>
              <a:t> thingamajig in the ISO layering model.</a:t>
            </a:r>
            <a:endParaRPr lang="en-US" dirty="0"/>
          </a:p>
        </p:txBody>
      </p:sp>
      <p:pic>
        <p:nvPicPr>
          <p:cNvPr id="25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244827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DS is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(I hope!)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816" y="3573016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4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is the relationship for this deck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“The Distribution System provides instances of a service to the DSAF(s).”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Because this is the only one to which these authors can find a specific reference in IEEE </a:t>
            </a:r>
            <a:r>
              <a:rPr lang="en-US" dirty="0" err="1" smtClean="0"/>
              <a:t>Std</a:t>
            </a:r>
            <a:r>
              <a:rPr lang="en-US" dirty="0" smtClean="0"/>
              <a:t> 802.11.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72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2276872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2276872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524328" y="1893332"/>
            <a:ext cx="1467272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067944" y="2492896"/>
            <a:ext cx="2304256" cy="3240360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53528" y="1916832"/>
            <a:ext cx="837119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46553" y="1916832"/>
            <a:ext cx="833159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35" name="Oval 34"/>
          <p:cNvSpPr/>
          <p:nvPr/>
        </p:nvSpPr>
        <p:spPr>
          <a:xfrm>
            <a:off x="3635896" y="219454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868144" y="219454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596336" y="219454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2060848"/>
            <a:ext cx="838200" cy="406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2132856"/>
            <a:ext cx="838200" cy="334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128154" y="1742937"/>
            <a:ext cx="84677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059227" y="1734332"/>
            <a:ext cx="836459" cy="388774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43" name="Oval 42"/>
          <p:cNvSpPr/>
          <p:nvPr/>
        </p:nvSpPr>
        <p:spPr>
          <a:xfrm>
            <a:off x="2226711" y="204020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923928" y="204020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</a:t>
            </a:r>
            <a:r>
              <a:rPr lang="en-US" dirty="0" smtClean="0"/>
              <a:t>         , illustrated </a:t>
            </a:r>
            <a:r>
              <a:rPr lang="en-US" dirty="0" smtClean="0"/>
              <a:t>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33302" y="2060848"/>
            <a:ext cx="838200" cy="406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28154" y="1742937"/>
            <a:ext cx="84677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058102" y="2132856"/>
            <a:ext cx="838200" cy="334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059227" y="1734332"/>
            <a:ext cx="836459" cy="388774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3" name="Oval 52"/>
          <p:cNvSpPr/>
          <p:nvPr/>
        </p:nvSpPr>
        <p:spPr>
          <a:xfrm>
            <a:off x="2226711" y="204020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923928" y="2040200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419872" y="4509120"/>
            <a:ext cx="931277" cy="28803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D</a:t>
            </a:r>
            <a:endParaRPr lang="en-US" sz="2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DSAF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3302" y="2060848"/>
            <a:ext cx="838200" cy="406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8154" y="1740681"/>
            <a:ext cx="846778" cy="363312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12427" y="2037648"/>
            <a:ext cx="838200" cy="334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13552" y="1700808"/>
            <a:ext cx="836459" cy="327089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96031" y="2135568"/>
            <a:ext cx="1681730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228184" y="2125596"/>
            <a:ext cx="1678707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That is, 802.1AC/802.11ak  are defining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  <a:p>
            <a:r>
              <a:rPr lang="en-US" dirty="0" smtClean="0"/>
              <a:t>Note: “SAP” is a single instance, “SAP[]” has a port vector.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72522" y="2780928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5724128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 flipV="1">
            <a:off x="4067944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212303" y="2795792"/>
            <a:ext cx="838200" cy="406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2303" y="2492896"/>
            <a:ext cx="838622" cy="313277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197861" y="2798812"/>
            <a:ext cx="838200" cy="406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97861" y="2492896"/>
            <a:ext cx="837314" cy="313277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12303" y="2132856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97861" y="2132856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3528" y="1484784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259632" y="1772816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539552" y="1772816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60589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4237936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4221088"/>
            <a:ext cx="838200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4221088"/>
            <a:ext cx="838200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950812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483708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4222988"/>
            <a:ext cx="838200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5899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4237936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589960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5195676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907644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952712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876032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4043548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4043548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4043548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827524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86677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5010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284984"/>
            <a:ext cx="0" cy="11186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4221088"/>
            <a:ext cx="838200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5880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950812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5339692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32040" y="3509827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167908" y="3284984"/>
            <a:ext cx="0" cy="19106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284984"/>
            <a:ext cx="0" cy="20630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956408" y="380060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598364" y="3443920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58544" y="3444908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Oval 48"/>
          <p:cNvSpPr/>
          <p:nvPr/>
        </p:nvSpPr>
        <p:spPr>
          <a:xfrm>
            <a:off x="7266384" y="4160640"/>
            <a:ext cx="762000" cy="132456"/>
          </a:xfrm>
          <a:prstGeom prst="ellipse">
            <a:avLst/>
          </a:prstGeom>
          <a:solidFill>
            <a:srgbClr val="FFFF00"/>
          </a:solidFill>
          <a:ln w="6350" cmpd="sng">
            <a:solidFill>
              <a:srgbClr val="00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rgbClr val="000000"/>
                </a:solidFill>
              </a:rPr>
              <a:t>D</a:t>
            </a:r>
            <a:endParaRPr lang="en-US" sz="1050" b="1" dirty="0" smtClean="0">
              <a:solidFill>
                <a:srgbClr val="00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7346776" y="34576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96136" y="3501008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 flipH="1">
            <a:off x="5580112" y="3645024"/>
            <a:ext cx="360040" cy="7200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8177139" y="3140968"/>
            <a:ext cx="9313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802.1AC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>
            <a:stCxn id="66" idx="2"/>
          </p:cNvCxnSpPr>
          <p:nvPr/>
        </p:nvCxnSpPr>
        <p:spPr bwMode="auto">
          <a:xfrm flipH="1">
            <a:off x="8100392" y="3725744"/>
            <a:ext cx="542430" cy="27932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628878" y="3861048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636990" y="3861048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763222" y="3861048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843342" y="3861048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4114" y="3501008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647315" y="3501008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45339" y="2852936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1681443" y="3140968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H="1">
            <a:off x="961363" y="3140968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773547" y="3501008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853667" y="3501008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905579" y="2852936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3841683" y="3140968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H="1">
            <a:off x="3121603" y="3140968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45539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/>
          <p:cNvSpPr/>
          <p:nvPr/>
        </p:nvSpPr>
        <p:spPr>
          <a:xfrm>
            <a:off x="181259" y="3355976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169627" y="3356992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089854" y="3717032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8102139" y="3356992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100179" y="3355976"/>
            <a:ext cx="83645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CF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79512" y="3717032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159302" y="3717032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091814" y="3717032"/>
            <a:ext cx="846778" cy="360040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STAz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78" name="Left Brace 77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0" name="Left Brace 79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2" name="Left Brace 81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5" name="Left Brace 84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0072" y="3356992"/>
            <a:ext cx="161033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  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267744" y="3356992"/>
            <a:ext cx="151216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8120" y="4093920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4077072"/>
            <a:ext cx="838200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00392" y="4077072"/>
            <a:ext cx="838200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00392" y="44440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4077072"/>
            <a:ext cx="838200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763628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732016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3899532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683508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2852936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356992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</a:rPr>
              <a:t>12.2.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212976"/>
            <a:ext cx="0" cy="10465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4078972"/>
            <a:ext cx="838200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73201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3899532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683508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2852936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5864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flipH="1" flipV="1">
            <a:off x="5148064" y="3284984"/>
            <a:ext cx="2520280" cy="266429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027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</a:t>
            </a:r>
            <a:r>
              <a:rPr lang="en-US" b="1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11ak 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some connection between the Bridges </a:t>
            </a:r>
            <a:r>
              <a:rPr lang="en-US" b="1" dirty="0" smtClean="0">
                <a:solidFill>
                  <a:srgbClr val="963B01"/>
                </a:solidFill>
              </a:rPr>
              <a:t>not shown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2823319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isolated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9340" y="2933827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Freeform 60"/>
          <p:cNvSpPr/>
          <p:nvPr/>
        </p:nvSpPr>
        <p:spPr>
          <a:xfrm flipH="1">
            <a:off x="4660780" y="2924944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716016" y="2708920"/>
            <a:ext cx="792088" cy="504056"/>
          </a:xfrm>
          <a:prstGeom prst="ellipse">
            <a:avLst/>
          </a:prstGeom>
          <a:noFill/>
          <a:ln w="571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4427984" y="4293096"/>
            <a:ext cx="3168352" cy="12241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107504" y="2708920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>
            <a:off x="683568" y="2996952"/>
            <a:ext cx="7200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827584" y="2924944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29" name="Straight Arrow Connector 128"/>
          <p:cNvCxnSpPr/>
          <p:nvPr/>
        </p:nvCxnSpPr>
        <p:spPr bwMode="auto">
          <a:xfrm flipH="1">
            <a:off x="1403648" y="3212976"/>
            <a:ext cx="504056" cy="28803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993336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181260" y="3355976"/>
            <a:ext cx="812516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095872" y="3356992"/>
            <a:ext cx="81230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172450" y="3356992"/>
            <a:ext cx="766142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08304" y="3355976"/>
            <a:ext cx="777215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172400" y="3717032"/>
            <a:ext cx="767550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rgbClr val="000000"/>
                </a:solidFill>
              </a:rPr>
              <a:t>nAP</a:t>
            </a:r>
            <a:r>
              <a:rPr lang="en-US" sz="1050" dirty="0" smtClean="0">
                <a:solidFill>
                  <a:srgbClr val="000000"/>
                </a:solidFill>
              </a:rPr>
              <a:t> </a:t>
            </a:r>
            <a:r>
              <a:rPr lang="en-US" sz="1050" dirty="0" err="1" smtClean="0">
                <a:solidFill>
                  <a:srgbClr val="000000"/>
                </a:solidFill>
              </a:rPr>
              <a:t>STAz</a:t>
            </a:r>
            <a:endParaRPr lang="en-US" sz="1050" dirty="0" smtClean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308304" y="3717032"/>
            <a:ext cx="777215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79512" y="3717032"/>
            <a:ext cx="811088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95872" y="3717032"/>
            <a:ext cx="811832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6" name="Left Brace 105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111" name="Left Brace 110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3356992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4093920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3376042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4093920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4077072"/>
            <a:ext cx="81183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4806796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4077072"/>
            <a:ext cx="76619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4444044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4077072"/>
            <a:ext cx="811832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4445944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4093920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4445944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5051660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3732016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3906599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3899532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3683508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2852936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3356992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3284984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4078972"/>
            <a:ext cx="772344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4445944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4093920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4445944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5051660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3732016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3899532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3683508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2852936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5703639"/>
            <a:ext cx="7298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Now, all stations are </a:t>
            </a:r>
            <a:r>
              <a:rPr lang="en-US" b="1" dirty="0" smtClean="0">
                <a:solidFill>
                  <a:srgbClr val="008000"/>
                </a:solidFill>
              </a:rPr>
              <a:t>fully connected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and the DS is </a:t>
            </a:r>
            <a:r>
              <a:rPr lang="en-US" b="1" dirty="0" smtClean="0">
                <a:solidFill>
                  <a:srgbClr val="008000"/>
                </a:solidFill>
              </a:rPr>
              <a:t>split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148064" y="3356992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5195676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69340" y="2906977"/>
            <a:ext cx="3197344" cy="256623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66233">
                <a:moveTo>
                  <a:pt x="954660" y="606690"/>
                </a:moveTo>
                <a:cubicBezTo>
                  <a:pt x="1150452" y="1333412"/>
                  <a:pt x="979506" y="2007641"/>
                  <a:pt x="1515577" y="2003690"/>
                </a:cubicBezTo>
                <a:cubicBezTo>
                  <a:pt x="2051648" y="1999739"/>
                  <a:pt x="1873917" y="524140"/>
                  <a:pt x="2223167" y="217223"/>
                </a:cubicBezTo>
                <a:cubicBezTo>
                  <a:pt x="2572417" y="-89694"/>
                  <a:pt x="3365648" y="-36777"/>
                  <a:pt x="3611077" y="162190"/>
                </a:cubicBezTo>
                <a:cubicBezTo>
                  <a:pt x="3856506" y="361157"/>
                  <a:pt x="3798049" y="1211704"/>
                  <a:pt x="3695743" y="1411023"/>
                </a:cubicBezTo>
                <a:cubicBezTo>
                  <a:pt x="3593437" y="1610342"/>
                  <a:pt x="3214201" y="1432189"/>
                  <a:pt x="2997243" y="1358106"/>
                </a:cubicBezTo>
                <a:cubicBezTo>
                  <a:pt x="2780285" y="1284023"/>
                  <a:pt x="2513937" y="832467"/>
                  <a:pt x="2393993" y="966523"/>
                </a:cubicBezTo>
                <a:cubicBezTo>
                  <a:pt x="2274049" y="1100579"/>
                  <a:pt x="2496299" y="1896093"/>
                  <a:pt x="2277577" y="2162440"/>
                </a:cubicBezTo>
                <a:cubicBezTo>
                  <a:pt x="2058855" y="2428787"/>
                  <a:pt x="1436202" y="2584009"/>
                  <a:pt x="1081660" y="2564606"/>
                </a:cubicBezTo>
                <a:cubicBezTo>
                  <a:pt x="727118" y="2545203"/>
                  <a:pt x="330244" y="2381162"/>
                  <a:pt x="150327" y="2046023"/>
                </a:cubicBezTo>
                <a:cubicBezTo>
                  <a:pt x="-29590" y="1710884"/>
                  <a:pt x="2160" y="553773"/>
                  <a:pt x="2160" y="55377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Freeform 63"/>
          <p:cNvSpPr/>
          <p:nvPr/>
        </p:nvSpPr>
        <p:spPr>
          <a:xfrm flipH="1">
            <a:off x="5551120" y="2891007"/>
            <a:ext cx="3197344" cy="258390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83903">
                <a:moveTo>
                  <a:pt x="954660" y="624360"/>
                </a:moveTo>
                <a:cubicBezTo>
                  <a:pt x="1150452" y="1351082"/>
                  <a:pt x="835216" y="2040551"/>
                  <a:pt x="1515577" y="2021360"/>
                </a:cubicBezTo>
                <a:cubicBezTo>
                  <a:pt x="2195938" y="2002169"/>
                  <a:pt x="1873917" y="511330"/>
                  <a:pt x="2223167" y="204413"/>
                </a:cubicBezTo>
                <a:cubicBezTo>
                  <a:pt x="2572417" y="-102504"/>
                  <a:pt x="3365648" y="-24187"/>
                  <a:pt x="3611077" y="179860"/>
                </a:cubicBezTo>
                <a:cubicBezTo>
                  <a:pt x="3856506" y="383907"/>
                  <a:pt x="3798049" y="1229374"/>
                  <a:pt x="3695743" y="1428693"/>
                </a:cubicBezTo>
                <a:cubicBezTo>
                  <a:pt x="3593437" y="1628012"/>
                  <a:pt x="3214201" y="1449859"/>
                  <a:pt x="2997243" y="1375776"/>
                </a:cubicBezTo>
                <a:cubicBezTo>
                  <a:pt x="2780285" y="1301693"/>
                  <a:pt x="2513937" y="850137"/>
                  <a:pt x="2393993" y="984193"/>
                </a:cubicBezTo>
                <a:cubicBezTo>
                  <a:pt x="2274049" y="1118249"/>
                  <a:pt x="2496299" y="1913763"/>
                  <a:pt x="2277577" y="2180110"/>
                </a:cubicBezTo>
                <a:cubicBezTo>
                  <a:pt x="2058855" y="2446457"/>
                  <a:pt x="1436202" y="2601679"/>
                  <a:pt x="1081660" y="2582276"/>
                </a:cubicBezTo>
                <a:cubicBezTo>
                  <a:pt x="727118" y="2562873"/>
                  <a:pt x="330244" y="2398832"/>
                  <a:pt x="150327" y="2063693"/>
                </a:cubicBezTo>
                <a:cubicBezTo>
                  <a:pt x="-29590" y="1728554"/>
                  <a:pt x="2160" y="571443"/>
                  <a:pt x="2160" y="57144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302000" y="2924056"/>
            <a:ext cx="2836334" cy="2220981"/>
          </a:xfrm>
          <a:custGeom>
            <a:avLst/>
            <a:gdLst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2222501 w 2222501"/>
              <a:gd name="connsiteY0" fmla="*/ 517179 h 2316478"/>
              <a:gd name="connsiteX1" fmla="*/ 1735667 w 2222501"/>
              <a:gd name="connsiteY1" fmla="*/ 294929 h 2316478"/>
              <a:gd name="connsiteX2" fmla="*/ 1227667 w 2222501"/>
              <a:gd name="connsiteY2" fmla="*/ 2316345 h 2316478"/>
              <a:gd name="connsiteX3" fmla="*/ 666751 w 2222501"/>
              <a:gd name="connsiteY3" fmla="*/ 189095 h 2316478"/>
              <a:gd name="connsiteX4" fmla="*/ 0 w 2222501"/>
              <a:gd name="connsiteY4" fmla="*/ 104429 h 2316478"/>
              <a:gd name="connsiteX0" fmla="*/ 1936751 w 1936751"/>
              <a:gd name="connsiteY0" fmla="*/ 545962 h 2345261"/>
              <a:gd name="connsiteX1" fmla="*/ 1449917 w 1936751"/>
              <a:gd name="connsiteY1" fmla="*/ 323712 h 2345261"/>
              <a:gd name="connsiteX2" fmla="*/ 941917 w 1936751"/>
              <a:gd name="connsiteY2" fmla="*/ 2345128 h 2345261"/>
              <a:gd name="connsiteX3" fmla="*/ 381001 w 1936751"/>
              <a:gd name="connsiteY3" fmla="*/ 217878 h 2345261"/>
              <a:gd name="connsiteX4" fmla="*/ 0 w 1936751"/>
              <a:gd name="connsiteY4" fmla="*/ 69712 h 2345261"/>
              <a:gd name="connsiteX0" fmla="*/ 2243667 w 2243667"/>
              <a:gd name="connsiteY0" fmla="*/ 517180 h 2316479"/>
              <a:gd name="connsiteX1" fmla="*/ 1756833 w 2243667"/>
              <a:gd name="connsiteY1" fmla="*/ 294930 h 2316479"/>
              <a:gd name="connsiteX2" fmla="*/ 1248833 w 2243667"/>
              <a:gd name="connsiteY2" fmla="*/ 2316346 h 2316479"/>
              <a:gd name="connsiteX3" fmla="*/ 687917 w 2243667"/>
              <a:gd name="connsiteY3" fmla="*/ 189096 h 2316479"/>
              <a:gd name="connsiteX4" fmla="*/ 0 w 2243667"/>
              <a:gd name="connsiteY4" fmla="*/ 104430 h 2316479"/>
              <a:gd name="connsiteX0" fmla="*/ 2243667 w 2243667"/>
              <a:gd name="connsiteY0" fmla="*/ 454131 h 2253430"/>
              <a:gd name="connsiteX1" fmla="*/ 1756833 w 2243667"/>
              <a:gd name="connsiteY1" fmla="*/ 231881 h 2253430"/>
              <a:gd name="connsiteX2" fmla="*/ 1248833 w 2243667"/>
              <a:gd name="connsiteY2" fmla="*/ 2253297 h 2253430"/>
              <a:gd name="connsiteX3" fmla="*/ 687917 w 2243667"/>
              <a:gd name="connsiteY3" fmla="*/ 126047 h 2253430"/>
              <a:gd name="connsiteX4" fmla="*/ 0 w 2243667"/>
              <a:gd name="connsiteY4" fmla="*/ 41381 h 2253430"/>
              <a:gd name="connsiteX0" fmla="*/ 2243667 w 2243667"/>
              <a:gd name="connsiteY0" fmla="*/ 416288 h 2215587"/>
              <a:gd name="connsiteX1" fmla="*/ 1756833 w 2243667"/>
              <a:gd name="connsiteY1" fmla="*/ 194038 h 2215587"/>
              <a:gd name="connsiteX2" fmla="*/ 1248833 w 2243667"/>
              <a:gd name="connsiteY2" fmla="*/ 2215454 h 2215587"/>
              <a:gd name="connsiteX3" fmla="*/ 687917 w 2243667"/>
              <a:gd name="connsiteY3" fmla="*/ 88204 h 2215587"/>
              <a:gd name="connsiteX4" fmla="*/ 0 w 2243667"/>
              <a:gd name="connsiteY4" fmla="*/ 3538 h 2215587"/>
              <a:gd name="connsiteX0" fmla="*/ 2741084 w 2741084"/>
              <a:gd name="connsiteY0" fmla="*/ 186621 h 2345757"/>
              <a:gd name="connsiteX1" fmla="*/ 1756833 w 2741084"/>
              <a:gd name="connsiteY1" fmla="*/ 324204 h 2345757"/>
              <a:gd name="connsiteX2" fmla="*/ 1248833 w 2741084"/>
              <a:gd name="connsiteY2" fmla="*/ 2345620 h 2345757"/>
              <a:gd name="connsiteX3" fmla="*/ 687917 w 2741084"/>
              <a:gd name="connsiteY3" fmla="*/ 218370 h 2345757"/>
              <a:gd name="connsiteX4" fmla="*/ 0 w 2741084"/>
              <a:gd name="connsiteY4" fmla="*/ 133704 h 2345757"/>
              <a:gd name="connsiteX0" fmla="*/ 2741084 w 2741084"/>
              <a:gd name="connsiteY0" fmla="*/ 77469 h 2236605"/>
              <a:gd name="connsiteX1" fmla="*/ 1756833 w 2741084"/>
              <a:gd name="connsiteY1" fmla="*/ 215052 h 2236605"/>
              <a:gd name="connsiteX2" fmla="*/ 1248833 w 2741084"/>
              <a:gd name="connsiteY2" fmla="*/ 2236468 h 2236605"/>
              <a:gd name="connsiteX3" fmla="*/ 687917 w 2741084"/>
              <a:gd name="connsiteY3" fmla="*/ 109218 h 2236605"/>
              <a:gd name="connsiteX4" fmla="*/ 0 w 2741084"/>
              <a:gd name="connsiteY4" fmla="*/ 24552 h 2236605"/>
              <a:gd name="connsiteX0" fmla="*/ 2741084 w 2741084"/>
              <a:gd name="connsiteY0" fmla="*/ 56455 h 2215586"/>
              <a:gd name="connsiteX1" fmla="*/ 1756833 w 2741084"/>
              <a:gd name="connsiteY1" fmla="*/ 194038 h 2215586"/>
              <a:gd name="connsiteX2" fmla="*/ 1248833 w 2741084"/>
              <a:gd name="connsiteY2" fmla="*/ 2215454 h 2215586"/>
              <a:gd name="connsiteX3" fmla="*/ 687917 w 2741084"/>
              <a:gd name="connsiteY3" fmla="*/ 88204 h 2215586"/>
              <a:gd name="connsiteX4" fmla="*/ 0 w 2741084"/>
              <a:gd name="connsiteY4" fmla="*/ 3538 h 2215586"/>
              <a:gd name="connsiteX0" fmla="*/ 2836334 w 2836334"/>
              <a:gd name="connsiteY0" fmla="*/ 53979 h 2266033"/>
              <a:gd name="connsiteX1" fmla="*/ 1756833 w 2836334"/>
              <a:gd name="connsiteY1" fmla="*/ 244479 h 2266033"/>
              <a:gd name="connsiteX2" fmla="*/ 1248833 w 2836334"/>
              <a:gd name="connsiteY2" fmla="*/ 2265895 h 2266033"/>
              <a:gd name="connsiteX3" fmla="*/ 687917 w 2836334"/>
              <a:gd name="connsiteY3" fmla="*/ 138645 h 2266033"/>
              <a:gd name="connsiteX4" fmla="*/ 0 w 2836334"/>
              <a:gd name="connsiteY4" fmla="*/ 53979 h 2266033"/>
              <a:gd name="connsiteX0" fmla="*/ 2836334 w 2836334"/>
              <a:gd name="connsiteY0" fmla="*/ 7971 h 2220981"/>
              <a:gd name="connsiteX1" fmla="*/ 1693333 w 2836334"/>
              <a:gd name="connsiteY1" fmla="*/ 378388 h 2220981"/>
              <a:gd name="connsiteX2" fmla="*/ 1248833 w 2836334"/>
              <a:gd name="connsiteY2" fmla="*/ 2219887 h 2220981"/>
              <a:gd name="connsiteX3" fmla="*/ 687917 w 2836334"/>
              <a:gd name="connsiteY3" fmla="*/ 92637 h 2220981"/>
              <a:gd name="connsiteX4" fmla="*/ 0 w 2836334"/>
              <a:gd name="connsiteY4" fmla="*/ 7971 h 2220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334" h="2220981">
                <a:moveTo>
                  <a:pt x="2836334" y="7971"/>
                </a:moveTo>
                <a:cubicBezTo>
                  <a:pt x="2379487" y="-20253"/>
                  <a:pt x="1957917" y="9735"/>
                  <a:pt x="1693333" y="378388"/>
                </a:cubicBezTo>
                <a:cubicBezTo>
                  <a:pt x="1428749" y="747041"/>
                  <a:pt x="1416402" y="2267512"/>
                  <a:pt x="1248833" y="2219887"/>
                </a:cubicBezTo>
                <a:cubicBezTo>
                  <a:pt x="1081264" y="2172262"/>
                  <a:pt x="1150056" y="207290"/>
                  <a:pt x="687917" y="92637"/>
                </a:cubicBezTo>
                <a:cubicBezTo>
                  <a:pt x="225778" y="-22016"/>
                  <a:pt x="0" y="7971"/>
                  <a:pt x="0" y="7971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12362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It is important to understand that the DS does NOT somehow morph to include the bridge!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The reason is that, once the data hits the bridge, it belongs to </a:t>
            </a:r>
            <a:r>
              <a:rPr lang="en-US" dirty="0" smtClean="0">
                <a:solidFill>
                  <a:schemeClr val="accent6"/>
                </a:solidFill>
              </a:rPr>
              <a:t>all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000000"/>
                </a:solidFill>
              </a:rPr>
              <a:t>bridge peers, e.g. other DSs that are using the same bridged network.  </a:t>
            </a:r>
            <a:r>
              <a:rPr lang="en-US" b="0" dirty="0" smtClean="0">
                <a:solidFill>
                  <a:srgbClr val="FF0000"/>
                </a:solidFill>
              </a:rPr>
              <a:t>The DS is not a peer of the bridge.  The bridge is not part of the DS.</a:t>
            </a:r>
          </a:p>
        </p:txBody>
      </p:sp>
      <p:pic>
        <p:nvPicPr>
          <p:cNvPr id="64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244827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2725768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95736" y="231535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148064" y="1988840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382752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1997224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1988840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3563227" y="1568561"/>
            <a:ext cx="1958011" cy="2220477"/>
          </a:xfrm>
          <a:custGeom>
            <a:avLst/>
            <a:gdLst>
              <a:gd name="connsiteX0" fmla="*/ 0 w 1905092"/>
              <a:gd name="connsiteY0" fmla="*/ 127293 h 2129243"/>
              <a:gd name="connsiteX1" fmla="*/ 555652 w 1905092"/>
              <a:gd name="connsiteY1" fmla="*/ 215484 h 2129243"/>
              <a:gd name="connsiteX2" fmla="*/ 943726 w 1905092"/>
              <a:gd name="connsiteY2" fmla="*/ 2129242 h 2129243"/>
              <a:gd name="connsiteX3" fmla="*/ 1225962 w 1905092"/>
              <a:gd name="connsiteY3" fmla="*/ 206665 h 2129243"/>
              <a:gd name="connsiteX4" fmla="*/ 1905092 w 1905092"/>
              <a:gd name="connsiteY4" fmla="*/ 180208 h 2129243"/>
              <a:gd name="connsiteX0" fmla="*/ 0 w 1905092"/>
              <a:gd name="connsiteY0" fmla="*/ 161132 h 2163082"/>
              <a:gd name="connsiteX1" fmla="*/ 555652 w 1905092"/>
              <a:gd name="connsiteY1" fmla="*/ 249323 h 2163082"/>
              <a:gd name="connsiteX2" fmla="*/ 943726 w 1905092"/>
              <a:gd name="connsiteY2" fmla="*/ 2163081 h 2163082"/>
              <a:gd name="connsiteX3" fmla="*/ 1225962 w 1905092"/>
              <a:gd name="connsiteY3" fmla="*/ 240504 h 2163082"/>
              <a:gd name="connsiteX4" fmla="*/ 1905092 w 1905092"/>
              <a:gd name="connsiteY4" fmla="*/ 28845 h 2163082"/>
              <a:gd name="connsiteX0" fmla="*/ 0 w 1949191"/>
              <a:gd name="connsiteY0" fmla="*/ 78016 h 2212253"/>
              <a:gd name="connsiteX1" fmla="*/ 599751 w 1949191"/>
              <a:gd name="connsiteY1" fmla="*/ 298494 h 2212253"/>
              <a:gd name="connsiteX2" fmla="*/ 987825 w 1949191"/>
              <a:gd name="connsiteY2" fmla="*/ 2212252 h 2212253"/>
              <a:gd name="connsiteX3" fmla="*/ 1270061 w 1949191"/>
              <a:gd name="connsiteY3" fmla="*/ 289675 h 2212253"/>
              <a:gd name="connsiteX4" fmla="*/ 1949191 w 1949191"/>
              <a:gd name="connsiteY4" fmla="*/ 78016 h 2212253"/>
              <a:gd name="connsiteX0" fmla="*/ 0 w 1949191"/>
              <a:gd name="connsiteY0" fmla="*/ 28846 h 2163083"/>
              <a:gd name="connsiteX1" fmla="*/ 599751 w 1949191"/>
              <a:gd name="connsiteY1" fmla="*/ 249324 h 2163083"/>
              <a:gd name="connsiteX2" fmla="*/ 987825 w 1949191"/>
              <a:gd name="connsiteY2" fmla="*/ 2163082 h 2163083"/>
              <a:gd name="connsiteX3" fmla="*/ 1270061 w 1949191"/>
              <a:gd name="connsiteY3" fmla="*/ 240505 h 2163083"/>
              <a:gd name="connsiteX4" fmla="*/ 1949191 w 1949191"/>
              <a:gd name="connsiteY4" fmla="*/ 28846 h 2163083"/>
              <a:gd name="connsiteX0" fmla="*/ 0 w 1949191"/>
              <a:gd name="connsiteY0" fmla="*/ 1960 h 2189112"/>
              <a:gd name="connsiteX1" fmla="*/ 599751 w 1949191"/>
              <a:gd name="connsiteY1" fmla="*/ 275353 h 2189112"/>
              <a:gd name="connsiteX2" fmla="*/ 987825 w 1949191"/>
              <a:gd name="connsiteY2" fmla="*/ 2189111 h 2189112"/>
              <a:gd name="connsiteX3" fmla="*/ 1270061 w 1949191"/>
              <a:gd name="connsiteY3" fmla="*/ 266534 h 2189112"/>
              <a:gd name="connsiteX4" fmla="*/ 1949191 w 1949191"/>
              <a:gd name="connsiteY4" fmla="*/ 54875 h 2189112"/>
              <a:gd name="connsiteX0" fmla="*/ 0 w 1958011"/>
              <a:gd name="connsiteY0" fmla="*/ 33325 h 2220477"/>
              <a:gd name="connsiteX1" fmla="*/ 599751 w 1958011"/>
              <a:gd name="connsiteY1" fmla="*/ 306718 h 2220477"/>
              <a:gd name="connsiteX2" fmla="*/ 987825 w 1958011"/>
              <a:gd name="connsiteY2" fmla="*/ 2220476 h 2220477"/>
              <a:gd name="connsiteX3" fmla="*/ 1270061 w 1958011"/>
              <a:gd name="connsiteY3" fmla="*/ 297899 h 2220477"/>
              <a:gd name="connsiteX4" fmla="*/ 1958011 w 1958011"/>
              <a:gd name="connsiteY4" fmla="*/ 6868 h 222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11960" y="1959223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9952" y="1961545"/>
            <a:ext cx="9284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X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1260" y="1968264"/>
            <a:ext cx="812516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95872" y="1969280"/>
            <a:ext cx="81230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172450" y="1969280"/>
            <a:ext cx="766142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08304" y="1968264"/>
            <a:ext cx="777215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172400" y="2329320"/>
            <a:ext cx="767550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rgbClr val="000000"/>
                </a:solidFill>
              </a:rPr>
              <a:t>nAP</a:t>
            </a:r>
            <a:r>
              <a:rPr lang="en-US" sz="1050" dirty="0" smtClean="0">
                <a:solidFill>
                  <a:srgbClr val="000000"/>
                </a:solidFill>
              </a:rPr>
              <a:t> </a:t>
            </a:r>
            <a:r>
              <a:rPr lang="en-US" sz="1050" dirty="0" err="1" smtClean="0">
                <a:solidFill>
                  <a:srgbClr val="000000"/>
                </a:solidFill>
              </a:rPr>
              <a:t>STAz</a:t>
            </a:r>
            <a:endParaRPr lang="en-US" sz="1050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308304" y="2329320"/>
            <a:ext cx="777215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79512" y="2329320"/>
            <a:ext cx="811088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095872" y="2329320"/>
            <a:ext cx="811832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9512" y="2689360"/>
            <a:ext cx="81183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8172400" y="2689360"/>
            <a:ext cx="76619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095872" y="2689360"/>
            <a:ext cx="811832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7308304" y="2691260"/>
            <a:ext cx="772344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</p:spTree>
    <p:extLst>
      <p:ext uri="{BB962C8B-B14F-4D97-AF65-F5344CB8AC3E}">
        <p14:creationId xmlns:p14="http://schemas.microsoft.com/office/powerpoint/2010/main" val="103540080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81260" y="1968264"/>
            <a:ext cx="812516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95872" y="1969280"/>
            <a:ext cx="812303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172450" y="1969280"/>
            <a:ext cx="766142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08304" y="1968264"/>
            <a:ext cx="777215" cy="36105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.1AC </a:t>
            </a:r>
            <a:r>
              <a:rPr lang="en-US" sz="1200" dirty="0" smtClean="0">
                <a:solidFill>
                  <a:srgbClr val="000000"/>
                </a:solidFill>
              </a:rPr>
              <a:t>CF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172400" y="2329320"/>
            <a:ext cx="767550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rgbClr val="000000"/>
                </a:solidFill>
              </a:rPr>
              <a:t>nAP</a:t>
            </a:r>
            <a:r>
              <a:rPr lang="en-US" sz="1050" dirty="0" smtClean="0">
                <a:solidFill>
                  <a:srgbClr val="000000"/>
                </a:solidFill>
              </a:rPr>
              <a:t> </a:t>
            </a:r>
            <a:r>
              <a:rPr lang="en-US" sz="1050" dirty="0" err="1" smtClean="0">
                <a:solidFill>
                  <a:srgbClr val="000000"/>
                </a:solidFill>
              </a:rPr>
              <a:t>STAz</a:t>
            </a:r>
            <a:endParaRPr lang="en-US" sz="1050" dirty="0" smtClean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308304" y="2329320"/>
            <a:ext cx="777215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79512" y="2329320"/>
            <a:ext cx="811088" cy="385285"/>
          </a:xfrm>
          <a:prstGeom prst="rect">
            <a:avLst/>
          </a:prstGeom>
          <a:solidFill>
            <a:srgbClr val="C4EDFF"/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95872" y="2329320"/>
            <a:ext cx="811832" cy="385285"/>
          </a:xfrm>
          <a:prstGeom prst="rect">
            <a:avLst/>
          </a:prstGeom>
          <a:solidFill>
            <a:srgbClr val="C4EDFF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0000"/>
                </a:solidFill>
              </a:rPr>
              <a:t>nAP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</a:rPr>
              <a:t>STAz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79512" y="2689360"/>
            <a:ext cx="81183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6" name="Rectangle 85"/>
          <p:cNvSpPr/>
          <p:nvPr/>
        </p:nvSpPr>
        <p:spPr>
          <a:xfrm>
            <a:off x="8172400" y="2689360"/>
            <a:ext cx="766192" cy="377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095872" y="2689360"/>
            <a:ext cx="811832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 flipH="1">
            <a:off x="7308304" y="2691260"/>
            <a:ext cx="772344" cy="37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635896" y="3191340"/>
            <a:ext cx="216024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DS tunnel</a:t>
            </a:r>
          </a:p>
        </p:txBody>
      </p:sp>
      <p:sp>
        <p:nvSpPr>
          <p:cNvPr id="53" name="Rectangle 52"/>
          <p:cNvSpPr/>
          <p:nvPr/>
        </p:nvSpPr>
        <p:spPr>
          <a:xfrm flipH="1">
            <a:off x="3419872" y="2725768"/>
            <a:ext cx="259228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436096" y="2725768"/>
            <a:ext cx="73982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/>
              <a:t>It is certainly possible to invert the stack using a DS tunnel technology (mac-in-mac, Ether-over-VPLS-over-MPLS-over-Ether, etc.) to make a single DS.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But then, you’re back to a single 12.2.1 portal.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95736" y="231535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211960" y="256490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04048" y="1997224"/>
            <a:ext cx="0" cy="567680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5976" y="1988840"/>
            <a:ext cx="0" cy="64807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497332" y="1556792"/>
            <a:ext cx="3194298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392" h="2539383">
                <a:moveTo>
                  <a:pt x="954660" y="579840"/>
                </a:moveTo>
                <a:cubicBezTo>
                  <a:pt x="987625" y="1274812"/>
                  <a:pt x="930826" y="1969784"/>
                  <a:pt x="1515577" y="1976840"/>
                </a:cubicBezTo>
                <a:cubicBezTo>
                  <a:pt x="2100328" y="1983896"/>
                  <a:pt x="1934540" y="548090"/>
                  <a:pt x="2283790" y="241173"/>
                </a:cubicBezTo>
                <a:cubicBezTo>
                  <a:pt x="2633040" y="-65744"/>
                  <a:pt x="3375752" y="-55160"/>
                  <a:pt x="3611077" y="135340"/>
                </a:cubicBezTo>
                <a:cubicBezTo>
                  <a:pt x="3846402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71333" y="2106083"/>
            <a:ext cx="5213691" cy="1878451"/>
          </a:xfrm>
          <a:custGeom>
            <a:avLst/>
            <a:gdLst>
              <a:gd name="connsiteX0" fmla="*/ 0 w 5213691"/>
              <a:gd name="connsiteY0" fmla="*/ 931334 h 1878451"/>
              <a:gd name="connsiteX1" fmla="*/ 296334 w 5213691"/>
              <a:gd name="connsiteY1" fmla="*/ 963084 h 1878451"/>
              <a:gd name="connsiteX2" fmla="*/ 709084 w 5213691"/>
              <a:gd name="connsiteY2" fmla="*/ 1280584 h 1878451"/>
              <a:gd name="connsiteX3" fmla="*/ 1979084 w 5213691"/>
              <a:gd name="connsiteY3" fmla="*/ 1238250 h 1878451"/>
              <a:gd name="connsiteX4" fmla="*/ 2762250 w 5213691"/>
              <a:gd name="connsiteY4" fmla="*/ 465667 h 1878451"/>
              <a:gd name="connsiteX5" fmla="*/ 3206750 w 5213691"/>
              <a:gd name="connsiteY5" fmla="*/ 1682750 h 1878451"/>
              <a:gd name="connsiteX6" fmla="*/ 4974167 w 5213691"/>
              <a:gd name="connsiteY6" fmla="*/ 1703917 h 1878451"/>
              <a:gd name="connsiteX7" fmla="*/ 5196417 w 5213691"/>
              <a:gd name="connsiteY7" fmla="*/ 0 h 187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3691" h="1878451">
                <a:moveTo>
                  <a:pt x="0" y="931334"/>
                </a:moveTo>
                <a:cubicBezTo>
                  <a:pt x="89076" y="918105"/>
                  <a:pt x="178153" y="904876"/>
                  <a:pt x="296334" y="963084"/>
                </a:cubicBezTo>
                <a:cubicBezTo>
                  <a:pt x="414515" y="1021292"/>
                  <a:pt x="428626" y="1234723"/>
                  <a:pt x="709084" y="1280584"/>
                </a:cubicBezTo>
                <a:cubicBezTo>
                  <a:pt x="989542" y="1326445"/>
                  <a:pt x="1636890" y="1374069"/>
                  <a:pt x="1979084" y="1238250"/>
                </a:cubicBezTo>
                <a:cubicBezTo>
                  <a:pt x="2321278" y="1102431"/>
                  <a:pt x="2557639" y="391584"/>
                  <a:pt x="2762250" y="465667"/>
                </a:cubicBezTo>
                <a:cubicBezTo>
                  <a:pt x="2966861" y="539750"/>
                  <a:pt x="2838097" y="1476375"/>
                  <a:pt x="3206750" y="1682750"/>
                </a:cubicBezTo>
                <a:cubicBezTo>
                  <a:pt x="3575403" y="1889125"/>
                  <a:pt x="4642556" y="1984375"/>
                  <a:pt x="4974167" y="1703917"/>
                </a:cubicBezTo>
                <a:cubicBezTo>
                  <a:pt x="5305778" y="1423459"/>
                  <a:pt x="5196417" y="0"/>
                  <a:pt x="5196417" y="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49083" y="1503463"/>
            <a:ext cx="4508500" cy="2109664"/>
          </a:xfrm>
          <a:custGeom>
            <a:avLst/>
            <a:gdLst>
              <a:gd name="connsiteX0" fmla="*/ 4508500 w 4508500"/>
              <a:gd name="connsiteY0" fmla="*/ 602620 h 2109664"/>
              <a:gd name="connsiteX1" fmla="*/ 4074584 w 4508500"/>
              <a:gd name="connsiteY1" fmla="*/ 2105454 h 2109664"/>
              <a:gd name="connsiteX2" fmla="*/ 3280834 w 4508500"/>
              <a:gd name="connsiteY2" fmla="*/ 189870 h 2109664"/>
              <a:gd name="connsiteX3" fmla="*/ 2010834 w 4508500"/>
              <a:gd name="connsiteY3" fmla="*/ 158120 h 2109664"/>
              <a:gd name="connsiteX4" fmla="*/ 1449917 w 4508500"/>
              <a:gd name="connsiteY4" fmla="*/ 973037 h 2109664"/>
              <a:gd name="connsiteX5" fmla="*/ 867834 w 4508500"/>
              <a:gd name="connsiteY5" fmla="*/ 263954 h 2109664"/>
              <a:gd name="connsiteX6" fmla="*/ 0 w 4508500"/>
              <a:gd name="connsiteY6" fmla="*/ 62870 h 21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0" h="2109664">
                <a:moveTo>
                  <a:pt x="4508500" y="602620"/>
                </a:moveTo>
                <a:cubicBezTo>
                  <a:pt x="4393847" y="1388433"/>
                  <a:pt x="4279195" y="2174246"/>
                  <a:pt x="4074584" y="2105454"/>
                </a:cubicBezTo>
                <a:cubicBezTo>
                  <a:pt x="3869973" y="2036662"/>
                  <a:pt x="3624792" y="514426"/>
                  <a:pt x="3280834" y="189870"/>
                </a:cubicBezTo>
                <a:cubicBezTo>
                  <a:pt x="2936876" y="-134686"/>
                  <a:pt x="2315987" y="27592"/>
                  <a:pt x="2010834" y="158120"/>
                </a:cubicBezTo>
                <a:cubicBezTo>
                  <a:pt x="1705681" y="288648"/>
                  <a:pt x="1640417" y="955398"/>
                  <a:pt x="1449917" y="973037"/>
                </a:cubicBezTo>
                <a:cubicBezTo>
                  <a:pt x="1259417" y="990676"/>
                  <a:pt x="1109487" y="415648"/>
                  <a:pt x="867834" y="263954"/>
                </a:cubicBezTo>
                <a:cubicBezTo>
                  <a:pt x="626181" y="112260"/>
                  <a:pt x="0" y="62870"/>
                  <a:pt x="0" y="6287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62122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summarize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 given DS has exactly one Portal to a Bridged LAN, no matter how many APs it serves.</a:t>
            </a:r>
          </a:p>
          <a:p>
            <a:pPr>
              <a:buFont typeface="Arial"/>
              <a:buChar char="•"/>
            </a:pPr>
            <a:r>
              <a:rPr lang="en-US" dirty="0" smtClean="0"/>
              <a:t>If, in order to avoid sending a packet from AP1 to AP2 and back again, you would like to have multiple Portals, you have to separate the DSs, and let the Bridge LAN move 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47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</a:p>
          <a:p>
            <a:r>
              <a:rPr lang="en-US" dirty="0" smtClean="0"/>
              <a:t>This example will be used repeatedly in this deck.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Let’s start at the beginning.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75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075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81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981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603004" y="2421975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603004" y="2773999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488704" y="3426288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59904" y="342628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50500" y="3336375"/>
            <a:ext cx="3649492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9266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879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022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604332" y="2060071"/>
            <a:ext cx="88261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89040"/>
            <a:ext cx="8578850" cy="266429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“DSAF” = “Distribution System Access Function” (as opposed to the whole AP, which covers many </a:t>
            </a:r>
            <a:r>
              <a:rPr lang="en-US" dirty="0" err="1" smtClean="0"/>
              <a:t>sublayers</a:t>
            </a:r>
            <a:r>
              <a:rPr lang="en-US" dirty="0" smtClean="0"/>
              <a:t>).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nAP</a:t>
            </a:r>
            <a:r>
              <a:rPr lang="en-US" dirty="0" smtClean="0"/>
              <a:t> STA” == upper layers of a non-AP STA.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The          symbols are Service Access Points to the </a:t>
            </a:r>
            <a:r>
              <a:rPr lang="en-US" dirty="0" smtClean="0">
                <a:solidFill>
                  <a:schemeClr val="accent6"/>
                </a:solidFill>
              </a:rPr>
              <a:t>IEEE 802.11 Clause 5 MAC Service </a:t>
            </a:r>
            <a:r>
              <a:rPr lang="en-US" dirty="0" smtClean="0"/>
              <a:t>offered to the users of the non-AP STAs.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23528" y="2064278"/>
            <a:ext cx="799288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785907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41891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339235" y="2424318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8835" y="1272190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77816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77816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258816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851920" y="2082555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75656" y="2083571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21036" y="2083571"/>
            <a:ext cx="81060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51920" y="1722515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75656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7544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60" name="Oval 59"/>
          <p:cNvSpPr/>
          <p:nvPr/>
        </p:nvSpPr>
        <p:spPr>
          <a:xfrm>
            <a:off x="39959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1" name="Oval 60"/>
          <p:cNvSpPr/>
          <p:nvPr/>
        </p:nvSpPr>
        <p:spPr>
          <a:xfrm>
            <a:off x="15861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2" name="Oval 61"/>
          <p:cNvSpPr/>
          <p:nvPr/>
        </p:nvSpPr>
        <p:spPr>
          <a:xfrm>
            <a:off x="611560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1475656" y="5539520"/>
            <a:ext cx="609600" cy="121728"/>
          </a:xfrm>
          <a:prstGeom prst="ellipse">
            <a:avLst/>
          </a:prstGeom>
          <a:solidFill>
            <a:srgbClr val="FFFF00"/>
          </a:solidFill>
          <a:ln w="9525" cmpd="sng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4" y="3091683"/>
            <a:ext cx="3371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medium (the “ether”)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667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First interpretation:  “The Distribution System provides instances of a service to the DSAF(s).”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DSAF/DS</a:t>
            </a:r>
            <a:r>
              <a:rPr lang="en-US" dirty="0" smtClean="0"/>
              <a:t> (“DSAF over DS”).</a:t>
            </a:r>
          </a:p>
          <a:p>
            <a:pPr>
              <a:buFont typeface="Arial"/>
              <a:buChar char="•"/>
            </a:pPr>
            <a:r>
              <a:rPr lang="en-US" dirty="0" smtClean="0"/>
              <a:t>(IEEE 802.11-2012 Annex R.2.2.2.3 says this, explicitly. Annex R is non-normative, but this is the only place in 802.11-2012 (that we have found) that the relationship is stated unambiguously (see e.g. Figure 4-2).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D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377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Second interpretation:  “The Distribution System peers with the DSAF(s) via real or virtual links.”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DSAF=DS</a:t>
            </a:r>
            <a:r>
              <a:rPr lang="en-US" dirty="0" smtClean="0"/>
              <a:t> (“DSAF peers with DS”).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99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9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16016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95936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9952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03648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547664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97968" y="357301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8872" y="3573016"/>
            <a:ext cx="122280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80192" y="3573016"/>
            <a:ext cx="1287951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32" name="Oval 31"/>
          <p:cNvSpPr/>
          <p:nvPr/>
        </p:nvSpPr>
        <p:spPr>
          <a:xfrm>
            <a:off x="132070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7971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95146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61047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89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Third interpretation:  “The Distribution System utilizes instances of a service provided by the AP(s).”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DS/DSAF </a:t>
            </a:r>
            <a:r>
              <a:rPr lang="en-US" dirty="0" smtClean="0"/>
              <a:t>(“DS over DSAF”).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21297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079253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51920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8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2309</TotalTime>
  <Words>1808</Words>
  <Application>Microsoft Macintosh PowerPoint</Application>
  <PresentationFormat>On-screen Show (4:3)</PresentationFormat>
  <Paragraphs>507</Paragraphs>
  <Slides>23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Let’s start at the beginning.</vt:lpstr>
      <vt:lpstr>What is relationship between DSAF &amp; DS?</vt:lpstr>
      <vt:lpstr>What is relationship between DSAF &amp; DS?</vt:lpstr>
      <vt:lpstr>What is relationship between DSAF &amp; DS?</vt:lpstr>
      <vt:lpstr>What the DS is NOT (I hope!)</vt:lpstr>
      <vt:lpstr>This is the relationship for this deck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P802.11ak and non-11ak STNs on two APs.</vt:lpstr>
      <vt:lpstr>P802.11ak and non-11ak STNs on two APs.</vt:lpstr>
      <vt:lpstr>P802.11ak and non-11ak STNs on two APs.</vt:lpstr>
      <vt:lpstr>To summarize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Norman Finn</cp:lastModifiedBy>
  <cp:revision>78</cp:revision>
  <cp:lastPrinted>1601-01-01T00:00:00Z</cp:lastPrinted>
  <dcterms:created xsi:type="dcterms:W3CDTF">2010-02-15T12:38:41Z</dcterms:created>
  <dcterms:modified xsi:type="dcterms:W3CDTF">2015-03-12T14:04:21Z</dcterms:modified>
</cp:coreProperties>
</file>