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wmf" ContentType="image/x-wmf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75" r:id="rId4"/>
    <p:sldId id="265" r:id="rId5"/>
    <p:sldId id="266" r:id="rId6"/>
    <p:sldId id="267" r:id="rId7"/>
    <p:sldId id="268" r:id="rId8"/>
    <p:sldId id="269" r:id="rId9"/>
    <p:sldId id="270" r:id="rId10"/>
    <p:sldId id="274" r:id="rId11"/>
    <p:sldId id="273" r:id="rId12"/>
    <p:sldId id="276" r:id="rId13"/>
    <p:sldId id="287" r:id="rId14"/>
    <p:sldId id="283" r:id="rId15"/>
    <p:sldId id="285" r:id="rId16"/>
    <p:sldId id="271" r:id="rId17"/>
    <p:sldId id="272" r:id="rId18"/>
    <p:sldId id="288" r:id="rId19"/>
    <p:sldId id="279" r:id="rId20"/>
    <p:sldId id="280" r:id="rId21"/>
    <p:sldId id="282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63B01"/>
    <a:srgbClr val="FF7C80"/>
    <a:srgbClr val="00CC99"/>
    <a:srgbClr val="69697B"/>
    <a:srgbClr val="D2D2F4"/>
    <a:srgbClr val="435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3" autoAdjust="0"/>
    <p:restoredTop sz="94660"/>
  </p:normalViewPr>
  <p:slideViewPr>
    <p:cSldViewPr>
      <p:cViewPr varScale="1">
        <p:scale>
          <a:sx n="133" d="100"/>
          <a:sy n="133" d="100"/>
        </p:scale>
        <p:origin x="-1784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802.11-14/0562r4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209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802.11-14/0562r4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1474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802.11-14/0562r4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802.11-14/0562r4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802.11-14/0562r4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02" y="432215"/>
            <a:ext cx="8588861" cy="838200"/>
          </a:xfr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3600" b="0" kern="1200" spc="0" baseline="0" dirty="0"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4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9713" y="1344168"/>
            <a:ext cx="8578850" cy="4965192"/>
          </a:xfrm>
        </p:spPr>
        <p:txBody>
          <a:bodyPr/>
          <a:lstStyle>
            <a:lvl1pPr>
              <a:lnSpc>
                <a:spcPct val="95000"/>
              </a:lnSpc>
              <a:spcBef>
                <a:spcPts val="1480"/>
              </a:spcBef>
              <a:defRPr sz="3200">
                <a:solidFill>
                  <a:srgbClr val="435153"/>
                </a:solidFill>
                <a:latin typeface="+mj-lt"/>
              </a:defRPr>
            </a:lvl1pPr>
            <a:lvl2pPr>
              <a:lnSpc>
                <a:spcPct val="95000"/>
              </a:lnSpc>
              <a:spcBef>
                <a:spcPts val="600"/>
              </a:spcBef>
              <a:defRPr>
                <a:solidFill>
                  <a:srgbClr val="435153"/>
                </a:solidFill>
                <a:latin typeface="+mj-lt"/>
              </a:defRPr>
            </a:lvl2pPr>
            <a:lvl3pPr>
              <a:defRPr>
                <a:solidFill>
                  <a:srgbClr val="435153"/>
                </a:solidFill>
                <a:latin typeface="+mj-lt"/>
              </a:defRPr>
            </a:lvl3pPr>
            <a:lvl4pPr>
              <a:defRPr>
                <a:solidFill>
                  <a:srgbClr val="435153"/>
                </a:solidFill>
                <a:latin typeface="+mj-lt"/>
              </a:defRPr>
            </a:lvl4pPr>
            <a:lvl5pPr>
              <a:defRPr>
                <a:solidFill>
                  <a:srgbClr val="435153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705988"/>
      </p:ext>
    </p:extLst>
  </p:cSld>
  <p:clrMapOvr>
    <a:masterClrMapping/>
  </p:clrMapOvr>
  <p:transition xmlns:p14="http://schemas.microsoft.com/office/powerpoint/2010/main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716016" y="6475413"/>
            <a:ext cx="3826322" cy="1939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4572000" y="6475413"/>
            <a:ext cx="397033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0562r4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3568" y="332656"/>
            <a:ext cx="208823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November 2014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683568" y="6453336"/>
            <a:ext cx="720080" cy="201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l"/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4139952" y="6453336"/>
            <a:ext cx="648072" cy="201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GB" sz="1200" dirty="0" smtClean="0">
                <a:solidFill>
                  <a:schemeClr val="tx1"/>
                </a:solidFill>
              </a:rPr>
              <a:t>Slide </a:t>
            </a:r>
            <a:fld id="{D09C756B-EB39-4236-ADBB-73052B179AE4}" type="slidenum">
              <a:rPr lang="en-GB" sz="1200" smtClean="0">
                <a:solidFill>
                  <a:schemeClr val="tx1"/>
                </a:solidFill>
              </a:rPr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  <a:defRPr/>
              </a:pPr>
              <a:t>‹#›</a:t>
            </a:fld>
            <a:endParaRPr lang="en-GB" sz="1200" dirty="0" smtClean="0">
              <a:solidFill>
                <a:schemeClr val="tx1"/>
              </a:solidFill>
            </a:endParaRPr>
          </a:p>
        </p:txBody>
      </p:sp>
      <p:sp>
        <p:nvSpPr>
          <p:cNvPr id="14" name="Date Placeholder 3"/>
          <p:cNvSpPr txBox="1">
            <a:spLocks/>
          </p:cNvSpPr>
          <p:nvPr userDrawn="1"/>
        </p:nvSpPr>
        <p:spPr bwMode="auto">
          <a:xfrm>
            <a:off x="4932040" y="6453336"/>
            <a:ext cx="3600400" cy="201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GB" sz="1200" dirty="0" smtClean="0">
                <a:solidFill>
                  <a:schemeClr val="tx1"/>
                </a:solidFill>
              </a:rPr>
              <a:t>Norman Finn, Cisco Systems, Mark Hamilton, Spectralink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2.wmf"/><Relationship Id="rId3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802.11ak and </a:t>
            </a:r>
            <a:r>
              <a:rPr lang="en-GB" dirty="0"/>
              <a:t>802.1AC Convergence </a:t>
            </a:r>
            <a:r>
              <a:rPr lang="en-GB" dirty="0" smtClean="0"/>
              <a:t>Function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</a:t>
            </a:r>
            <a:r>
              <a:rPr lang="en-GB" sz="2000" b="0" dirty="0" smtClean="0"/>
              <a:t>11-24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3664444"/>
              </p:ext>
            </p:extLst>
          </p:nvPr>
        </p:nvGraphicFramePr>
        <p:xfrm>
          <a:off x="508000" y="2339975"/>
          <a:ext cx="8156575" cy="237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Document" r:id="rId4" imgW="8255000" imgH="2413000" progId="Word.Document.8">
                  <p:embed/>
                </p:oleObj>
              </mc:Choice>
              <mc:Fallback>
                <p:oleObj name="Document" r:id="rId4" imgW="8255000" imgH="24130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39975"/>
                        <a:ext cx="8156575" cy="2378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2348880"/>
            <a:ext cx="8578850" cy="3960480"/>
          </a:xfrm>
        </p:spPr>
        <p:txBody>
          <a:bodyPr/>
          <a:lstStyle/>
          <a:p>
            <a:pPr algn="ctr"/>
            <a:r>
              <a:rPr lang="en-US" dirty="0" smtClean="0"/>
              <a:t>New for 802.11ak consideration…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665548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/>
          <p:cNvSpPr/>
          <p:nvPr/>
        </p:nvSpPr>
        <p:spPr>
          <a:xfrm>
            <a:off x="210691" y="1747571"/>
            <a:ext cx="838200" cy="14616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68" name="Rectangle 67"/>
          <p:cNvSpPr/>
          <p:nvPr/>
        </p:nvSpPr>
        <p:spPr>
          <a:xfrm>
            <a:off x="210691" y="319846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69" name="Rectangle 68"/>
          <p:cNvSpPr/>
          <p:nvPr/>
        </p:nvSpPr>
        <p:spPr>
          <a:xfrm>
            <a:off x="1201291" y="1747571"/>
            <a:ext cx="838200" cy="14616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71" name="Rectangle 70"/>
          <p:cNvSpPr/>
          <p:nvPr/>
        </p:nvSpPr>
        <p:spPr>
          <a:xfrm>
            <a:off x="1201291" y="319846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7" name="Rectangle 96"/>
          <p:cNvSpPr/>
          <p:nvPr/>
        </p:nvSpPr>
        <p:spPr>
          <a:xfrm>
            <a:off x="6230491" y="3198976"/>
            <a:ext cx="1676401" cy="362752"/>
          </a:xfrm>
          <a:prstGeom prst="rect">
            <a:avLst/>
          </a:prstGeom>
          <a:solidFill>
            <a:srgbClr val="E2CEE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8" name="Rectangle 97"/>
          <p:cNvSpPr/>
          <p:nvPr/>
        </p:nvSpPr>
        <p:spPr>
          <a:xfrm>
            <a:off x="6230490" y="2846952"/>
            <a:ext cx="1680947" cy="362752"/>
          </a:xfrm>
          <a:prstGeom prst="rect">
            <a:avLst/>
          </a:prstGeom>
          <a:solidFill>
            <a:srgbClr val="E2CEE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6235037" y="3942728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652D89"/>
                </a:solidFill>
              </a:rPr>
              <a:t>AP STA 2</a:t>
            </a:r>
          </a:p>
        </p:txBody>
      </p:sp>
      <p:sp>
        <p:nvSpPr>
          <p:cNvPr id="93" name="Rectangle 92"/>
          <p:cNvSpPr/>
          <p:nvPr/>
        </p:nvSpPr>
        <p:spPr>
          <a:xfrm>
            <a:off x="2306191" y="3198976"/>
            <a:ext cx="1676401" cy="362752"/>
          </a:xfrm>
          <a:prstGeom prst="rect">
            <a:avLst/>
          </a:prstGeom>
          <a:solidFill>
            <a:srgbClr val="E2CEE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6" name="Rectangle 95"/>
          <p:cNvSpPr/>
          <p:nvPr/>
        </p:nvSpPr>
        <p:spPr>
          <a:xfrm>
            <a:off x="2307519" y="2846436"/>
            <a:ext cx="1675073" cy="362752"/>
          </a:xfrm>
          <a:prstGeom prst="rect">
            <a:avLst/>
          </a:prstGeom>
          <a:solidFill>
            <a:srgbClr val="E2CEE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2306192" y="3942728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652D89"/>
                </a:solidFill>
              </a:rPr>
              <a:t>AP STA 1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179513" y="4044832"/>
            <a:ext cx="2016224" cy="3922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6600"/>
                </a:solidFill>
              </a:rPr>
              <a:t>Non-AP STAs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7906892" y="3942728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126" name="Title 1"/>
          <p:cNvSpPr txBox="1">
            <a:spLocks/>
          </p:cNvSpPr>
          <p:nvPr/>
        </p:nvSpPr>
        <p:spPr>
          <a:xfrm>
            <a:off x="251520" y="764704"/>
            <a:ext cx="8588861" cy="762000"/>
          </a:xfrm>
          <a:prstGeom prst="rect">
            <a:avLst/>
          </a:prstGeom>
        </p:spPr>
        <p:txBody>
          <a:bodyPr vert="horz" lIns="82296" tIns="45720" rIns="82296" bIns="45720" rtlCol="0" anchor="b" anchorCtr="0">
            <a:noAutofit/>
          </a:bodyPr>
          <a:lstStyle>
            <a:lvl1pPr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  <a:defRPr lang="en-US" sz="3600" b="0" kern="1200" spc="0" baseline="0" dirty="0"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4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dirty="0" smtClean="0">
                <a:solidFill>
                  <a:srgbClr val="652D89"/>
                </a:solidFill>
              </a:rPr>
              <a:t>Extending this to P802.11ak + P802.1Qbz</a:t>
            </a:r>
            <a:endParaRPr lang="en-US" dirty="0">
              <a:solidFill>
                <a:srgbClr val="652D89"/>
              </a:solidFill>
            </a:endParaRPr>
          </a:p>
        </p:txBody>
      </p:sp>
      <p:cxnSp>
        <p:nvCxnSpPr>
          <p:cNvPr id="145" name="Straight Connector 144"/>
          <p:cNvCxnSpPr/>
          <p:nvPr/>
        </p:nvCxnSpPr>
        <p:spPr>
          <a:xfrm>
            <a:off x="1429891" y="3776099"/>
            <a:ext cx="1562196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>
            <a:off x="782191" y="3576475"/>
            <a:ext cx="0" cy="366253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1658491" y="3576475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>
            <a:off x="2725291" y="3576475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591691" y="3928499"/>
            <a:ext cx="3390901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3563491" y="3576475"/>
            <a:ext cx="0" cy="3520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6306691" y="3776099"/>
            <a:ext cx="685895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>
            <a:off x="6725790" y="3576475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>
            <a:off x="6306691" y="3928499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>
            <a:off x="7563990" y="3576475"/>
            <a:ext cx="0" cy="3520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>
            <a:off x="8364091" y="3776099"/>
            <a:ext cx="5715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>
            <a:off x="8516491" y="3576475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9" name="Rectangle 178"/>
          <p:cNvSpPr/>
          <p:nvPr/>
        </p:nvSpPr>
        <p:spPr>
          <a:xfrm>
            <a:off x="8097391" y="2846436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8097391" y="3198460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2296031" y="1772816"/>
            <a:ext cx="6639560" cy="3627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802.1Q bridge relay</a:t>
            </a:r>
          </a:p>
        </p:txBody>
      </p:sp>
      <p:sp>
        <p:nvSpPr>
          <p:cNvPr id="82" name="Rectangle 81"/>
          <p:cNvSpPr/>
          <p:nvPr/>
        </p:nvSpPr>
        <p:spPr>
          <a:xfrm>
            <a:off x="2296031" y="2496624"/>
            <a:ext cx="168656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83" name="Rectangle 82"/>
          <p:cNvSpPr/>
          <p:nvPr/>
        </p:nvSpPr>
        <p:spPr>
          <a:xfrm>
            <a:off x="6220329" y="2485380"/>
            <a:ext cx="168656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85" name="Rectangle 84"/>
          <p:cNvSpPr/>
          <p:nvPr/>
        </p:nvSpPr>
        <p:spPr>
          <a:xfrm>
            <a:off x="8097391" y="2135568"/>
            <a:ext cx="838200" cy="712564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Conv.</a:t>
            </a:r>
          </a:p>
          <a:p>
            <a:pPr algn="ctr"/>
            <a:r>
              <a:rPr lang="en-US" sz="2000" dirty="0" err="1" smtClean="0">
                <a:solidFill>
                  <a:srgbClr val="000000"/>
                </a:solidFill>
              </a:rPr>
              <a:t>Funct</a:t>
            </a:r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2296031" y="2135568"/>
            <a:ext cx="1681730" cy="361056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.1AC CF</a:t>
            </a:r>
          </a:p>
        </p:txBody>
      </p:sp>
      <p:sp>
        <p:nvSpPr>
          <p:cNvPr id="4" name="Oval 3"/>
          <p:cNvSpPr/>
          <p:nvPr/>
        </p:nvSpPr>
        <p:spPr>
          <a:xfrm>
            <a:off x="2740531" y="2430396"/>
            <a:ext cx="762000" cy="132456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SAP[ ]</a:t>
            </a:r>
          </a:p>
        </p:txBody>
      </p:sp>
      <p:sp>
        <p:nvSpPr>
          <p:cNvPr id="88" name="Oval 87"/>
          <p:cNvSpPr/>
          <p:nvPr/>
        </p:nvSpPr>
        <p:spPr>
          <a:xfrm>
            <a:off x="2382487" y="2073716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91" name="Oval 90"/>
          <p:cNvSpPr/>
          <p:nvPr/>
        </p:nvSpPr>
        <p:spPr>
          <a:xfrm>
            <a:off x="3258691" y="2074704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94" name="Rectangle 93"/>
          <p:cNvSpPr/>
          <p:nvPr/>
        </p:nvSpPr>
        <p:spPr>
          <a:xfrm>
            <a:off x="6228184" y="2125596"/>
            <a:ext cx="1678707" cy="361056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.1AC CF</a:t>
            </a:r>
          </a:p>
        </p:txBody>
      </p:sp>
      <p:sp>
        <p:nvSpPr>
          <p:cNvPr id="100" name="Oval 99"/>
          <p:cNvSpPr/>
          <p:nvPr/>
        </p:nvSpPr>
        <p:spPr>
          <a:xfrm>
            <a:off x="6664830" y="2420424"/>
            <a:ext cx="762000" cy="132456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SAP[ ]</a:t>
            </a:r>
          </a:p>
        </p:txBody>
      </p:sp>
      <p:sp>
        <p:nvSpPr>
          <p:cNvPr id="104" name="Oval 103"/>
          <p:cNvSpPr/>
          <p:nvPr/>
        </p:nvSpPr>
        <p:spPr>
          <a:xfrm>
            <a:off x="6306786" y="2063744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105" name="Oval 104"/>
          <p:cNvSpPr/>
          <p:nvPr/>
        </p:nvSpPr>
        <p:spPr>
          <a:xfrm>
            <a:off x="7182990" y="2064732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8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51520" y="4509120"/>
            <a:ext cx="8578850" cy="187224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That is, 802.1AC/802.11ak  are defining a SAP and a convergence function that supports multiple, logical links</a:t>
            </a:r>
            <a:r>
              <a:rPr lang="en-US" dirty="0"/>
              <a:t> </a:t>
            </a:r>
            <a:r>
              <a:rPr lang="en-US" dirty="0" smtClean="0"/>
              <a:t>as seen by the Bridge, to each of the 11ak-aware non-AP endpoints.</a:t>
            </a:r>
          </a:p>
        </p:txBody>
      </p:sp>
    </p:spTree>
    <p:extLst>
      <p:ext uri="{BB962C8B-B14F-4D97-AF65-F5344CB8AC3E}">
        <p14:creationId xmlns:p14="http://schemas.microsoft.com/office/powerpoint/2010/main" val="857004441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/>
          <p:cNvSpPr/>
          <p:nvPr/>
        </p:nvSpPr>
        <p:spPr>
          <a:xfrm>
            <a:off x="6516216" y="4237936"/>
            <a:ext cx="1512168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       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P802.11ak and non-11ak STNs on one AP.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4932040" y="1844824"/>
            <a:ext cx="3024336" cy="6507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w/Bridge and </a:t>
            </a:r>
          </a:p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non-11ak (legacy) access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2915816" y="2132856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STAs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37456" y="3874132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37456" y="458806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645568" y="3874132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645568" y="458806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7" name="Straight Connector 36"/>
          <p:cNvCxnSpPr>
            <a:stCxn id="33" idx="2"/>
          </p:cNvCxnSpPr>
          <p:nvPr/>
        </p:nvCxnSpPr>
        <p:spPr>
          <a:xfrm>
            <a:off x="1056556" y="4950812"/>
            <a:ext cx="0" cy="46088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026568" y="4950812"/>
            <a:ext cx="0" cy="532896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611560" y="2132856"/>
            <a:ext cx="1872208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Non-11ak STAs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827584" y="5483708"/>
            <a:ext cx="5400600" cy="33524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2771800" y="3876032"/>
            <a:ext cx="838200" cy="724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771800" y="4589960"/>
            <a:ext cx="838200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4932040" y="4237936"/>
            <a:ext cx="129614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4932040" y="4589960"/>
            <a:ext cx="129614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3995936" y="5195676"/>
            <a:ext cx="1296144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6796608" y="4907644"/>
            <a:ext cx="1185664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3152800" y="4952712"/>
            <a:ext cx="0" cy="386980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4932040" y="3876032"/>
            <a:ext cx="208823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6012160" y="4043548"/>
            <a:ext cx="0" cy="144016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6804248" y="4043548"/>
            <a:ext cx="0" cy="36004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6012160" y="4043548"/>
            <a:ext cx="792088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267300" y="3827524"/>
            <a:ext cx="582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AP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932040" y="2986677"/>
            <a:ext cx="3096344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69" name="Rectangle 68"/>
          <p:cNvSpPr/>
          <p:nvPr/>
        </p:nvSpPr>
        <p:spPr>
          <a:xfrm>
            <a:off x="7236296" y="3501008"/>
            <a:ext cx="792088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.1AC</a:t>
            </a:r>
          </a:p>
        </p:txBody>
      </p:sp>
      <p:cxnSp>
        <p:nvCxnSpPr>
          <p:cNvPr id="71" name="Straight Connector 70"/>
          <p:cNvCxnSpPr/>
          <p:nvPr/>
        </p:nvCxnSpPr>
        <p:spPr>
          <a:xfrm>
            <a:off x="7668344" y="3284984"/>
            <a:ext cx="0" cy="111860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3851920" y="3874132"/>
            <a:ext cx="838200" cy="724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851920" y="4588060"/>
            <a:ext cx="838200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4232920" y="4950812"/>
            <a:ext cx="0" cy="24296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2987824" y="5339692"/>
            <a:ext cx="2664296" cy="8384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Left Brace 4"/>
          <p:cNvSpPr/>
          <p:nvPr/>
        </p:nvSpPr>
        <p:spPr bwMode="auto">
          <a:xfrm rot="5400000">
            <a:off x="1356792" y="1747664"/>
            <a:ext cx="288032" cy="1778496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Left Brace 40"/>
          <p:cNvSpPr/>
          <p:nvPr/>
        </p:nvSpPr>
        <p:spPr bwMode="auto">
          <a:xfrm rot="5400000">
            <a:off x="3517032" y="1747664"/>
            <a:ext cx="288032" cy="1778496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Left Brace 41"/>
          <p:cNvSpPr/>
          <p:nvPr/>
        </p:nvSpPr>
        <p:spPr bwMode="auto">
          <a:xfrm rot="5400000">
            <a:off x="6289340" y="1135596"/>
            <a:ext cx="288032" cy="3002632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932040" y="3509827"/>
            <a:ext cx="792088" cy="362752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.1AC</a:t>
            </a:r>
          </a:p>
        </p:txBody>
      </p:sp>
      <p:cxnSp>
        <p:nvCxnSpPr>
          <p:cNvPr id="131" name="Straight Connector 130"/>
          <p:cNvCxnSpPr/>
          <p:nvPr/>
        </p:nvCxnSpPr>
        <p:spPr>
          <a:xfrm>
            <a:off x="5167908" y="3284984"/>
            <a:ext cx="0" cy="1910692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436096" y="3284984"/>
            <a:ext cx="0" cy="2063092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4956408" y="3800600"/>
            <a:ext cx="762000" cy="132456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SAP[ ]</a:t>
            </a:r>
          </a:p>
        </p:txBody>
      </p:sp>
      <p:sp>
        <p:nvSpPr>
          <p:cNvPr id="47" name="Oval 46"/>
          <p:cNvSpPr/>
          <p:nvPr/>
        </p:nvSpPr>
        <p:spPr>
          <a:xfrm>
            <a:off x="4598364" y="3443920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48" name="Oval 47"/>
          <p:cNvSpPr/>
          <p:nvPr/>
        </p:nvSpPr>
        <p:spPr>
          <a:xfrm>
            <a:off x="5258544" y="3444908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49" name="Oval 48"/>
          <p:cNvSpPr/>
          <p:nvPr/>
        </p:nvSpPr>
        <p:spPr>
          <a:xfrm>
            <a:off x="7266384" y="4160640"/>
            <a:ext cx="762000" cy="132456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SAP[ ]</a:t>
            </a:r>
          </a:p>
        </p:txBody>
      </p:sp>
      <p:sp>
        <p:nvSpPr>
          <p:cNvPr id="53" name="Oval 52"/>
          <p:cNvSpPr/>
          <p:nvPr/>
        </p:nvSpPr>
        <p:spPr>
          <a:xfrm>
            <a:off x="7346776" y="3457644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</p:spTree>
    <p:extLst>
      <p:ext uri="{BB962C8B-B14F-4D97-AF65-F5344CB8AC3E}">
        <p14:creationId xmlns:p14="http://schemas.microsoft.com/office/powerpoint/2010/main" val="683296583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/>
          <p:cNvSpPr/>
          <p:nvPr/>
        </p:nvSpPr>
        <p:spPr>
          <a:xfrm>
            <a:off x="35496" y="1412776"/>
            <a:ext cx="1080120" cy="86680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78" name="Left Brace 77"/>
          <p:cNvSpPr/>
          <p:nvPr/>
        </p:nvSpPr>
        <p:spPr bwMode="auto">
          <a:xfrm rot="5400000">
            <a:off x="431540" y="2168860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1043608" y="1772816"/>
            <a:ext cx="936104" cy="50676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80" name="Left Brace 79"/>
          <p:cNvSpPr/>
          <p:nvPr/>
        </p:nvSpPr>
        <p:spPr bwMode="auto">
          <a:xfrm rot="5400000">
            <a:off x="1367644" y="2168860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8100392" y="1412776"/>
            <a:ext cx="936104" cy="86680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82" name="Left Brace 81"/>
          <p:cNvSpPr/>
          <p:nvPr/>
        </p:nvSpPr>
        <p:spPr bwMode="auto">
          <a:xfrm rot="5400000">
            <a:off x="8424428" y="2168860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7236296" y="1772816"/>
            <a:ext cx="936104" cy="50676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85" name="Left Brace 84"/>
          <p:cNvSpPr/>
          <p:nvPr/>
        </p:nvSpPr>
        <p:spPr bwMode="auto">
          <a:xfrm rot="5400000">
            <a:off x="7560332" y="2168860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1907704" y="1772816"/>
            <a:ext cx="2683554" cy="6507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w/Bridge and </a:t>
            </a:r>
          </a:p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non-11ak (legacy) access</a:t>
            </a:r>
          </a:p>
        </p:txBody>
      </p:sp>
      <p:sp>
        <p:nvSpPr>
          <p:cNvPr id="89" name="Left Brace 88"/>
          <p:cNvSpPr/>
          <p:nvPr/>
        </p:nvSpPr>
        <p:spPr bwMode="auto">
          <a:xfrm rot="5400000">
            <a:off x="3059832" y="1340768"/>
            <a:ext cx="288032" cy="2448272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5148064" y="1196752"/>
            <a:ext cx="1675441" cy="122684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w/Bridge,</a:t>
            </a:r>
          </a:p>
          <a:p>
            <a:pPr algn="ctr"/>
            <a:r>
              <a:rPr lang="en-US" sz="2000" b="1" dirty="0">
                <a:solidFill>
                  <a:schemeClr val="accent6"/>
                </a:solidFill>
              </a:rPr>
              <a:t>u</a:t>
            </a:r>
            <a:r>
              <a:rPr lang="en-US" sz="2000" b="1" dirty="0" smtClean="0">
                <a:solidFill>
                  <a:schemeClr val="accent6"/>
                </a:solidFill>
              </a:rPr>
              <a:t>ses DS </a:t>
            </a:r>
          </a:p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for non-11ak access</a:t>
            </a:r>
          </a:p>
        </p:txBody>
      </p:sp>
      <p:sp>
        <p:nvSpPr>
          <p:cNvPr id="94" name="Left Brace 93"/>
          <p:cNvSpPr/>
          <p:nvPr/>
        </p:nvSpPr>
        <p:spPr bwMode="auto">
          <a:xfrm rot="5400000">
            <a:off x="5796136" y="1268760"/>
            <a:ext cx="288032" cy="25922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5220072" y="3356992"/>
            <a:ext cx="1610332" cy="36004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.1AC</a:t>
            </a:r>
          </a:p>
        </p:txBody>
      </p:sp>
      <p:sp>
        <p:nvSpPr>
          <p:cNvPr id="73" name="Rectangle 72"/>
          <p:cNvSpPr/>
          <p:nvPr/>
        </p:nvSpPr>
        <p:spPr>
          <a:xfrm>
            <a:off x="2267744" y="3356992"/>
            <a:ext cx="1512168" cy="36004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.1AC</a:t>
            </a:r>
          </a:p>
        </p:txBody>
      </p:sp>
      <p:sp>
        <p:nvSpPr>
          <p:cNvPr id="72" name="Rectangle 71"/>
          <p:cNvSpPr/>
          <p:nvPr/>
        </p:nvSpPr>
        <p:spPr>
          <a:xfrm>
            <a:off x="3328120" y="4093920"/>
            <a:ext cx="2376264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       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P802.11ak and non-11ak STNs on two APs.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79512" y="3730116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79512" y="4444044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7" name="Straight Connector 36"/>
          <p:cNvCxnSpPr>
            <a:stCxn id="33" idx="2"/>
          </p:cNvCxnSpPr>
          <p:nvPr/>
        </p:nvCxnSpPr>
        <p:spPr>
          <a:xfrm>
            <a:off x="598612" y="4806796"/>
            <a:ext cx="0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4" name="Group 83"/>
          <p:cNvGrpSpPr/>
          <p:nvPr/>
        </p:nvGrpSpPr>
        <p:grpSpPr>
          <a:xfrm>
            <a:off x="8100392" y="3730116"/>
            <a:ext cx="838200" cy="1465560"/>
            <a:chOff x="8172400" y="2539504"/>
            <a:chExt cx="838200" cy="1465560"/>
          </a:xfrm>
        </p:grpSpPr>
        <p:sp>
          <p:nvSpPr>
            <p:cNvPr id="34" name="Rectangle 33"/>
            <p:cNvSpPr/>
            <p:nvPr/>
          </p:nvSpPr>
          <p:spPr>
            <a:xfrm>
              <a:off x="8172400" y="2539504"/>
              <a:ext cx="838200" cy="72465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FF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8172400" y="3253432"/>
              <a:ext cx="838200" cy="3627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FF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8553400" y="3616184"/>
              <a:ext cx="0" cy="388880"/>
            </a:xfrm>
            <a:prstGeom prst="line">
              <a:avLst/>
            </a:prstGeom>
            <a:ln w="28575" cmpd="sng">
              <a:solidFill>
                <a:srgbClr val="0000FF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" name="Straight Connector 39"/>
          <p:cNvCxnSpPr/>
          <p:nvPr/>
        </p:nvCxnSpPr>
        <p:spPr>
          <a:xfrm>
            <a:off x="323528" y="5195676"/>
            <a:ext cx="2880320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1167880" y="3730116"/>
            <a:ext cx="838200" cy="724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167880" y="4445944"/>
            <a:ext cx="838200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272780" y="4093920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272780" y="4445944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1212504" y="5051660"/>
            <a:ext cx="1440160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890392" y="4763628"/>
            <a:ext cx="1185664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1548880" y="4808696"/>
            <a:ext cx="0" cy="24296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2272780" y="3732016"/>
            <a:ext cx="150713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2987824" y="3899532"/>
            <a:ext cx="0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583632" y="3899532"/>
            <a:ext cx="0" cy="36004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987824" y="3899532"/>
            <a:ext cx="595808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608040" y="3683508"/>
            <a:ext cx="582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AP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2267744" y="2852936"/>
            <a:ext cx="2644552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69" name="Rectangle 68"/>
          <p:cNvSpPr/>
          <p:nvPr/>
        </p:nvSpPr>
        <p:spPr>
          <a:xfrm>
            <a:off x="4120208" y="3356992"/>
            <a:ext cx="792088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.1AC</a:t>
            </a:r>
          </a:p>
        </p:txBody>
      </p:sp>
      <p:cxnSp>
        <p:nvCxnSpPr>
          <p:cNvPr id="71" name="Straight Connector 70"/>
          <p:cNvCxnSpPr/>
          <p:nvPr/>
        </p:nvCxnSpPr>
        <p:spPr>
          <a:xfrm>
            <a:off x="4552256" y="3212976"/>
            <a:ext cx="0" cy="1046596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2508648" y="3212976"/>
            <a:ext cx="0" cy="183868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 flipH="1">
            <a:off x="7098432" y="3732016"/>
            <a:ext cx="838200" cy="724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88" name="Rectangle 87"/>
          <p:cNvSpPr/>
          <p:nvPr/>
        </p:nvSpPr>
        <p:spPr>
          <a:xfrm flipH="1">
            <a:off x="7098432" y="4445944"/>
            <a:ext cx="838200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1" name="Rectangle 90"/>
          <p:cNvSpPr/>
          <p:nvPr/>
        </p:nvSpPr>
        <p:spPr>
          <a:xfrm flipH="1">
            <a:off x="5920408" y="4093920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2" name="Rectangle 91"/>
          <p:cNvSpPr/>
          <p:nvPr/>
        </p:nvSpPr>
        <p:spPr>
          <a:xfrm flipH="1">
            <a:off x="5920408" y="4445944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93" name="Straight Connector 92"/>
          <p:cNvCxnSpPr/>
          <p:nvPr/>
        </p:nvCxnSpPr>
        <p:spPr>
          <a:xfrm flipH="1">
            <a:off x="6451848" y="5051660"/>
            <a:ext cx="1440160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>
            <a:off x="7555632" y="4808696"/>
            <a:ext cx="0" cy="24296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 flipH="1">
            <a:off x="5220072" y="3732016"/>
            <a:ext cx="161033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97" name="Straight Connector 96"/>
          <p:cNvCxnSpPr/>
          <p:nvPr/>
        </p:nvCxnSpPr>
        <p:spPr>
          <a:xfrm>
            <a:off x="6064424" y="3899532"/>
            <a:ext cx="0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>
            <a:off x="5416352" y="3899532"/>
            <a:ext cx="0" cy="36004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5416352" y="3899532"/>
            <a:ext cx="648072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 flipH="1">
            <a:off x="5914261" y="3683508"/>
            <a:ext cx="582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AP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 flipH="1">
            <a:off x="5220072" y="2852936"/>
            <a:ext cx="1610332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cxnSp>
        <p:nvCxnSpPr>
          <p:cNvPr id="104" name="Straight Connector 103"/>
          <p:cNvCxnSpPr/>
          <p:nvPr/>
        </p:nvCxnSpPr>
        <p:spPr>
          <a:xfrm>
            <a:off x="6595864" y="3212976"/>
            <a:ext cx="0" cy="183868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940152" y="5195676"/>
            <a:ext cx="2736304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 bwMode="auto">
          <a:xfrm flipV="1">
            <a:off x="7668344" y="5589240"/>
            <a:ext cx="0" cy="36004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46371" y="5478323"/>
            <a:ext cx="90272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Note that connectivity between this 11ak STN and the other</a:t>
            </a:r>
            <a:b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stations depends on some connection between the Bridges </a:t>
            </a:r>
            <a:r>
              <a:rPr lang="en-US" b="1" dirty="0" smtClean="0">
                <a:solidFill>
                  <a:srgbClr val="963B01"/>
                </a:solidFill>
              </a:rPr>
              <a:t>not shown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.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48264" y="3284984"/>
            <a:ext cx="11464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isolated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242426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ctangle 85"/>
          <p:cNvSpPr/>
          <p:nvPr/>
        </p:nvSpPr>
        <p:spPr>
          <a:xfrm>
            <a:off x="35496" y="1412776"/>
            <a:ext cx="1080120" cy="86680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89" name="Left Brace 88"/>
          <p:cNvSpPr/>
          <p:nvPr/>
        </p:nvSpPr>
        <p:spPr bwMode="auto">
          <a:xfrm rot="5400000">
            <a:off x="431540" y="2168860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1043608" y="1772816"/>
            <a:ext cx="936104" cy="50676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94" name="Left Brace 93"/>
          <p:cNvSpPr/>
          <p:nvPr/>
        </p:nvSpPr>
        <p:spPr bwMode="auto">
          <a:xfrm rot="5400000">
            <a:off x="1367644" y="2168860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8100392" y="1412776"/>
            <a:ext cx="936104" cy="86680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103" name="Left Brace 102"/>
          <p:cNvSpPr/>
          <p:nvPr/>
        </p:nvSpPr>
        <p:spPr bwMode="auto">
          <a:xfrm rot="5400000">
            <a:off x="8424428" y="2168860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7236296" y="1772816"/>
            <a:ext cx="936104" cy="50676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106" name="Left Brace 105"/>
          <p:cNvSpPr/>
          <p:nvPr/>
        </p:nvSpPr>
        <p:spPr bwMode="auto">
          <a:xfrm rot="5400000">
            <a:off x="7560332" y="2168860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1907704" y="1772816"/>
            <a:ext cx="2683554" cy="6507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w/Bridge and </a:t>
            </a:r>
          </a:p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non-11ak (legacy) access</a:t>
            </a:r>
          </a:p>
        </p:txBody>
      </p:sp>
      <p:sp>
        <p:nvSpPr>
          <p:cNvPr id="109" name="Left Brace 108"/>
          <p:cNvSpPr/>
          <p:nvPr/>
        </p:nvSpPr>
        <p:spPr bwMode="auto">
          <a:xfrm rot="5400000">
            <a:off x="3059832" y="1340768"/>
            <a:ext cx="288032" cy="2448272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5148064" y="1196752"/>
            <a:ext cx="1675441" cy="122684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w/Bridge,</a:t>
            </a:r>
          </a:p>
          <a:p>
            <a:pPr algn="ctr"/>
            <a:r>
              <a:rPr lang="en-US" sz="2000" b="1" dirty="0">
                <a:solidFill>
                  <a:schemeClr val="accent6"/>
                </a:solidFill>
              </a:rPr>
              <a:t>u</a:t>
            </a:r>
            <a:r>
              <a:rPr lang="en-US" sz="2000" b="1" dirty="0" smtClean="0">
                <a:solidFill>
                  <a:schemeClr val="accent6"/>
                </a:solidFill>
              </a:rPr>
              <a:t>ses DS </a:t>
            </a:r>
          </a:p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for non-11ak access</a:t>
            </a:r>
          </a:p>
        </p:txBody>
      </p:sp>
      <p:sp>
        <p:nvSpPr>
          <p:cNvPr id="111" name="Left Brace 110"/>
          <p:cNvSpPr/>
          <p:nvPr/>
        </p:nvSpPr>
        <p:spPr bwMode="auto">
          <a:xfrm rot="5400000">
            <a:off x="5796136" y="1268760"/>
            <a:ext cx="288032" cy="25922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5868144" y="3356992"/>
            <a:ext cx="1368152" cy="36004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.1AC</a:t>
            </a:r>
          </a:p>
        </p:txBody>
      </p:sp>
      <p:sp>
        <p:nvSpPr>
          <p:cNvPr id="77" name="Rectangle 76"/>
          <p:cNvSpPr/>
          <p:nvPr/>
        </p:nvSpPr>
        <p:spPr>
          <a:xfrm flipH="1">
            <a:off x="5148064" y="4093920"/>
            <a:ext cx="1027856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DS</a:t>
            </a:r>
          </a:p>
        </p:txBody>
      </p:sp>
      <p:sp>
        <p:nvSpPr>
          <p:cNvPr id="73" name="Rectangle 72"/>
          <p:cNvSpPr/>
          <p:nvPr/>
        </p:nvSpPr>
        <p:spPr>
          <a:xfrm>
            <a:off x="1979712" y="3356992"/>
            <a:ext cx="1152128" cy="36004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.1AC</a:t>
            </a:r>
          </a:p>
        </p:txBody>
      </p:sp>
      <p:sp>
        <p:nvSpPr>
          <p:cNvPr id="72" name="Rectangle 71"/>
          <p:cNvSpPr/>
          <p:nvPr/>
        </p:nvSpPr>
        <p:spPr>
          <a:xfrm>
            <a:off x="2843808" y="4093920"/>
            <a:ext cx="1152128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       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P802.11ak and non-11ak STNs on two APs.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79512" y="3730116"/>
            <a:ext cx="811832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79512" y="4444044"/>
            <a:ext cx="811832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7" name="Straight Connector 36"/>
          <p:cNvCxnSpPr>
            <a:stCxn id="33" idx="2"/>
          </p:cNvCxnSpPr>
          <p:nvPr/>
        </p:nvCxnSpPr>
        <p:spPr>
          <a:xfrm>
            <a:off x="585428" y="4806796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8172400" y="3730116"/>
            <a:ext cx="766192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5" name="Rectangle 34"/>
          <p:cNvSpPr/>
          <p:nvPr/>
        </p:nvSpPr>
        <p:spPr>
          <a:xfrm>
            <a:off x="8172400" y="4444044"/>
            <a:ext cx="766192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8481392" y="4806796"/>
            <a:ext cx="0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23528" y="5195676"/>
            <a:ext cx="2520280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1095872" y="3730116"/>
            <a:ext cx="811832" cy="724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095872" y="4445944"/>
            <a:ext cx="811832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1984748" y="4093920"/>
            <a:ext cx="787052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1984748" y="4445944"/>
            <a:ext cx="787052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1356520" y="5051660"/>
            <a:ext cx="1127248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1548880" y="4808696"/>
            <a:ext cx="0" cy="24296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1984748" y="3732016"/>
            <a:ext cx="1147887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2699792" y="3899532"/>
            <a:ext cx="0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007568" y="3906599"/>
            <a:ext cx="0" cy="36004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699792" y="3899532"/>
            <a:ext cx="288032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320008" y="3683508"/>
            <a:ext cx="582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AP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1979712" y="2852936"/>
            <a:ext cx="2448272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69" name="Rectangle 68"/>
          <p:cNvSpPr/>
          <p:nvPr/>
        </p:nvSpPr>
        <p:spPr>
          <a:xfrm>
            <a:off x="3295600" y="3356992"/>
            <a:ext cx="700336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.1AC</a:t>
            </a:r>
          </a:p>
        </p:txBody>
      </p:sp>
      <p:cxnSp>
        <p:nvCxnSpPr>
          <p:cNvPr id="71" name="Straight Connector 70"/>
          <p:cNvCxnSpPr/>
          <p:nvPr/>
        </p:nvCxnSpPr>
        <p:spPr>
          <a:xfrm>
            <a:off x="3511624" y="3284984"/>
            <a:ext cx="0" cy="97458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2220616" y="3284984"/>
            <a:ext cx="0" cy="1766676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 flipH="1">
            <a:off x="7308304" y="3732016"/>
            <a:ext cx="772344" cy="724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88" name="Rectangle 87"/>
          <p:cNvSpPr/>
          <p:nvPr/>
        </p:nvSpPr>
        <p:spPr>
          <a:xfrm flipH="1">
            <a:off x="7308304" y="4445944"/>
            <a:ext cx="772344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1" name="Rectangle 90"/>
          <p:cNvSpPr/>
          <p:nvPr/>
        </p:nvSpPr>
        <p:spPr>
          <a:xfrm flipH="1">
            <a:off x="6444208" y="4093920"/>
            <a:ext cx="792088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2" name="Rectangle 91"/>
          <p:cNvSpPr/>
          <p:nvPr/>
        </p:nvSpPr>
        <p:spPr>
          <a:xfrm flipH="1">
            <a:off x="6444208" y="4445944"/>
            <a:ext cx="792088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93" name="Straight Connector 92"/>
          <p:cNvCxnSpPr/>
          <p:nvPr/>
        </p:nvCxnSpPr>
        <p:spPr>
          <a:xfrm flipH="1">
            <a:off x="6804248" y="5051660"/>
            <a:ext cx="1087760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>
            <a:off x="7699648" y="4808696"/>
            <a:ext cx="0" cy="24296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 flipH="1">
            <a:off x="5868144" y="3732016"/>
            <a:ext cx="1366824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97" name="Straight Connector 96"/>
          <p:cNvCxnSpPr/>
          <p:nvPr/>
        </p:nvCxnSpPr>
        <p:spPr>
          <a:xfrm>
            <a:off x="6588224" y="3899532"/>
            <a:ext cx="0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>
            <a:off x="6012160" y="3899532"/>
            <a:ext cx="0" cy="36004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6012160" y="3899532"/>
            <a:ext cx="576064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 flipH="1">
            <a:off x="6318825" y="3683508"/>
            <a:ext cx="582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AP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 flipH="1">
            <a:off x="4644008" y="2852936"/>
            <a:ext cx="2590960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cxnSp>
        <p:nvCxnSpPr>
          <p:cNvPr id="104" name="Straight Connector 103"/>
          <p:cNvCxnSpPr/>
          <p:nvPr/>
        </p:nvCxnSpPr>
        <p:spPr>
          <a:xfrm>
            <a:off x="7000428" y="3212976"/>
            <a:ext cx="0" cy="183868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940152" y="5195676"/>
            <a:ext cx="2736304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95536" y="5703639"/>
            <a:ext cx="86314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Now, all stations are </a:t>
            </a:r>
            <a:r>
              <a:rPr lang="en-US" b="1" dirty="0" smtClean="0">
                <a:solidFill>
                  <a:srgbClr val="008000"/>
                </a:solidFill>
              </a:rPr>
              <a:t>fully connected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, but the DS </a:t>
            </a:r>
            <a:r>
              <a:rPr lang="en-US" dirty="0" smtClean="0">
                <a:solidFill>
                  <a:srgbClr val="000090"/>
                </a:solidFill>
              </a:rPr>
              <a:t>appears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to be split.</a:t>
            </a:r>
            <a:endParaRPr lang="en-US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5148064" y="3356992"/>
            <a:ext cx="648072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.1AC</a:t>
            </a:r>
          </a:p>
        </p:txBody>
      </p:sp>
      <p:cxnSp>
        <p:nvCxnSpPr>
          <p:cNvPr id="79" name="Straight Connector 78"/>
          <p:cNvCxnSpPr/>
          <p:nvPr/>
        </p:nvCxnSpPr>
        <p:spPr>
          <a:xfrm>
            <a:off x="3995936" y="5195676"/>
            <a:ext cx="1080120" cy="0"/>
          </a:xfrm>
          <a:prstGeom prst="line">
            <a:avLst/>
          </a:prstGeom>
          <a:ln w="57150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4860032" y="3365376"/>
            <a:ext cx="0" cy="1838684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211960" y="3356992"/>
            <a:ext cx="0" cy="1838684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5580112" y="3284984"/>
            <a:ext cx="0" cy="97458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Freeform 112"/>
          <p:cNvSpPr/>
          <p:nvPr/>
        </p:nvSpPr>
        <p:spPr>
          <a:xfrm>
            <a:off x="3563227" y="2936713"/>
            <a:ext cx="1958011" cy="2220477"/>
          </a:xfrm>
          <a:custGeom>
            <a:avLst/>
            <a:gdLst>
              <a:gd name="connsiteX0" fmla="*/ 0 w 1905092"/>
              <a:gd name="connsiteY0" fmla="*/ 127293 h 2129243"/>
              <a:gd name="connsiteX1" fmla="*/ 555652 w 1905092"/>
              <a:gd name="connsiteY1" fmla="*/ 215484 h 2129243"/>
              <a:gd name="connsiteX2" fmla="*/ 943726 w 1905092"/>
              <a:gd name="connsiteY2" fmla="*/ 2129242 h 2129243"/>
              <a:gd name="connsiteX3" fmla="*/ 1225962 w 1905092"/>
              <a:gd name="connsiteY3" fmla="*/ 206665 h 2129243"/>
              <a:gd name="connsiteX4" fmla="*/ 1905092 w 1905092"/>
              <a:gd name="connsiteY4" fmla="*/ 180208 h 2129243"/>
              <a:gd name="connsiteX0" fmla="*/ 0 w 1905092"/>
              <a:gd name="connsiteY0" fmla="*/ 161132 h 2163082"/>
              <a:gd name="connsiteX1" fmla="*/ 555652 w 1905092"/>
              <a:gd name="connsiteY1" fmla="*/ 249323 h 2163082"/>
              <a:gd name="connsiteX2" fmla="*/ 943726 w 1905092"/>
              <a:gd name="connsiteY2" fmla="*/ 2163081 h 2163082"/>
              <a:gd name="connsiteX3" fmla="*/ 1225962 w 1905092"/>
              <a:gd name="connsiteY3" fmla="*/ 240504 h 2163082"/>
              <a:gd name="connsiteX4" fmla="*/ 1905092 w 1905092"/>
              <a:gd name="connsiteY4" fmla="*/ 28845 h 2163082"/>
              <a:gd name="connsiteX0" fmla="*/ 0 w 1949191"/>
              <a:gd name="connsiteY0" fmla="*/ 78016 h 2212253"/>
              <a:gd name="connsiteX1" fmla="*/ 599751 w 1949191"/>
              <a:gd name="connsiteY1" fmla="*/ 298494 h 2212253"/>
              <a:gd name="connsiteX2" fmla="*/ 987825 w 1949191"/>
              <a:gd name="connsiteY2" fmla="*/ 2212252 h 2212253"/>
              <a:gd name="connsiteX3" fmla="*/ 1270061 w 1949191"/>
              <a:gd name="connsiteY3" fmla="*/ 289675 h 2212253"/>
              <a:gd name="connsiteX4" fmla="*/ 1949191 w 1949191"/>
              <a:gd name="connsiteY4" fmla="*/ 78016 h 2212253"/>
              <a:gd name="connsiteX0" fmla="*/ 0 w 1949191"/>
              <a:gd name="connsiteY0" fmla="*/ 28846 h 2163083"/>
              <a:gd name="connsiteX1" fmla="*/ 599751 w 1949191"/>
              <a:gd name="connsiteY1" fmla="*/ 249324 h 2163083"/>
              <a:gd name="connsiteX2" fmla="*/ 987825 w 1949191"/>
              <a:gd name="connsiteY2" fmla="*/ 2163082 h 2163083"/>
              <a:gd name="connsiteX3" fmla="*/ 1270061 w 1949191"/>
              <a:gd name="connsiteY3" fmla="*/ 240505 h 2163083"/>
              <a:gd name="connsiteX4" fmla="*/ 1949191 w 1949191"/>
              <a:gd name="connsiteY4" fmla="*/ 28846 h 2163083"/>
              <a:gd name="connsiteX0" fmla="*/ 0 w 1949191"/>
              <a:gd name="connsiteY0" fmla="*/ 1960 h 2189112"/>
              <a:gd name="connsiteX1" fmla="*/ 599751 w 1949191"/>
              <a:gd name="connsiteY1" fmla="*/ 275353 h 2189112"/>
              <a:gd name="connsiteX2" fmla="*/ 987825 w 1949191"/>
              <a:gd name="connsiteY2" fmla="*/ 2189111 h 2189112"/>
              <a:gd name="connsiteX3" fmla="*/ 1270061 w 1949191"/>
              <a:gd name="connsiteY3" fmla="*/ 266534 h 2189112"/>
              <a:gd name="connsiteX4" fmla="*/ 1949191 w 1949191"/>
              <a:gd name="connsiteY4" fmla="*/ 54875 h 2189112"/>
              <a:gd name="connsiteX0" fmla="*/ 0 w 1958011"/>
              <a:gd name="connsiteY0" fmla="*/ 33325 h 2220477"/>
              <a:gd name="connsiteX1" fmla="*/ 599751 w 1958011"/>
              <a:gd name="connsiteY1" fmla="*/ 306718 h 2220477"/>
              <a:gd name="connsiteX2" fmla="*/ 987825 w 1958011"/>
              <a:gd name="connsiteY2" fmla="*/ 2220476 h 2220477"/>
              <a:gd name="connsiteX3" fmla="*/ 1270061 w 1958011"/>
              <a:gd name="connsiteY3" fmla="*/ 297899 h 2220477"/>
              <a:gd name="connsiteX4" fmla="*/ 1958011 w 1958011"/>
              <a:gd name="connsiteY4" fmla="*/ 6868 h 2220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8011" h="2220477">
                <a:moveTo>
                  <a:pt x="0" y="33325"/>
                </a:moveTo>
                <a:cubicBezTo>
                  <a:pt x="260921" y="51698"/>
                  <a:pt x="435114" y="-57807"/>
                  <a:pt x="599751" y="306718"/>
                </a:cubicBezTo>
                <a:cubicBezTo>
                  <a:pt x="764388" y="671243"/>
                  <a:pt x="876107" y="2221946"/>
                  <a:pt x="987825" y="2220476"/>
                </a:cubicBezTo>
                <a:cubicBezTo>
                  <a:pt x="1099543" y="2219006"/>
                  <a:pt x="1108363" y="666834"/>
                  <a:pt x="1270061" y="297899"/>
                </a:cubicBezTo>
                <a:cubicBezTo>
                  <a:pt x="1431759" y="-71036"/>
                  <a:pt x="1958011" y="6868"/>
                  <a:pt x="1958011" y="6868"/>
                </a:cubicBezTo>
              </a:path>
            </a:pathLst>
          </a:custGeom>
          <a:ln w="28575" cmpd="sng">
            <a:solidFill>
              <a:srgbClr val="008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1837544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Rectangle 89"/>
          <p:cNvSpPr/>
          <p:nvPr/>
        </p:nvSpPr>
        <p:spPr>
          <a:xfrm flipH="1">
            <a:off x="3923928" y="4093920"/>
            <a:ext cx="1368152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85" name="Straight Connector 84"/>
          <p:cNvCxnSpPr/>
          <p:nvPr/>
        </p:nvCxnSpPr>
        <p:spPr>
          <a:xfrm>
            <a:off x="4067944" y="3365376"/>
            <a:ext cx="0" cy="1838684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3707904" y="5195676"/>
            <a:ext cx="360040" cy="0"/>
          </a:xfrm>
          <a:prstGeom prst="line">
            <a:avLst/>
          </a:prstGeom>
          <a:ln w="57150" cmpd="sng">
            <a:solidFill>
              <a:srgbClr val="435153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3707904" y="3356992"/>
            <a:ext cx="0" cy="1838684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5364088" y="3365376"/>
            <a:ext cx="0" cy="1838684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35496" y="1412776"/>
            <a:ext cx="1080120" cy="86680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50" name="Left Brace 49"/>
          <p:cNvSpPr/>
          <p:nvPr/>
        </p:nvSpPr>
        <p:spPr bwMode="auto">
          <a:xfrm rot="5400000">
            <a:off x="431540" y="2168860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043608" y="1772816"/>
            <a:ext cx="936104" cy="50676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52" name="Left Brace 51"/>
          <p:cNvSpPr/>
          <p:nvPr/>
        </p:nvSpPr>
        <p:spPr bwMode="auto">
          <a:xfrm rot="5400000">
            <a:off x="1367644" y="2168860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8100392" y="1412776"/>
            <a:ext cx="936104" cy="86680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61" name="Left Brace 60"/>
          <p:cNvSpPr/>
          <p:nvPr/>
        </p:nvSpPr>
        <p:spPr bwMode="auto">
          <a:xfrm rot="5400000">
            <a:off x="8424428" y="2168860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236296" y="1772816"/>
            <a:ext cx="936104" cy="50676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64" name="Left Brace 63"/>
          <p:cNvSpPr/>
          <p:nvPr/>
        </p:nvSpPr>
        <p:spPr bwMode="auto">
          <a:xfrm rot="5400000">
            <a:off x="7560332" y="2168860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1907704" y="1772816"/>
            <a:ext cx="2683554" cy="6507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w/Bridge and </a:t>
            </a:r>
          </a:p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non-11ak (legacy) access</a:t>
            </a:r>
          </a:p>
        </p:txBody>
      </p:sp>
      <p:sp>
        <p:nvSpPr>
          <p:cNvPr id="66" name="Left Brace 65"/>
          <p:cNvSpPr/>
          <p:nvPr/>
        </p:nvSpPr>
        <p:spPr bwMode="auto">
          <a:xfrm rot="5400000">
            <a:off x="3059832" y="1340768"/>
            <a:ext cx="288032" cy="2448272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148064" y="1196752"/>
            <a:ext cx="1675441" cy="122684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w/Bridge,</a:t>
            </a:r>
          </a:p>
          <a:p>
            <a:pPr algn="ctr"/>
            <a:r>
              <a:rPr lang="en-US" sz="2000" b="1" dirty="0">
                <a:solidFill>
                  <a:schemeClr val="accent6"/>
                </a:solidFill>
              </a:rPr>
              <a:t>u</a:t>
            </a:r>
            <a:r>
              <a:rPr lang="en-US" sz="2000" b="1" dirty="0" smtClean="0">
                <a:solidFill>
                  <a:schemeClr val="accent6"/>
                </a:solidFill>
              </a:rPr>
              <a:t>ses DS </a:t>
            </a:r>
          </a:p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for non-11ak access</a:t>
            </a:r>
          </a:p>
        </p:txBody>
      </p:sp>
      <p:sp>
        <p:nvSpPr>
          <p:cNvPr id="70" name="Left Brace 69"/>
          <p:cNvSpPr/>
          <p:nvPr/>
        </p:nvSpPr>
        <p:spPr bwMode="auto">
          <a:xfrm rot="5400000">
            <a:off x="5796136" y="1268760"/>
            <a:ext cx="288032" cy="25922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5868144" y="3356992"/>
            <a:ext cx="1368152" cy="36004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.1AC</a:t>
            </a:r>
          </a:p>
        </p:txBody>
      </p:sp>
      <p:sp>
        <p:nvSpPr>
          <p:cNvPr id="77" name="Rectangle 76"/>
          <p:cNvSpPr/>
          <p:nvPr/>
        </p:nvSpPr>
        <p:spPr>
          <a:xfrm flipH="1">
            <a:off x="5148064" y="4093920"/>
            <a:ext cx="1027856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DS</a:t>
            </a:r>
          </a:p>
        </p:txBody>
      </p:sp>
      <p:sp>
        <p:nvSpPr>
          <p:cNvPr id="73" name="Rectangle 72"/>
          <p:cNvSpPr/>
          <p:nvPr/>
        </p:nvSpPr>
        <p:spPr>
          <a:xfrm>
            <a:off x="1979712" y="3356992"/>
            <a:ext cx="1152128" cy="36004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00"/>
                </a:solidFill>
              </a:rPr>
              <a:t>.1AC</a:t>
            </a:r>
          </a:p>
        </p:txBody>
      </p:sp>
      <p:sp>
        <p:nvSpPr>
          <p:cNvPr id="72" name="Rectangle 71"/>
          <p:cNvSpPr/>
          <p:nvPr/>
        </p:nvSpPr>
        <p:spPr>
          <a:xfrm>
            <a:off x="2843808" y="4093920"/>
            <a:ext cx="1152128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       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P802.11ak and non-11ak STNs on two APs.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79512" y="3730116"/>
            <a:ext cx="811832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79512" y="4444044"/>
            <a:ext cx="811832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7" name="Straight Connector 36"/>
          <p:cNvCxnSpPr>
            <a:stCxn id="33" idx="2"/>
          </p:cNvCxnSpPr>
          <p:nvPr/>
        </p:nvCxnSpPr>
        <p:spPr>
          <a:xfrm>
            <a:off x="585428" y="4806796"/>
            <a:ext cx="13184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8172400" y="3730116"/>
            <a:ext cx="766192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5" name="Rectangle 34"/>
          <p:cNvSpPr/>
          <p:nvPr/>
        </p:nvSpPr>
        <p:spPr>
          <a:xfrm>
            <a:off x="8172400" y="4444044"/>
            <a:ext cx="766192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8481392" y="4806796"/>
            <a:ext cx="0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23528" y="5195676"/>
            <a:ext cx="2520280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1095872" y="3730116"/>
            <a:ext cx="811832" cy="724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095872" y="4445944"/>
            <a:ext cx="811832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1984748" y="4093920"/>
            <a:ext cx="787052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1984748" y="4445944"/>
            <a:ext cx="787052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1356520" y="5051660"/>
            <a:ext cx="1127248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1548880" y="4808696"/>
            <a:ext cx="0" cy="24296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1984748" y="3732016"/>
            <a:ext cx="1147887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2699792" y="3899532"/>
            <a:ext cx="0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007568" y="3906599"/>
            <a:ext cx="0" cy="36004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2699792" y="3899532"/>
            <a:ext cx="288032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320008" y="3683508"/>
            <a:ext cx="582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AP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1979712" y="2852936"/>
            <a:ext cx="2448272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69" name="Rectangle 68"/>
          <p:cNvSpPr/>
          <p:nvPr/>
        </p:nvSpPr>
        <p:spPr>
          <a:xfrm>
            <a:off x="3295600" y="3356992"/>
            <a:ext cx="700336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.1AC</a:t>
            </a:r>
          </a:p>
        </p:txBody>
      </p:sp>
      <p:cxnSp>
        <p:nvCxnSpPr>
          <p:cNvPr id="71" name="Straight Connector 70"/>
          <p:cNvCxnSpPr/>
          <p:nvPr/>
        </p:nvCxnSpPr>
        <p:spPr>
          <a:xfrm>
            <a:off x="3511624" y="3284984"/>
            <a:ext cx="0" cy="97458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2220616" y="3284984"/>
            <a:ext cx="0" cy="1766676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 flipH="1">
            <a:off x="7308304" y="3732016"/>
            <a:ext cx="772344" cy="724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88" name="Rectangle 87"/>
          <p:cNvSpPr/>
          <p:nvPr/>
        </p:nvSpPr>
        <p:spPr>
          <a:xfrm flipH="1">
            <a:off x="7308304" y="4445944"/>
            <a:ext cx="772344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1" name="Rectangle 90"/>
          <p:cNvSpPr/>
          <p:nvPr/>
        </p:nvSpPr>
        <p:spPr>
          <a:xfrm flipH="1">
            <a:off x="6444208" y="4093920"/>
            <a:ext cx="792088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2" name="Rectangle 91"/>
          <p:cNvSpPr/>
          <p:nvPr/>
        </p:nvSpPr>
        <p:spPr>
          <a:xfrm flipH="1">
            <a:off x="6444208" y="4445944"/>
            <a:ext cx="792088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93" name="Straight Connector 92"/>
          <p:cNvCxnSpPr/>
          <p:nvPr/>
        </p:nvCxnSpPr>
        <p:spPr>
          <a:xfrm flipH="1">
            <a:off x="6804248" y="5051660"/>
            <a:ext cx="1087760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>
            <a:off x="7699648" y="4808696"/>
            <a:ext cx="0" cy="24296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 flipH="1">
            <a:off x="5868144" y="3732016"/>
            <a:ext cx="1366824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97" name="Straight Connector 96"/>
          <p:cNvCxnSpPr/>
          <p:nvPr/>
        </p:nvCxnSpPr>
        <p:spPr>
          <a:xfrm>
            <a:off x="6588224" y="3899532"/>
            <a:ext cx="0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>
            <a:off x="6012160" y="3899532"/>
            <a:ext cx="0" cy="36004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6012160" y="3899532"/>
            <a:ext cx="576064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 flipH="1">
            <a:off x="6318825" y="3683508"/>
            <a:ext cx="582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AP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 flipH="1">
            <a:off x="4644008" y="2852936"/>
            <a:ext cx="2590960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cxnSp>
        <p:nvCxnSpPr>
          <p:cNvPr id="104" name="Straight Connector 103"/>
          <p:cNvCxnSpPr/>
          <p:nvPr/>
        </p:nvCxnSpPr>
        <p:spPr>
          <a:xfrm>
            <a:off x="7000428" y="3212976"/>
            <a:ext cx="0" cy="183868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940152" y="5195676"/>
            <a:ext cx="2736304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00788" y="5229200"/>
            <a:ext cx="8347658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It’s up to the DS to ensure, by means not specified in the standard,</a:t>
            </a:r>
            <a:b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that data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 not duplicated or looped.  One easy way to do this is</a:t>
            </a:r>
            <a:b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tha</a:t>
            </a:r>
            <a:r>
              <a:rPr lang="en-US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 the DS does not move use data outside the bridged network.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5148064" y="3356992"/>
            <a:ext cx="648072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.1AC</a:t>
            </a:r>
          </a:p>
        </p:txBody>
      </p:sp>
      <p:cxnSp>
        <p:nvCxnSpPr>
          <p:cNvPr id="79" name="Straight Connector 78"/>
          <p:cNvCxnSpPr/>
          <p:nvPr/>
        </p:nvCxnSpPr>
        <p:spPr>
          <a:xfrm>
            <a:off x="4283968" y="5195676"/>
            <a:ext cx="504056" cy="0"/>
          </a:xfrm>
          <a:prstGeom prst="line">
            <a:avLst/>
          </a:prstGeom>
          <a:ln w="57150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4716016" y="3365376"/>
            <a:ext cx="0" cy="1838684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355976" y="3356992"/>
            <a:ext cx="0" cy="1838684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5580112" y="3284984"/>
            <a:ext cx="0" cy="97458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004048" y="5195676"/>
            <a:ext cx="360040" cy="0"/>
          </a:xfrm>
          <a:prstGeom prst="line">
            <a:avLst/>
          </a:prstGeom>
          <a:ln w="57150" cmpd="sng">
            <a:solidFill>
              <a:srgbClr val="435153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5004048" y="3356992"/>
            <a:ext cx="0" cy="1838684"/>
          </a:xfrm>
          <a:prstGeom prst="line">
            <a:avLst/>
          </a:prstGeom>
          <a:ln w="28575" cmpd="sng">
            <a:solidFill>
              <a:srgbClr val="435153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Freeform 93"/>
          <p:cNvSpPr/>
          <p:nvPr/>
        </p:nvSpPr>
        <p:spPr>
          <a:xfrm>
            <a:off x="3563227" y="2936713"/>
            <a:ext cx="1958011" cy="2220477"/>
          </a:xfrm>
          <a:custGeom>
            <a:avLst/>
            <a:gdLst>
              <a:gd name="connsiteX0" fmla="*/ 0 w 1905092"/>
              <a:gd name="connsiteY0" fmla="*/ 127293 h 2129243"/>
              <a:gd name="connsiteX1" fmla="*/ 555652 w 1905092"/>
              <a:gd name="connsiteY1" fmla="*/ 215484 h 2129243"/>
              <a:gd name="connsiteX2" fmla="*/ 943726 w 1905092"/>
              <a:gd name="connsiteY2" fmla="*/ 2129242 h 2129243"/>
              <a:gd name="connsiteX3" fmla="*/ 1225962 w 1905092"/>
              <a:gd name="connsiteY3" fmla="*/ 206665 h 2129243"/>
              <a:gd name="connsiteX4" fmla="*/ 1905092 w 1905092"/>
              <a:gd name="connsiteY4" fmla="*/ 180208 h 2129243"/>
              <a:gd name="connsiteX0" fmla="*/ 0 w 1905092"/>
              <a:gd name="connsiteY0" fmla="*/ 161132 h 2163082"/>
              <a:gd name="connsiteX1" fmla="*/ 555652 w 1905092"/>
              <a:gd name="connsiteY1" fmla="*/ 249323 h 2163082"/>
              <a:gd name="connsiteX2" fmla="*/ 943726 w 1905092"/>
              <a:gd name="connsiteY2" fmla="*/ 2163081 h 2163082"/>
              <a:gd name="connsiteX3" fmla="*/ 1225962 w 1905092"/>
              <a:gd name="connsiteY3" fmla="*/ 240504 h 2163082"/>
              <a:gd name="connsiteX4" fmla="*/ 1905092 w 1905092"/>
              <a:gd name="connsiteY4" fmla="*/ 28845 h 2163082"/>
              <a:gd name="connsiteX0" fmla="*/ 0 w 1949191"/>
              <a:gd name="connsiteY0" fmla="*/ 78016 h 2212253"/>
              <a:gd name="connsiteX1" fmla="*/ 599751 w 1949191"/>
              <a:gd name="connsiteY1" fmla="*/ 298494 h 2212253"/>
              <a:gd name="connsiteX2" fmla="*/ 987825 w 1949191"/>
              <a:gd name="connsiteY2" fmla="*/ 2212252 h 2212253"/>
              <a:gd name="connsiteX3" fmla="*/ 1270061 w 1949191"/>
              <a:gd name="connsiteY3" fmla="*/ 289675 h 2212253"/>
              <a:gd name="connsiteX4" fmla="*/ 1949191 w 1949191"/>
              <a:gd name="connsiteY4" fmla="*/ 78016 h 2212253"/>
              <a:gd name="connsiteX0" fmla="*/ 0 w 1949191"/>
              <a:gd name="connsiteY0" fmla="*/ 28846 h 2163083"/>
              <a:gd name="connsiteX1" fmla="*/ 599751 w 1949191"/>
              <a:gd name="connsiteY1" fmla="*/ 249324 h 2163083"/>
              <a:gd name="connsiteX2" fmla="*/ 987825 w 1949191"/>
              <a:gd name="connsiteY2" fmla="*/ 2163082 h 2163083"/>
              <a:gd name="connsiteX3" fmla="*/ 1270061 w 1949191"/>
              <a:gd name="connsiteY3" fmla="*/ 240505 h 2163083"/>
              <a:gd name="connsiteX4" fmla="*/ 1949191 w 1949191"/>
              <a:gd name="connsiteY4" fmla="*/ 28846 h 2163083"/>
              <a:gd name="connsiteX0" fmla="*/ 0 w 1949191"/>
              <a:gd name="connsiteY0" fmla="*/ 1960 h 2189112"/>
              <a:gd name="connsiteX1" fmla="*/ 599751 w 1949191"/>
              <a:gd name="connsiteY1" fmla="*/ 275353 h 2189112"/>
              <a:gd name="connsiteX2" fmla="*/ 987825 w 1949191"/>
              <a:gd name="connsiteY2" fmla="*/ 2189111 h 2189112"/>
              <a:gd name="connsiteX3" fmla="*/ 1270061 w 1949191"/>
              <a:gd name="connsiteY3" fmla="*/ 266534 h 2189112"/>
              <a:gd name="connsiteX4" fmla="*/ 1949191 w 1949191"/>
              <a:gd name="connsiteY4" fmla="*/ 54875 h 2189112"/>
              <a:gd name="connsiteX0" fmla="*/ 0 w 1958011"/>
              <a:gd name="connsiteY0" fmla="*/ 33325 h 2220477"/>
              <a:gd name="connsiteX1" fmla="*/ 599751 w 1958011"/>
              <a:gd name="connsiteY1" fmla="*/ 306718 h 2220477"/>
              <a:gd name="connsiteX2" fmla="*/ 987825 w 1958011"/>
              <a:gd name="connsiteY2" fmla="*/ 2220476 h 2220477"/>
              <a:gd name="connsiteX3" fmla="*/ 1270061 w 1958011"/>
              <a:gd name="connsiteY3" fmla="*/ 297899 h 2220477"/>
              <a:gd name="connsiteX4" fmla="*/ 1958011 w 1958011"/>
              <a:gd name="connsiteY4" fmla="*/ 6868 h 2220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8011" h="2220477">
                <a:moveTo>
                  <a:pt x="0" y="33325"/>
                </a:moveTo>
                <a:cubicBezTo>
                  <a:pt x="260921" y="51698"/>
                  <a:pt x="435114" y="-57807"/>
                  <a:pt x="599751" y="306718"/>
                </a:cubicBezTo>
                <a:cubicBezTo>
                  <a:pt x="764388" y="671243"/>
                  <a:pt x="876107" y="2221946"/>
                  <a:pt x="987825" y="2220476"/>
                </a:cubicBezTo>
                <a:cubicBezTo>
                  <a:pt x="1099543" y="2219006"/>
                  <a:pt x="1108363" y="666834"/>
                  <a:pt x="1270061" y="297899"/>
                </a:cubicBezTo>
                <a:cubicBezTo>
                  <a:pt x="1431759" y="-71036"/>
                  <a:pt x="1958011" y="6868"/>
                  <a:pt x="1958011" y="6868"/>
                </a:cubicBezTo>
              </a:path>
            </a:pathLst>
          </a:custGeom>
          <a:ln w="28575" cmpd="sng">
            <a:solidFill>
              <a:srgbClr val="008000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2181085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Tasks for 802.1AC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1484784"/>
            <a:ext cx="8578850" cy="4824576"/>
          </a:xfrm>
        </p:spPr>
        <p:txBody>
          <a:bodyPr/>
          <a:lstStyle/>
          <a:p>
            <a:r>
              <a:rPr lang="en-US" dirty="0" smtClean="0"/>
              <a:t>Rewrite 802.1AC Draft 0.2 Clause 12.2.1 to provide a convergence function that maps multiple, logical ports visible to the bridge, to the vector-of-endpoints SAP provided by an 11ak AP.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508418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Tasks for 802.11ak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1484784"/>
            <a:ext cx="8578850" cy="4824576"/>
          </a:xfrm>
        </p:spPr>
        <p:txBody>
          <a:bodyPr>
            <a:normAutofit/>
          </a:bodyPr>
          <a:lstStyle/>
          <a:p>
            <a:r>
              <a:rPr lang="en-US" dirty="0" smtClean="0"/>
              <a:t>Define the SAP presented by an 11ak AP to include the vector-of-endpoints parameter, which identifies links to each of the 11ak-aware non-AP STAs.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868384069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Older versions of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The following slides are included for history.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79404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/>
          <p:cNvSpPr/>
          <p:nvPr/>
        </p:nvSpPr>
        <p:spPr>
          <a:xfrm>
            <a:off x="4283968" y="3501008"/>
            <a:ext cx="1728192" cy="362752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283968" y="3861048"/>
            <a:ext cx="2520280" cy="360040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372200" y="4221088"/>
            <a:ext cx="1512168" cy="4705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rgbClr val="000000"/>
                </a:solidFill>
              </a:rPr>
              <a:t>       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P802.11ak and non-11ak STNs on one AP.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4067944" y="1844824"/>
            <a:ext cx="3024336" cy="6507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w/Bridge and </a:t>
            </a:r>
          </a:p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non-11ak (legacy) access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2267744" y="1988840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Non-AP STAs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49424" y="3874132"/>
            <a:ext cx="766192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49424" y="4588060"/>
            <a:ext cx="766192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187624" y="3874132"/>
            <a:ext cx="792088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187624" y="4588060"/>
            <a:ext cx="792088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683568" y="4941168"/>
            <a:ext cx="0" cy="504056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738536" y="4950812"/>
            <a:ext cx="0" cy="532896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323528" y="1628800"/>
            <a:ext cx="1584176" cy="72279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Non-11ak Non-AP STAs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539552" y="5517232"/>
            <a:ext cx="5688632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2267744" y="3876032"/>
            <a:ext cx="792088" cy="724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267744" y="4589960"/>
            <a:ext cx="792088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4283968" y="4221088"/>
            <a:ext cx="1800200" cy="3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4283968" y="4589960"/>
            <a:ext cx="1800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7" name="Straight Connector 126"/>
          <p:cNvCxnSpPr>
            <a:stCxn id="72" idx="3"/>
          </p:cNvCxnSpPr>
          <p:nvPr/>
        </p:nvCxnSpPr>
        <p:spPr>
          <a:xfrm flipV="1">
            <a:off x="7884368" y="4437112"/>
            <a:ext cx="897632" cy="19242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2699792" y="4952712"/>
            <a:ext cx="0" cy="564520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6660232" y="4005064"/>
            <a:ext cx="0" cy="39852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220072" y="4005064"/>
            <a:ext cx="1440160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4283968" y="2996952"/>
            <a:ext cx="2376264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69" name="Rectangle 68"/>
          <p:cNvSpPr/>
          <p:nvPr/>
        </p:nvSpPr>
        <p:spPr>
          <a:xfrm>
            <a:off x="7092280" y="3878324"/>
            <a:ext cx="792088" cy="342764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.1AC</a:t>
            </a:r>
          </a:p>
        </p:txBody>
      </p:sp>
      <p:sp>
        <p:nvSpPr>
          <p:cNvPr id="50" name="Rectangle 49"/>
          <p:cNvSpPr/>
          <p:nvPr/>
        </p:nvSpPr>
        <p:spPr>
          <a:xfrm>
            <a:off x="3131840" y="3874132"/>
            <a:ext cx="792088" cy="724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131840" y="4588060"/>
            <a:ext cx="792088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3563888" y="4950812"/>
            <a:ext cx="0" cy="566420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411760" y="5517232"/>
            <a:ext cx="3240360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Left Brace 4"/>
          <p:cNvSpPr/>
          <p:nvPr/>
        </p:nvSpPr>
        <p:spPr bwMode="auto">
          <a:xfrm rot="5400000">
            <a:off x="960748" y="1855676"/>
            <a:ext cx="288032" cy="1562472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Left Brace 40"/>
          <p:cNvSpPr/>
          <p:nvPr/>
        </p:nvSpPr>
        <p:spPr bwMode="auto">
          <a:xfrm rot="5400000">
            <a:off x="2926668" y="1855676"/>
            <a:ext cx="288032" cy="1562472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Left Brace 41"/>
          <p:cNvSpPr/>
          <p:nvPr/>
        </p:nvSpPr>
        <p:spPr bwMode="auto">
          <a:xfrm rot="5400000">
            <a:off x="5400092" y="1376772"/>
            <a:ext cx="288032" cy="2520280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4572000" y="3789040"/>
            <a:ext cx="720080" cy="139252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rgbClr val="000000"/>
                </a:solidFill>
              </a:rPr>
              <a:t>SAP[ ]</a:t>
            </a:r>
          </a:p>
        </p:txBody>
      </p:sp>
      <p:sp>
        <p:nvSpPr>
          <p:cNvPr id="47" name="Oval 46"/>
          <p:cNvSpPr/>
          <p:nvPr/>
        </p:nvSpPr>
        <p:spPr>
          <a:xfrm>
            <a:off x="4396319" y="3439156"/>
            <a:ext cx="609600" cy="121728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48" name="Oval 47"/>
          <p:cNvSpPr/>
          <p:nvPr/>
        </p:nvSpPr>
        <p:spPr>
          <a:xfrm>
            <a:off x="5272523" y="3440144"/>
            <a:ext cx="609600" cy="121728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49" name="Rectangle 48"/>
          <p:cNvSpPr/>
          <p:nvPr/>
        </p:nvSpPr>
        <p:spPr>
          <a:xfrm>
            <a:off x="7092280" y="3356992"/>
            <a:ext cx="1584176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65" name="Oval 64"/>
          <p:cNvSpPr/>
          <p:nvPr/>
        </p:nvSpPr>
        <p:spPr>
          <a:xfrm>
            <a:off x="4860032" y="4149080"/>
            <a:ext cx="609600" cy="121728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337178" y="3861048"/>
            <a:ext cx="13950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435153"/>
                </a:solidFill>
              </a:rPr>
              <a:t>11ak DSAF</a:t>
            </a:r>
            <a:endParaRPr lang="en-US" sz="2000" dirty="0">
              <a:solidFill>
                <a:srgbClr val="435153"/>
              </a:solidFill>
            </a:endParaRPr>
          </a:p>
        </p:txBody>
      </p:sp>
      <p:sp>
        <p:nvSpPr>
          <p:cNvPr id="70" name="Left Brace 69"/>
          <p:cNvSpPr/>
          <p:nvPr/>
        </p:nvSpPr>
        <p:spPr bwMode="auto">
          <a:xfrm rot="5400000">
            <a:off x="7740352" y="1844824"/>
            <a:ext cx="288032" cy="1584176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7000055" y="2132856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Portal</a:t>
            </a:r>
          </a:p>
        </p:txBody>
      </p:sp>
      <p:cxnSp>
        <p:nvCxnSpPr>
          <p:cNvPr id="89" name="Straight Connector 88"/>
          <p:cNvCxnSpPr>
            <a:stCxn id="46" idx="0"/>
          </p:cNvCxnSpPr>
          <p:nvPr/>
        </p:nvCxnSpPr>
        <p:spPr>
          <a:xfrm>
            <a:off x="4932040" y="3789040"/>
            <a:ext cx="216024" cy="21602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148064" y="4077072"/>
            <a:ext cx="0" cy="1440160"/>
          </a:xfrm>
          <a:prstGeom prst="line">
            <a:avLst/>
          </a:prstGeom>
          <a:ln w="28575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87" idx="0"/>
          </p:cNvCxnSpPr>
          <p:nvPr/>
        </p:nvCxnSpPr>
        <p:spPr>
          <a:xfrm>
            <a:off x="5148064" y="3933056"/>
            <a:ext cx="0" cy="1584176"/>
          </a:xfrm>
          <a:prstGeom prst="line">
            <a:avLst/>
          </a:prstGeom>
          <a:ln w="28575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5076056" y="3933056"/>
            <a:ext cx="144016" cy="144016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0" name="Oval 99"/>
          <p:cNvSpPr/>
          <p:nvPr/>
        </p:nvSpPr>
        <p:spPr bwMode="auto">
          <a:xfrm>
            <a:off x="4860032" y="3573016"/>
            <a:ext cx="144016" cy="144016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1" name="Straight Connector 100"/>
          <p:cNvCxnSpPr>
            <a:stCxn id="100" idx="4"/>
            <a:endCxn id="46" idx="0"/>
          </p:cNvCxnSpPr>
          <p:nvPr/>
        </p:nvCxnSpPr>
        <p:spPr>
          <a:xfrm>
            <a:off x="4932040" y="3717032"/>
            <a:ext cx="0" cy="72008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100" idx="6"/>
            <a:endCxn id="48" idx="0"/>
          </p:cNvCxnSpPr>
          <p:nvPr/>
        </p:nvCxnSpPr>
        <p:spPr>
          <a:xfrm flipV="1">
            <a:off x="5004048" y="3440144"/>
            <a:ext cx="573275" cy="204880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47" idx="0"/>
            <a:endCxn id="100" idx="1"/>
          </p:cNvCxnSpPr>
          <p:nvPr/>
        </p:nvCxnSpPr>
        <p:spPr>
          <a:xfrm>
            <a:off x="4701119" y="3439156"/>
            <a:ext cx="180004" cy="154951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4211960" y="3501008"/>
            <a:ext cx="7344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435153"/>
                </a:solidFill>
              </a:rPr>
              <a:t>.1AC</a:t>
            </a:r>
            <a:endParaRPr lang="en-US" sz="2000" dirty="0">
              <a:solidFill>
                <a:srgbClr val="435153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2483768" y="2780928"/>
            <a:ext cx="124559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One-to-one</a:t>
            </a:r>
          </a:p>
          <a:p>
            <a:r>
              <a:rPr lang="en-US" sz="1400" dirty="0">
                <a:solidFill>
                  <a:schemeClr val="tx1"/>
                </a:solidFill>
              </a:rPr>
              <a:t>m</a:t>
            </a:r>
            <a:r>
              <a:rPr lang="en-US" sz="1400" dirty="0" smtClean="0">
                <a:solidFill>
                  <a:schemeClr val="tx1"/>
                </a:solidFill>
              </a:rPr>
              <a:t>apping, 11ak</a:t>
            </a:r>
          </a:p>
          <a:p>
            <a:r>
              <a:rPr lang="en-US" sz="1400" dirty="0">
                <a:solidFill>
                  <a:schemeClr val="tx1"/>
                </a:solidFill>
              </a:rPr>
              <a:t>n</a:t>
            </a:r>
            <a:r>
              <a:rPr lang="en-US" sz="1400" dirty="0" smtClean="0">
                <a:solidFill>
                  <a:schemeClr val="tx1"/>
                </a:solidFill>
              </a:rPr>
              <a:t>on-AP STA</a:t>
            </a:r>
          </a:p>
          <a:p>
            <a:r>
              <a:rPr lang="en-US" sz="1400" dirty="0">
                <a:solidFill>
                  <a:schemeClr val="tx1"/>
                </a:solidFill>
              </a:rPr>
              <a:t>t</a:t>
            </a:r>
            <a:r>
              <a:rPr lang="en-US" sz="1400" dirty="0" smtClean="0">
                <a:solidFill>
                  <a:schemeClr val="tx1"/>
                </a:solidFill>
              </a:rPr>
              <a:t>o SAP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08" name="Straight Arrow Connector 107"/>
          <p:cNvCxnSpPr>
            <a:endCxn id="47" idx="1"/>
          </p:cNvCxnSpPr>
          <p:nvPr/>
        </p:nvCxnSpPr>
        <p:spPr bwMode="auto">
          <a:xfrm>
            <a:off x="3563888" y="3356992"/>
            <a:ext cx="921705" cy="9999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3" name="Straight Arrow Connector 112"/>
          <p:cNvCxnSpPr>
            <a:endCxn id="50" idx="0"/>
          </p:cNvCxnSpPr>
          <p:nvPr/>
        </p:nvCxnSpPr>
        <p:spPr bwMode="auto">
          <a:xfrm>
            <a:off x="3419872" y="3501008"/>
            <a:ext cx="108012" cy="3731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4" name="Oval 53"/>
          <p:cNvSpPr/>
          <p:nvPr/>
        </p:nvSpPr>
        <p:spPr>
          <a:xfrm>
            <a:off x="6338664" y="4149080"/>
            <a:ext cx="609600" cy="121728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63" name="Oval 62"/>
          <p:cNvSpPr/>
          <p:nvPr/>
        </p:nvSpPr>
        <p:spPr>
          <a:xfrm>
            <a:off x="7164288" y="4149080"/>
            <a:ext cx="609600" cy="121728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rgbClr val="000000"/>
                </a:solidFill>
              </a:rPr>
              <a:t>SAP</a:t>
            </a:r>
          </a:p>
        </p:txBody>
      </p:sp>
    </p:spTree>
    <p:extLst>
      <p:ext uri="{BB962C8B-B14F-4D97-AF65-F5344CB8AC3E}">
        <p14:creationId xmlns:p14="http://schemas.microsoft.com/office/powerpoint/2010/main" val="4008045514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Building upon a model being proposed for the IEEE 802.11 Portal Convergence Function, this presentation carries that concept into the 802.11ak concepts, and 802.1AC considerations for these extended concepts.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/>
          <p:cNvSpPr/>
          <p:nvPr/>
        </p:nvSpPr>
        <p:spPr>
          <a:xfrm>
            <a:off x="4283968" y="3501008"/>
            <a:ext cx="1728192" cy="362752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283968" y="3861048"/>
            <a:ext cx="2520280" cy="360040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372200" y="4221088"/>
            <a:ext cx="1512168" cy="4705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rgbClr val="000000"/>
                </a:solidFill>
              </a:rPr>
              <a:t>       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P802.11ak and non-11ak STNs on one AP.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4067944" y="1844824"/>
            <a:ext cx="3024336" cy="6507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w/Bridge and </a:t>
            </a:r>
          </a:p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non-11ak (legacy) access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2267744" y="1988840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Non-AP STAs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49424" y="2996952"/>
            <a:ext cx="766192" cy="160183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49424" y="4588060"/>
            <a:ext cx="766192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187624" y="2996952"/>
            <a:ext cx="792088" cy="160183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187624" y="4588060"/>
            <a:ext cx="792088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683568" y="4941168"/>
            <a:ext cx="0" cy="504056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738536" y="4950812"/>
            <a:ext cx="0" cy="532896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323528" y="1628800"/>
            <a:ext cx="1584176" cy="72279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Non-11ak Non-AP STAs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539552" y="5517232"/>
            <a:ext cx="5688632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2267744" y="3501008"/>
            <a:ext cx="792088" cy="10996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267744" y="4589960"/>
            <a:ext cx="792088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4283968" y="4221088"/>
            <a:ext cx="1800200" cy="37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4283968" y="4589960"/>
            <a:ext cx="1800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7" name="Straight Connector 126"/>
          <p:cNvCxnSpPr>
            <a:stCxn id="72" idx="3"/>
          </p:cNvCxnSpPr>
          <p:nvPr/>
        </p:nvCxnSpPr>
        <p:spPr>
          <a:xfrm flipV="1">
            <a:off x="7884368" y="4437112"/>
            <a:ext cx="897632" cy="19242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2699792" y="4952712"/>
            <a:ext cx="0" cy="564520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6660232" y="4005064"/>
            <a:ext cx="0" cy="39852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220072" y="4005064"/>
            <a:ext cx="1440160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4283968" y="2996952"/>
            <a:ext cx="2376264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50" name="Rectangle 49"/>
          <p:cNvSpPr/>
          <p:nvPr/>
        </p:nvSpPr>
        <p:spPr>
          <a:xfrm>
            <a:off x="3131840" y="3501008"/>
            <a:ext cx="792088" cy="10977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131840" y="4588060"/>
            <a:ext cx="792088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3563888" y="4950812"/>
            <a:ext cx="0" cy="566420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411760" y="5517232"/>
            <a:ext cx="3240360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Left Brace 4"/>
          <p:cNvSpPr/>
          <p:nvPr/>
        </p:nvSpPr>
        <p:spPr bwMode="auto">
          <a:xfrm rot="5400000">
            <a:off x="960748" y="1855676"/>
            <a:ext cx="288032" cy="1562472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Left Brace 40"/>
          <p:cNvSpPr/>
          <p:nvPr/>
        </p:nvSpPr>
        <p:spPr bwMode="auto">
          <a:xfrm rot="5400000">
            <a:off x="2926668" y="1855676"/>
            <a:ext cx="288032" cy="1562472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Left Brace 41"/>
          <p:cNvSpPr/>
          <p:nvPr/>
        </p:nvSpPr>
        <p:spPr bwMode="auto">
          <a:xfrm rot="5400000">
            <a:off x="5400092" y="1376772"/>
            <a:ext cx="288032" cy="2520280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4572000" y="3789040"/>
            <a:ext cx="720080" cy="139252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rgbClr val="000000"/>
                </a:solidFill>
              </a:rPr>
              <a:t>SAP[ ]</a:t>
            </a:r>
          </a:p>
        </p:txBody>
      </p:sp>
      <p:sp>
        <p:nvSpPr>
          <p:cNvPr id="47" name="Oval 46"/>
          <p:cNvSpPr/>
          <p:nvPr/>
        </p:nvSpPr>
        <p:spPr>
          <a:xfrm>
            <a:off x="4396319" y="3439156"/>
            <a:ext cx="609600" cy="121728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48" name="Oval 47"/>
          <p:cNvSpPr/>
          <p:nvPr/>
        </p:nvSpPr>
        <p:spPr>
          <a:xfrm>
            <a:off x="5272523" y="3440144"/>
            <a:ext cx="609600" cy="121728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49" name="Rectangle 48"/>
          <p:cNvSpPr/>
          <p:nvPr/>
        </p:nvSpPr>
        <p:spPr>
          <a:xfrm>
            <a:off x="7092280" y="2996952"/>
            <a:ext cx="1584176" cy="1224136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Portal</a:t>
            </a:r>
          </a:p>
        </p:txBody>
      </p:sp>
      <p:sp>
        <p:nvSpPr>
          <p:cNvPr id="65" name="Oval 64"/>
          <p:cNvSpPr/>
          <p:nvPr/>
        </p:nvSpPr>
        <p:spPr>
          <a:xfrm>
            <a:off x="4860032" y="4149080"/>
            <a:ext cx="609600" cy="121728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337178" y="3861048"/>
            <a:ext cx="13950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435153"/>
                </a:solidFill>
              </a:rPr>
              <a:t>11ak DSAF</a:t>
            </a:r>
            <a:endParaRPr lang="en-US" sz="2000" dirty="0">
              <a:solidFill>
                <a:srgbClr val="435153"/>
              </a:solidFill>
            </a:endParaRPr>
          </a:p>
        </p:txBody>
      </p:sp>
      <p:sp>
        <p:nvSpPr>
          <p:cNvPr id="70" name="Left Brace 69"/>
          <p:cNvSpPr/>
          <p:nvPr/>
        </p:nvSpPr>
        <p:spPr bwMode="auto">
          <a:xfrm rot="5400000">
            <a:off x="7740352" y="1844824"/>
            <a:ext cx="288032" cy="1584176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7000055" y="2132856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Portal</a:t>
            </a:r>
          </a:p>
        </p:txBody>
      </p:sp>
      <p:cxnSp>
        <p:nvCxnSpPr>
          <p:cNvPr id="89" name="Straight Connector 88"/>
          <p:cNvCxnSpPr>
            <a:stCxn id="46" idx="0"/>
          </p:cNvCxnSpPr>
          <p:nvPr/>
        </p:nvCxnSpPr>
        <p:spPr>
          <a:xfrm>
            <a:off x="4932040" y="3789040"/>
            <a:ext cx="216024" cy="21602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148064" y="4077072"/>
            <a:ext cx="0" cy="1440160"/>
          </a:xfrm>
          <a:prstGeom prst="line">
            <a:avLst/>
          </a:prstGeom>
          <a:ln w="28575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87" idx="0"/>
          </p:cNvCxnSpPr>
          <p:nvPr/>
        </p:nvCxnSpPr>
        <p:spPr>
          <a:xfrm>
            <a:off x="5148064" y="3933056"/>
            <a:ext cx="0" cy="1584176"/>
          </a:xfrm>
          <a:prstGeom prst="line">
            <a:avLst/>
          </a:prstGeom>
          <a:ln w="28575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 bwMode="auto">
          <a:xfrm>
            <a:off x="5076056" y="3933056"/>
            <a:ext cx="144016" cy="144016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0" name="Oval 99"/>
          <p:cNvSpPr/>
          <p:nvPr/>
        </p:nvSpPr>
        <p:spPr bwMode="auto">
          <a:xfrm>
            <a:off x="4860032" y="3573016"/>
            <a:ext cx="144016" cy="144016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1" name="Straight Connector 100"/>
          <p:cNvCxnSpPr>
            <a:stCxn id="100" idx="4"/>
            <a:endCxn id="46" idx="0"/>
          </p:cNvCxnSpPr>
          <p:nvPr/>
        </p:nvCxnSpPr>
        <p:spPr>
          <a:xfrm>
            <a:off x="4932040" y="3717032"/>
            <a:ext cx="0" cy="72008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100" idx="6"/>
            <a:endCxn id="48" idx="0"/>
          </p:cNvCxnSpPr>
          <p:nvPr/>
        </p:nvCxnSpPr>
        <p:spPr>
          <a:xfrm flipV="1">
            <a:off x="5004048" y="3440144"/>
            <a:ext cx="573275" cy="204880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47" idx="0"/>
            <a:endCxn id="100" idx="1"/>
          </p:cNvCxnSpPr>
          <p:nvPr/>
        </p:nvCxnSpPr>
        <p:spPr>
          <a:xfrm>
            <a:off x="4701119" y="3439156"/>
            <a:ext cx="180004" cy="154951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4211960" y="3501008"/>
            <a:ext cx="7344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435153"/>
                </a:solidFill>
              </a:rPr>
              <a:t>.1AC</a:t>
            </a:r>
            <a:endParaRPr lang="en-US" sz="2000" dirty="0">
              <a:solidFill>
                <a:srgbClr val="435153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2483768" y="2780928"/>
            <a:ext cx="124559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One-to-one</a:t>
            </a:r>
          </a:p>
          <a:p>
            <a:r>
              <a:rPr lang="en-US" sz="1400" dirty="0">
                <a:solidFill>
                  <a:schemeClr val="tx1"/>
                </a:solidFill>
              </a:rPr>
              <a:t>m</a:t>
            </a:r>
            <a:r>
              <a:rPr lang="en-US" sz="1400" dirty="0" smtClean="0">
                <a:solidFill>
                  <a:schemeClr val="tx1"/>
                </a:solidFill>
              </a:rPr>
              <a:t>apping, 11ak</a:t>
            </a:r>
          </a:p>
          <a:p>
            <a:r>
              <a:rPr lang="en-US" sz="1400" dirty="0">
                <a:solidFill>
                  <a:schemeClr val="tx1"/>
                </a:solidFill>
              </a:rPr>
              <a:t>n</a:t>
            </a:r>
            <a:r>
              <a:rPr lang="en-US" sz="1400" dirty="0" smtClean="0">
                <a:solidFill>
                  <a:schemeClr val="tx1"/>
                </a:solidFill>
              </a:rPr>
              <a:t>on-AP STA</a:t>
            </a:r>
          </a:p>
          <a:p>
            <a:r>
              <a:rPr lang="en-US" sz="1400" dirty="0">
                <a:solidFill>
                  <a:schemeClr val="tx1"/>
                </a:solidFill>
              </a:rPr>
              <a:t>t</a:t>
            </a:r>
            <a:r>
              <a:rPr lang="en-US" sz="1400" dirty="0" smtClean="0">
                <a:solidFill>
                  <a:schemeClr val="tx1"/>
                </a:solidFill>
              </a:rPr>
              <a:t>o SAP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08" name="Straight Arrow Connector 107"/>
          <p:cNvCxnSpPr>
            <a:endCxn id="47" idx="1"/>
          </p:cNvCxnSpPr>
          <p:nvPr/>
        </p:nvCxnSpPr>
        <p:spPr bwMode="auto">
          <a:xfrm>
            <a:off x="3563888" y="3356992"/>
            <a:ext cx="921705" cy="9999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3" name="Straight Arrow Connector 112"/>
          <p:cNvCxnSpPr>
            <a:endCxn id="50" idx="0"/>
          </p:cNvCxnSpPr>
          <p:nvPr/>
        </p:nvCxnSpPr>
        <p:spPr bwMode="auto">
          <a:xfrm>
            <a:off x="3419872" y="3501008"/>
            <a:ext cx="10801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4" name="Oval 53"/>
          <p:cNvSpPr/>
          <p:nvPr/>
        </p:nvSpPr>
        <p:spPr>
          <a:xfrm>
            <a:off x="6338664" y="4149080"/>
            <a:ext cx="609600" cy="121728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131840" y="2996952"/>
            <a:ext cx="1008112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64" name="Rectangle 63"/>
          <p:cNvSpPr/>
          <p:nvPr/>
        </p:nvSpPr>
        <p:spPr>
          <a:xfrm>
            <a:off x="2123728" y="2996952"/>
            <a:ext cx="936104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99592" y="5589240"/>
            <a:ext cx="7257115" cy="83099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With Portal still generic (not necessarily a bridge)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And, MACs, Portal, Bridges height aligned to LLC layer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9" name="Oval 68"/>
          <p:cNvSpPr/>
          <p:nvPr/>
        </p:nvSpPr>
        <p:spPr>
          <a:xfrm>
            <a:off x="7164288" y="4149080"/>
            <a:ext cx="609600" cy="121728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rgbClr val="000000"/>
                </a:solidFill>
              </a:rPr>
              <a:t>SAP</a:t>
            </a:r>
          </a:p>
        </p:txBody>
      </p:sp>
    </p:spTree>
    <p:extLst>
      <p:ext uri="{BB962C8B-B14F-4D97-AF65-F5344CB8AC3E}">
        <p14:creationId xmlns:p14="http://schemas.microsoft.com/office/powerpoint/2010/main" val="1929688203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/>
          <p:cNvSpPr/>
          <p:nvPr/>
        </p:nvSpPr>
        <p:spPr>
          <a:xfrm>
            <a:off x="4284663" y="3500438"/>
            <a:ext cx="2519362" cy="363537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284663" y="3860800"/>
            <a:ext cx="2519362" cy="360363"/>
          </a:xfrm>
          <a:prstGeom prst="rect">
            <a:avLst/>
          </a:prstGeom>
          <a:solidFill>
            <a:srgbClr val="FF7C8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372225" y="4221163"/>
            <a:ext cx="1512888" cy="4699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       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692150"/>
            <a:ext cx="8589963" cy="838200"/>
          </a:xfrm>
        </p:spPr>
        <p:txBody>
          <a:bodyPr/>
          <a:lstStyle/>
          <a:p>
            <a:pPr>
              <a:buFont typeface="Times New Roman" pitchFamily="16" charset="0"/>
              <a:buNone/>
              <a:defRPr/>
            </a:pPr>
            <a:r>
              <a:rPr smtClean="0">
                <a:solidFill>
                  <a:srgbClr val="435153"/>
                </a:solidFill>
              </a:rPr>
              <a:t>P802.11ak and non-11ak STNs on one AP.</a:t>
            </a:r>
            <a:endParaRPr>
              <a:solidFill>
                <a:schemeClr val="accent6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4067175" y="1844675"/>
            <a:ext cx="3025775" cy="650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accent6"/>
                </a:solidFill>
              </a:rPr>
              <a:t>AP w/Bridge and </a:t>
            </a:r>
          </a:p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chemeClr val="accent6"/>
                </a:solidFill>
              </a:rPr>
              <a:t>non-11ak (legacy) access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2268538" y="1989138"/>
            <a:ext cx="1676400" cy="361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11ak Non-AP STAs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49250" y="2997200"/>
            <a:ext cx="766763" cy="16017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49250" y="4587875"/>
            <a:ext cx="766763" cy="3635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187450" y="2997200"/>
            <a:ext cx="792163" cy="16017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187450" y="4587875"/>
            <a:ext cx="792163" cy="3635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684213" y="4941888"/>
            <a:ext cx="0" cy="503237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738313" y="4951413"/>
            <a:ext cx="0" cy="531812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323850" y="1628775"/>
            <a:ext cx="1584325" cy="7223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Non-11ak Non-AP STAs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539750" y="5516563"/>
            <a:ext cx="5688013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2268538" y="3500438"/>
            <a:ext cx="790575" cy="11001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268538" y="4589463"/>
            <a:ext cx="790575" cy="3635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4284663" y="4221163"/>
            <a:ext cx="1800225" cy="3794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4284663" y="4589463"/>
            <a:ext cx="1800225" cy="3635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7" name="Straight Connector 126"/>
          <p:cNvCxnSpPr>
            <a:stCxn id="72" idx="3"/>
          </p:cNvCxnSpPr>
          <p:nvPr/>
        </p:nvCxnSpPr>
        <p:spPr>
          <a:xfrm flipV="1">
            <a:off x="7885113" y="4437063"/>
            <a:ext cx="896937" cy="1905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2700338" y="4953000"/>
            <a:ext cx="0" cy="563563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6659563" y="4005263"/>
            <a:ext cx="0" cy="398462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219700" y="4005263"/>
            <a:ext cx="1439863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4284663" y="2997200"/>
            <a:ext cx="2519362" cy="508000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50" name="Rectangle 49"/>
          <p:cNvSpPr/>
          <p:nvPr/>
        </p:nvSpPr>
        <p:spPr>
          <a:xfrm>
            <a:off x="3132138" y="3500438"/>
            <a:ext cx="792162" cy="10985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132138" y="4587875"/>
            <a:ext cx="792162" cy="3635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3563938" y="4951413"/>
            <a:ext cx="0" cy="565150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411413" y="5516563"/>
            <a:ext cx="3240087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868" name="Left Brace 4"/>
          <p:cNvSpPr>
            <a:spLocks/>
          </p:cNvSpPr>
          <p:nvPr/>
        </p:nvSpPr>
        <p:spPr bwMode="auto">
          <a:xfrm rot="5400000">
            <a:off x="960437" y="1855788"/>
            <a:ext cx="288925" cy="1562100"/>
          </a:xfrm>
          <a:prstGeom prst="leftBrace">
            <a:avLst>
              <a:gd name="adj1" fmla="val 831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35869" name="Left Brace 40"/>
          <p:cNvSpPr>
            <a:spLocks/>
          </p:cNvSpPr>
          <p:nvPr/>
        </p:nvSpPr>
        <p:spPr bwMode="auto">
          <a:xfrm rot="5400000">
            <a:off x="2925762" y="1855788"/>
            <a:ext cx="288925" cy="1562100"/>
          </a:xfrm>
          <a:prstGeom prst="leftBrace">
            <a:avLst>
              <a:gd name="adj1" fmla="val 8310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35870" name="Left Brace 41"/>
          <p:cNvSpPr>
            <a:spLocks/>
          </p:cNvSpPr>
          <p:nvPr/>
        </p:nvSpPr>
        <p:spPr bwMode="auto">
          <a:xfrm rot="5400000">
            <a:off x="5399881" y="1377157"/>
            <a:ext cx="288925" cy="2519362"/>
          </a:xfrm>
          <a:prstGeom prst="leftBrace">
            <a:avLst>
              <a:gd name="adj1" fmla="val 8316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4572000" y="3789363"/>
            <a:ext cx="720725" cy="139700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800" dirty="0">
                <a:solidFill>
                  <a:srgbClr val="000000"/>
                </a:solidFill>
              </a:rPr>
              <a:t>SAP[ ]</a:t>
            </a:r>
          </a:p>
        </p:txBody>
      </p:sp>
      <p:sp>
        <p:nvSpPr>
          <p:cNvPr id="47" name="Oval 46"/>
          <p:cNvSpPr/>
          <p:nvPr/>
        </p:nvSpPr>
        <p:spPr>
          <a:xfrm>
            <a:off x="4395788" y="3438525"/>
            <a:ext cx="609600" cy="122238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800" dirty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48" name="Oval 47"/>
          <p:cNvSpPr/>
          <p:nvPr/>
        </p:nvSpPr>
        <p:spPr>
          <a:xfrm>
            <a:off x="5272088" y="3440113"/>
            <a:ext cx="609600" cy="122237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800" dirty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49" name="Rectangle 48"/>
          <p:cNvSpPr/>
          <p:nvPr/>
        </p:nvSpPr>
        <p:spPr>
          <a:xfrm>
            <a:off x="7092950" y="2997200"/>
            <a:ext cx="1582738" cy="1223963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Portal</a:t>
            </a:r>
          </a:p>
        </p:txBody>
      </p:sp>
      <p:sp>
        <p:nvSpPr>
          <p:cNvPr id="65" name="Oval 64"/>
          <p:cNvSpPr/>
          <p:nvPr/>
        </p:nvSpPr>
        <p:spPr>
          <a:xfrm>
            <a:off x="4859338" y="4149725"/>
            <a:ext cx="609600" cy="120650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800" dirty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35876" name="TextBox 66"/>
          <p:cNvSpPr txBox="1">
            <a:spLocks noChangeArrowheads="1"/>
          </p:cNvSpPr>
          <p:nvPr/>
        </p:nvSpPr>
        <p:spPr bwMode="auto">
          <a:xfrm>
            <a:off x="5337175" y="3860800"/>
            <a:ext cx="13954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rgbClr val="435153"/>
                </a:solidFill>
              </a:rPr>
              <a:t>11ak DSAF</a:t>
            </a:r>
          </a:p>
        </p:txBody>
      </p:sp>
      <p:sp>
        <p:nvSpPr>
          <p:cNvPr id="35877" name="Left Brace 69"/>
          <p:cNvSpPr>
            <a:spLocks/>
          </p:cNvSpPr>
          <p:nvPr/>
        </p:nvSpPr>
        <p:spPr bwMode="auto">
          <a:xfrm rot="5400000">
            <a:off x="7739856" y="1845469"/>
            <a:ext cx="288925" cy="1582738"/>
          </a:xfrm>
          <a:prstGeom prst="leftBrace">
            <a:avLst>
              <a:gd name="adj1" fmla="val 8293"/>
              <a:gd name="adj2" fmla="val 5000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6999288" y="2133600"/>
            <a:ext cx="1676400" cy="3619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2000" b="1" dirty="0">
                <a:solidFill>
                  <a:srgbClr val="FF6600"/>
                </a:solidFill>
              </a:rPr>
              <a:t>Portal</a:t>
            </a:r>
          </a:p>
        </p:txBody>
      </p:sp>
      <p:cxnSp>
        <p:nvCxnSpPr>
          <p:cNvPr id="89" name="Straight Connector 88"/>
          <p:cNvCxnSpPr>
            <a:stCxn id="46" idx="0"/>
          </p:cNvCxnSpPr>
          <p:nvPr/>
        </p:nvCxnSpPr>
        <p:spPr>
          <a:xfrm>
            <a:off x="4932363" y="3789363"/>
            <a:ext cx="215900" cy="215900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148263" y="4076700"/>
            <a:ext cx="0" cy="1439863"/>
          </a:xfrm>
          <a:prstGeom prst="line">
            <a:avLst/>
          </a:prstGeom>
          <a:ln w="28575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35882" idx="0"/>
          </p:cNvCxnSpPr>
          <p:nvPr/>
        </p:nvCxnSpPr>
        <p:spPr>
          <a:xfrm>
            <a:off x="5148263" y="3933825"/>
            <a:ext cx="0" cy="1582738"/>
          </a:xfrm>
          <a:prstGeom prst="line">
            <a:avLst/>
          </a:prstGeom>
          <a:ln w="28575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882" name="Oval 86"/>
          <p:cNvSpPr>
            <a:spLocks noChangeArrowheads="1"/>
          </p:cNvSpPr>
          <p:nvPr/>
        </p:nvSpPr>
        <p:spPr bwMode="auto">
          <a:xfrm>
            <a:off x="5076825" y="3933825"/>
            <a:ext cx="142875" cy="14287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35883" name="Oval 99"/>
          <p:cNvSpPr>
            <a:spLocks noChangeArrowheads="1"/>
          </p:cNvSpPr>
          <p:nvPr/>
        </p:nvSpPr>
        <p:spPr bwMode="auto">
          <a:xfrm>
            <a:off x="4859338" y="3573463"/>
            <a:ext cx="144462" cy="14287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cxnSp>
        <p:nvCxnSpPr>
          <p:cNvPr id="101" name="Straight Connector 100"/>
          <p:cNvCxnSpPr>
            <a:stCxn id="35883" idx="4"/>
            <a:endCxn id="46" idx="0"/>
          </p:cNvCxnSpPr>
          <p:nvPr/>
        </p:nvCxnSpPr>
        <p:spPr>
          <a:xfrm>
            <a:off x="4932363" y="3716338"/>
            <a:ext cx="0" cy="73025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35883" idx="6"/>
            <a:endCxn id="48" idx="0"/>
          </p:cNvCxnSpPr>
          <p:nvPr/>
        </p:nvCxnSpPr>
        <p:spPr>
          <a:xfrm flipV="1">
            <a:off x="5003800" y="3440113"/>
            <a:ext cx="573088" cy="204787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47" idx="0"/>
            <a:endCxn id="35883" idx="1"/>
          </p:cNvCxnSpPr>
          <p:nvPr/>
        </p:nvCxnSpPr>
        <p:spPr>
          <a:xfrm>
            <a:off x="4700588" y="3438525"/>
            <a:ext cx="180975" cy="155575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887" name="TextBox 110"/>
          <p:cNvSpPr txBox="1">
            <a:spLocks noChangeArrowheads="1"/>
          </p:cNvSpPr>
          <p:nvPr/>
        </p:nvSpPr>
        <p:spPr bwMode="auto">
          <a:xfrm>
            <a:off x="4211638" y="3500438"/>
            <a:ext cx="7350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000">
                <a:solidFill>
                  <a:srgbClr val="435153"/>
                </a:solidFill>
              </a:rPr>
              <a:t>.1AC</a:t>
            </a:r>
          </a:p>
        </p:txBody>
      </p:sp>
      <p:sp>
        <p:nvSpPr>
          <p:cNvPr id="35888" name="TextBox 104"/>
          <p:cNvSpPr txBox="1">
            <a:spLocks noChangeArrowheads="1"/>
          </p:cNvSpPr>
          <p:nvPr/>
        </p:nvSpPr>
        <p:spPr bwMode="auto">
          <a:xfrm>
            <a:off x="2484438" y="2781300"/>
            <a:ext cx="1244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400">
                <a:solidFill>
                  <a:schemeClr val="tx1"/>
                </a:solidFill>
              </a:rPr>
              <a:t>One-to-one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400">
                <a:solidFill>
                  <a:schemeClr val="tx1"/>
                </a:solidFill>
              </a:rPr>
              <a:t>mapping, 11ak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400">
                <a:solidFill>
                  <a:schemeClr val="tx1"/>
                </a:solidFill>
              </a:rPr>
              <a:t>non-AP STA</a:t>
            </a:r>
          </a:p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1400">
                <a:solidFill>
                  <a:schemeClr val="tx1"/>
                </a:solidFill>
              </a:rPr>
              <a:t>to SAP</a:t>
            </a:r>
          </a:p>
        </p:txBody>
      </p:sp>
      <p:cxnSp>
        <p:nvCxnSpPr>
          <p:cNvPr id="35889" name="Straight Arrow Connector 107"/>
          <p:cNvCxnSpPr>
            <a:cxnSpLocks noChangeShapeType="1"/>
            <a:endCxn id="47" idx="1"/>
          </p:cNvCxnSpPr>
          <p:nvPr/>
        </p:nvCxnSpPr>
        <p:spPr bwMode="auto">
          <a:xfrm>
            <a:off x="3563938" y="3357563"/>
            <a:ext cx="922337" cy="10001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5890" name="Straight Arrow Connector 112"/>
          <p:cNvCxnSpPr>
            <a:cxnSpLocks noChangeShapeType="1"/>
            <a:endCxn id="50" idx="0"/>
          </p:cNvCxnSpPr>
          <p:nvPr/>
        </p:nvCxnSpPr>
        <p:spPr bwMode="auto">
          <a:xfrm>
            <a:off x="3419475" y="3500438"/>
            <a:ext cx="10795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4" name="Oval 53"/>
          <p:cNvSpPr/>
          <p:nvPr/>
        </p:nvSpPr>
        <p:spPr>
          <a:xfrm>
            <a:off x="6338888" y="4149725"/>
            <a:ext cx="609600" cy="120650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800" dirty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132138" y="2997200"/>
            <a:ext cx="1008062" cy="508000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64" name="Rectangle 63"/>
          <p:cNvSpPr/>
          <p:nvPr/>
        </p:nvSpPr>
        <p:spPr>
          <a:xfrm>
            <a:off x="2124075" y="2997200"/>
            <a:ext cx="935038" cy="508000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1800" dirty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69" name="Oval 68"/>
          <p:cNvSpPr/>
          <p:nvPr/>
        </p:nvSpPr>
        <p:spPr>
          <a:xfrm>
            <a:off x="6049963" y="3429000"/>
            <a:ext cx="609600" cy="122238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800" dirty="0">
                <a:solidFill>
                  <a:srgbClr val="000000"/>
                </a:solidFill>
              </a:rPr>
              <a:t>SAP</a:t>
            </a:r>
          </a:p>
        </p:txBody>
      </p:sp>
      <p:cxnSp>
        <p:nvCxnSpPr>
          <p:cNvPr id="71" name="Straight Connector 70"/>
          <p:cNvCxnSpPr>
            <a:endCxn id="69" idx="4"/>
          </p:cNvCxnSpPr>
          <p:nvPr/>
        </p:nvCxnSpPr>
        <p:spPr>
          <a:xfrm flipV="1">
            <a:off x="5003800" y="3551238"/>
            <a:ext cx="1350963" cy="93662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896" name="Freeform 9"/>
          <p:cNvSpPr>
            <a:spLocks/>
          </p:cNvSpPr>
          <p:nvPr/>
        </p:nvSpPr>
        <p:spPr bwMode="auto">
          <a:xfrm>
            <a:off x="2695575" y="3524250"/>
            <a:ext cx="2886075" cy="666750"/>
          </a:xfrm>
          <a:custGeom>
            <a:avLst/>
            <a:gdLst>
              <a:gd name="T0" fmla="*/ 2886075 w 2886075"/>
              <a:gd name="T1" fmla="*/ 0 h 667528"/>
              <a:gd name="T2" fmla="*/ 2762251 w 2886075"/>
              <a:gd name="T3" fmla="*/ 190500 h 667528"/>
              <a:gd name="T4" fmla="*/ 2657475 w 2886075"/>
              <a:gd name="T5" fmla="*/ 295275 h 667528"/>
              <a:gd name="T6" fmla="*/ 2543175 w 2886075"/>
              <a:gd name="T7" fmla="*/ 400050 h 667528"/>
              <a:gd name="T8" fmla="*/ 2438401 w 2886075"/>
              <a:gd name="T9" fmla="*/ 457200 h 667528"/>
              <a:gd name="T10" fmla="*/ 2390775 w 2886075"/>
              <a:gd name="T11" fmla="*/ 485775 h 667528"/>
              <a:gd name="T12" fmla="*/ 2352675 w 2886075"/>
              <a:gd name="T13" fmla="*/ 495300 h 667528"/>
              <a:gd name="T14" fmla="*/ 2305051 w 2886075"/>
              <a:gd name="T15" fmla="*/ 514350 h 667528"/>
              <a:gd name="T16" fmla="*/ 2228851 w 2886075"/>
              <a:gd name="T17" fmla="*/ 533400 h 667528"/>
              <a:gd name="T18" fmla="*/ 2181225 w 2886075"/>
              <a:gd name="T19" fmla="*/ 552450 h 667528"/>
              <a:gd name="T20" fmla="*/ 2143125 w 2886075"/>
              <a:gd name="T21" fmla="*/ 571500 h 667528"/>
              <a:gd name="T22" fmla="*/ 2105025 w 2886075"/>
              <a:gd name="T23" fmla="*/ 581025 h 667528"/>
              <a:gd name="T24" fmla="*/ 1981201 w 2886075"/>
              <a:gd name="T25" fmla="*/ 619125 h 667528"/>
              <a:gd name="T26" fmla="*/ 1857376 w 2886075"/>
              <a:gd name="T27" fmla="*/ 628650 h 667528"/>
              <a:gd name="T28" fmla="*/ 1524001 w 2886075"/>
              <a:gd name="T29" fmla="*/ 647700 h 667528"/>
              <a:gd name="T30" fmla="*/ 1428751 w 2886075"/>
              <a:gd name="T31" fmla="*/ 657225 h 667528"/>
              <a:gd name="T32" fmla="*/ 647700 w 2886075"/>
              <a:gd name="T33" fmla="*/ 657225 h 667528"/>
              <a:gd name="T34" fmla="*/ 561975 w 2886075"/>
              <a:gd name="T35" fmla="*/ 619125 h 667528"/>
              <a:gd name="T36" fmla="*/ 419100 w 2886075"/>
              <a:gd name="T37" fmla="*/ 533400 h 667528"/>
              <a:gd name="T38" fmla="*/ 352425 w 2886075"/>
              <a:gd name="T39" fmla="*/ 495300 h 667528"/>
              <a:gd name="T40" fmla="*/ 304800 w 2886075"/>
              <a:gd name="T41" fmla="*/ 476250 h 667528"/>
              <a:gd name="T42" fmla="*/ 228600 w 2886075"/>
              <a:gd name="T43" fmla="*/ 438150 h 667528"/>
              <a:gd name="T44" fmla="*/ 209550 w 2886075"/>
              <a:gd name="T45" fmla="*/ 400050 h 667528"/>
              <a:gd name="T46" fmla="*/ 190500 w 2886075"/>
              <a:gd name="T47" fmla="*/ 352425 h 667528"/>
              <a:gd name="T48" fmla="*/ 142875 w 2886075"/>
              <a:gd name="T49" fmla="*/ 276225 h 667528"/>
              <a:gd name="T50" fmla="*/ 133350 w 2886075"/>
              <a:gd name="T51" fmla="*/ 238125 h 667528"/>
              <a:gd name="T52" fmla="*/ 114300 w 2886075"/>
              <a:gd name="T53" fmla="*/ 200025 h 667528"/>
              <a:gd name="T54" fmla="*/ 95250 w 2886075"/>
              <a:gd name="T55" fmla="*/ 142875 h 667528"/>
              <a:gd name="T56" fmla="*/ 85725 w 2886075"/>
              <a:gd name="T57" fmla="*/ 114300 h 667528"/>
              <a:gd name="T58" fmla="*/ 57150 w 2886075"/>
              <a:gd name="T59" fmla="*/ 95250 h 667528"/>
              <a:gd name="T60" fmla="*/ 9525 w 2886075"/>
              <a:gd name="T61" fmla="*/ 47625 h 667528"/>
              <a:gd name="T62" fmla="*/ 0 w 2886075"/>
              <a:gd name="T63" fmla="*/ 47625 h 667528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886075" h="667528">
                <a:moveTo>
                  <a:pt x="2886075" y="0"/>
                </a:moveTo>
                <a:cubicBezTo>
                  <a:pt x="2841901" y="79514"/>
                  <a:pt x="2825411" y="117366"/>
                  <a:pt x="2762250" y="190500"/>
                </a:cubicBezTo>
                <a:cubicBezTo>
                  <a:pt x="2729967" y="227881"/>
                  <a:pt x="2692400" y="260350"/>
                  <a:pt x="2657475" y="295275"/>
                </a:cubicBezTo>
                <a:cubicBezTo>
                  <a:pt x="2615681" y="337069"/>
                  <a:pt x="2590748" y="365452"/>
                  <a:pt x="2543175" y="400050"/>
                </a:cubicBezTo>
                <a:cubicBezTo>
                  <a:pt x="2507391" y="426075"/>
                  <a:pt x="2477475" y="435886"/>
                  <a:pt x="2438400" y="457200"/>
                </a:cubicBezTo>
                <a:cubicBezTo>
                  <a:pt x="2422147" y="466065"/>
                  <a:pt x="2407693" y="478256"/>
                  <a:pt x="2390775" y="485775"/>
                </a:cubicBezTo>
                <a:cubicBezTo>
                  <a:pt x="2378812" y="491092"/>
                  <a:pt x="2365094" y="491160"/>
                  <a:pt x="2352675" y="495300"/>
                </a:cubicBezTo>
                <a:cubicBezTo>
                  <a:pt x="2336455" y="500707"/>
                  <a:pt x="2321392" y="509322"/>
                  <a:pt x="2305050" y="514350"/>
                </a:cubicBezTo>
                <a:cubicBezTo>
                  <a:pt x="2280026" y="522050"/>
                  <a:pt x="2253159" y="523676"/>
                  <a:pt x="2228850" y="533400"/>
                </a:cubicBezTo>
                <a:cubicBezTo>
                  <a:pt x="2212975" y="539750"/>
                  <a:pt x="2196849" y="545506"/>
                  <a:pt x="2181225" y="552450"/>
                </a:cubicBezTo>
                <a:cubicBezTo>
                  <a:pt x="2168250" y="558217"/>
                  <a:pt x="2156420" y="566514"/>
                  <a:pt x="2143125" y="571500"/>
                </a:cubicBezTo>
                <a:cubicBezTo>
                  <a:pt x="2130868" y="576097"/>
                  <a:pt x="2117537" y="577175"/>
                  <a:pt x="2105025" y="581025"/>
                </a:cubicBezTo>
                <a:cubicBezTo>
                  <a:pt x="2101516" y="582105"/>
                  <a:pt x="2007392" y="616044"/>
                  <a:pt x="1981200" y="619125"/>
                </a:cubicBezTo>
                <a:cubicBezTo>
                  <a:pt x="1940087" y="623962"/>
                  <a:pt x="1898602" y="624902"/>
                  <a:pt x="1857375" y="628650"/>
                </a:cubicBezTo>
                <a:cubicBezTo>
                  <a:pt x="1624898" y="649784"/>
                  <a:pt x="1986129" y="629926"/>
                  <a:pt x="1524000" y="647700"/>
                </a:cubicBezTo>
                <a:cubicBezTo>
                  <a:pt x="1492250" y="650875"/>
                  <a:pt x="1460641" y="656162"/>
                  <a:pt x="1428750" y="657225"/>
                </a:cubicBezTo>
                <a:cubicBezTo>
                  <a:pt x="970175" y="672511"/>
                  <a:pt x="1034828" y="669323"/>
                  <a:pt x="647700" y="657225"/>
                </a:cubicBezTo>
                <a:cubicBezTo>
                  <a:pt x="619125" y="644525"/>
                  <a:pt x="589471" y="634018"/>
                  <a:pt x="561975" y="619125"/>
                </a:cubicBezTo>
                <a:cubicBezTo>
                  <a:pt x="513139" y="592672"/>
                  <a:pt x="466916" y="561655"/>
                  <a:pt x="419100" y="533400"/>
                </a:cubicBezTo>
                <a:cubicBezTo>
                  <a:pt x="397062" y="520378"/>
                  <a:pt x="376192" y="504807"/>
                  <a:pt x="352425" y="495300"/>
                </a:cubicBezTo>
                <a:cubicBezTo>
                  <a:pt x="336550" y="488950"/>
                  <a:pt x="319746" y="484553"/>
                  <a:pt x="304800" y="476250"/>
                </a:cubicBezTo>
                <a:cubicBezTo>
                  <a:pt x="225317" y="432093"/>
                  <a:pt x="307590" y="457897"/>
                  <a:pt x="228600" y="438150"/>
                </a:cubicBezTo>
                <a:cubicBezTo>
                  <a:pt x="222250" y="425450"/>
                  <a:pt x="215317" y="413025"/>
                  <a:pt x="209550" y="400050"/>
                </a:cubicBezTo>
                <a:cubicBezTo>
                  <a:pt x="202606" y="384426"/>
                  <a:pt x="198803" y="367371"/>
                  <a:pt x="190500" y="352425"/>
                </a:cubicBezTo>
                <a:cubicBezTo>
                  <a:pt x="155921" y="290183"/>
                  <a:pt x="166775" y="339958"/>
                  <a:pt x="142875" y="276225"/>
                </a:cubicBezTo>
                <a:cubicBezTo>
                  <a:pt x="138278" y="263968"/>
                  <a:pt x="137947" y="250382"/>
                  <a:pt x="133350" y="238125"/>
                </a:cubicBezTo>
                <a:cubicBezTo>
                  <a:pt x="128364" y="224830"/>
                  <a:pt x="119573" y="213208"/>
                  <a:pt x="114300" y="200025"/>
                </a:cubicBezTo>
                <a:cubicBezTo>
                  <a:pt x="106842" y="181381"/>
                  <a:pt x="101600" y="161925"/>
                  <a:pt x="95250" y="142875"/>
                </a:cubicBezTo>
                <a:cubicBezTo>
                  <a:pt x="92075" y="133350"/>
                  <a:pt x="94079" y="119869"/>
                  <a:pt x="85725" y="114300"/>
                </a:cubicBezTo>
                <a:lnTo>
                  <a:pt x="57150" y="95250"/>
                </a:lnTo>
                <a:cubicBezTo>
                  <a:pt x="38100" y="66675"/>
                  <a:pt x="41275" y="63500"/>
                  <a:pt x="9525" y="47625"/>
                </a:cubicBezTo>
                <a:cubicBezTo>
                  <a:pt x="6685" y="46205"/>
                  <a:pt x="3175" y="47625"/>
                  <a:pt x="0" y="47625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897" name="Freeform 75"/>
          <p:cNvSpPr>
            <a:spLocks/>
          </p:cNvSpPr>
          <p:nvPr/>
        </p:nvSpPr>
        <p:spPr bwMode="auto">
          <a:xfrm>
            <a:off x="3492500" y="3500438"/>
            <a:ext cx="1150938" cy="360362"/>
          </a:xfrm>
          <a:custGeom>
            <a:avLst/>
            <a:gdLst>
              <a:gd name="T0" fmla="*/ 1152128 w 2886075"/>
              <a:gd name="T1" fmla="*/ 0 h 667528"/>
              <a:gd name="T2" fmla="*/ 1102697 w 2886075"/>
              <a:gd name="T3" fmla="*/ 102749 h 667528"/>
              <a:gd name="T4" fmla="*/ 1060870 w 2886075"/>
              <a:gd name="T5" fmla="*/ 159260 h 667528"/>
              <a:gd name="T6" fmla="*/ 1015242 w 2886075"/>
              <a:gd name="T7" fmla="*/ 215772 h 667528"/>
              <a:gd name="T8" fmla="*/ 973415 w 2886075"/>
              <a:gd name="T9" fmla="*/ 246597 h 667528"/>
              <a:gd name="T10" fmla="*/ 954403 w 2886075"/>
              <a:gd name="T11" fmla="*/ 262009 h 667528"/>
              <a:gd name="T12" fmla="*/ 939193 w 2886075"/>
              <a:gd name="T13" fmla="*/ 267147 h 667528"/>
              <a:gd name="T14" fmla="*/ 920182 w 2886075"/>
              <a:gd name="T15" fmla="*/ 277421 h 667528"/>
              <a:gd name="T16" fmla="*/ 889763 w 2886075"/>
              <a:gd name="T17" fmla="*/ 287696 h 667528"/>
              <a:gd name="T18" fmla="*/ 870750 w 2886075"/>
              <a:gd name="T19" fmla="*/ 297971 h 667528"/>
              <a:gd name="T20" fmla="*/ 855541 w 2886075"/>
              <a:gd name="T21" fmla="*/ 308246 h 667528"/>
              <a:gd name="T22" fmla="*/ 840331 w 2886075"/>
              <a:gd name="T23" fmla="*/ 313383 h 667528"/>
              <a:gd name="T24" fmla="*/ 790900 w 2886075"/>
              <a:gd name="T25" fmla="*/ 333933 h 667528"/>
              <a:gd name="T26" fmla="*/ 741469 w 2886075"/>
              <a:gd name="T27" fmla="*/ 339071 h 667528"/>
              <a:gd name="T28" fmla="*/ 608385 w 2886075"/>
              <a:gd name="T29" fmla="*/ 349346 h 667528"/>
              <a:gd name="T30" fmla="*/ 570361 w 2886075"/>
              <a:gd name="T31" fmla="*/ 354483 h 667528"/>
              <a:gd name="T32" fmla="*/ 258563 w 2886075"/>
              <a:gd name="T33" fmla="*/ 354483 h 667528"/>
              <a:gd name="T34" fmla="*/ 224342 w 2886075"/>
              <a:gd name="T35" fmla="*/ 333933 h 667528"/>
              <a:gd name="T36" fmla="*/ 167306 w 2886075"/>
              <a:gd name="T37" fmla="*/ 287696 h 667528"/>
              <a:gd name="T38" fmla="*/ 140689 w 2886075"/>
              <a:gd name="T39" fmla="*/ 267147 h 667528"/>
              <a:gd name="T40" fmla="*/ 121677 w 2886075"/>
              <a:gd name="T41" fmla="*/ 256872 h 667528"/>
              <a:gd name="T42" fmla="*/ 91258 w 2886075"/>
              <a:gd name="T43" fmla="*/ 236322 h 667528"/>
              <a:gd name="T44" fmla="*/ 83653 w 2886075"/>
              <a:gd name="T45" fmla="*/ 215772 h 667528"/>
              <a:gd name="T46" fmla="*/ 76048 w 2886075"/>
              <a:gd name="T47" fmla="*/ 190085 h 667528"/>
              <a:gd name="T48" fmla="*/ 57036 w 2886075"/>
              <a:gd name="T49" fmla="*/ 148986 h 667528"/>
              <a:gd name="T50" fmla="*/ 53234 w 2886075"/>
              <a:gd name="T51" fmla="*/ 128436 h 667528"/>
              <a:gd name="T52" fmla="*/ 45629 w 2886075"/>
              <a:gd name="T53" fmla="*/ 107886 h 667528"/>
              <a:gd name="T54" fmla="*/ 38024 w 2886075"/>
              <a:gd name="T55" fmla="*/ 77062 h 667528"/>
              <a:gd name="T56" fmla="*/ 34222 w 2886075"/>
              <a:gd name="T57" fmla="*/ 61649 h 667528"/>
              <a:gd name="T58" fmla="*/ 22814 w 2886075"/>
              <a:gd name="T59" fmla="*/ 51374 h 667528"/>
              <a:gd name="T60" fmla="*/ 3802 w 2886075"/>
              <a:gd name="T61" fmla="*/ 25687 h 667528"/>
              <a:gd name="T62" fmla="*/ 0 w 2886075"/>
              <a:gd name="T63" fmla="*/ 25687 h 667528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886075" h="667528">
                <a:moveTo>
                  <a:pt x="2886075" y="0"/>
                </a:moveTo>
                <a:cubicBezTo>
                  <a:pt x="2841901" y="79514"/>
                  <a:pt x="2825411" y="117366"/>
                  <a:pt x="2762250" y="190500"/>
                </a:cubicBezTo>
                <a:cubicBezTo>
                  <a:pt x="2729967" y="227881"/>
                  <a:pt x="2692400" y="260350"/>
                  <a:pt x="2657475" y="295275"/>
                </a:cubicBezTo>
                <a:cubicBezTo>
                  <a:pt x="2615681" y="337069"/>
                  <a:pt x="2590748" y="365452"/>
                  <a:pt x="2543175" y="400050"/>
                </a:cubicBezTo>
                <a:cubicBezTo>
                  <a:pt x="2507391" y="426075"/>
                  <a:pt x="2477475" y="435886"/>
                  <a:pt x="2438400" y="457200"/>
                </a:cubicBezTo>
                <a:cubicBezTo>
                  <a:pt x="2422147" y="466065"/>
                  <a:pt x="2407693" y="478256"/>
                  <a:pt x="2390775" y="485775"/>
                </a:cubicBezTo>
                <a:cubicBezTo>
                  <a:pt x="2378812" y="491092"/>
                  <a:pt x="2365094" y="491160"/>
                  <a:pt x="2352675" y="495300"/>
                </a:cubicBezTo>
                <a:cubicBezTo>
                  <a:pt x="2336455" y="500707"/>
                  <a:pt x="2321392" y="509322"/>
                  <a:pt x="2305050" y="514350"/>
                </a:cubicBezTo>
                <a:cubicBezTo>
                  <a:pt x="2280026" y="522050"/>
                  <a:pt x="2253159" y="523676"/>
                  <a:pt x="2228850" y="533400"/>
                </a:cubicBezTo>
                <a:cubicBezTo>
                  <a:pt x="2212975" y="539750"/>
                  <a:pt x="2196849" y="545506"/>
                  <a:pt x="2181225" y="552450"/>
                </a:cubicBezTo>
                <a:cubicBezTo>
                  <a:pt x="2168250" y="558217"/>
                  <a:pt x="2156420" y="566514"/>
                  <a:pt x="2143125" y="571500"/>
                </a:cubicBezTo>
                <a:cubicBezTo>
                  <a:pt x="2130868" y="576097"/>
                  <a:pt x="2117537" y="577175"/>
                  <a:pt x="2105025" y="581025"/>
                </a:cubicBezTo>
                <a:cubicBezTo>
                  <a:pt x="2101516" y="582105"/>
                  <a:pt x="2007392" y="616044"/>
                  <a:pt x="1981200" y="619125"/>
                </a:cubicBezTo>
                <a:cubicBezTo>
                  <a:pt x="1940087" y="623962"/>
                  <a:pt x="1898602" y="624902"/>
                  <a:pt x="1857375" y="628650"/>
                </a:cubicBezTo>
                <a:cubicBezTo>
                  <a:pt x="1624898" y="649784"/>
                  <a:pt x="1986129" y="629926"/>
                  <a:pt x="1524000" y="647700"/>
                </a:cubicBezTo>
                <a:cubicBezTo>
                  <a:pt x="1492250" y="650875"/>
                  <a:pt x="1460641" y="656162"/>
                  <a:pt x="1428750" y="657225"/>
                </a:cubicBezTo>
                <a:cubicBezTo>
                  <a:pt x="970175" y="672511"/>
                  <a:pt x="1034828" y="669323"/>
                  <a:pt x="647700" y="657225"/>
                </a:cubicBezTo>
                <a:cubicBezTo>
                  <a:pt x="619125" y="644525"/>
                  <a:pt x="589471" y="634018"/>
                  <a:pt x="561975" y="619125"/>
                </a:cubicBezTo>
                <a:cubicBezTo>
                  <a:pt x="513139" y="592672"/>
                  <a:pt x="466916" y="561655"/>
                  <a:pt x="419100" y="533400"/>
                </a:cubicBezTo>
                <a:cubicBezTo>
                  <a:pt x="397062" y="520378"/>
                  <a:pt x="376192" y="504807"/>
                  <a:pt x="352425" y="495300"/>
                </a:cubicBezTo>
                <a:cubicBezTo>
                  <a:pt x="336550" y="488950"/>
                  <a:pt x="319746" y="484553"/>
                  <a:pt x="304800" y="476250"/>
                </a:cubicBezTo>
                <a:cubicBezTo>
                  <a:pt x="225317" y="432093"/>
                  <a:pt x="307590" y="457897"/>
                  <a:pt x="228600" y="438150"/>
                </a:cubicBezTo>
                <a:cubicBezTo>
                  <a:pt x="222250" y="425450"/>
                  <a:pt x="215317" y="413025"/>
                  <a:pt x="209550" y="400050"/>
                </a:cubicBezTo>
                <a:cubicBezTo>
                  <a:pt x="202606" y="384426"/>
                  <a:pt x="198803" y="367371"/>
                  <a:pt x="190500" y="352425"/>
                </a:cubicBezTo>
                <a:cubicBezTo>
                  <a:pt x="155921" y="290183"/>
                  <a:pt x="166775" y="339958"/>
                  <a:pt x="142875" y="276225"/>
                </a:cubicBezTo>
                <a:cubicBezTo>
                  <a:pt x="138278" y="263968"/>
                  <a:pt x="137947" y="250382"/>
                  <a:pt x="133350" y="238125"/>
                </a:cubicBezTo>
                <a:cubicBezTo>
                  <a:pt x="128364" y="224830"/>
                  <a:pt x="119573" y="213208"/>
                  <a:pt x="114300" y="200025"/>
                </a:cubicBezTo>
                <a:cubicBezTo>
                  <a:pt x="106842" y="181381"/>
                  <a:pt x="101600" y="161925"/>
                  <a:pt x="95250" y="142875"/>
                </a:cubicBezTo>
                <a:cubicBezTo>
                  <a:pt x="92075" y="133350"/>
                  <a:pt x="94079" y="119869"/>
                  <a:pt x="85725" y="114300"/>
                </a:cubicBezTo>
                <a:lnTo>
                  <a:pt x="57150" y="95250"/>
                </a:lnTo>
                <a:cubicBezTo>
                  <a:pt x="38100" y="66675"/>
                  <a:pt x="41275" y="63500"/>
                  <a:pt x="9525" y="47625"/>
                </a:cubicBezTo>
                <a:cubicBezTo>
                  <a:pt x="6685" y="46205"/>
                  <a:pt x="3175" y="47625"/>
                  <a:pt x="0" y="47625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898" name="Freeform 10"/>
          <p:cNvSpPr>
            <a:spLocks/>
          </p:cNvSpPr>
          <p:nvPr/>
        </p:nvSpPr>
        <p:spPr bwMode="auto">
          <a:xfrm>
            <a:off x="6391275" y="3505200"/>
            <a:ext cx="1181100" cy="931863"/>
          </a:xfrm>
          <a:custGeom>
            <a:avLst/>
            <a:gdLst>
              <a:gd name="T0" fmla="*/ 0 w 1181100"/>
              <a:gd name="T1" fmla="*/ 0 h 991192"/>
              <a:gd name="T2" fmla="*/ 38100 w 1181100"/>
              <a:gd name="T3" fmla="*/ 152241 h 991192"/>
              <a:gd name="T4" fmla="*/ 76200 w 1181100"/>
              <a:gd name="T5" fmla="*/ 214928 h 991192"/>
              <a:gd name="T6" fmla="*/ 114300 w 1181100"/>
              <a:gd name="T7" fmla="*/ 286571 h 991192"/>
              <a:gd name="T8" fmla="*/ 142875 w 1181100"/>
              <a:gd name="T9" fmla="*/ 331348 h 991192"/>
              <a:gd name="T10" fmla="*/ 171450 w 1181100"/>
              <a:gd name="T11" fmla="*/ 349258 h 991192"/>
              <a:gd name="T12" fmla="*/ 228600 w 1181100"/>
              <a:gd name="T13" fmla="*/ 429856 h 991192"/>
              <a:gd name="T14" fmla="*/ 247650 w 1181100"/>
              <a:gd name="T15" fmla="*/ 456722 h 991192"/>
              <a:gd name="T16" fmla="*/ 285750 w 1181100"/>
              <a:gd name="T17" fmla="*/ 474633 h 991192"/>
              <a:gd name="T18" fmla="*/ 314325 w 1181100"/>
              <a:gd name="T19" fmla="*/ 510455 h 991192"/>
              <a:gd name="T20" fmla="*/ 371475 w 1181100"/>
              <a:gd name="T21" fmla="*/ 564187 h 991192"/>
              <a:gd name="T22" fmla="*/ 409575 w 1181100"/>
              <a:gd name="T23" fmla="*/ 653740 h 991192"/>
              <a:gd name="T24" fmla="*/ 428625 w 1181100"/>
              <a:gd name="T25" fmla="*/ 725383 h 991192"/>
              <a:gd name="T26" fmla="*/ 485775 w 1181100"/>
              <a:gd name="T27" fmla="*/ 761204 h 991192"/>
              <a:gd name="T28" fmla="*/ 571500 w 1181100"/>
              <a:gd name="T29" fmla="*/ 823891 h 991192"/>
              <a:gd name="T30" fmla="*/ 628650 w 1181100"/>
              <a:gd name="T31" fmla="*/ 850757 h 991192"/>
              <a:gd name="T32" fmla="*/ 657225 w 1181100"/>
              <a:gd name="T33" fmla="*/ 868668 h 991192"/>
              <a:gd name="T34" fmla="*/ 704850 w 1181100"/>
              <a:gd name="T35" fmla="*/ 886579 h 991192"/>
              <a:gd name="T36" fmla="*/ 723900 w 1181100"/>
              <a:gd name="T37" fmla="*/ 913445 h 991192"/>
              <a:gd name="T38" fmla="*/ 762000 w 1181100"/>
              <a:gd name="T39" fmla="*/ 931355 h 991192"/>
              <a:gd name="T40" fmla="*/ 847725 w 1181100"/>
              <a:gd name="T41" fmla="*/ 913445 h 991192"/>
              <a:gd name="T42" fmla="*/ 895350 w 1181100"/>
              <a:gd name="T43" fmla="*/ 904489 h 991192"/>
              <a:gd name="T44" fmla="*/ 971550 w 1181100"/>
              <a:gd name="T45" fmla="*/ 868668 h 991192"/>
              <a:gd name="T46" fmla="*/ 1009650 w 1181100"/>
              <a:gd name="T47" fmla="*/ 859713 h 991192"/>
              <a:gd name="T48" fmla="*/ 1104900 w 1181100"/>
              <a:gd name="T49" fmla="*/ 832847 h 991192"/>
              <a:gd name="T50" fmla="*/ 1152525 w 1181100"/>
              <a:gd name="T51" fmla="*/ 779115 h 991192"/>
              <a:gd name="T52" fmla="*/ 1181100 w 1181100"/>
              <a:gd name="T53" fmla="*/ 716427 h 99119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1181100" h="991192">
                <a:moveTo>
                  <a:pt x="0" y="0"/>
                </a:moveTo>
                <a:cubicBezTo>
                  <a:pt x="7657" y="38284"/>
                  <a:pt x="28814" y="147996"/>
                  <a:pt x="38100" y="161925"/>
                </a:cubicBezTo>
                <a:cubicBezTo>
                  <a:pt x="58531" y="192571"/>
                  <a:pt x="60087" y="192346"/>
                  <a:pt x="76200" y="228600"/>
                </a:cubicBezTo>
                <a:cubicBezTo>
                  <a:pt x="115020" y="315946"/>
                  <a:pt x="75375" y="242521"/>
                  <a:pt x="114300" y="304800"/>
                </a:cubicBezTo>
                <a:cubicBezTo>
                  <a:pt x="124112" y="320499"/>
                  <a:pt x="130827" y="338369"/>
                  <a:pt x="142875" y="352425"/>
                </a:cubicBezTo>
                <a:cubicBezTo>
                  <a:pt x="150325" y="361117"/>
                  <a:pt x="161925" y="365125"/>
                  <a:pt x="171450" y="371475"/>
                </a:cubicBezTo>
                <a:lnTo>
                  <a:pt x="228600" y="457200"/>
                </a:lnTo>
                <a:cubicBezTo>
                  <a:pt x="234950" y="466725"/>
                  <a:pt x="237411" y="480655"/>
                  <a:pt x="247650" y="485775"/>
                </a:cubicBezTo>
                <a:lnTo>
                  <a:pt x="285750" y="504825"/>
                </a:lnTo>
                <a:cubicBezTo>
                  <a:pt x="295275" y="517525"/>
                  <a:pt x="303705" y="531125"/>
                  <a:pt x="314325" y="542925"/>
                </a:cubicBezTo>
                <a:cubicBezTo>
                  <a:pt x="332347" y="562950"/>
                  <a:pt x="371475" y="600075"/>
                  <a:pt x="371475" y="600075"/>
                </a:cubicBezTo>
                <a:cubicBezTo>
                  <a:pt x="384175" y="631825"/>
                  <a:pt x="401281" y="662150"/>
                  <a:pt x="409575" y="695325"/>
                </a:cubicBezTo>
                <a:cubicBezTo>
                  <a:pt x="415925" y="720725"/>
                  <a:pt x="406840" y="757002"/>
                  <a:pt x="428625" y="771525"/>
                </a:cubicBezTo>
                <a:cubicBezTo>
                  <a:pt x="447675" y="784225"/>
                  <a:pt x="467703" y="795569"/>
                  <a:pt x="485775" y="809625"/>
                </a:cubicBezTo>
                <a:cubicBezTo>
                  <a:pt x="514350" y="831850"/>
                  <a:pt x="539121" y="860111"/>
                  <a:pt x="571500" y="876300"/>
                </a:cubicBezTo>
                <a:cubicBezTo>
                  <a:pt x="590550" y="885825"/>
                  <a:pt x="610032" y="894532"/>
                  <a:pt x="628650" y="904875"/>
                </a:cubicBezTo>
                <a:cubicBezTo>
                  <a:pt x="638657" y="910434"/>
                  <a:pt x="646986" y="918805"/>
                  <a:pt x="657225" y="923925"/>
                </a:cubicBezTo>
                <a:cubicBezTo>
                  <a:pt x="672518" y="931571"/>
                  <a:pt x="688975" y="936625"/>
                  <a:pt x="704850" y="942975"/>
                </a:cubicBezTo>
                <a:cubicBezTo>
                  <a:pt x="711200" y="952500"/>
                  <a:pt x="715106" y="964221"/>
                  <a:pt x="723900" y="971550"/>
                </a:cubicBezTo>
                <a:cubicBezTo>
                  <a:pt x="734808" y="980640"/>
                  <a:pt x="747871" y="989187"/>
                  <a:pt x="762000" y="990600"/>
                </a:cubicBezTo>
                <a:cubicBezTo>
                  <a:pt x="799443" y="994344"/>
                  <a:pt x="816222" y="979426"/>
                  <a:pt x="847725" y="971550"/>
                </a:cubicBezTo>
                <a:cubicBezTo>
                  <a:pt x="863431" y="967623"/>
                  <a:pt x="879475" y="965200"/>
                  <a:pt x="895350" y="962025"/>
                </a:cubicBezTo>
                <a:cubicBezTo>
                  <a:pt x="920750" y="949325"/>
                  <a:pt x="944000" y="930813"/>
                  <a:pt x="971550" y="923925"/>
                </a:cubicBezTo>
                <a:cubicBezTo>
                  <a:pt x="984250" y="920750"/>
                  <a:pt x="997111" y="918162"/>
                  <a:pt x="1009650" y="914400"/>
                </a:cubicBezTo>
                <a:cubicBezTo>
                  <a:pt x="1125598" y="879615"/>
                  <a:pt x="1017083" y="907779"/>
                  <a:pt x="1104900" y="885825"/>
                </a:cubicBezTo>
                <a:cubicBezTo>
                  <a:pt x="1122845" y="867880"/>
                  <a:pt x="1141916" y="852545"/>
                  <a:pt x="1152525" y="828675"/>
                </a:cubicBezTo>
                <a:cubicBezTo>
                  <a:pt x="1185277" y="754983"/>
                  <a:pt x="1154630" y="788470"/>
                  <a:pt x="1181100" y="762000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7164288" y="4149080"/>
            <a:ext cx="609600" cy="120650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r>
              <a:rPr lang="en-US" sz="800" dirty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35900" name="TextBox 78"/>
          <p:cNvSpPr txBox="1">
            <a:spLocks noChangeArrowheads="1"/>
          </p:cNvSpPr>
          <p:nvPr/>
        </p:nvSpPr>
        <p:spPr bwMode="auto">
          <a:xfrm>
            <a:off x="684213" y="5589588"/>
            <a:ext cx="7775575" cy="8604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dirty="0">
                <a:solidFill>
                  <a:srgbClr val="FF0000"/>
                </a:solidFill>
              </a:rPr>
              <a:t>TBC: add a SAP to the AP bridge that allows MSDUs to get from the Bridge to the DS via </a:t>
            </a:r>
            <a:r>
              <a:rPr lang="en-US" dirty="0" smtClean="0">
                <a:solidFill>
                  <a:srgbClr val="FF0000"/>
                </a:solidFill>
              </a:rPr>
              <a:t>the </a:t>
            </a:r>
            <a:r>
              <a:rPr lang="en-US" dirty="0">
                <a:solidFill>
                  <a:srgbClr val="FF0000"/>
                </a:solidFill>
              </a:rPr>
              <a:t>11ak switching function.</a:t>
            </a:r>
          </a:p>
        </p:txBody>
      </p:sp>
      <p:sp>
        <p:nvSpPr>
          <p:cNvPr id="35902" name="Line 62"/>
          <p:cNvSpPr>
            <a:spLocks noChangeShapeType="1"/>
          </p:cNvSpPr>
          <p:nvPr/>
        </p:nvSpPr>
        <p:spPr bwMode="auto">
          <a:xfrm flipV="1">
            <a:off x="2843213" y="3573463"/>
            <a:ext cx="3457575" cy="20875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061511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492896"/>
            <a:ext cx="7772400" cy="3603104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Following are several slides from the 802.11 portal presentation (being considered in ARC, and 802.1AC) – 11-14/497 …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757049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3170143" y="1494169"/>
            <a:ext cx="2673614" cy="487031"/>
          </a:xfrm>
          <a:custGeom>
            <a:avLst/>
            <a:gdLst>
              <a:gd name="connsiteX0" fmla="*/ 0 w 2673614"/>
              <a:gd name="connsiteY0" fmla="*/ 458386 h 487031"/>
              <a:gd name="connsiteX1" fmla="*/ 1403647 w 2673614"/>
              <a:gd name="connsiteY1" fmla="*/ 72 h 487031"/>
              <a:gd name="connsiteX2" fmla="*/ 2673614 w 2673614"/>
              <a:gd name="connsiteY2" fmla="*/ 487031 h 487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3614" h="487031">
                <a:moveTo>
                  <a:pt x="0" y="458386"/>
                </a:moveTo>
                <a:cubicBezTo>
                  <a:pt x="479022" y="226842"/>
                  <a:pt x="958045" y="-4702"/>
                  <a:pt x="1403647" y="72"/>
                </a:cubicBezTo>
                <a:cubicBezTo>
                  <a:pt x="1849249" y="4846"/>
                  <a:pt x="2673614" y="487031"/>
                  <a:pt x="2673614" y="487031"/>
                </a:cubicBezTo>
              </a:path>
            </a:pathLst>
          </a:custGeom>
          <a:ln w="381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802.3</a:t>
            </a:r>
            <a:endParaRPr lang="en-US" sz="2400" dirty="0"/>
          </a:p>
        </p:txBody>
      </p:sp>
      <p:grpSp>
        <p:nvGrpSpPr>
          <p:cNvPr id="20" name="Group 38"/>
          <p:cNvGrpSpPr>
            <a:grpSpLocks noChangeAspect="1"/>
          </p:cNvGrpSpPr>
          <p:nvPr/>
        </p:nvGrpSpPr>
        <p:grpSpPr bwMode="auto">
          <a:xfrm rot="20577317">
            <a:off x="5697308" y="1763178"/>
            <a:ext cx="2182813" cy="206375"/>
            <a:chOff x="3120" y="3600"/>
            <a:chExt cx="2112" cy="200"/>
          </a:xfrm>
        </p:grpSpPr>
        <p:sp>
          <p:nvSpPr>
            <p:cNvPr id="21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" name="Group 38"/>
          <p:cNvGrpSpPr>
            <a:grpSpLocks noChangeAspect="1"/>
          </p:cNvGrpSpPr>
          <p:nvPr/>
        </p:nvGrpSpPr>
        <p:grpSpPr bwMode="auto">
          <a:xfrm rot="962817">
            <a:off x="5651539" y="2450039"/>
            <a:ext cx="2182813" cy="206375"/>
            <a:chOff x="3120" y="3600"/>
            <a:chExt cx="2112" cy="200"/>
          </a:xfrm>
        </p:grpSpPr>
        <p:sp>
          <p:nvSpPr>
            <p:cNvPr id="25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" name="Group 38"/>
          <p:cNvGrpSpPr>
            <a:grpSpLocks noChangeAspect="1"/>
          </p:cNvGrpSpPr>
          <p:nvPr/>
        </p:nvGrpSpPr>
        <p:grpSpPr bwMode="auto">
          <a:xfrm rot="20577317">
            <a:off x="1084670" y="2390859"/>
            <a:ext cx="2182813" cy="206375"/>
            <a:chOff x="3120" y="3600"/>
            <a:chExt cx="2112" cy="200"/>
          </a:xfrm>
        </p:grpSpPr>
        <p:sp>
          <p:nvSpPr>
            <p:cNvPr id="17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38"/>
          <p:cNvGrpSpPr>
            <a:grpSpLocks noChangeAspect="1"/>
          </p:cNvGrpSpPr>
          <p:nvPr/>
        </p:nvGrpSpPr>
        <p:grpSpPr bwMode="auto">
          <a:xfrm rot="962817">
            <a:off x="1128998" y="1858153"/>
            <a:ext cx="2182813" cy="206375"/>
            <a:chOff x="3120" y="3600"/>
            <a:chExt cx="2112" cy="200"/>
          </a:xfrm>
        </p:grpSpPr>
        <p:sp>
          <p:nvSpPr>
            <p:cNvPr id="13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This is an example of a physical network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276600"/>
            <a:ext cx="8578850" cy="30327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Two physical boxes, commonly (but inaccurately) called “APs,” connected by an IEEE 802.3 link.</a:t>
            </a:r>
          </a:p>
          <a:p>
            <a:r>
              <a:rPr lang="en-US" dirty="0" smtClean="0"/>
              <a:t>Two clients of “AP 1” shown, two wireless and one wired clients of “AP 2” not shown.</a:t>
            </a:r>
          </a:p>
          <a:p>
            <a:r>
              <a:rPr lang="en-US" dirty="0" smtClean="0"/>
              <a:t>No VLANs.</a:t>
            </a:r>
            <a:endParaRPr lang="en-US" dirty="0"/>
          </a:p>
        </p:txBody>
      </p:sp>
      <p:pic>
        <p:nvPicPr>
          <p:cNvPr id="4" name="Picture 28" descr="AccessPoi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905000"/>
            <a:ext cx="13716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514600" y="2743200"/>
            <a:ext cx="1082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“AP” 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1600" y="2743200"/>
            <a:ext cx="1082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“AP” 2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10" name="Picture 22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47800"/>
            <a:ext cx="914400" cy="74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1" name="Picture 22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459037"/>
            <a:ext cx="914400" cy="74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cxnSp>
        <p:nvCxnSpPr>
          <p:cNvPr id="28" name="Straight Connector 27"/>
          <p:cNvCxnSpPr/>
          <p:nvPr/>
        </p:nvCxnSpPr>
        <p:spPr>
          <a:xfrm>
            <a:off x="6238500" y="2152367"/>
            <a:ext cx="1838700" cy="0"/>
          </a:xfrm>
          <a:prstGeom prst="line">
            <a:avLst/>
          </a:prstGeom>
          <a:ln w="381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28" descr="AccessPoi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905000"/>
            <a:ext cx="13716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1" name="Straight Connector 30"/>
          <p:cNvCxnSpPr/>
          <p:nvPr/>
        </p:nvCxnSpPr>
        <p:spPr>
          <a:xfrm>
            <a:off x="6924300" y="2153138"/>
            <a:ext cx="1838700" cy="0"/>
          </a:xfrm>
          <a:prstGeom prst="line">
            <a:avLst/>
          </a:prstGeom>
          <a:ln w="38100" cmpd="sng">
            <a:solidFill>
              <a:srgbClr val="00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467600" y="2153138"/>
            <a:ext cx="877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802.3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386939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88861" cy="648072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Layering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In the ISO layering model, a </a:t>
            </a:r>
            <a:r>
              <a:rPr lang="en-US" dirty="0" err="1" smtClean="0"/>
              <a:t>DATA.request</a:t>
            </a:r>
            <a:r>
              <a:rPr lang="en-US" dirty="0" smtClean="0"/>
              <a:t> is presented by a higher layer to a lower layer, and a </a:t>
            </a:r>
            <a:r>
              <a:rPr lang="en-US" dirty="0" err="1" smtClean="0"/>
              <a:t>DATA.indication</a:t>
            </a:r>
            <a:r>
              <a:rPr lang="en-US" dirty="0" smtClean="0"/>
              <a:t> is presented by a lower layer to a higher layer.</a:t>
            </a:r>
          </a:p>
          <a:p>
            <a:r>
              <a:rPr lang="en-US" dirty="0" smtClean="0"/>
              <a:t>In all further diagrams in this deck, the “higher” layer is closer to the top of the slide, and the “lower” layer closer to the bottom.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808005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/>
          <p:cNvSpPr/>
          <p:nvPr/>
        </p:nvSpPr>
        <p:spPr>
          <a:xfrm>
            <a:off x="3505200" y="2255236"/>
            <a:ext cx="4533900" cy="3610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Distribution System (DS)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A standard view of that same network</a:t>
            </a:r>
            <a:r>
              <a:rPr lang="en-US" dirty="0">
                <a:solidFill>
                  <a:srgbClr val="435153"/>
                </a:solidFill>
              </a:rPr>
              <a:t> </a:t>
            </a:r>
            <a:r>
              <a:rPr lang="en-US" dirty="0" smtClean="0">
                <a:solidFill>
                  <a:srgbClr val="435153"/>
                </a:solidFill>
              </a:rPr>
              <a:t>in </a:t>
            </a:r>
            <a:r>
              <a:rPr lang="en-US" dirty="0" smtClean="0">
                <a:solidFill>
                  <a:schemeClr val="accent6"/>
                </a:solidFill>
              </a:rPr>
              <a:t>802.11 today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52400" y="1893332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52400" y="260726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143000" y="1893332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143000" y="260726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247900" y="2255236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247900" y="260726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2133600" y="3259549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 1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304800" y="3259549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Non-AP STAs</a:t>
            </a:r>
          </a:p>
        </p:txBody>
      </p:sp>
      <p:sp>
        <p:nvSpPr>
          <p:cNvPr id="89" name="Rectangle 88"/>
          <p:cNvSpPr/>
          <p:nvPr/>
        </p:nvSpPr>
        <p:spPr>
          <a:xfrm>
            <a:off x="6477000" y="2255236"/>
            <a:ext cx="838200" cy="362752"/>
          </a:xfrm>
          <a:prstGeom prst="rect">
            <a:avLst/>
          </a:prstGeom>
          <a:solidFill>
            <a:srgbClr val="69697B">
              <a:alpha val="30000"/>
            </a:srgb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0" name="Rectangle 89"/>
          <p:cNvSpPr/>
          <p:nvPr/>
        </p:nvSpPr>
        <p:spPr>
          <a:xfrm>
            <a:off x="6477000" y="2607260"/>
            <a:ext cx="838200" cy="362752"/>
          </a:xfrm>
          <a:prstGeom prst="rect">
            <a:avLst/>
          </a:prstGeom>
          <a:solidFill>
            <a:srgbClr val="D2D2F4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6248400" y="3259549"/>
            <a:ext cx="12954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 2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495396" y="3169636"/>
            <a:ext cx="22860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962400" y="3169636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3505199" y="3264084"/>
            <a:ext cx="26670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unspecified</a:t>
            </a:r>
          </a:p>
        </p:txBody>
      </p:sp>
      <p:cxnSp>
        <p:nvCxnSpPr>
          <p:cNvPr id="129" name="Straight Connector 128"/>
          <p:cNvCxnSpPr>
            <a:stCxn id="44" idx="2"/>
          </p:cNvCxnSpPr>
          <p:nvPr/>
        </p:nvCxnSpPr>
        <p:spPr>
          <a:xfrm>
            <a:off x="571500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1524000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2667000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6400800" y="3169636"/>
            <a:ext cx="10668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6896004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7620000" y="1893332"/>
            <a:ext cx="1371600" cy="361904"/>
          </a:xfrm>
          <a:prstGeom prst="rect">
            <a:avLst/>
          </a:prstGeom>
          <a:solidFill>
            <a:srgbClr val="FFE1DE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ortal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249228" y="1893332"/>
            <a:ext cx="1941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75" name="Rectangle 74"/>
          <p:cNvSpPr/>
          <p:nvPr/>
        </p:nvSpPr>
        <p:spPr>
          <a:xfrm>
            <a:off x="5562600" y="1894180"/>
            <a:ext cx="1752600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76" name="Rectangle 75"/>
          <p:cNvSpPr/>
          <p:nvPr/>
        </p:nvSpPr>
        <p:spPr>
          <a:xfrm>
            <a:off x="8153400" y="2255236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77" name="Rectangle 76"/>
          <p:cNvSpPr/>
          <p:nvPr/>
        </p:nvSpPr>
        <p:spPr>
          <a:xfrm>
            <a:off x="8153400" y="2606928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7162800" y="1676400"/>
            <a:ext cx="457200" cy="655036"/>
          </a:xfrm>
          <a:prstGeom prst="straightConnector1">
            <a:avLst/>
          </a:prstGeom>
          <a:ln w="57150" cmpd="sng">
            <a:solidFill>
              <a:srgbClr val="00CC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8305800" y="3169636"/>
            <a:ext cx="5715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8458200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7848600" y="3264084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16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886200"/>
            <a:ext cx="8578850" cy="24231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This is similar to IEEE 802.11-2012, Figure R-1, but drawn with “request down indication up” rigorously applied.</a:t>
            </a:r>
          </a:p>
          <a:p>
            <a:r>
              <a:rPr lang="en-US" dirty="0" smtClean="0"/>
              <a:t>The DS </a:t>
            </a:r>
            <a:r>
              <a:rPr lang="en-US" dirty="0"/>
              <a:t>has three users, two </a:t>
            </a:r>
            <a:r>
              <a:rPr lang="en-US" dirty="0" smtClean="0"/>
              <a:t>APs </a:t>
            </a:r>
            <a:r>
              <a:rPr lang="en-US" dirty="0"/>
              <a:t>and a </a:t>
            </a:r>
            <a:r>
              <a:rPr lang="en-US" dirty="0" smtClean="0"/>
              <a:t>portal, so is shown </a:t>
            </a:r>
            <a:r>
              <a:rPr lang="en-US" b="1" dirty="0" smtClean="0">
                <a:solidFill>
                  <a:srgbClr val="00CC99"/>
                </a:solidFill>
              </a:rPr>
              <a:t>passing behind </a:t>
            </a:r>
            <a:r>
              <a:rPr lang="en-US" dirty="0" smtClean="0"/>
              <a:t>a MAC.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817236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One possible</a:t>
            </a:r>
            <a:br>
              <a:rPr lang="en-US" dirty="0" smtClean="0">
                <a:solidFill>
                  <a:srgbClr val="435153"/>
                </a:solidFill>
              </a:rPr>
            </a:br>
            <a:r>
              <a:rPr lang="en-US" dirty="0" smtClean="0">
                <a:solidFill>
                  <a:srgbClr val="435153"/>
                </a:solidFill>
              </a:rPr>
              <a:t>802.1AC-to-portal architecture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4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886200"/>
            <a:ext cx="8578850" cy="242316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b="1" dirty="0" smtClean="0">
                <a:solidFill>
                  <a:srgbClr val="FF6600"/>
                </a:solidFill>
              </a:rPr>
              <a:t>connecting link </a:t>
            </a:r>
            <a:r>
              <a:rPr lang="en-US" dirty="0" smtClean="0"/>
              <a:t>is required, because the portal </a:t>
            </a:r>
            <a:r>
              <a:rPr lang="en-US" b="1" dirty="0" smtClean="0">
                <a:solidFill>
                  <a:schemeClr val="accent6"/>
                </a:solidFill>
              </a:rPr>
              <a:t>uses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/>
              <a:t>a SAP; it does not </a:t>
            </a:r>
            <a:r>
              <a:rPr lang="en-US" b="1" dirty="0" smtClean="0">
                <a:solidFill>
                  <a:schemeClr val="accent6"/>
                </a:solidFill>
              </a:rPr>
              <a:t>provide</a:t>
            </a:r>
            <a:r>
              <a:rPr lang="en-US" dirty="0" smtClean="0"/>
              <a:t> one.</a:t>
            </a:r>
          </a:p>
          <a:p>
            <a:r>
              <a:rPr lang="en-US" dirty="0" smtClean="0"/>
              <a:t>Therefore an 802.1AC convergence layer specific to 802.11 is not necessary.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152508" y="2104956"/>
            <a:ext cx="2286000" cy="361056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Distrib</a:t>
            </a:r>
            <a:r>
              <a:rPr lang="en-US" sz="1800" dirty="0" smtClean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123809" y="2104956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123809" y="245698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009509" y="3109269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</a:t>
            </a: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361902" y="3019356"/>
            <a:ext cx="1485807" cy="9032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533508" y="3019356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457307" y="3113804"/>
            <a:ext cx="18288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unspecified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1542909" y="281973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3828908" y="1743052"/>
            <a:ext cx="1600200" cy="361904"/>
          </a:xfrm>
          <a:prstGeom prst="rect">
            <a:avLst/>
          </a:prstGeom>
          <a:solidFill>
            <a:srgbClr val="FFE1DE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ortal</a:t>
            </a:r>
          </a:p>
        </p:txBody>
      </p:sp>
      <p:sp>
        <p:nvSpPr>
          <p:cNvPr id="67" name="Rectangle 66"/>
          <p:cNvSpPr/>
          <p:nvPr/>
        </p:nvSpPr>
        <p:spPr>
          <a:xfrm>
            <a:off x="1125137" y="1743052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</a:p>
        </p:txBody>
      </p:sp>
      <p:grpSp>
        <p:nvGrpSpPr>
          <p:cNvPr id="71" name="Group 70"/>
          <p:cNvGrpSpPr/>
          <p:nvPr/>
        </p:nvGrpSpPr>
        <p:grpSpPr>
          <a:xfrm>
            <a:off x="4590908" y="2098725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72" name="Rectangle 7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5657708" y="2098725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92" name="Rectangle 9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90908" y="3195016"/>
            <a:ext cx="1905000" cy="519687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anything,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e.g. 802.3</a:t>
            </a:r>
          </a:p>
        </p:txBody>
      </p:sp>
      <p:sp>
        <p:nvSpPr>
          <p:cNvPr id="95" name="Rectangle 94"/>
          <p:cNvSpPr/>
          <p:nvPr/>
        </p:nvSpPr>
        <p:spPr>
          <a:xfrm>
            <a:off x="6838903" y="3195017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106" name="Straight Connector 105"/>
          <p:cNvCxnSpPr/>
          <p:nvPr/>
        </p:nvCxnSpPr>
        <p:spPr>
          <a:xfrm>
            <a:off x="4857512" y="3028388"/>
            <a:ext cx="1333596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048108" y="2828764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5886308" y="2828764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7296102" y="3028388"/>
            <a:ext cx="12954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7448502" y="2828764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1" name="Group 110"/>
          <p:cNvGrpSpPr/>
          <p:nvPr/>
        </p:nvGrpSpPr>
        <p:grpSpPr>
          <a:xfrm>
            <a:off x="7029402" y="2098725"/>
            <a:ext cx="838200" cy="714776"/>
            <a:chOff x="6255969" y="3933424"/>
            <a:chExt cx="838200" cy="714776"/>
          </a:xfrm>
        </p:grpSpPr>
        <p:sp>
          <p:nvSpPr>
            <p:cNvPr id="112" name="Rectangle 11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114" name="Rectangle 113"/>
          <p:cNvSpPr/>
          <p:nvPr/>
        </p:nvSpPr>
        <p:spPr>
          <a:xfrm>
            <a:off x="5657709" y="1733504"/>
            <a:ext cx="2209798" cy="3627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802.1Q bridge relay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133302" y="1743052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133302" y="245698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19" name="Straight Connector 118"/>
          <p:cNvCxnSpPr>
            <a:stCxn id="118" idx="2"/>
          </p:cNvCxnSpPr>
          <p:nvPr/>
        </p:nvCxnSpPr>
        <p:spPr>
          <a:xfrm>
            <a:off x="552402" y="281973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8058102" y="1742628"/>
            <a:ext cx="838200" cy="724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8058102" y="2456556"/>
            <a:ext cx="838200" cy="36275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5" name="Straight Connector 124"/>
          <p:cNvCxnSpPr>
            <a:stCxn id="122" idx="2"/>
          </p:cNvCxnSpPr>
          <p:nvPr/>
        </p:nvCxnSpPr>
        <p:spPr>
          <a:xfrm>
            <a:off x="8477202" y="2819308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0" y="3218464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Non-AP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station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8096295" y="3209764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end station</a:t>
            </a:r>
          </a:p>
        </p:txBody>
      </p:sp>
      <p:sp>
        <p:nvSpPr>
          <p:cNvPr id="2" name="Oval 1"/>
          <p:cNvSpPr/>
          <p:nvPr/>
        </p:nvSpPr>
        <p:spPr>
          <a:xfrm>
            <a:off x="4438508" y="1962104"/>
            <a:ext cx="2190892" cy="1828800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9008306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But, there is an alternate approach.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4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714886"/>
            <a:ext cx="8578850" cy="2594473"/>
          </a:xfrm>
        </p:spPr>
        <p:txBody>
          <a:bodyPr>
            <a:normAutofit/>
          </a:bodyPr>
          <a:lstStyle/>
          <a:p>
            <a:r>
              <a:rPr lang="en-US" dirty="0" smtClean="0"/>
              <a:t>This interface is defined.</a:t>
            </a:r>
          </a:p>
          <a:p>
            <a:r>
              <a:rPr lang="en-US" dirty="0" smtClean="0"/>
              <a:t>It is the </a:t>
            </a:r>
            <a:r>
              <a:rPr lang="en-US" b="1" dirty="0" smtClean="0">
                <a:solidFill>
                  <a:schemeClr val="accent6"/>
                </a:solidFill>
              </a:rPr>
              <a:t>DS_SAP</a:t>
            </a:r>
            <a:r>
              <a:rPr lang="en-US" dirty="0" smtClean="0"/>
              <a:t>, illustrated in IEEE </a:t>
            </a:r>
            <a:r>
              <a:rPr lang="en-US" dirty="0" err="1" smtClean="0"/>
              <a:t>Std</a:t>
            </a:r>
            <a:r>
              <a:rPr lang="en-US" dirty="0" smtClean="0"/>
              <a:t> 802.11-2011 Figure R-1.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152508" y="2105140"/>
            <a:ext cx="2286000" cy="361056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Distrib</a:t>
            </a:r>
            <a:r>
              <a:rPr lang="en-US" sz="1800" dirty="0" smtClean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123809" y="210514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123809" y="2457164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009509" y="3109453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</a:t>
            </a: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361902" y="3019540"/>
            <a:ext cx="1485807" cy="9032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533508" y="3019540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457307" y="3113988"/>
            <a:ext cx="18288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unspecified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1542909" y="281991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3828908" y="1743236"/>
            <a:ext cx="1600200" cy="361904"/>
          </a:xfrm>
          <a:prstGeom prst="rect">
            <a:avLst/>
          </a:prstGeom>
          <a:solidFill>
            <a:srgbClr val="FFE1DE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ortal</a:t>
            </a:r>
          </a:p>
        </p:txBody>
      </p:sp>
      <p:sp>
        <p:nvSpPr>
          <p:cNvPr id="67" name="Rectangle 66"/>
          <p:cNvSpPr/>
          <p:nvPr/>
        </p:nvSpPr>
        <p:spPr>
          <a:xfrm>
            <a:off x="1125137" y="1743236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</a:p>
        </p:txBody>
      </p:sp>
      <p:grpSp>
        <p:nvGrpSpPr>
          <p:cNvPr id="71" name="Group 70"/>
          <p:cNvGrpSpPr/>
          <p:nvPr/>
        </p:nvGrpSpPr>
        <p:grpSpPr>
          <a:xfrm>
            <a:off x="4590908" y="2098909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72" name="Rectangle 7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5657708" y="2098909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92" name="Rectangle 9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90908" y="3195200"/>
            <a:ext cx="1905000" cy="519687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anything,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e.g. 802.3</a:t>
            </a:r>
          </a:p>
        </p:txBody>
      </p:sp>
      <p:sp>
        <p:nvSpPr>
          <p:cNvPr id="95" name="Rectangle 94"/>
          <p:cNvSpPr/>
          <p:nvPr/>
        </p:nvSpPr>
        <p:spPr>
          <a:xfrm>
            <a:off x="6838903" y="3195201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106" name="Straight Connector 105"/>
          <p:cNvCxnSpPr/>
          <p:nvPr/>
        </p:nvCxnSpPr>
        <p:spPr>
          <a:xfrm>
            <a:off x="4857512" y="3028572"/>
            <a:ext cx="1333596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048108" y="2828948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5886308" y="2828948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7296102" y="3028572"/>
            <a:ext cx="12954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7448502" y="2828948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1" name="Group 110"/>
          <p:cNvGrpSpPr/>
          <p:nvPr/>
        </p:nvGrpSpPr>
        <p:grpSpPr>
          <a:xfrm>
            <a:off x="7029402" y="2098909"/>
            <a:ext cx="838200" cy="714776"/>
            <a:chOff x="6255969" y="3933424"/>
            <a:chExt cx="838200" cy="714776"/>
          </a:xfrm>
        </p:grpSpPr>
        <p:sp>
          <p:nvSpPr>
            <p:cNvPr id="112" name="Rectangle 11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114" name="Rectangle 113"/>
          <p:cNvSpPr/>
          <p:nvPr/>
        </p:nvSpPr>
        <p:spPr>
          <a:xfrm>
            <a:off x="5657709" y="1733688"/>
            <a:ext cx="2209798" cy="3627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802.1Q bridge relay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133302" y="1743236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133302" y="2457164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19" name="Straight Connector 118"/>
          <p:cNvCxnSpPr>
            <a:stCxn id="118" idx="2"/>
          </p:cNvCxnSpPr>
          <p:nvPr/>
        </p:nvCxnSpPr>
        <p:spPr>
          <a:xfrm>
            <a:off x="552402" y="281991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8058102" y="1742812"/>
            <a:ext cx="838200" cy="724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8058102" y="2456740"/>
            <a:ext cx="838200" cy="36275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5" name="Straight Connector 124"/>
          <p:cNvCxnSpPr>
            <a:stCxn id="122" idx="2"/>
          </p:cNvCxnSpPr>
          <p:nvPr/>
        </p:nvCxnSpPr>
        <p:spPr>
          <a:xfrm>
            <a:off x="8477202" y="281949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0" y="3218648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Non-AP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station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8096295" y="3209948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end station</a:t>
            </a:r>
          </a:p>
        </p:txBody>
      </p:sp>
      <p:sp>
        <p:nvSpPr>
          <p:cNvPr id="2" name="Oval 1"/>
          <p:cNvSpPr/>
          <p:nvPr/>
        </p:nvSpPr>
        <p:spPr>
          <a:xfrm>
            <a:off x="3810000" y="1886088"/>
            <a:ext cx="609600" cy="488645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23528" y="4267200"/>
            <a:ext cx="2343198" cy="0"/>
          </a:xfrm>
          <a:prstGeom prst="straightConnector1">
            <a:avLst/>
          </a:prstGeom>
          <a:ln w="57150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2" idx="3"/>
          </p:cNvCxnSpPr>
          <p:nvPr/>
        </p:nvCxnSpPr>
        <p:spPr>
          <a:xfrm flipV="1">
            <a:off x="2627784" y="2303173"/>
            <a:ext cx="1271490" cy="1989923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446884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229702" y="646584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So, another representation </a:t>
            </a:r>
            <a:r>
              <a:rPr lang="en-US" dirty="0">
                <a:solidFill>
                  <a:srgbClr val="435153"/>
                </a:solidFill>
              </a:rPr>
              <a:t>c</a:t>
            </a:r>
            <a:r>
              <a:rPr lang="en-US" dirty="0" smtClean="0">
                <a:solidFill>
                  <a:srgbClr val="435153"/>
                </a:solidFill>
              </a:rPr>
              <a:t>ould be …</a:t>
            </a:r>
            <a:br>
              <a:rPr lang="en-US" dirty="0" smtClean="0">
                <a:solidFill>
                  <a:srgbClr val="435153"/>
                </a:solidFill>
              </a:rPr>
            </a:b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4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886200"/>
            <a:ext cx="8578850" cy="24231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That is, the 802.1AC Clause 12.2.1 “portal convergence function” is </a:t>
            </a:r>
            <a:r>
              <a:rPr lang="en-US" b="1" dirty="0" smtClean="0">
                <a:solidFill>
                  <a:srgbClr val="2D2DB9"/>
                </a:solidFill>
              </a:rPr>
              <a:t>not an interface to</a:t>
            </a:r>
            <a:r>
              <a:rPr lang="en-US" dirty="0" smtClean="0">
                <a:solidFill>
                  <a:srgbClr val="2D2DB9"/>
                </a:solidFill>
              </a:rPr>
              <a:t> </a:t>
            </a:r>
            <a:r>
              <a:rPr lang="en-US" dirty="0" smtClean="0"/>
              <a:t>a portal; .1AC 12.2.1, plus a bridge relay function, is an </a:t>
            </a:r>
            <a:r>
              <a:rPr lang="en-US" b="1" dirty="0" smtClean="0">
                <a:solidFill>
                  <a:srgbClr val="2D2DB9"/>
                </a:solidFill>
              </a:rPr>
              <a:t>example of </a:t>
            </a:r>
            <a:r>
              <a:rPr lang="en-US" dirty="0" smtClean="0"/>
              <a:t>a portal.</a:t>
            </a:r>
          </a:p>
          <a:p>
            <a:r>
              <a:rPr lang="en-US" dirty="0" smtClean="0"/>
              <a:t>.1AC 12.2.1 connects the </a:t>
            </a:r>
            <a:r>
              <a:rPr lang="en-US" b="1" dirty="0" smtClean="0">
                <a:solidFill>
                  <a:srgbClr val="2D2DB9"/>
                </a:solidFill>
              </a:rPr>
              <a:t>ISS</a:t>
            </a:r>
            <a:r>
              <a:rPr lang="en-US" dirty="0" smtClean="0">
                <a:solidFill>
                  <a:srgbClr val="2D2DB9"/>
                </a:solidFill>
              </a:rPr>
              <a:t> </a:t>
            </a:r>
            <a:r>
              <a:rPr lang="en-US" dirty="0" smtClean="0"/>
              <a:t>to the </a:t>
            </a:r>
            <a:r>
              <a:rPr lang="en-US" b="1" dirty="0" smtClean="0">
                <a:solidFill>
                  <a:srgbClr val="2D2DB9"/>
                </a:solidFill>
              </a:rPr>
              <a:t>DS_SAP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152508" y="2105140"/>
            <a:ext cx="2286000" cy="361056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Distrib</a:t>
            </a:r>
            <a:r>
              <a:rPr lang="en-US" sz="1800" dirty="0" smtClean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123809" y="210514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123809" y="2457164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009509" y="3109453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</a:t>
            </a: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361902" y="3019540"/>
            <a:ext cx="1485807" cy="9032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533508" y="3019540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457307" y="3113988"/>
            <a:ext cx="18288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unspecified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1542909" y="281991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1125137" y="1743236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3600498" y="1381332"/>
            <a:ext cx="2209798" cy="3627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802.1Q bridge relay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133302" y="1743236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133302" y="2457164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19" name="Straight Connector 118"/>
          <p:cNvCxnSpPr>
            <a:stCxn id="118" idx="2"/>
          </p:cNvCxnSpPr>
          <p:nvPr/>
        </p:nvCxnSpPr>
        <p:spPr>
          <a:xfrm>
            <a:off x="552402" y="281991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0" y="3218648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Non-AP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station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4972191" y="1761299"/>
            <a:ext cx="838200" cy="603885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6000891" y="1365394"/>
            <a:ext cx="838200" cy="99979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5" name="Rectangle 94"/>
          <p:cNvSpPr/>
          <p:nvPr/>
        </p:nvSpPr>
        <p:spPr>
          <a:xfrm>
            <a:off x="4781692" y="3109453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109" name="Straight Connector 108"/>
          <p:cNvCxnSpPr/>
          <p:nvPr/>
        </p:nvCxnSpPr>
        <p:spPr>
          <a:xfrm>
            <a:off x="5238891" y="2942824"/>
            <a:ext cx="12954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5391291" y="2743200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4972191" y="2365185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6000891" y="2370992"/>
            <a:ext cx="838200" cy="36275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5" name="Straight Connector 124"/>
          <p:cNvCxnSpPr>
            <a:stCxn id="122" idx="2"/>
          </p:cNvCxnSpPr>
          <p:nvPr/>
        </p:nvCxnSpPr>
        <p:spPr>
          <a:xfrm>
            <a:off x="6419991" y="2733744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6039084" y="3218648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end station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600498" y="1743236"/>
            <a:ext cx="838200" cy="362752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.1AC</a:t>
            </a:r>
          </a:p>
        </p:txBody>
      </p:sp>
      <p:sp>
        <p:nvSpPr>
          <p:cNvPr id="5" name="Freeform 4"/>
          <p:cNvSpPr/>
          <p:nvPr/>
        </p:nvSpPr>
        <p:spPr>
          <a:xfrm>
            <a:off x="3590282" y="1365394"/>
            <a:ext cx="2215281" cy="744760"/>
          </a:xfrm>
          <a:custGeom>
            <a:avLst/>
            <a:gdLst>
              <a:gd name="connsiteX0" fmla="*/ 19097 w 2234378"/>
              <a:gd name="connsiteY0" fmla="*/ 744760 h 744760"/>
              <a:gd name="connsiteX1" fmla="*/ 868925 w 2234378"/>
              <a:gd name="connsiteY1" fmla="*/ 735212 h 744760"/>
              <a:gd name="connsiteX2" fmla="*/ 868925 w 2234378"/>
              <a:gd name="connsiteY2" fmla="*/ 391476 h 744760"/>
              <a:gd name="connsiteX3" fmla="*/ 2224829 w 2234378"/>
              <a:gd name="connsiteY3" fmla="*/ 381928 h 744760"/>
              <a:gd name="connsiteX4" fmla="*/ 2234378 w 2234378"/>
              <a:gd name="connsiteY4" fmla="*/ 0 h 744760"/>
              <a:gd name="connsiteX5" fmla="*/ 0 w 2234378"/>
              <a:gd name="connsiteY5" fmla="*/ 19096 h 744760"/>
              <a:gd name="connsiteX6" fmla="*/ 19097 w 2234378"/>
              <a:gd name="connsiteY6" fmla="*/ 744760 h 744760"/>
              <a:gd name="connsiteX0" fmla="*/ 0 w 2215281"/>
              <a:gd name="connsiteY0" fmla="*/ 744760 h 744760"/>
              <a:gd name="connsiteX1" fmla="*/ 849828 w 2215281"/>
              <a:gd name="connsiteY1" fmla="*/ 735212 h 744760"/>
              <a:gd name="connsiteX2" fmla="*/ 849828 w 2215281"/>
              <a:gd name="connsiteY2" fmla="*/ 391476 h 744760"/>
              <a:gd name="connsiteX3" fmla="*/ 2205732 w 2215281"/>
              <a:gd name="connsiteY3" fmla="*/ 381928 h 744760"/>
              <a:gd name="connsiteX4" fmla="*/ 2215281 w 2215281"/>
              <a:gd name="connsiteY4" fmla="*/ 0 h 744760"/>
              <a:gd name="connsiteX5" fmla="*/ 0 w 2215281"/>
              <a:gd name="connsiteY5" fmla="*/ 9548 h 744760"/>
              <a:gd name="connsiteX6" fmla="*/ 0 w 2215281"/>
              <a:gd name="connsiteY6" fmla="*/ 744760 h 744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15281" h="744760">
                <a:moveTo>
                  <a:pt x="0" y="744760"/>
                </a:moveTo>
                <a:lnTo>
                  <a:pt x="849828" y="735212"/>
                </a:lnTo>
                <a:lnTo>
                  <a:pt x="849828" y="391476"/>
                </a:lnTo>
                <a:lnTo>
                  <a:pt x="2205732" y="381928"/>
                </a:lnTo>
                <a:lnTo>
                  <a:pt x="2215281" y="0"/>
                </a:lnTo>
                <a:lnTo>
                  <a:pt x="0" y="9548"/>
                </a:lnTo>
                <a:lnTo>
                  <a:pt x="0" y="744760"/>
                </a:lnTo>
                <a:close/>
              </a:path>
            </a:pathLst>
          </a:custGeom>
          <a:noFill/>
          <a:ln w="57150" cmpd="sng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982818" y="971436"/>
            <a:ext cx="3389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One example (of many) of a portal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725496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802-11-template.potx</Template>
  <TotalTime>1902</TotalTime>
  <Words>1344</Words>
  <Application>Microsoft Macintosh PowerPoint</Application>
  <PresentationFormat>On-screen Show (4:3)</PresentationFormat>
  <Paragraphs>405</Paragraphs>
  <Slides>21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802-11-template</vt:lpstr>
      <vt:lpstr>Document</vt:lpstr>
      <vt:lpstr>802.11ak and 802.1AC Convergence Function</vt:lpstr>
      <vt:lpstr>Abstract</vt:lpstr>
      <vt:lpstr>PowerPoint Presentation</vt:lpstr>
      <vt:lpstr>This is an example of a physical network</vt:lpstr>
      <vt:lpstr>Layering</vt:lpstr>
      <vt:lpstr>A standard view of that same network in 802.11 today</vt:lpstr>
      <vt:lpstr>One possible 802.1AC-to-portal architecture</vt:lpstr>
      <vt:lpstr>But, there is an alternate approach.</vt:lpstr>
      <vt:lpstr>So, another representation could be … </vt:lpstr>
      <vt:lpstr>PowerPoint Presentation</vt:lpstr>
      <vt:lpstr>PowerPoint Presentation</vt:lpstr>
      <vt:lpstr>P802.11ak and non-11ak STNs on one AP.</vt:lpstr>
      <vt:lpstr>P802.11ak and non-11ak STNs on two APs.</vt:lpstr>
      <vt:lpstr>P802.11ak and non-11ak STNs on two APs.</vt:lpstr>
      <vt:lpstr>P802.11ak and non-11ak STNs on two APs.</vt:lpstr>
      <vt:lpstr>Tasks for 802.1AC</vt:lpstr>
      <vt:lpstr>Tasks for 802.11ak</vt:lpstr>
      <vt:lpstr>Older versions of slides</vt:lpstr>
      <vt:lpstr>P802.11ak and non-11ak STNs on one AP.</vt:lpstr>
      <vt:lpstr>P802.11ak and non-11ak STNs on one AP.</vt:lpstr>
      <vt:lpstr>P802.11ak and non-11ak STNs on one AP.</vt:lpstr>
    </vt:vector>
  </TitlesOfParts>
  <Company>Cisco Systems, Spctralink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Portal and 802.1AC Convergence Function</dc:title>
  <dc:creator>Norman Finn, Mark Hamilton</dc:creator>
  <cp:lastModifiedBy>Norman Finn</cp:lastModifiedBy>
  <cp:revision>68</cp:revision>
  <cp:lastPrinted>1601-01-01T00:00:00Z</cp:lastPrinted>
  <dcterms:created xsi:type="dcterms:W3CDTF">2010-02-15T12:38:41Z</dcterms:created>
  <dcterms:modified xsi:type="dcterms:W3CDTF">2014-11-24T16:56:02Z</dcterms:modified>
</cp:coreProperties>
</file>