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3" r:id="rId12"/>
    <p:sldId id="276" r:id="rId13"/>
    <p:sldId id="287" r:id="rId14"/>
    <p:sldId id="283" r:id="rId15"/>
    <p:sldId id="285" r:id="rId16"/>
    <p:sldId id="271" r:id="rId17"/>
    <p:sldId id="272" r:id="rId18"/>
    <p:sldId id="288" r:id="rId19"/>
    <p:sldId id="279" r:id="rId20"/>
    <p:sldId id="280" r:id="rId21"/>
    <p:sldId id="282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63B01"/>
    <a:srgbClr val="FF7C80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660"/>
  </p:normalViewPr>
  <p:slideViewPr>
    <p:cSldViewPr>
      <p:cViewPr varScale="1">
        <p:scale>
          <a:sx n="133" d="100"/>
          <a:sy n="133" d="100"/>
        </p:scale>
        <p:origin x="-178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0562r4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November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11-24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96031" y="2135568"/>
            <a:ext cx="1681730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228184" y="2125596"/>
            <a:ext cx="1678707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is, 802.1AC/802.11ak  are defining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</p:txBody>
      </p:sp>
    </p:spTree>
    <p:extLst>
      <p:ext uri="{BB962C8B-B14F-4D97-AF65-F5344CB8AC3E}">
        <p14:creationId xmlns:p14="http://schemas.microsoft.com/office/powerpoint/2010/main" val="85700444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216" y="4237936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38741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38741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950812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2132856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483708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3876032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5899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4237936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589960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5195676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907644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952712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876032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4043548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4043548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4043548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827524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86677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6296" y="3501008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3284984"/>
            <a:ext cx="0" cy="11186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3874132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5880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950812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5339692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1135596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32040" y="3509827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167908" y="3284984"/>
            <a:ext cx="0" cy="19106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3284984"/>
            <a:ext cx="0" cy="20630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956408" y="380060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598364" y="3443920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58544" y="3444908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Oval 48"/>
          <p:cNvSpPr/>
          <p:nvPr/>
        </p:nvSpPr>
        <p:spPr>
          <a:xfrm>
            <a:off x="7266384" y="416064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53" name="Oval 52"/>
          <p:cNvSpPr/>
          <p:nvPr/>
        </p:nvSpPr>
        <p:spPr>
          <a:xfrm>
            <a:off x="7346776" y="34576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</p:spTree>
    <p:extLst>
      <p:ext uri="{BB962C8B-B14F-4D97-AF65-F5344CB8AC3E}">
        <p14:creationId xmlns:p14="http://schemas.microsoft.com/office/powerpoint/2010/main" val="68329658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78" name="Left Brace 77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0" name="Left Brace 79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2" name="Left Brace 81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5" name="Left Brace 84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20072" y="3356992"/>
            <a:ext cx="161033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267744" y="3356992"/>
            <a:ext cx="151216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8120" y="4093920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100392" y="3730116"/>
            <a:ext cx="838200" cy="1465560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3432"/>
              <a:ext cx="838200" cy="362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184"/>
              <a:ext cx="0" cy="388880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528" y="5195676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3730116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763628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2780" y="3732016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8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3899532"/>
            <a:ext cx="59580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08040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67744" y="2852936"/>
            <a:ext cx="264455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20208" y="3356992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256" y="3212976"/>
            <a:ext cx="0" cy="10465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64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3732016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732016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3899532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2852936"/>
            <a:ext cx="161033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595864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flipV="1">
            <a:off x="7668344" y="5589240"/>
            <a:ext cx="0" cy="3600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027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connectivity between this 11ak STN and the other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stations depends on some connection between the Bridges </a:t>
            </a:r>
            <a:r>
              <a:rPr lang="en-US" b="1" dirty="0" smtClean="0">
                <a:solidFill>
                  <a:srgbClr val="963B01"/>
                </a:solidFill>
              </a:rPr>
              <a:t>not shown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3284984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isolated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4242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3" name="Left Brace 102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6" name="Left Brace 105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111" name="Left Brace 110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68144" y="3356992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7" name="Rectangle 76"/>
          <p:cNvSpPr/>
          <p:nvPr/>
        </p:nvSpPr>
        <p:spPr>
          <a:xfrm flipH="1">
            <a:off x="5148064" y="4093920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3356992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43808" y="4093920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4806796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3730116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4444044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5195676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3730116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4445944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4093920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4445944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5051660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3732016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3906599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3899532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2852936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3356992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3284984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3732016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4445944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4093920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4445944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5051660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3732016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3899532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2852936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5703639"/>
            <a:ext cx="8631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Now, all stations are </a:t>
            </a:r>
            <a:r>
              <a:rPr lang="en-US" b="1" dirty="0" smtClean="0">
                <a:solidFill>
                  <a:srgbClr val="008000"/>
                </a:solidFill>
              </a:rPr>
              <a:t>fully connected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but the DS </a:t>
            </a:r>
            <a:r>
              <a:rPr lang="en-US" dirty="0" smtClean="0">
                <a:solidFill>
                  <a:srgbClr val="000090"/>
                </a:solidFill>
              </a:rPr>
              <a:t>appears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to be split.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48064" y="3356992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5195676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3563227" y="2936713"/>
            <a:ext cx="1958011" cy="2220477"/>
          </a:xfrm>
          <a:custGeom>
            <a:avLst/>
            <a:gdLst>
              <a:gd name="connsiteX0" fmla="*/ 0 w 1905092"/>
              <a:gd name="connsiteY0" fmla="*/ 127293 h 2129243"/>
              <a:gd name="connsiteX1" fmla="*/ 555652 w 1905092"/>
              <a:gd name="connsiteY1" fmla="*/ 215484 h 2129243"/>
              <a:gd name="connsiteX2" fmla="*/ 943726 w 1905092"/>
              <a:gd name="connsiteY2" fmla="*/ 2129242 h 2129243"/>
              <a:gd name="connsiteX3" fmla="*/ 1225962 w 1905092"/>
              <a:gd name="connsiteY3" fmla="*/ 206665 h 2129243"/>
              <a:gd name="connsiteX4" fmla="*/ 1905092 w 1905092"/>
              <a:gd name="connsiteY4" fmla="*/ 180208 h 2129243"/>
              <a:gd name="connsiteX0" fmla="*/ 0 w 1905092"/>
              <a:gd name="connsiteY0" fmla="*/ 161132 h 2163082"/>
              <a:gd name="connsiteX1" fmla="*/ 555652 w 1905092"/>
              <a:gd name="connsiteY1" fmla="*/ 249323 h 2163082"/>
              <a:gd name="connsiteX2" fmla="*/ 943726 w 1905092"/>
              <a:gd name="connsiteY2" fmla="*/ 2163081 h 2163082"/>
              <a:gd name="connsiteX3" fmla="*/ 1225962 w 1905092"/>
              <a:gd name="connsiteY3" fmla="*/ 240504 h 2163082"/>
              <a:gd name="connsiteX4" fmla="*/ 1905092 w 1905092"/>
              <a:gd name="connsiteY4" fmla="*/ 28845 h 2163082"/>
              <a:gd name="connsiteX0" fmla="*/ 0 w 1949191"/>
              <a:gd name="connsiteY0" fmla="*/ 78016 h 2212253"/>
              <a:gd name="connsiteX1" fmla="*/ 599751 w 1949191"/>
              <a:gd name="connsiteY1" fmla="*/ 298494 h 2212253"/>
              <a:gd name="connsiteX2" fmla="*/ 987825 w 1949191"/>
              <a:gd name="connsiteY2" fmla="*/ 2212252 h 2212253"/>
              <a:gd name="connsiteX3" fmla="*/ 1270061 w 1949191"/>
              <a:gd name="connsiteY3" fmla="*/ 289675 h 2212253"/>
              <a:gd name="connsiteX4" fmla="*/ 1949191 w 1949191"/>
              <a:gd name="connsiteY4" fmla="*/ 78016 h 2212253"/>
              <a:gd name="connsiteX0" fmla="*/ 0 w 1949191"/>
              <a:gd name="connsiteY0" fmla="*/ 28846 h 2163083"/>
              <a:gd name="connsiteX1" fmla="*/ 599751 w 1949191"/>
              <a:gd name="connsiteY1" fmla="*/ 249324 h 2163083"/>
              <a:gd name="connsiteX2" fmla="*/ 987825 w 1949191"/>
              <a:gd name="connsiteY2" fmla="*/ 2163082 h 2163083"/>
              <a:gd name="connsiteX3" fmla="*/ 1270061 w 1949191"/>
              <a:gd name="connsiteY3" fmla="*/ 240505 h 2163083"/>
              <a:gd name="connsiteX4" fmla="*/ 1949191 w 1949191"/>
              <a:gd name="connsiteY4" fmla="*/ 28846 h 2163083"/>
              <a:gd name="connsiteX0" fmla="*/ 0 w 1949191"/>
              <a:gd name="connsiteY0" fmla="*/ 1960 h 2189112"/>
              <a:gd name="connsiteX1" fmla="*/ 599751 w 1949191"/>
              <a:gd name="connsiteY1" fmla="*/ 275353 h 2189112"/>
              <a:gd name="connsiteX2" fmla="*/ 987825 w 1949191"/>
              <a:gd name="connsiteY2" fmla="*/ 2189111 h 2189112"/>
              <a:gd name="connsiteX3" fmla="*/ 1270061 w 1949191"/>
              <a:gd name="connsiteY3" fmla="*/ 266534 h 2189112"/>
              <a:gd name="connsiteX4" fmla="*/ 1949191 w 1949191"/>
              <a:gd name="connsiteY4" fmla="*/ 54875 h 2189112"/>
              <a:gd name="connsiteX0" fmla="*/ 0 w 1958011"/>
              <a:gd name="connsiteY0" fmla="*/ 33325 h 2220477"/>
              <a:gd name="connsiteX1" fmla="*/ 599751 w 1958011"/>
              <a:gd name="connsiteY1" fmla="*/ 306718 h 2220477"/>
              <a:gd name="connsiteX2" fmla="*/ 987825 w 1958011"/>
              <a:gd name="connsiteY2" fmla="*/ 2220476 h 2220477"/>
              <a:gd name="connsiteX3" fmla="*/ 1270061 w 1958011"/>
              <a:gd name="connsiteY3" fmla="*/ 297899 h 2220477"/>
              <a:gd name="connsiteX4" fmla="*/ 1958011 w 1958011"/>
              <a:gd name="connsiteY4" fmla="*/ 6868 h 222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83754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 flipH="1">
            <a:off x="3923928" y="4093920"/>
            <a:ext cx="1368152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4067944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07904" y="5195676"/>
            <a:ext cx="360040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707904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364088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0" name="Left Brace 49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1" name="Left Brace 60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4" name="Left Brace 63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66" name="Left Brace 65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68144" y="3356992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7" name="Rectangle 76"/>
          <p:cNvSpPr/>
          <p:nvPr/>
        </p:nvSpPr>
        <p:spPr>
          <a:xfrm flipH="1">
            <a:off x="5148064" y="4093920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3356992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43808" y="4093920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4806796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3730116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4444044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5195676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3730116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4445944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4093920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4445944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5051660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3732016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3906599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3899532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2852936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3356992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3284984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3732016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4445944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4093920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4445944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5051660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3732016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3899532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2852936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0788" y="5229200"/>
            <a:ext cx="834765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It’s up to the DS to ensure, by means not specified in the standard,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that data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 not duplicated or looped.  One easy way to do this is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 the DS does not move use data outside the bridged network.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48064" y="3356992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4283968" y="5195676"/>
            <a:ext cx="504056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16016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5976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04048" y="5195676"/>
            <a:ext cx="360040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004048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3563227" y="2936713"/>
            <a:ext cx="1958011" cy="2220477"/>
          </a:xfrm>
          <a:custGeom>
            <a:avLst/>
            <a:gdLst>
              <a:gd name="connsiteX0" fmla="*/ 0 w 1905092"/>
              <a:gd name="connsiteY0" fmla="*/ 127293 h 2129243"/>
              <a:gd name="connsiteX1" fmla="*/ 555652 w 1905092"/>
              <a:gd name="connsiteY1" fmla="*/ 215484 h 2129243"/>
              <a:gd name="connsiteX2" fmla="*/ 943726 w 1905092"/>
              <a:gd name="connsiteY2" fmla="*/ 2129242 h 2129243"/>
              <a:gd name="connsiteX3" fmla="*/ 1225962 w 1905092"/>
              <a:gd name="connsiteY3" fmla="*/ 206665 h 2129243"/>
              <a:gd name="connsiteX4" fmla="*/ 1905092 w 1905092"/>
              <a:gd name="connsiteY4" fmla="*/ 180208 h 2129243"/>
              <a:gd name="connsiteX0" fmla="*/ 0 w 1905092"/>
              <a:gd name="connsiteY0" fmla="*/ 161132 h 2163082"/>
              <a:gd name="connsiteX1" fmla="*/ 555652 w 1905092"/>
              <a:gd name="connsiteY1" fmla="*/ 249323 h 2163082"/>
              <a:gd name="connsiteX2" fmla="*/ 943726 w 1905092"/>
              <a:gd name="connsiteY2" fmla="*/ 2163081 h 2163082"/>
              <a:gd name="connsiteX3" fmla="*/ 1225962 w 1905092"/>
              <a:gd name="connsiteY3" fmla="*/ 240504 h 2163082"/>
              <a:gd name="connsiteX4" fmla="*/ 1905092 w 1905092"/>
              <a:gd name="connsiteY4" fmla="*/ 28845 h 2163082"/>
              <a:gd name="connsiteX0" fmla="*/ 0 w 1949191"/>
              <a:gd name="connsiteY0" fmla="*/ 78016 h 2212253"/>
              <a:gd name="connsiteX1" fmla="*/ 599751 w 1949191"/>
              <a:gd name="connsiteY1" fmla="*/ 298494 h 2212253"/>
              <a:gd name="connsiteX2" fmla="*/ 987825 w 1949191"/>
              <a:gd name="connsiteY2" fmla="*/ 2212252 h 2212253"/>
              <a:gd name="connsiteX3" fmla="*/ 1270061 w 1949191"/>
              <a:gd name="connsiteY3" fmla="*/ 289675 h 2212253"/>
              <a:gd name="connsiteX4" fmla="*/ 1949191 w 1949191"/>
              <a:gd name="connsiteY4" fmla="*/ 78016 h 2212253"/>
              <a:gd name="connsiteX0" fmla="*/ 0 w 1949191"/>
              <a:gd name="connsiteY0" fmla="*/ 28846 h 2163083"/>
              <a:gd name="connsiteX1" fmla="*/ 599751 w 1949191"/>
              <a:gd name="connsiteY1" fmla="*/ 249324 h 2163083"/>
              <a:gd name="connsiteX2" fmla="*/ 987825 w 1949191"/>
              <a:gd name="connsiteY2" fmla="*/ 2163082 h 2163083"/>
              <a:gd name="connsiteX3" fmla="*/ 1270061 w 1949191"/>
              <a:gd name="connsiteY3" fmla="*/ 240505 h 2163083"/>
              <a:gd name="connsiteX4" fmla="*/ 1949191 w 1949191"/>
              <a:gd name="connsiteY4" fmla="*/ 28846 h 2163083"/>
              <a:gd name="connsiteX0" fmla="*/ 0 w 1949191"/>
              <a:gd name="connsiteY0" fmla="*/ 1960 h 2189112"/>
              <a:gd name="connsiteX1" fmla="*/ 599751 w 1949191"/>
              <a:gd name="connsiteY1" fmla="*/ 275353 h 2189112"/>
              <a:gd name="connsiteX2" fmla="*/ 987825 w 1949191"/>
              <a:gd name="connsiteY2" fmla="*/ 2189111 h 2189112"/>
              <a:gd name="connsiteX3" fmla="*/ 1270061 w 1949191"/>
              <a:gd name="connsiteY3" fmla="*/ 266534 h 2189112"/>
              <a:gd name="connsiteX4" fmla="*/ 1949191 w 1949191"/>
              <a:gd name="connsiteY4" fmla="*/ 54875 h 2189112"/>
              <a:gd name="connsiteX0" fmla="*/ 0 w 1958011"/>
              <a:gd name="connsiteY0" fmla="*/ 33325 h 2220477"/>
              <a:gd name="connsiteX1" fmla="*/ 599751 w 1958011"/>
              <a:gd name="connsiteY1" fmla="*/ 306718 h 2220477"/>
              <a:gd name="connsiteX2" fmla="*/ 987825 w 1958011"/>
              <a:gd name="connsiteY2" fmla="*/ 2220476 h 2220477"/>
              <a:gd name="connsiteX3" fmla="*/ 1270061 w 1958011"/>
              <a:gd name="connsiteY3" fmla="*/ 297899 h 2220477"/>
              <a:gd name="connsiteX4" fmla="*/ 1958011 w 1958011"/>
              <a:gd name="connsiteY4" fmla="*/ 6868 h 222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18108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multiple, logical ports visible to the bridge, to the vector-of-endpoints SAP provided by an 11ak 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802.11ak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SAP presented by an 11ak AP to include the vector-of-endpoints parameter, which identifies links to each of the 11ak-aware non-AP STAs.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versions of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following slides are included for history.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940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3968" y="3501008"/>
            <a:ext cx="1728192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3968" y="3861048"/>
            <a:ext cx="2520280" cy="360040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00" y="4221088"/>
            <a:ext cx="1512168" cy="4705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944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7744" y="1988840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424" y="3874132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424" y="4588060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624" y="3874132"/>
            <a:ext cx="792088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624" y="4588060"/>
            <a:ext cx="792088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3568" y="4941168"/>
            <a:ext cx="0" cy="50405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536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528" y="1628800"/>
            <a:ext cx="1584176" cy="722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552" y="5517232"/>
            <a:ext cx="5688632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7744" y="3876032"/>
            <a:ext cx="792088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7744" y="45899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3968" y="4221088"/>
            <a:ext cx="1800200" cy="3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3968" y="4589960"/>
            <a:ext cx="1800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4368" y="4437112"/>
            <a:ext cx="897632" cy="19242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699792" y="4952712"/>
            <a:ext cx="0" cy="5645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60232" y="4005064"/>
            <a:ext cx="0" cy="39852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20072" y="4005064"/>
            <a:ext cx="1440160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3968" y="2996952"/>
            <a:ext cx="237626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92280" y="3878324"/>
            <a:ext cx="792088" cy="34276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1840" y="3874132"/>
            <a:ext cx="792088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1840" y="45880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888" y="4950812"/>
            <a:ext cx="0" cy="5664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760" y="5517232"/>
            <a:ext cx="32403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96074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92666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5400092" y="1376772"/>
            <a:ext cx="288032" cy="252028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3789040"/>
            <a:ext cx="720080" cy="13925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6319" y="3439156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523" y="3440144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280" y="3356992"/>
            <a:ext cx="1584176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5" name="Oval 64"/>
          <p:cNvSpPr/>
          <p:nvPr/>
        </p:nvSpPr>
        <p:spPr>
          <a:xfrm>
            <a:off x="4860032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7178" y="3861048"/>
            <a:ext cx="139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11ak DSAF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7740352" y="1844824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00055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040" y="3789040"/>
            <a:ext cx="216024" cy="21602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064" y="4077072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7" idx="0"/>
          </p:cNvCxnSpPr>
          <p:nvPr/>
        </p:nvCxnSpPr>
        <p:spPr>
          <a:xfrm>
            <a:off x="5148064" y="3933056"/>
            <a:ext cx="0" cy="1584176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5076056" y="393305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860032" y="357301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1" name="Straight Connector 100"/>
          <p:cNvCxnSpPr>
            <a:stCxn id="100" idx="4"/>
            <a:endCxn id="46" idx="0"/>
          </p:cNvCxnSpPr>
          <p:nvPr/>
        </p:nvCxnSpPr>
        <p:spPr>
          <a:xfrm>
            <a:off x="4932040" y="3717032"/>
            <a:ext cx="0" cy="72008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0" idx="6"/>
            <a:endCxn id="48" idx="0"/>
          </p:cNvCxnSpPr>
          <p:nvPr/>
        </p:nvCxnSpPr>
        <p:spPr>
          <a:xfrm flipV="1">
            <a:off x="5004048" y="3440144"/>
            <a:ext cx="573275" cy="2048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100" idx="1"/>
          </p:cNvCxnSpPr>
          <p:nvPr/>
        </p:nvCxnSpPr>
        <p:spPr>
          <a:xfrm>
            <a:off x="4701119" y="3439156"/>
            <a:ext cx="180004" cy="154951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211960" y="350100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.1AC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483768" y="2780928"/>
            <a:ext cx="124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One-to-one</a:t>
            </a:r>
          </a:p>
          <a:p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apping, 11ak</a:t>
            </a:r>
          </a:p>
          <a:p>
            <a:r>
              <a:rPr lang="en-US" sz="1400" dirty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on-AP 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en-US" sz="1400" dirty="0" smtClean="0">
                <a:solidFill>
                  <a:schemeClr val="tx1"/>
                </a:solidFill>
              </a:rPr>
              <a:t>o SAP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8" name="Straight Arrow Connector 107"/>
          <p:cNvCxnSpPr>
            <a:endCxn id="47" idx="1"/>
          </p:cNvCxnSpPr>
          <p:nvPr/>
        </p:nvCxnSpPr>
        <p:spPr bwMode="auto">
          <a:xfrm>
            <a:off x="3563888" y="3356992"/>
            <a:ext cx="921705" cy="999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endCxn id="50" idx="0"/>
          </p:cNvCxnSpPr>
          <p:nvPr/>
        </p:nvCxnSpPr>
        <p:spPr bwMode="auto">
          <a:xfrm>
            <a:off x="3419872" y="3501008"/>
            <a:ext cx="108012" cy="373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>
          <a:xfrm>
            <a:off x="6338664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Oval 62"/>
          <p:cNvSpPr/>
          <p:nvPr/>
        </p:nvSpPr>
        <p:spPr>
          <a:xfrm>
            <a:off x="7164288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</p:spTree>
    <p:extLst>
      <p:ext uri="{BB962C8B-B14F-4D97-AF65-F5344CB8AC3E}">
        <p14:creationId xmlns:p14="http://schemas.microsoft.com/office/powerpoint/2010/main" val="400804551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3968" y="3501008"/>
            <a:ext cx="1728192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3968" y="3861048"/>
            <a:ext cx="2520280" cy="360040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00" y="4221088"/>
            <a:ext cx="1512168" cy="4705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944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7744" y="1988840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424" y="2996952"/>
            <a:ext cx="766192" cy="1601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424" y="4588060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624" y="2996952"/>
            <a:ext cx="792088" cy="1601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624" y="4588060"/>
            <a:ext cx="792088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3568" y="4941168"/>
            <a:ext cx="0" cy="50405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536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528" y="1628800"/>
            <a:ext cx="1584176" cy="722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552" y="5517232"/>
            <a:ext cx="5688632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7744" y="3501008"/>
            <a:ext cx="792088" cy="1099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7744" y="45899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3968" y="4221088"/>
            <a:ext cx="1800200" cy="3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3968" y="4589960"/>
            <a:ext cx="1800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4368" y="4437112"/>
            <a:ext cx="897632" cy="19242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699792" y="4952712"/>
            <a:ext cx="0" cy="5645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60232" y="4005064"/>
            <a:ext cx="0" cy="39852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20072" y="4005064"/>
            <a:ext cx="1440160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3968" y="2996952"/>
            <a:ext cx="237626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1840" y="3501008"/>
            <a:ext cx="792088" cy="1097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1840" y="45880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888" y="4950812"/>
            <a:ext cx="0" cy="5664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760" y="5517232"/>
            <a:ext cx="32403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96074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92666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5400092" y="1376772"/>
            <a:ext cx="288032" cy="252028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3789040"/>
            <a:ext cx="720080" cy="13925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6319" y="3439156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523" y="3440144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280" y="2996952"/>
            <a:ext cx="1584176" cy="1224136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</a:p>
        </p:txBody>
      </p:sp>
      <p:sp>
        <p:nvSpPr>
          <p:cNvPr id="65" name="Oval 64"/>
          <p:cNvSpPr/>
          <p:nvPr/>
        </p:nvSpPr>
        <p:spPr>
          <a:xfrm>
            <a:off x="4860032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7178" y="3861048"/>
            <a:ext cx="139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11ak DSAF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7740352" y="1844824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00055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040" y="3789040"/>
            <a:ext cx="216024" cy="21602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064" y="4077072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7" idx="0"/>
          </p:cNvCxnSpPr>
          <p:nvPr/>
        </p:nvCxnSpPr>
        <p:spPr>
          <a:xfrm>
            <a:off x="5148064" y="3933056"/>
            <a:ext cx="0" cy="1584176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5076056" y="393305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860032" y="357301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1" name="Straight Connector 100"/>
          <p:cNvCxnSpPr>
            <a:stCxn id="100" idx="4"/>
            <a:endCxn id="46" idx="0"/>
          </p:cNvCxnSpPr>
          <p:nvPr/>
        </p:nvCxnSpPr>
        <p:spPr>
          <a:xfrm>
            <a:off x="4932040" y="3717032"/>
            <a:ext cx="0" cy="72008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0" idx="6"/>
            <a:endCxn id="48" idx="0"/>
          </p:cNvCxnSpPr>
          <p:nvPr/>
        </p:nvCxnSpPr>
        <p:spPr>
          <a:xfrm flipV="1">
            <a:off x="5004048" y="3440144"/>
            <a:ext cx="573275" cy="2048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100" idx="1"/>
          </p:cNvCxnSpPr>
          <p:nvPr/>
        </p:nvCxnSpPr>
        <p:spPr>
          <a:xfrm>
            <a:off x="4701119" y="3439156"/>
            <a:ext cx="180004" cy="154951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211960" y="350100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.1AC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483768" y="2780928"/>
            <a:ext cx="124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One-to-one</a:t>
            </a:r>
          </a:p>
          <a:p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apping, 11ak</a:t>
            </a:r>
          </a:p>
          <a:p>
            <a:r>
              <a:rPr lang="en-US" sz="1400" dirty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on-AP 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en-US" sz="1400" dirty="0" smtClean="0">
                <a:solidFill>
                  <a:schemeClr val="tx1"/>
                </a:solidFill>
              </a:rPr>
              <a:t>o SAP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8" name="Straight Arrow Connector 107"/>
          <p:cNvCxnSpPr>
            <a:endCxn id="47" idx="1"/>
          </p:cNvCxnSpPr>
          <p:nvPr/>
        </p:nvCxnSpPr>
        <p:spPr bwMode="auto">
          <a:xfrm>
            <a:off x="3563888" y="3356992"/>
            <a:ext cx="921705" cy="999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endCxn id="50" idx="0"/>
          </p:cNvCxnSpPr>
          <p:nvPr/>
        </p:nvCxnSpPr>
        <p:spPr bwMode="auto">
          <a:xfrm>
            <a:off x="3419872" y="3501008"/>
            <a:ext cx="1080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>
          <a:xfrm>
            <a:off x="6338664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1840" y="2996952"/>
            <a:ext cx="100811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23728" y="2996952"/>
            <a:ext cx="93610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7257115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With Portal still generic (not necessarily a bridge)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And, MACs, Portal, Bridges height aligned to LLC layer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164288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</p:spTree>
    <p:extLst>
      <p:ext uri="{BB962C8B-B14F-4D97-AF65-F5344CB8AC3E}">
        <p14:creationId xmlns:p14="http://schemas.microsoft.com/office/powerpoint/2010/main" val="192968820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4663" y="3500438"/>
            <a:ext cx="2519362" cy="36353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4663" y="3860800"/>
            <a:ext cx="2519362" cy="360363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25" y="4221163"/>
            <a:ext cx="1512888" cy="469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smtClean="0">
                <a:solidFill>
                  <a:srgbClr val="435153"/>
                </a:solidFill>
              </a:rPr>
              <a:t>P802.11ak and non-11ak STNs on one AP.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175" y="1844675"/>
            <a:ext cx="30257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8538" y="1989138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250" y="2997200"/>
            <a:ext cx="7667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250" y="4587875"/>
            <a:ext cx="7667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450" y="2997200"/>
            <a:ext cx="7921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450" y="4587875"/>
            <a:ext cx="7921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4213" y="4941888"/>
            <a:ext cx="0" cy="503237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313" y="4951413"/>
            <a:ext cx="0" cy="53181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850" y="1628775"/>
            <a:ext cx="1584325" cy="722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750" y="5516563"/>
            <a:ext cx="568801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8538" y="3500438"/>
            <a:ext cx="790575" cy="1100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8538" y="4589463"/>
            <a:ext cx="790575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4663" y="4221163"/>
            <a:ext cx="1800225" cy="379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4663" y="4589463"/>
            <a:ext cx="1800225" cy="363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5113" y="4437063"/>
            <a:ext cx="896937" cy="1905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700338" y="4953000"/>
            <a:ext cx="0" cy="563563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59563" y="4005263"/>
            <a:ext cx="0" cy="3984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19700" y="4005263"/>
            <a:ext cx="1439863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4663" y="2997200"/>
            <a:ext cx="25193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2138" y="3500438"/>
            <a:ext cx="792162" cy="1098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2138" y="4587875"/>
            <a:ext cx="792162" cy="36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938" y="4951413"/>
            <a:ext cx="0" cy="5651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413" y="5516563"/>
            <a:ext cx="3240087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68" name="Left Brace 4"/>
          <p:cNvSpPr>
            <a:spLocks/>
          </p:cNvSpPr>
          <p:nvPr/>
        </p:nvSpPr>
        <p:spPr bwMode="auto">
          <a:xfrm rot="5400000">
            <a:off x="960437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69" name="Left Brace 40"/>
          <p:cNvSpPr>
            <a:spLocks/>
          </p:cNvSpPr>
          <p:nvPr/>
        </p:nvSpPr>
        <p:spPr bwMode="auto">
          <a:xfrm rot="5400000">
            <a:off x="2925762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70" name="Left Brace 41"/>
          <p:cNvSpPr>
            <a:spLocks/>
          </p:cNvSpPr>
          <p:nvPr/>
        </p:nvSpPr>
        <p:spPr bwMode="auto">
          <a:xfrm rot="5400000">
            <a:off x="5399881" y="1377157"/>
            <a:ext cx="288925" cy="2519362"/>
          </a:xfrm>
          <a:prstGeom prst="leftBrace">
            <a:avLst>
              <a:gd name="adj1" fmla="val 8316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789363"/>
            <a:ext cx="720725" cy="13970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5788" y="3438525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088" y="3440113"/>
            <a:ext cx="609600" cy="12223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950" y="2997200"/>
            <a:ext cx="1582738" cy="1223963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Portal</a:t>
            </a:r>
          </a:p>
        </p:txBody>
      </p:sp>
      <p:sp>
        <p:nvSpPr>
          <p:cNvPr id="65" name="Oval 64"/>
          <p:cNvSpPr/>
          <p:nvPr/>
        </p:nvSpPr>
        <p:spPr>
          <a:xfrm>
            <a:off x="485933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5876" name="TextBox 66"/>
          <p:cNvSpPr txBox="1">
            <a:spLocks noChangeArrowheads="1"/>
          </p:cNvSpPr>
          <p:nvPr/>
        </p:nvSpPr>
        <p:spPr bwMode="auto">
          <a:xfrm>
            <a:off x="5337175" y="3860800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11ak DSAF</a:t>
            </a:r>
          </a:p>
        </p:txBody>
      </p:sp>
      <p:sp>
        <p:nvSpPr>
          <p:cNvPr id="35877" name="Left Brace 69"/>
          <p:cNvSpPr>
            <a:spLocks/>
          </p:cNvSpPr>
          <p:nvPr/>
        </p:nvSpPr>
        <p:spPr bwMode="auto">
          <a:xfrm rot="5400000">
            <a:off x="7739856" y="1845469"/>
            <a:ext cx="288925" cy="1582738"/>
          </a:xfrm>
          <a:prstGeom prst="leftBrace">
            <a:avLst>
              <a:gd name="adj1" fmla="val 829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99288" y="213360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363" y="3789363"/>
            <a:ext cx="215900" cy="21590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263" y="4076700"/>
            <a:ext cx="0" cy="1439863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5882" idx="0"/>
          </p:cNvCxnSpPr>
          <p:nvPr/>
        </p:nvCxnSpPr>
        <p:spPr>
          <a:xfrm>
            <a:off x="5148263" y="3933825"/>
            <a:ext cx="0" cy="1582738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82" name="Oval 86"/>
          <p:cNvSpPr>
            <a:spLocks noChangeArrowheads="1"/>
          </p:cNvSpPr>
          <p:nvPr/>
        </p:nvSpPr>
        <p:spPr bwMode="auto">
          <a:xfrm>
            <a:off x="5076825" y="3933825"/>
            <a:ext cx="142875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83" name="Oval 99"/>
          <p:cNvSpPr>
            <a:spLocks noChangeArrowheads="1"/>
          </p:cNvSpPr>
          <p:nvPr/>
        </p:nvSpPr>
        <p:spPr bwMode="auto">
          <a:xfrm>
            <a:off x="4859338" y="35734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1" name="Straight Connector 100"/>
          <p:cNvCxnSpPr>
            <a:stCxn id="35883" idx="4"/>
            <a:endCxn id="46" idx="0"/>
          </p:cNvCxnSpPr>
          <p:nvPr/>
        </p:nvCxnSpPr>
        <p:spPr>
          <a:xfrm>
            <a:off x="4932363" y="3716338"/>
            <a:ext cx="0" cy="730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5883" idx="6"/>
            <a:endCxn id="48" idx="0"/>
          </p:cNvCxnSpPr>
          <p:nvPr/>
        </p:nvCxnSpPr>
        <p:spPr>
          <a:xfrm flipV="1">
            <a:off x="5003800" y="3440113"/>
            <a:ext cx="573088" cy="2047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35883" idx="1"/>
          </p:cNvCxnSpPr>
          <p:nvPr/>
        </p:nvCxnSpPr>
        <p:spPr>
          <a:xfrm>
            <a:off x="4700588" y="3438525"/>
            <a:ext cx="180975" cy="15557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87" name="TextBox 110"/>
          <p:cNvSpPr txBox="1">
            <a:spLocks noChangeArrowheads="1"/>
          </p:cNvSpPr>
          <p:nvPr/>
        </p:nvSpPr>
        <p:spPr bwMode="auto">
          <a:xfrm>
            <a:off x="4211638" y="3500438"/>
            <a:ext cx="735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.1AC</a:t>
            </a:r>
          </a:p>
        </p:txBody>
      </p:sp>
      <p:sp>
        <p:nvSpPr>
          <p:cNvPr id="35888" name="TextBox 104"/>
          <p:cNvSpPr txBox="1">
            <a:spLocks noChangeArrowheads="1"/>
          </p:cNvSpPr>
          <p:nvPr/>
        </p:nvSpPr>
        <p:spPr bwMode="auto">
          <a:xfrm>
            <a:off x="2484438" y="2781300"/>
            <a:ext cx="1244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One-to-one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mapping, 11ak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non-AP STA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to SAP</a:t>
            </a:r>
          </a:p>
        </p:txBody>
      </p:sp>
      <p:cxnSp>
        <p:nvCxnSpPr>
          <p:cNvPr id="35889" name="Straight Arrow Connector 107"/>
          <p:cNvCxnSpPr>
            <a:cxnSpLocks noChangeShapeType="1"/>
            <a:endCxn id="47" idx="1"/>
          </p:cNvCxnSpPr>
          <p:nvPr/>
        </p:nvCxnSpPr>
        <p:spPr bwMode="auto">
          <a:xfrm>
            <a:off x="3563938" y="3357563"/>
            <a:ext cx="922337" cy="100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890" name="Straight Arrow Connector 112"/>
          <p:cNvCxnSpPr>
            <a:cxnSpLocks noChangeShapeType="1"/>
            <a:endCxn id="50" idx="0"/>
          </p:cNvCxnSpPr>
          <p:nvPr/>
        </p:nvCxnSpPr>
        <p:spPr bwMode="auto">
          <a:xfrm>
            <a:off x="3419475" y="3500438"/>
            <a:ext cx="1079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" name="Oval 53"/>
          <p:cNvSpPr/>
          <p:nvPr/>
        </p:nvSpPr>
        <p:spPr>
          <a:xfrm>
            <a:off x="63388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138" y="2997200"/>
            <a:ext cx="10080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24075" y="2997200"/>
            <a:ext cx="935038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Oval 68"/>
          <p:cNvSpPr/>
          <p:nvPr/>
        </p:nvSpPr>
        <p:spPr>
          <a:xfrm>
            <a:off x="6049963" y="3429000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cxnSp>
        <p:nvCxnSpPr>
          <p:cNvPr id="71" name="Straight Connector 70"/>
          <p:cNvCxnSpPr>
            <a:endCxn id="69" idx="4"/>
          </p:cNvCxnSpPr>
          <p:nvPr/>
        </p:nvCxnSpPr>
        <p:spPr>
          <a:xfrm flipV="1">
            <a:off x="5003800" y="3551238"/>
            <a:ext cx="1350963" cy="9366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96" name="Freeform 9"/>
          <p:cNvSpPr>
            <a:spLocks/>
          </p:cNvSpPr>
          <p:nvPr/>
        </p:nvSpPr>
        <p:spPr bwMode="auto">
          <a:xfrm>
            <a:off x="2695575" y="3524250"/>
            <a:ext cx="2886075" cy="666750"/>
          </a:xfrm>
          <a:custGeom>
            <a:avLst/>
            <a:gdLst>
              <a:gd name="T0" fmla="*/ 2886075 w 2886075"/>
              <a:gd name="T1" fmla="*/ 0 h 667528"/>
              <a:gd name="T2" fmla="*/ 2762251 w 2886075"/>
              <a:gd name="T3" fmla="*/ 190500 h 667528"/>
              <a:gd name="T4" fmla="*/ 2657475 w 2886075"/>
              <a:gd name="T5" fmla="*/ 295275 h 667528"/>
              <a:gd name="T6" fmla="*/ 2543175 w 2886075"/>
              <a:gd name="T7" fmla="*/ 400050 h 667528"/>
              <a:gd name="T8" fmla="*/ 2438401 w 2886075"/>
              <a:gd name="T9" fmla="*/ 457200 h 667528"/>
              <a:gd name="T10" fmla="*/ 2390775 w 2886075"/>
              <a:gd name="T11" fmla="*/ 485775 h 667528"/>
              <a:gd name="T12" fmla="*/ 2352675 w 2886075"/>
              <a:gd name="T13" fmla="*/ 495300 h 667528"/>
              <a:gd name="T14" fmla="*/ 2305051 w 2886075"/>
              <a:gd name="T15" fmla="*/ 514350 h 667528"/>
              <a:gd name="T16" fmla="*/ 2228851 w 2886075"/>
              <a:gd name="T17" fmla="*/ 533400 h 667528"/>
              <a:gd name="T18" fmla="*/ 2181225 w 2886075"/>
              <a:gd name="T19" fmla="*/ 552450 h 667528"/>
              <a:gd name="T20" fmla="*/ 2143125 w 2886075"/>
              <a:gd name="T21" fmla="*/ 571500 h 667528"/>
              <a:gd name="T22" fmla="*/ 2105025 w 2886075"/>
              <a:gd name="T23" fmla="*/ 581025 h 667528"/>
              <a:gd name="T24" fmla="*/ 1981201 w 2886075"/>
              <a:gd name="T25" fmla="*/ 619125 h 667528"/>
              <a:gd name="T26" fmla="*/ 1857376 w 2886075"/>
              <a:gd name="T27" fmla="*/ 628650 h 667528"/>
              <a:gd name="T28" fmla="*/ 1524001 w 2886075"/>
              <a:gd name="T29" fmla="*/ 647700 h 667528"/>
              <a:gd name="T30" fmla="*/ 1428751 w 2886075"/>
              <a:gd name="T31" fmla="*/ 657225 h 667528"/>
              <a:gd name="T32" fmla="*/ 647700 w 2886075"/>
              <a:gd name="T33" fmla="*/ 657225 h 667528"/>
              <a:gd name="T34" fmla="*/ 561975 w 2886075"/>
              <a:gd name="T35" fmla="*/ 619125 h 667528"/>
              <a:gd name="T36" fmla="*/ 419100 w 2886075"/>
              <a:gd name="T37" fmla="*/ 533400 h 667528"/>
              <a:gd name="T38" fmla="*/ 352425 w 2886075"/>
              <a:gd name="T39" fmla="*/ 495300 h 667528"/>
              <a:gd name="T40" fmla="*/ 304800 w 2886075"/>
              <a:gd name="T41" fmla="*/ 476250 h 667528"/>
              <a:gd name="T42" fmla="*/ 228600 w 2886075"/>
              <a:gd name="T43" fmla="*/ 438150 h 667528"/>
              <a:gd name="T44" fmla="*/ 209550 w 2886075"/>
              <a:gd name="T45" fmla="*/ 400050 h 667528"/>
              <a:gd name="T46" fmla="*/ 190500 w 2886075"/>
              <a:gd name="T47" fmla="*/ 352425 h 667528"/>
              <a:gd name="T48" fmla="*/ 142875 w 2886075"/>
              <a:gd name="T49" fmla="*/ 276225 h 667528"/>
              <a:gd name="T50" fmla="*/ 133350 w 2886075"/>
              <a:gd name="T51" fmla="*/ 238125 h 667528"/>
              <a:gd name="T52" fmla="*/ 114300 w 2886075"/>
              <a:gd name="T53" fmla="*/ 200025 h 667528"/>
              <a:gd name="T54" fmla="*/ 95250 w 2886075"/>
              <a:gd name="T55" fmla="*/ 142875 h 667528"/>
              <a:gd name="T56" fmla="*/ 85725 w 2886075"/>
              <a:gd name="T57" fmla="*/ 114300 h 667528"/>
              <a:gd name="T58" fmla="*/ 57150 w 2886075"/>
              <a:gd name="T59" fmla="*/ 95250 h 667528"/>
              <a:gd name="T60" fmla="*/ 9525 w 2886075"/>
              <a:gd name="T61" fmla="*/ 47625 h 667528"/>
              <a:gd name="T62" fmla="*/ 0 w 2886075"/>
              <a:gd name="T63" fmla="*/ 47625 h 6675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86075" h="667528">
                <a:moveTo>
                  <a:pt x="2886075" y="0"/>
                </a:moveTo>
                <a:cubicBezTo>
                  <a:pt x="2841901" y="79514"/>
                  <a:pt x="2825411" y="117366"/>
                  <a:pt x="2762250" y="190500"/>
                </a:cubicBezTo>
                <a:cubicBezTo>
                  <a:pt x="2729967" y="227881"/>
                  <a:pt x="2692400" y="260350"/>
                  <a:pt x="2657475" y="295275"/>
                </a:cubicBezTo>
                <a:cubicBezTo>
                  <a:pt x="2615681" y="337069"/>
                  <a:pt x="2590748" y="365452"/>
                  <a:pt x="2543175" y="400050"/>
                </a:cubicBezTo>
                <a:cubicBezTo>
                  <a:pt x="2507391" y="426075"/>
                  <a:pt x="2477475" y="435886"/>
                  <a:pt x="2438400" y="457200"/>
                </a:cubicBezTo>
                <a:cubicBezTo>
                  <a:pt x="2422147" y="466065"/>
                  <a:pt x="2407693" y="478256"/>
                  <a:pt x="2390775" y="485775"/>
                </a:cubicBezTo>
                <a:cubicBezTo>
                  <a:pt x="2378812" y="491092"/>
                  <a:pt x="2365094" y="491160"/>
                  <a:pt x="2352675" y="495300"/>
                </a:cubicBezTo>
                <a:cubicBezTo>
                  <a:pt x="2336455" y="500707"/>
                  <a:pt x="2321392" y="509322"/>
                  <a:pt x="2305050" y="514350"/>
                </a:cubicBezTo>
                <a:cubicBezTo>
                  <a:pt x="2280026" y="522050"/>
                  <a:pt x="2253159" y="523676"/>
                  <a:pt x="2228850" y="533400"/>
                </a:cubicBezTo>
                <a:cubicBezTo>
                  <a:pt x="2212975" y="539750"/>
                  <a:pt x="2196849" y="545506"/>
                  <a:pt x="2181225" y="552450"/>
                </a:cubicBezTo>
                <a:cubicBezTo>
                  <a:pt x="2168250" y="558217"/>
                  <a:pt x="2156420" y="566514"/>
                  <a:pt x="2143125" y="571500"/>
                </a:cubicBezTo>
                <a:cubicBezTo>
                  <a:pt x="2130868" y="576097"/>
                  <a:pt x="2117537" y="577175"/>
                  <a:pt x="2105025" y="581025"/>
                </a:cubicBezTo>
                <a:cubicBezTo>
                  <a:pt x="2101516" y="582105"/>
                  <a:pt x="2007392" y="616044"/>
                  <a:pt x="1981200" y="619125"/>
                </a:cubicBezTo>
                <a:cubicBezTo>
                  <a:pt x="1940087" y="623962"/>
                  <a:pt x="1898602" y="624902"/>
                  <a:pt x="1857375" y="628650"/>
                </a:cubicBezTo>
                <a:cubicBezTo>
                  <a:pt x="1624898" y="649784"/>
                  <a:pt x="1986129" y="629926"/>
                  <a:pt x="1524000" y="647700"/>
                </a:cubicBezTo>
                <a:cubicBezTo>
                  <a:pt x="1492250" y="650875"/>
                  <a:pt x="1460641" y="656162"/>
                  <a:pt x="1428750" y="657225"/>
                </a:cubicBezTo>
                <a:cubicBezTo>
                  <a:pt x="970175" y="672511"/>
                  <a:pt x="1034828" y="669323"/>
                  <a:pt x="647700" y="657225"/>
                </a:cubicBezTo>
                <a:cubicBezTo>
                  <a:pt x="619125" y="644525"/>
                  <a:pt x="589471" y="634018"/>
                  <a:pt x="561975" y="619125"/>
                </a:cubicBezTo>
                <a:cubicBezTo>
                  <a:pt x="513139" y="592672"/>
                  <a:pt x="466916" y="561655"/>
                  <a:pt x="419100" y="533400"/>
                </a:cubicBezTo>
                <a:cubicBezTo>
                  <a:pt x="397062" y="520378"/>
                  <a:pt x="376192" y="504807"/>
                  <a:pt x="352425" y="495300"/>
                </a:cubicBezTo>
                <a:cubicBezTo>
                  <a:pt x="336550" y="488950"/>
                  <a:pt x="319746" y="484553"/>
                  <a:pt x="304800" y="476250"/>
                </a:cubicBezTo>
                <a:cubicBezTo>
                  <a:pt x="225317" y="432093"/>
                  <a:pt x="307590" y="457897"/>
                  <a:pt x="228600" y="438150"/>
                </a:cubicBezTo>
                <a:cubicBezTo>
                  <a:pt x="222250" y="425450"/>
                  <a:pt x="215317" y="413025"/>
                  <a:pt x="209550" y="400050"/>
                </a:cubicBezTo>
                <a:cubicBezTo>
                  <a:pt x="202606" y="384426"/>
                  <a:pt x="198803" y="367371"/>
                  <a:pt x="190500" y="352425"/>
                </a:cubicBezTo>
                <a:cubicBezTo>
                  <a:pt x="155921" y="290183"/>
                  <a:pt x="166775" y="339958"/>
                  <a:pt x="142875" y="276225"/>
                </a:cubicBezTo>
                <a:cubicBezTo>
                  <a:pt x="138278" y="263968"/>
                  <a:pt x="137947" y="250382"/>
                  <a:pt x="133350" y="238125"/>
                </a:cubicBezTo>
                <a:cubicBezTo>
                  <a:pt x="128364" y="224830"/>
                  <a:pt x="119573" y="213208"/>
                  <a:pt x="114300" y="200025"/>
                </a:cubicBezTo>
                <a:cubicBezTo>
                  <a:pt x="106842" y="181381"/>
                  <a:pt x="101600" y="161925"/>
                  <a:pt x="95250" y="142875"/>
                </a:cubicBezTo>
                <a:cubicBezTo>
                  <a:pt x="92075" y="133350"/>
                  <a:pt x="94079" y="119869"/>
                  <a:pt x="85725" y="114300"/>
                </a:cubicBezTo>
                <a:lnTo>
                  <a:pt x="57150" y="95250"/>
                </a:lnTo>
                <a:cubicBezTo>
                  <a:pt x="38100" y="66675"/>
                  <a:pt x="41275" y="63500"/>
                  <a:pt x="9525" y="47625"/>
                </a:cubicBezTo>
                <a:cubicBezTo>
                  <a:pt x="6685" y="46205"/>
                  <a:pt x="3175" y="47625"/>
                  <a:pt x="0" y="4762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97" name="Freeform 75"/>
          <p:cNvSpPr>
            <a:spLocks/>
          </p:cNvSpPr>
          <p:nvPr/>
        </p:nvSpPr>
        <p:spPr bwMode="auto">
          <a:xfrm>
            <a:off x="3492500" y="3500438"/>
            <a:ext cx="1150938" cy="360362"/>
          </a:xfrm>
          <a:custGeom>
            <a:avLst/>
            <a:gdLst>
              <a:gd name="T0" fmla="*/ 1152128 w 2886075"/>
              <a:gd name="T1" fmla="*/ 0 h 667528"/>
              <a:gd name="T2" fmla="*/ 1102697 w 2886075"/>
              <a:gd name="T3" fmla="*/ 102749 h 667528"/>
              <a:gd name="T4" fmla="*/ 1060870 w 2886075"/>
              <a:gd name="T5" fmla="*/ 159260 h 667528"/>
              <a:gd name="T6" fmla="*/ 1015242 w 2886075"/>
              <a:gd name="T7" fmla="*/ 215772 h 667528"/>
              <a:gd name="T8" fmla="*/ 973415 w 2886075"/>
              <a:gd name="T9" fmla="*/ 246597 h 667528"/>
              <a:gd name="T10" fmla="*/ 954403 w 2886075"/>
              <a:gd name="T11" fmla="*/ 262009 h 667528"/>
              <a:gd name="T12" fmla="*/ 939193 w 2886075"/>
              <a:gd name="T13" fmla="*/ 267147 h 667528"/>
              <a:gd name="T14" fmla="*/ 920182 w 2886075"/>
              <a:gd name="T15" fmla="*/ 277421 h 667528"/>
              <a:gd name="T16" fmla="*/ 889763 w 2886075"/>
              <a:gd name="T17" fmla="*/ 287696 h 667528"/>
              <a:gd name="T18" fmla="*/ 870750 w 2886075"/>
              <a:gd name="T19" fmla="*/ 297971 h 667528"/>
              <a:gd name="T20" fmla="*/ 855541 w 2886075"/>
              <a:gd name="T21" fmla="*/ 308246 h 667528"/>
              <a:gd name="T22" fmla="*/ 840331 w 2886075"/>
              <a:gd name="T23" fmla="*/ 313383 h 667528"/>
              <a:gd name="T24" fmla="*/ 790900 w 2886075"/>
              <a:gd name="T25" fmla="*/ 333933 h 667528"/>
              <a:gd name="T26" fmla="*/ 741469 w 2886075"/>
              <a:gd name="T27" fmla="*/ 339071 h 667528"/>
              <a:gd name="T28" fmla="*/ 608385 w 2886075"/>
              <a:gd name="T29" fmla="*/ 349346 h 667528"/>
              <a:gd name="T30" fmla="*/ 570361 w 2886075"/>
              <a:gd name="T31" fmla="*/ 354483 h 667528"/>
              <a:gd name="T32" fmla="*/ 258563 w 2886075"/>
              <a:gd name="T33" fmla="*/ 354483 h 667528"/>
              <a:gd name="T34" fmla="*/ 224342 w 2886075"/>
              <a:gd name="T35" fmla="*/ 333933 h 667528"/>
              <a:gd name="T36" fmla="*/ 167306 w 2886075"/>
              <a:gd name="T37" fmla="*/ 287696 h 667528"/>
              <a:gd name="T38" fmla="*/ 140689 w 2886075"/>
              <a:gd name="T39" fmla="*/ 267147 h 667528"/>
              <a:gd name="T40" fmla="*/ 121677 w 2886075"/>
              <a:gd name="T41" fmla="*/ 256872 h 667528"/>
              <a:gd name="T42" fmla="*/ 91258 w 2886075"/>
              <a:gd name="T43" fmla="*/ 236322 h 667528"/>
              <a:gd name="T44" fmla="*/ 83653 w 2886075"/>
              <a:gd name="T45" fmla="*/ 215772 h 667528"/>
              <a:gd name="T46" fmla="*/ 76048 w 2886075"/>
              <a:gd name="T47" fmla="*/ 190085 h 667528"/>
              <a:gd name="T48" fmla="*/ 57036 w 2886075"/>
              <a:gd name="T49" fmla="*/ 148986 h 667528"/>
              <a:gd name="T50" fmla="*/ 53234 w 2886075"/>
              <a:gd name="T51" fmla="*/ 128436 h 667528"/>
              <a:gd name="T52" fmla="*/ 45629 w 2886075"/>
              <a:gd name="T53" fmla="*/ 107886 h 667528"/>
              <a:gd name="T54" fmla="*/ 38024 w 2886075"/>
              <a:gd name="T55" fmla="*/ 77062 h 667528"/>
              <a:gd name="T56" fmla="*/ 34222 w 2886075"/>
              <a:gd name="T57" fmla="*/ 61649 h 667528"/>
              <a:gd name="T58" fmla="*/ 22814 w 2886075"/>
              <a:gd name="T59" fmla="*/ 51374 h 667528"/>
              <a:gd name="T60" fmla="*/ 3802 w 2886075"/>
              <a:gd name="T61" fmla="*/ 25687 h 667528"/>
              <a:gd name="T62" fmla="*/ 0 w 2886075"/>
              <a:gd name="T63" fmla="*/ 25687 h 6675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86075" h="667528">
                <a:moveTo>
                  <a:pt x="2886075" y="0"/>
                </a:moveTo>
                <a:cubicBezTo>
                  <a:pt x="2841901" y="79514"/>
                  <a:pt x="2825411" y="117366"/>
                  <a:pt x="2762250" y="190500"/>
                </a:cubicBezTo>
                <a:cubicBezTo>
                  <a:pt x="2729967" y="227881"/>
                  <a:pt x="2692400" y="260350"/>
                  <a:pt x="2657475" y="295275"/>
                </a:cubicBezTo>
                <a:cubicBezTo>
                  <a:pt x="2615681" y="337069"/>
                  <a:pt x="2590748" y="365452"/>
                  <a:pt x="2543175" y="400050"/>
                </a:cubicBezTo>
                <a:cubicBezTo>
                  <a:pt x="2507391" y="426075"/>
                  <a:pt x="2477475" y="435886"/>
                  <a:pt x="2438400" y="457200"/>
                </a:cubicBezTo>
                <a:cubicBezTo>
                  <a:pt x="2422147" y="466065"/>
                  <a:pt x="2407693" y="478256"/>
                  <a:pt x="2390775" y="485775"/>
                </a:cubicBezTo>
                <a:cubicBezTo>
                  <a:pt x="2378812" y="491092"/>
                  <a:pt x="2365094" y="491160"/>
                  <a:pt x="2352675" y="495300"/>
                </a:cubicBezTo>
                <a:cubicBezTo>
                  <a:pt x="2336455" y="500707"/>
                  <a:pt x="2321392" y="509322"/>
                  <a:pt x="2305050" y="514350"/>
                </a:cubicBezTo>
                <a:cubicBezTo>
                  <a:pt x="2280026" y="522050"/>
                  <a:pt x="2253159" y="523676"/>
                  <a:pt x="2228850" y="533400"/>
                </a:cubicBezTo>
                <a:cubicBezTo>
                  <a:pt x="2212975" y="539750"/>
                  <a:pt x="2196849" y="545506"/>
                  <a:pt x="2181225" y="552450"/>
                </a:cubicBezTo>
                <a:cubicBezTo>
                  <a:pt x="2168250" y="558217"/>
                  <a:pt x="2156420" y="566514"/>
                  <a:pt x="2143125" y="571500"/>
                </a:cubicBezTo>
                <a:cubicBezTo>
                  <a:pt x="2130868" y="576097"/>
                  <a:pt x="2117537" y="577175"/>
                  <a:pt x="2105025" y="581025"/>
                </a:cubicBezTo>
                <a:cubicBezTo>
                  <a:pt x="2101516" y="582105"/>
                  <a:pt x="2007392" y="616044"/>
                  <a:pt x="1981200" y="619125"/>
                </a:cubicBezTo>
                <a:cubicBezTo>
                  <a:pt x="1940087" y="623962"/>
                  <a:pt x="1898602" y="624902"/>
                  <a:pt x="1857375" y="628650"/>
                </a:cubicBezTo>
                <a:cubicBezTo>
                  <a:pt x="1624898" y="649784"/>
                  <a:pt x="1986129" y="629926"/>
                  <a:pt x="1524000" y="647700"/>
                </a:cubicBezTo>
                <a:cubicBezTo>
                  <a:pt x="1492250" y="650875"/>
                  <a:pt x="1460641" y="656162"/>
                  <a:pt x="1428750" y="657225"/>
                </a:cubicBezTo>
                <a:cubicBezTo>
                  <a:pt x="970175" y="672511"/>
                  <a:pt x="1034828" y="669323"/>
                  <a:pt x="647700" y="657225"/>
                </a:cubicBezTo>
                <a:cubicBezTo>
                  <a:pt x="619125" y="644525"/>
                  <a:pt x="589471" y="634018"/>
                  <a:pt x="561975" y="619125"/>
                </a:cubicBezTo>
                <a:cubicBezTo>
                  <a:pt x="513139" y="592672"/>
                  <a:pt x="466916" y="561655"/>
                  <a:pt x="419100" y="533400"/>
                </a:cubicBezTo>
                <a:cubicBezTo>
                  <a:pt x="397062" y="520378"/>
                  <a:pt x="376192" y="504807"/>
                  <a:pt x="352425" y="495300"/>
                </a:cubicBezTo>
                <a:cubicBezTo>
                  <a:pt x="336550" y="488950"/>
                  <a:pt x="319746" y="484553"/>
                  <a:pt x="304800" y="476250"/>
                </a:cubicBezTo>
                <a:cubicBezTo>
                  <a:pt x="225317" y="432093"/>
                  <a:pt x="307590" y="457897"/>
                  <a:pt x="228600" y="438150"/>
                </a:cubicBezTo>
                <a:cubicBezTo>
                  <a:pt x="222250" y="425450"/>
                  <a:pt x="215317" y="413025"/>
                  <a:pt x="209550" y="400050"/>
                </a:cubicBezTo>
                <a:cubicBezTo>
                  <a:pt x="202606" y="384426"/>
                  <a:pt x="198803" y="367371"/>
                  <a:pt x="190500" y="352425"/>
                </a:cubicBezTo>
                <a:cubicBezTo>
                  <a:pt x="155921" y="290183"/>
                  <a:pt x="166775" y="339958"/>
                  <a:pt x="142875" y="276225"/>
                </a:cubicBezTo>
                <a:cubicBezTo>
                  <a:pt x="138278" y="263968"/>
                  <a:pt x="137947" y="250382"/>
                  <a:pt x="133350" y="238125"/>
                </a:cubicBezTo>
                <a:cubicBezTo>
                  <a:pt x="128364" y="224830"/>
                  <a:pt x="119573" y="213208"/>
                  <a:pt x="114300" y="200025"/>
                </a:cubicBezTo>
                <a:cubicBezTo>
                  <a:pt x="106842" y="181381"/>
                  <a:pt x="101600" y="161925"/>
                  <a:pt x="95250" y="142875"/>
                </a:cubicBezTo>
                <a:cubicBezTo>
                  <a:pt x="92075" y="133350"/>
                  <a:pt x="94079" y="119869"/>
                  <a:pt x="85725" y="114300"/>
                </a:cubicBezTo>
                <a:lnTo>
                  <a:pt x="57150" y="95250"/>
                </a:lnTo>
                <a:cubicBezTo>
                  <a:pt x="38100" y="66675"/>
                  <a:pt x="41275" y="63500"/>
                  <a:pt x="9525" y="47625"/>
                </a:cubicBezTo>
                <a:cubicBezTo>
                  <a:pt x="6685" y="46205"/>
                  <a:pt x="3175" y="47625"/>
                  <a:pt x="0" y="4762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98" name="Freeform 10"/>
          <p:cNvSpPr>
            <a:spLocks/>
          </p:cNvSpPr>
          <p:nvPr/>
        </p:nvSpPr>
        <p:spPr bwMode="auto">
          <a:xfrm>
            <a:off x="6391275" y="3505200"/>
            <a:ext cx="1181100" cy="931863"/>
          </a:xfrm>
          <a:custGeom>
            <a:avLst/>
            <a:gdLst>
              <a:gd name="T0" fmla="*/ 0 w 1181100"/>
              <a:gd name="T1" fmla="*/ 0 h 991192"/>
              <a:gd name="T2" fmla="*/ 38100 w 1181100"/>
              <a:gd name="T3" fmla="*/ 152241 h 991192"/>
              <a:gd name="T4" fmla="*/ 76200 w 1181100"/>
              <a:gd name="T5" fmla="*/ 214928 h 991192"/>
              <a:gd name="T6" fmla="*/ 114300 w 1181100"/>
              <a:gd name="T7" fmla="*/ 286571 h 991192"/>
              <a:gd name="T8" fmla="*/ 142875 w 1181100"/>
              <a:gd name="T9" fmla="*/ 331348 h 991192"/>
              <a:gd name="T10" fmla="*/ 171450 w 1181100"/>
              <a:gd name="T11" fmla="*/ 349258 h 991192"/>
              <a:gd name="T12" fmla="*/ 228600 w 1181100"/>
              <a:gd name="T13" fmla="*/ 429856 h 991192"/>
              <a:gd name="T14" fmla="*/ 247650 w 1181100"/>
              <a:gd name="T15" fmla="*/ 456722 h 991192"/>
              <a:gd name="T16" fmla="*/ 285750 w 1181100"/>
              <a:gd name="T17" fmla="*/ 474633 h 991192"/>
              <a:gd name="T18" fmla="*/ 314325 w 1181100"/>
              <a:gd name="T19" fmla="*/ 510455 h 991192"/>
              <a:gd name="T20" fmla="*/ 371475 w 1181100"/>
              <a:gd name="T21" fmla="*/ 564187 h 991192"/>
              <a:gd name="T22" fmla="*/ 409575 w 1181100"/>
              <a:gd name="T23" fmla="*/ 653740 h 991192"/>
              <a:gd name="T24" fmla="*/ 428625 w 1181100"/>
              <a:gd name="T25" fmla="*/ 725383 h 991192"/>
              <a:gd name="T26" fmla="*/ 485775 w 1181100"/>
              <a:gd name="T27" fmla="*/ 761204 h 991192"/>
              <a:gd name="T28" fmla="*/ 571500 w 1181100"/>
              <a:gd name="T29" fmla="*/ 823891 h 991192"/>
              <a:gd name="T30" fmla="*/ 628650 w 1181100"/>
              <a:gd name="T31" fmla="*/ 850757 h 991192"/>
              <a:gd name="T32" fmla="*/ 657225 w 1181100"/>
              <a:gd name="T33" fmla="*/ 868668 h 991192"/>
              <a:gd name="T34" fmla="*/ 704850 w 1181100"/>
              <a:gd name="T35" fmla="*/ 886579 h 991192"/>
              <a:gd name="T36" fmla="*/ 723900 w 1181100"/>
              <a:gd name="T37" fmla="*/ 913445 h 991192"/>
              <a:gd name="T38" fmla="*/ 762000 w 1181100"/>
              <a:gd name="T39" fmla="*/ 931355 h 991192"/>
              <a:gd name="T40" fmla="*/ 847725 w 1181100"/>
              <a:gd name="T41" fmla="*/ 913445 h 991192"/>
              <a:gd name="T42" fmla="*/ 895350 w 1181100"/>
              <a:gd name="T43" fmla="*/ 904489 h 991192"/>
              <a:gd name="T44" fmla="*/ 971550 w 1181100"/>
              <a:gd name="T45" fmla="*/ 868668 h 991192"/>
              <a:gd name="T46" fmla="*/ 1009650 w 1181100"/>
              <a:gd name="T47" fmla="*/ 859713 h 991192"/>
              <a:gd name="T48" fmla="*/ 1104900 w 1181100"/>
              <a:gd name="T49" fmla="*/ 832847 h 991192"/>
              <a:gd name="T50" fmla="*/ 1152525 w 1181100"/>
              <a:gd name="T51" fmla="*/ 779115 h 991192"/>
              <a:gd name="T52" fmla="*/ 1181100 w 1181100"/>
              <a:gd name="T53" fmla="*/ 716427 h 9911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181100" h="991192">
                <a:moveTo>
                  <a:pt x="0" y="0"/>
                </a:moveTo>
                <a:cubicBezTo>
                  <a:pt x="7657" y="38284"/>
                  <a:pt x="28814" y="147996"/>
                  <a:pt x="38100" y="161925"/>
                </a:cubicBezTo>
                <a:cubicBezTo>
                  <a:pt x="58531" y="192571"/>
                  <a:pt x="60087" y="192346"/>
                  <a:pt x="76200" y="228600"/>
                </a:cubicBezTo>
                <a:cubicBezTo>
                  <a:pt x="115020" y="315946"/>
                  <a:pt x="75375" y="242521"/>
                  <a:pt x="114300" y="304800"/>
                </a:cubicBezTo>
                <a:cubicBezTo>
                  <a:pt x="124112" y="320499"/>
                  <a:pt x="130827" y="338369"/>
                  <a:pt x="142875" y="352425"/>
                </a:cubicBezTo>
                <a:cubicBezTo>
                  <a:pt x="150325" y="361117"/>
                  <a:pt x="161925" y="365125"/>
                  <a:pt x="171450" y="371475"/>
                </a:cubicBezTo>
                <a:lnTo>
                  <a:pt x="228600" y="457200"/>
                </a:lnTo>
                <a:cubicBezTo>
                  <a:pt x="234950" y="466725"/>
                  <a:pt x="237411" y="480655"/>
                  <a:pt x="247650" y="485775"/>
                </a:cubicBezTo>
                <a:lnTo>
                  <a:pt x="285750" y="504825"/>
                </a:lnTo>
                <a:cubicBezTo>
                  <a:pt x="295275" y="517525"/>
                  <a:pt x="303705" y="531125"/>
                  <a:pt x="314325" y="542925"/>
                </a:cubicBezTo>
                <a:cubicBezTo>
                  <a:pt x="332347" y="562950"/>
                  <a:pt x="371475" y="600075"/>
                  <a:pt x="371475" y="600075"/>
                </a:cubicBezTo>
                <a:cubicBezTo>
                  <a:pt x="384175" y="631825"/>
                  <a:pt x="401281" y="662150"/>
                  <a:pt x="409575" y="695325"/>
                </a:cubicBezTo>
                <a:cubicBezTo>
                  <a:pt x="415925" y="720725"/>
                  <a:pt x="406840" y="757002"/>
                  <a:pt x="428625" y="771525"/>
                </a:cubicBezTo>
                <a:cubicBezTo>
                  <a:pt x="447675" y="784225"/>
                  <a:pt x="467703" y="795569"/>
                  <a:pt x="485775" y="809625"/>
                </a:cubicBezTo>
                <a:cubicBezTo>
                  <a:pt x="514350" y="831850"/>
                  <a:pt x="539121" y="860111"/>
                  <a:pt x="571500" y="876300"/>
                </a:cubicBezTo>
                <a:cubicBezTo>
                  <a:pt x="590550" y="885825"/>
                  <a:pt x="610032" y="894532"/>
                  <a:pt x="628650" y="904875"/>
                </a:cubicBezTo>
                <a:cubicBezTo>
                  <a:pt x="638657" y="910434"/>
                  <a:pt x="646986" y="918805"/>
                  <a:pt x="657225" y="923925"/>
                </a:cubicBezTo>
                <a:cubicBezTo>
                  <a:pt x="672518" y="931571"/>
                  <a:pt x="688975" y="936625"/>
                  <a:pt x="704850" y="942975"/>
                </a:cubicBezTo>
                <a:cubicBezTo>
                  <a:pt x="711200" y="952500"/>
                  <a:pt x="715106" y="964221"/>
                  <a:pt x="723900" y="971550"/>
                </a:cubicBezTo>
                <a:cubicBezTo>
                  <a:pt x="734808" y="980640"/>
                  <a:pt x="747871" y="989187"/>
                  <a:pt x="762000" y="990600"/>
                </a:cubicBezTo>
                <a:cubicBezTo>
                  <a:pt x="799443" y="994344"/>
                  <a:pt x="816222" y="979426"/>
                  <a:pt x="847725" y="971550"/>
                </a:cubicBezTo>
                <a:cubicBezTo>
                  <a:pt x="863431" y="967623"/>
                  <a:pt x="879475" y="965200"/>
                  <a:pt x="895350" y="962025"/>
                </a:cubicBezTo>
                <a:cubicBezTo>
                  <a:pt x="920750" y="949325"/>
                  <a:pt x="944000" y="930813"/>
                  <a:pt x="971550" y="923925"/>
                </a:cubicBezTo>
                <a:cubicBezTo>
                  <a:pt x="984250" y="920750"/>
                  <a:pt x="997111" y="918162"/>
                  <a:pt x="1009650" y="914400"/>
                </a:cubicBezTo>
                <a:cubicBezTo>
                  <a:pt x="1125598" y="879615"/>
                  <a:pt x="1017083" y="907779"/>
                  <a:pt x="1104900" y="885825"/>
                </a:cubicBezTo>
                <a:cubicBezTo>
                  <a:pt x="1122845" y="867880"/>
                  <a:pt x="1141916" y="852545"/>
                  <a:pt x="1152525" y="828675"/>
                </a:cubicBezTo>
                <a:cubicBezTo>
                  <a:pt x="1185277" y="754983"/>
                  <a:pt x="1154630" y="788470"/>
                  <a:pt x="1181100" y="7620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164288" y="4149080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5900" name="TextBox 78"/>
          <p:cNvSpPr txBox="1">
            <a:spLocks noChangeArrowheads="1"/>
          </p:cNvSpPr>
          <p:nvPr/>
        </p:nvSpPr>
        <p:spPr bwMode="auto">
          <a:xfrm>
            <a:off x="684213" y="5589588"/>
            <a:ext cx="7775575" cy="8604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0000"/>
                </a:solidFill>
              </a:rPr>
              <a:t>TBC: add a SAP to the AP bridge that allows MSDUs to get from the Bridge to the DS via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11ak switching function.</a:t>
            </a:r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 flipV="1">
            <a:off x="2843213" y="3573463"/>
            <a:ext cx="3457575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151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1902</TotalTime>
  <Words>1344</Words>
  <Application>Microsoft Macintosh PowerPoint</Application>
  <PresentationFormat>On-screen Show (4:3)</PresentationFormat>
  <Paragraphs>405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STNs on one AP.</vt:lpstr>
      <vt:lpstr>P802.11ak and non-11ak STNs on two APs.</vt:lpstr>
      <vt:lpstr>P802.11ak and non-11ak STNs on two APs.</vt:lpstr>
      <vt:lpstr>P802.11ak and non-11ak STNs on two APs.</vt:lpstr>
      <vt:lpstr>Tasks for 802.1AC</vt:lpstr>
      <vt:lpstr>Tasks for 802.11ak</vt:lpstr>
      <vt:lpstr>Older versions of slides</vt:lpstr>
      <vt:lpstr>P802.11ak and non-11ak STNs on one AP.</vt:lpstr>
      <vt:lpstr>P802.11ak and non-11ak STNs on one AP.</vt:lpstr>
      <vt:lpstr>P802.11ak and non-11ak STNs on one AP.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Norman Finn</cp:lastModifiedBy>
  <cp:revision>68</cp:revision>
  <cp:lastPrinted>1601-01-01T00:00:00Z</cp:lastPrinted>
  <dcterms:created xsi:type="dcterms:W3CDTF">2010-02-15T12:38:41Z</dcterms:created>
  <dcterms:modified xsi:type="dcterms:W3CDTF">2014-11-24T16:56:02Z</dcterms:modified>
</cp:coreProperties>
</file>