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5" r:id="rId4"/>
    <p:sldId id="265" r:id="rId5"/>
    <p:sldId id="266" r:id="rId6"/>
    <p:sldId id="267" r:id="rId7"/>
    <p:sldId id="268" r:id="rId8"/>
    <p:sldId id="269" r:id="rId9"/>
    <p:sldId id="270" r:id="rId10"/>
    <p:sldId id="274" r:id="rId11"/>
    <p:sldId id="273" r:id="rId12"/>
    <p:sldId id="276" r:id="rId13"/>
    <p:sldId id="277" r:id="rId14"/>
    <p:sldId id="271" r:id="rId15"/>
    <p:sldId id="272" r:id="rId16"/>
    <p:sldId id="279" r:id="rId17"/>
    <p:sldId id="280" r:id="rId18"/>
    <p:sldId id="282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>
      <p:cViewPr>
        <p:scale>
          <a:sx n="100" d="100"/>
          <a:sy n="100" d="100"/>
        </p:scale>
        <p:origin x="-378" y="-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11-14/0562r3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October </a:t>
            </a:r>
            <a:r>
              <a:rPr lang="en-US" sz="1800" b="1" dirty="0" smtClean="0">
                <a:solidFill>
                  <a:schemeClr val="tx1"/>
                </a:solidFill>
              </a:rPr>
              <a:t>2014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Norman Finn, Cisco Systems, 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802.11ak and </a:t>
            </a:r>
            <a:r>
              <a:rPr lang="en-GB" dirty="0"/>
              <a:t>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2014-10-06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55000" imgH="2413000" progId="Word.Document.8">
                  <p:embed/>
                </p:oleObj>
              </mc:Choice>
              <mc:Fallback>
                <p:oleObj name="Document" r:id="rId4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2348880"/>
            <a:ext cx="8578850" cy="3960480"/>
          </a:xfrm>
        </p:spPr>
        <p:txBody>
          <a:bodyPr/>
          <a:lstStyle/>
          <a:p>
            <a:pPr algn="ctr"/>
            <a:r>
              <a:rPr lang="en-US" dirty="0" smtClean="0"/>
              <a:t>New for 802.11ak consideration…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65548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2106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06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012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2012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2304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230490" y="2846952"/>
            <a:ext cx="1680947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235037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3061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307519" y="2846436"/>
            <a:ext cx="1675073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306192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9513" y="4044832"/>
            <a:ext cx="2016224" cy="392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906892" y="3942728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26" name="Title 1"/>
          <p:cNvSpPr txBox="1">
            <a:spLocks/>
          </p:cNvSpPr>
          <p:nvPr/>
        </p:nvSpPr>
        <p:spPr>
          <a:xfrm>
            <a:off x="251520" y="764704"/>
            <a:ext cx="8588861" cy="7620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srgbClr val="652D89"/>
                </a:solidFill>
              </a:rPr>
              <a:t>Extending this to P802.11ak + P802.1Qbz</a:t>
            </a:r>
            <a:endParaRPr lang="en-US" dirty="0">
              <a:solidFill>
                <a:srgbClr val="652D89"/>
              </a:solidFill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>
            <a:off x="1429891" y="3776099"/>
            <a:ext cx="1562196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82191" y="3576475"/>
            <a:ext cx="0" cy="366253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658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7252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1691" y="3928499"/>
            <a:ext cx="3390901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63491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306691" y="3776099"/>
            <a:ext cx="685895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725790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306691" y="3928499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63990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8364091" y="3776099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8516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8097391" y="28464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7391" y="319846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2296031" y="1772816"/>
            <a:ext cx="6639560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96031" y="2496624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220329" y="2485380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097391" y="2135568"/>
            <a:ext cx="838200" cy="712564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Conv.</a:t>
            </a:r>
          </a:p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Funct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296031" y="2135568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134232" y="2135568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4" name="Oval 3"/>
          <p:cNvSpPr/>
          <p:nvPr/>
        </p:nvSpPr>
        <p:spPr>
          <a:xfrm>
            <a:off x="2740531" y="2430396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88" name="Oval 87"/>
          <p:cNvSpPr/>
          <p:nvPr/>
        </p:nvSpPr>
        <p:spPr>
          <a:xfrm>
            <a:off x="2382487" y="2073716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1" name="Oval 90"/>
          <p:cNvSpPr/>
          <p:nvPr/>
        </p:nvSpPr>
        <p:spPr>
          <a:xfrm>
            <a:off x="3258691" y="207470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220330" y="2125596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058531" y="2125596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100" name="Oval 99"/>
          <p:cNvSpPr/>
          <p:nvPr/>
        </p:nvSpPr>
        <p:spPr>
          <a:xfrm>
            <a:off x="6664830" y="2420424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104" name="Oval 103"/>
          <p:cNvSpPr/>
          <p:nvPr/>
        </p:nvSpPr>
        <p:spPr>
          <a:xfrm>
            <a:off x="6306786" y="20637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05" name="Oval 104"/>
          <p:cNvSpPr/>
          <p:nvPr/>
        </p:nvSpPr>
        <p:spPr>
          <a:xfrm>
            <a:off x="7182990" y="2064732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8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4509120"/>
            <a:ext cx="8578850" cy="18722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That is, 802.1AC/802.11ak  can define a SAP and a convergence function that supports multiple, logical links</a:t>
            </a:r>
            <a:r>
              <a:rPr lang="en-US" dirty="0"/>
              <a:t> </a:t>
            </a:r>
            <a:r>
              <a:rPr lang="en-US" dirty="0" smtClean="0"/>
              <a:t>as seen by the Bridge, to each of the 11ak-aware non-AP endpoints.</a:t>
            </a:r>
          </a:p>
        </p:txBody>
      </p:sp>
    </p:spTree>
    <p:extLst>
      <p:ext uri="{BB962C8B-B14F-4D97-AF65-F5344CB8AC3E}">
        <p14:creationId xmlns:p14="http://schemas.microsoft.com/office/powerpoint/2010/main" val="8570044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6516216" y="3805888"/>
            <a:ext cx="151216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932040" y="1844824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915816" y="2132856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37456" y="3442084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7456" y="4156012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5568" y="3442084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45568" y="4156012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1056556" y="4518764"/>
            <a:ext cx="0" cy="4608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26568" y="4518764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11560" y="2132856"/>
            <a:ext cx="1872208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827584" y="5051660"/>
            <a:ext cx="5400600" cy="33524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771800" y="3443984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771800" y="4157912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932040" y="3805888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932040" y="4157912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95936" y="4763628"/>
            <a:ext cx="1296144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796608" y="4475596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152800" y="4520664"/>
            <a:ext cx="0" cy="3869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4932040" y="3443984"/>
            <a:ext cx="20882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012160" y="3611500"/>
            <a:ext cx="0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04248" y="3611500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012160" y="3611500"/>
            <a:ext cx="79208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67300" y="339547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32040" y="2924944"/>
            <a:ext cx="309634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236296" y="3446276"/>
            <a:ext cx="792088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7668344" y="3323468"/>
            <a:ext cx="0" cy="64807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5167908" y="3323468"/>
            <a:ext cx="0" cy="144016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51920" y="3442084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51920" y="4156012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232920" y="451876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987824" y="4907644"/>
            <a:ext cx="2664296" cy="8384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436096" y="3323468"/>
            <a:ext cx="0" cy="159256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135679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351703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6289340" y="1135596"/>
            <a:ext cx="288032" cy="300263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2965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328120" y="4309944"/>
            <a:ext cx="2376264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3946140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660068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98612" y="5022820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8100392" y="3946140"/>
            <a:ext cx="838200" cy="1465560"/>
            <a:chOff x="8172400" y="2539504"/>
            <a:chExt cx="838200" cy="1465560"/>
          </a:xfrm>
        </p:grpSpPr>
        <p:sp>
          <p:nvSpPr>
            <p:cNvPr id="34" name="Rectangle 33"/>
            <p:cNvSpPr/>
            <p:nvPr/>
          </p:nvSpPr>
          <p:spPr>
            <a:xfrm>
              <a:off x="8172400" y="2539504"/>
              <a:ext cx="838200" cy="7246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172400" y="3253432"/>
              <a:ext cx="838200" cy="3627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8553400" y="3616184"/>
              <a:ext cx="0" cy="388880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>
            <a:off x="323528" y="5411700"/>
            <a:ext cx="288032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167880" y="3946140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67880" y="4661968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72780" y="4309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72780" y="466196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212504" y="5267684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90392" y="4979652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5024720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272780" y="3948040"/>
            <a:ext cx="15071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987824" y="4115556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583632" y="4115556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87824" y="4115556"/>
            <a:ext cx="59580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08040" y="3899532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267744" y="3429000"/>
            <a:ext cx="264455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20208" y="3950332"/>
            <a:ext cx="792088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4552256" y="3827524"/>
            <a:ext cx="0" cy="64807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508648" y="3827524"/>
            <a:ext cx="0" cy="144016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098432" y="3948040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098432" y="4661968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5920408" y="4309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5920408" y="466196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451848" y="5267684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555632" y="5024720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220072" y="3948040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064424" y="4115556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416352" y="4115556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416352" y="4115556"/>
            <a:ext cx="64807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5914261" y="3899532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5220072" y="3429000"/>
            <a:ext cx="161033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6595864" y="3827524"/>
            <a:ext cx="0" cy="144016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411700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07504" y="1700808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50" name="Left Brace 49"/>
          <p:cNvSpPr/>
          <p:nvPr/>
        </p:nvSpPr>
        <p:spPr bwMode="auto">
          <a:xfrm rot="5400000">
            <a:off x="431540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115616" y="2060848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52" name="Left Brace 51"/>
          <p:cNvSpPr/>
          <p:nvPr/>
        </p:nvSpPr>
        <p:spPr bwMode="auto">
          <a:xfrm rot="5400000">
            <a:off x="1403140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028384" y="1700808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61" name="Left Brace 60"/>
          <p:cNvSpPr/>
          <p:nvPr/>
        </p:nvSpPr>
        <p:spPr bwMode="auto">
          <a:xfrm rot="5400000">
            <a:off x="8280412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56784" y="2060848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64" name="Left Brace 63"/>
          <p:cNvSpPr/>
          <p:nvPr/>
        </p:nvSpPr>
        <p:spPr bwMode="auto">
          <a:xfrm rot="5400000">
            <a:off x="7344308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195736" y="2060848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66" name="Left Brace 65"/>
          <p:cNvSpPr/>
          <p:nvPr/>
        </p:nvSpPr>
        <p:spPr bwMode="auto">
          <a:xfrm rot="5400000">
            <a:off x="3383868" y="1520788"/>
            <a:ext cx="288032" cy="26642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148064" y="1484784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70" name="Left Brace 69"/>
          <p:cNvSpPr/>
          <p:nvPr/>
        </p:nvSpPr>
        <p:spPr bwMode="auto">
          <a:xfrm rot="5400000">
            <a:off x="5868144" y="2060848"/>
            <a:ext cx="288032" cy="158417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7668344" y="5589240"/>
            <a:ext cx="0" cy="36004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6371" y="5478323"/>
            <a:ext cx="91553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Note that connectivity between this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11ak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STN and the other</a:t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stations depends on wired connections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between the Bridges (not shown).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534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802.1AC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/>
          <a:lstStyle/>
          <a:p>
            <a:r>
              <a:rPr lang="en-US" dirty="0" smtClean="0"/>
              <a:t>Rewrite 802.1AC Draft 0.2 Clause 12.2.1 to provide a convergence function that maps multiple, logical ports visible to the bridge, to the vector-of-endpoints SAP provided by an 11ak 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8418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802.11ak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>
            <a:normAutofit/>
          </a:bodyPr>
          <a:lstStyle/>
          <a:p>
            <a:r>
              <a:rPr lang="en-US" dirty="0" smtClean="0"/>
              <a:t>Define the SAP presented by an 11ak AP to include the vector-of-endpoints parameter, which identifies links to each of the 11ak-aware non-AP STAs.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68384069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283968" y="3501008"/>
            <a:ext cx="1728192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83968" y="3861048"/>
            <a:ext cx="2520280" cy="360040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2200" y="4221088"/>
            <a:ext cx="1512168" cy="4705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067944" y="1844824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267744" y="1988840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Non-AP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9424" y="3874132"/>
            <a:ext cx="76619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9424" y="4588060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87624" y="3874132"/>
            <a:ext cx="792088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87624" y="4588060"/>
            <a:ext cx="792088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683568" y="4941168"/>
            <a:ext cx="0" cy="50405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38536" y="4950812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3528" y="1628800"/>
            <a:ext cx="1584176" cy="7227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Non-AP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9552" y="5517232"/>
            <a:ext cx="5688632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267744" y="3876032"/>
            <a:ext cx="792088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67744" y="4589960"/>
            <a:ext cx="792088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283968" y="4221088"/>
            <a:ext cx="1800200" cy="3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283968" y="4589960"/>
            <a:ext cx="1800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7" name="Straight Connector 126"/>
          <p:cNvCxnSpPr>
            <a:stCxn id="72" idx="3"/>
          </p:cNvCxnSpPr>
          <p:nvPr/>
        </p:nvCxnSpPr>
        <p:spPr>
          <a:xfrm flipV="1">
            <a:off x="7884368" y="4437112"/>
            <a:ext cx="897632" cy="19242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699792" y="4952712"/>
            <a:ext cx="0" cy="56452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660232" y="4005064"/>
            <a:ext cx="0" cy="39852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20072" y="4005064"/>
            <a:ext cx="1440160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283968" y="2996952"/>
            <a:ext cx="237626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092280" y="3878324"/>
            <a:ext cx="792088" cy="342764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1840" y="3874132"/>
            <a:ext cx="792088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31840" y="4588060"/>
            <a:ext cx="792088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563888" y="4950812"/>
            <a:ext cx="0" cy="56642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11760" y="5517232"/>
            <a:ext cx="32403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960748" y="1855676"/>
            <a:ext cx="288032" cy="15624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926668" y="1855676"/>
            <a:ext cx="288032" cy="15624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5400092" y="1376772"/>
            <a:ext cx="288032" cy="252028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572000" y="3789040"/>
            <a:ext cx="720080" cy="139252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396319" y="3439156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72523" y="3440144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092280" y="3356992"/>
            <a:ext cx="1584176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5" name="Oval 64"/>
          <p:cNvSpPr/>
          <p:nvPr/>
        </p:nvSpPr>
        <p:spPr>
          <a:xfrm>
            <a:off x="4860032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37178" y="3861048"/>
            <a:ext cx="1395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435153"/>
                </a:solidFill>
              </a:rPr>
              <a:t>11ak DSAF</a:t>
            </a:r>
            <a:endParaRPr lang="en-US" sz="2000" dirty="0">
              <a:solidFill>
                <a:srgbClr val="435153"/>
              </a:solidFill>
            </a:endParaRPr>
          </a:p>
        </p:txBody>
      </p:sp>
      <p:sp>
        <p:nvSpPr>
          <p:cNvPr id="70" name="Left Brace 69"/>
          <p:cNvSpPr/>
          <p:nvPr/>
        </p:nvSpPr>
        <p:spPr bwMode="auto">
          <a:xfrm rot="5400000">
            <a:off x="7740352" y="1844824"/>
            <a:ext cx="288032" cy="158417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000055" y="2132856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Portal</a:t>
            </a:r>
          </a:p>
        </p:txBody>
      </p:sp>
      <p:cxnSp>
        <p:nvCxnSpPr>
          <p:cNvPr id="89" name="Straight Connector 88"/>
          <p:cNvCxnSpPr>
            <a:stCxn id="46" idx="0"/>
          </p:cNvCxnSpPr>
          <p:nvPr/>
        </p:nvCxnSpPr>
        <p:spPr>
          <a:xfrm>
            <a:off x="4932040" y="3789040"/>
            <a:ext cx="216024" cy="21602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148064" y="4077072"/>
            <a:ext cx="0" cy="1440160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87" idx="0"/>
          </p:cNvCxnSpPr>
          <p:nvPr/>
        </p:nvCxnSpPr>
        <p:spPr>
          <a:xfrm>
            <a:off x="5148064" y="3933056"/>
            <a:ext cx="0" cy="1584176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5076056" y="3933056"/>
            <a:ext cx="144016" cy="14401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4860032" y="3573016"/>
            <a:ext cx="144016" cy="14401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1" name="Straight Connector 100"/>
          <p:cNvCxnSpPr>
            <a:stCxn id="100" idx="4"/>
            <a:endCxn id="46" idx="0"/>
          </p:cNvCxnSpPr>
          <p:nvPr/>
        </p:nvCxnSpPr>
        <p:spPr>
          <a:xfrm>
            <a:off x="4932040" y="3717032"/>
            <a:ext cx="0" cy="72008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00" idx="6"/>
            <a:endCxn id="48" idx="0"/>
          </p:cNvCxnSpPr>
          <p:nvPr/>
        </p:nvCxnSpPr>
        <p:spPr>
          <a:xfrm flipV="1">
            <a:off x="5004048" y="3440144"/>
            <a:ext cx="573275" cy="2048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7" idx="0"/>
            <a:endCxn id="100" idx="1"/>
          </p:cNvCxnSpPr>
          <p:nvPr/>
        </p:nvCxnSpPr>
        <p:spPr>
          <a:xfrm>
            <a:off x="4701119" y="3439156"/>
            <a:ext cx="180004" cy="154951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211960" y="3501008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435153"/>
                </a:solidFill>
              </a:rPr>
              <a:t>.1AC</a:t>
            </a:r>
            <a:endParaRPr lang="en-US" sz="2000" dirty="0">
              <a:solidFill>
                <a:srgbClr val="435153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483768" y="2780928"/>
            <a:ext cx="12455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One-to-one</a:t>
            </a:r>
          </a:p>
          <a:p>
            <a:r>
              <a:rPr lang="en-US" sz="1400" dirty="0">
                <a:solidFill>
                  <a:schemeClr val="tx1"/>
                </a:solidFill>
              </a:rPr>
              <a:t>m</a:t>
            </a:r>
            <a:r>
              <a:rPr lang="en-US" sz="1400" dirty="0" smtClean="0">
                <a:solidFill>
                  <a:schemeClr val="tx1"/>
                </a:solidFill>
              </a:rPr>
              <a:t>apping, 11ak</a:t>
            </a:r>
          </a:p>
          <a:p>
            <a:r>
              <a:rPr lang="en-US" sz="1400" dirty="0">
                <a:solidFill>
                  <a:schemeClr val="tx1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on-AP 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en-US" sz="1400" dirty="0" smtClean="0">
                <a:solidFill>
                  <a:schemeClr val="tx1"/>
                </a:solidFill>
              </a:rPr>
              <a:t>o SAP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08" name="Straight Arrow Connector 107"/>
          <p:cNvCxnSpPr>
            <a:endCxn id="47" idx="1"/>
          </p:cNvCxnSpPr>
          <p:nvPr/>
        </p:nvCxnSpPr>
        <p:spPr bwMode="auto">
          <a:xfrm>
            <a:off x="3563888" y="3356992"/>
            <a:ext cx="921705" cy="999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endCxn id="50" idx="0"/>
          </p:cNvCxnSpPr>
          <p:nvPr/>
        </p:nvCxnSpPr>
        <p:spPr bwMode="auto">
          <a:xfrm>
            <a:off x="3419872" y="3501008"/>
            <a:ext cx="108012" cy="3731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>
          <a:xfrm>
            <a:off x="6338664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Oval 62"/>
          <p:cNvSpPr/>
          <p:nvPr/>
        </p:nvSpPr>
        <p:spPr>
          <a:xfrm>
            <a:off x="7164288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</p:spTree>
    <p:extLst>
      <p:ext uri="{BB962C8B-B14F-4D97-AF65-F5344CB8AC3E}">
        <p14:creationId xmlns:p14="http://schemas.microsoft.com/office/powerpoint/2010/main" val="40080455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283968" y="3501008"/>
            <a:ext cx="1728192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83968" y="3861048"/>
            <a:ext cx="2520280" cy="360040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2200" y="4221088"/>
            <a:ext cx="1512168" cy="4705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067944" y="1844824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267744" y="1988840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Non-AP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9424" y="2996952"/>
            <a:ext cx="766192" cy="16018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9424" y="4588060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87624" y="2996952"/>
            <a:ext cx="792088" cy="16018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87624" y="4588060"/>
            <a:ext cx="792088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683568" y="4941168"/>
            <a:ext cx="0" cy="50405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38536" y="4950812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3528" y="1628800"/>
            <a:ext cx="1584176" cy="7227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Non-AP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9552" y="5517232"/>
            <a:ext cx="5688632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267744" y="3501008"/>
            <a:ext cx="792088" cy="1099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67744" y="4589960"/>
            <a:ext cx="792088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283968" y="4221088"/>
            <a:ext cx="1800200" cy="3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283968" y="4589960"/>
            <a:ext cx="1800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7" name="Straight Connector 126"/>
          <p:cNvCxnSpPr>
            <a:stCxn id="72" idx="3"/>
          </p:cNvCxnSpPr>
          <p:nvPr/>
        </p:nvCxnSpPr>
        <p:spPr>
          <a:xfrm flipV="1">
            <a:off x="7884368" y="4437112"/>
            <a:ext cx="897632" cy="19242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699792" y="4952712"/>
            <a:ext cx="0" cy="56452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660232" y="4005064"/>
            <a:ext cx="0" cy="39852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20072" y="4005064"/>
            <a:ext cx="1440160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283968" y="2996952"/>
            <a:ext cx="237626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1840" y="3501008"/>
            <a:ext cx="792088" cy="10977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31840" y="4588060"/>
            <a:ext cx="792088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563888" y="4950812"/>
            <a:ext cx="0" cy="56642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11760" y="5517232"/>
            <a:ext cx="32403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960748" y="1855676"/>
            <a:ext cx="288032" cy="15624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926668" y="1855676"/>
            <a:ext cx="288032" cy="15624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5400092" y="1376772"/>
            <a:ext cx="288032" cy="252028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572000" y="3789040"/>
            <a:ext cx="720080" cy="139252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396319" y="3439156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72523" y="3440144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092280" y="2996952"/>
            <a:ext cx="1584176" cy="1224136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</a:p>
        </p:txBody>
      </p:sp>
      <p:sp>
        <p:nvSpPr>
          <p:cNvPr id="65" name="Oval 64"/>
          <p:cNvSpPr/>
          <p:nvPr/>
        </p:nvSpPr>
        <p:spPr>
          <a:xfrm>
            <a:off x="4860032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37178" y="3861048"/>
            <a:ext cx="1395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435153"/>
                </a:solidFill>
              </a:rPr>
              <a:t>11ak DSAF</a:t>
            </a:r>
            <a:endParaRPr lang="en-US" sz="2000" dirty="0">
              <a:solidFill>
                <a:srgbClr val="435153"/>
              </a:solidFill>
            </a:endParaRPr>
          </a:p>
        </p:txBody>
      </p:sp>
      <p:sp>
        <p:nvSpPr>
          <p:cNvPr id="70" name="Left Brace 69"/>
          <p:cNvSpPr/>
          <p:nvPr/>
        </p:nvSpPr>
        <p:spPr bwMode="auto">
          <a:xfrm rot="5400000">
            <a:off x="7740352" y="1844824"/>
            <a:ext cx="288032" cy="158417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000055" y="2132856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Portal</a:t>
            </a:r>
          </a:p>
        </p:txBody>
      </p:sp>
      <p:cxnSp>
        <p:nvCxnSpPr>
          <p:cNvPr id="89" name="Straight Connector 88"/>
          <p:cNvCxnSpPr>
            <a:stCxn id="46" idx="0"/>
          </p:cNvCxnSpPr>
          <p:nvPr/>
        </p:nvCxnSpPr>
        <p:spPr>
          <a:xfrm>
            <a:off x="4932040" y="3789040"/>
            <a:ext cx="216024" cy="21602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148064" y="4077072"/>
            <a:ext cx="0" cy="1440160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87" idx="0"/>
          </p:cNvCxnSpPr>
          <p:nvPr/>
        </p:nvCxnSpPr>
        <p:spPr>
          <a:xfrm>
            <a:off x="5148064" y="3933056"/>
            <a:ext cx="0" cy="1584176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5076056" y="3933056"/>
            <a:ext cx="144016" cy="14401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4860032" y="3573016"/>
            <a:ext cx="144016" cy="14401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1" name="Straight Connector 100"/>
          <p:cNvCxnSpPr>
            <a:stCxn id="100" idx="4"/>
            <a:endCxn id="46" idx="0"/>
          </p:cNvCxnSpPr>
          <p:nvPr/>
        </p:nvCxnSpPr>
        <p:spPr>
          <a:xfrm>
            <a:off x="4932040" y="3717032"/>
            <a:ext cx="0" cy="72008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00" idx="6"/>
            <a:endCxn id="48" idx="0"/>
          </p:cNvCxnSpPr>
          <p:nvPr/>
        </p:nvCxnSpPr>
        <p:spPr>
          <a:xfrm flipV="1">
            <a:off x="5004048" y="3440144"/>
            <a:ext cx="573275" cy="2048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7" idx="0"/>
            <a:endCxn id="100" idx="1"/>
          </p:cNvCxnSpPr>
          <p:nvPr/>
        </p:nvCxnSpPr>
        <p:spPr>
          <a:xfrm>
            <a:off x="4701119" y="3439156"/>
            <a:ext cx="180004" cy="154951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211960" y="3501008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435153"/>
                </a:solidFill>
              </a:rPr>
              <a:t>.1AC</a:t>
            </a:r>
            <a:endParaRPr lang="en-US" sz="2000" dirty="0">
              <a:solidFill>
                <a:srgbClr val="435153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483768" y="2780928"/>
            <a:ext cx="12455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One-to-one</a:t>
            </a:r>
          </a:p>
          <a:p>
            <a:r>
              <a:rPr lang="en-US" sz="1400" dirty="0">
                <a:solidFill>
                  <a:schemeClr val="tx1"/>
                </a:solidFill>
              </a:rPr>
              <a:t>m</a:t>
            </a:r>
            <a:r>
              <a:rPr lang="en-US" sz="1400" dirty="0" smtClean="0">
                <a:solidFill>
                  <a:schemeClr val="tx1"/>
                </a:solidFill>
              </a:rPr>
              <a:t>apping, 11ak</a:t>
            </a:r>
          </a:p>
          <a:p>
            <a:r>
              <a:rPr lang="en-US" sz="1400" dirty="0">
                <a:solidFill>
                  <a:schemeClr val="tx1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on-AP 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en-US" sz="1400" dirty="0" smtClean="0">
                <a:solidFill>
                  <a:schemeClr val="tx1"/>
                </a:solidFill>
              </a:rPr>
              <a:t>o SAP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08" name="Straight Arrow Connector 107"/>
          <p:cNvCxnSpPr>
            <a:endCxn id="47" idx="1"/>
          </p:cNvCxnSpPr>
          <p:nvPr/>
        </p:nvCxnSpPr>
        <p:spPr bwMode="auto">
          <a:xfrm>
            <a:off x="3563888" y="3356992"/>
            <a:ext cx="921705" cy="999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endCxn id="50" idx="0"/>
          </p:cNvCxnSpPr>
          <p:nvPr/>
        </p:nvCxnSpPr>
        <p:spPr bwMode="auto">
          <a:xfrm>
            <a:off x="3419872" y="3501008"/>
            <a:ext cx="1080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>
          <a:xfrm>
            <a:off x="6338664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131840" y="2996952"/>
            <a:ext cx="100811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123728" y="2996952"/>
            <a:ext cx="93610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5589240"/>
            <a:ext cx="7257115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With Portal </a:t>
            </a:r>
            <a:r>
              <a:rPr lang="en-US" dirty="0" smtClean="0">
                <a:solidFill>
                  <a:srgbClr val="FF0000"/>
                </a:solidFill>
              </a:rPr>
              <a:t>still generic </a:t>
            </a:r>
            <a:r>
              <a:rPr lang="en-US" dirty="0" smtClean="0">
                <a:solidFill>
                  <a:srgbClr val="FF0000"/>
                </a:solidFill>
              </a:rPr>
              <a:t>(not necessarily a bridge)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And, MACs, Portal, Bridges height aligned to LLC layer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7164288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</p:spTree>
    <p:extLst>
      <p:ext uri="{BB962C8B-B14F-4D97-AF65-F5344CB8AC3E}">
        <p14:creationId xmlns:p14="http://schemas.microsoft.com/office/powerpoint/2010/main" val="192968820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284663" y="3500438"/>
            <a:ext cx="2519362" cy="36353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84663" y="3860800"/>
            <a:ext cx="2519362" cy="360363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2225" y="4221163"/>
            <a:ext cx="1512888" cy="4699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r>
              <a:rPr smtClean="0">
                <a:solidFill>
                  <a:srgbClr val="435153"/>
                </a:solidFill>
              </a:rPr>
              <a:t>P802.11ak and non-11ak STNs on one AP.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067175" y="1844675"/>
            <a:ext cx="3025775" cy="65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 and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268538" y="1989138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Non-AP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9250" y="2997200"/>
            <a:ext cx="766763" cy="16017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9250" y="4587875"/>
            <a:ext cx="766763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87450" y="2997200"/>
            <a:ext cx="792163" cy="16017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87450" y="4587875"/>
            <a:ext cx="792163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684213" y="4941888"/>
            <a:ext cx="0" cy="503237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38313" y="4951413"/>
            <a:ext cx="0" cy="53181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3850" y="1628775"/>
            <a:ext cx="1584325" cy="7223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Non-11ak Non-AP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9750" y="5516563"/>
            <a:ext cx="568801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268538" y="3500438"/>
            <a:ext cx="790575" cy="1100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68538" y="4589463"/>
            <a:ext cx="790575" cy="3635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284663" y="4221163"/>
            <a:ext cx="1800225" cy="3794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284663" y="4589463"/>
            <a:ext cx="1800225" cy="363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7" name="Straight Connector 126"/>
          <p:cNvCxnSpPr>
            <a:stCxn id="72" idx="3"/>
          </p:cNvCxnSpPr>
          <p:nvPr/>
        </p:nvCxnSpPr>
        <p:spPr>
          <a:xfrm flipV="1">
            <a:off x="7885113" y="4437063"/>
            <a:ext cx="896937" cy="1905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700338" y="4953000"/>
            <a:ext cx="0" cy="563563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659563" y="4005263"/>
            <a:ext cx="0" cy="39846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19700" y="4005263"/>
            <a:ext cx="1439863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284663" y="2997200"/>
            <a:ext cx="2519362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2138" y="3500438"/>
            <a:ext cx="792162" cy="1098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32138" y="4587875"/>
            <a:ext cx="792162" cy="363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563938" y="4951413"/>
            <a:ext cx="0" cy="56515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11413" y="5516563"/>
            <a:ext cx="3240087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68" name="Left Brace 4"/>
          <p:cNvSpPr>
            <a:spLocks/>
          </p:cNvSpPr>
          <p:nvPr/>
        </p:nvSpPr>
        <p:spPr bwMode="auto">
          <a:xfrm rot="5400000">
            <a:off x="960437" y="1855788"/>
            <a:ext cx="288925" cy="1562100"/>
          </a:xfrm>
          <a:prstGeom prst="leftBrace">
            <a:avLst>
              <a:gd name="adj1" fmla="val 831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5869" name="Left Brace 40"/>
          <p:cNvSpPr>
            <a:spLocks/>
          </p:cNvSpPr>
          <p:nvPr/>
        </p:nvSpPr>
        <p:spPr bwMode="auto">
          <a:xfrm rot="5400000">
            <a:off x="2925762" y="1855788"/>
            <a:ext cx="288925" cy="1562100"/>
          </a:xfrm>
          <a:prstGeom prst="leftBrace">
            <a:avLst>
              <a:gd name="adj1" fmla="val 831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5870" name="Left Brace 41"/>
          <p:cNvSpPr>
            <a:spLocks/>
          </p:cNvSpPr>
          <p:nvPr/>
        </p:nvSpPr>
        <p:spPr bwMode="auto">
          <a:xfrm rot="5400000">
            <a:off x="5399881" y="1377157"/>
            <a:ext cx="288925" cy="2519362"/>
          </a:xfrm>
          <a:prstGeom prst="leftBrace">
            <a:avLst>
              <a:gd name="adj1" fmla="val 8316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572000" y="3789363"/>
            <a:ext cx="720725" cy="13970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395788" y="3438525"/>
            <a:ext cx="609600" cy="12223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72088" y="3440113"/>
            <a:ext cx="609600" cy="12223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092950" y="2997200"/>
            <a:ext cx="1582738" cy="1223963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Portal</a:t>
            </a:r>
          </a:p>
        </p:txBody>
      </p:sp>
      <p:sp>
        <p:nvSpPr>
          <p:cNvPr id="65" name="Oval 64"/>
          <p:cNvSpPr/>
          <p:nvPr/>
        </p:nvSpPr>
        <p:spPr>
          <a:xfrm>
            <a:off x="485933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35876" name="TextBox 66"/>
          <p:cNvSpPr txBox="1">
            <a:spLocks noChangeArrowheads="1"/>
          </p:cNvSpPr>
          <p:nvPr/>
        </p:nvSpPr>
        <p:spPr bwMode="auto">
          <a:xfrm>
            <a:off x="5337175" y="3860800"/>
            <a:ext cx="1395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435153"/>
                </a:solidFill>
              </a:rPr>
              <a:t>11ak DSAF</a:t>
            </a:r>
          </a:p>
        </p:txBody>
      </p:sp>
      <p:sp>
        <p:nvSpPr>
          <p:cNvPr id="35877" name="Left Brace 69"/>
          <p:cNvSpPr>
            <a:spLocks/>
          </p:cNvSpPr>
          <p:nvPr/>
        </p:nvSpPr>
        <p:spPr bwMode="auto">
          <a:xfrm rot="5400000">
            <a:off x="7739856" y="1845469"/>
            <a:ext cx="288925" cy="1582738"/>
          </a:xfrm>
          <a:prstGeom prst="leftBrace">
            <a:avLst>
              <a:gd name="adj1" fmla="val 8293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999288" y="2133600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Portal</a:t>
            </a:r>
          </a:p>
        </p:txBody>
      </p:sp>
      <p:cxnSp>
        <p:nvCxnSpPr>
          <p:cNvPr id="89" name="Straight Connector 88"/>
          <p:cNvCxnSpPr>
            <a:stCxn id="46" idx="0"/>
          </p:cNvCxnSpPr>
          <p:nvPr/>
        </p:nvCxnSpPr>
        <p:spPr>
          <a:xfrm>
            <a:off x="4932363" y="3789363"/>
            <a:ext cx="215900" cy="21590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148263" y="4076700"/>
            <a:ext cx="0" cy="1439863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5882" idx="0"/>
          </p:cNvCxnSpPr>
          <p:nvPr/>
        </p:nvCxnSpPr>
        <p:spPr>
          <a:xfrm>
            <a:off x="5148263" y="3933825"/>
            <a:ext cx="0" cy="1582738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82" name="Oval 86"/>
          <p:cNvSpPr>
            <a:spLocks noChangeArrowheads="1"/>
          </p:cNvSpPr>
          <p:nvPr/>
        </p:nvSpPr>
        <p:spPr bwMode="auto">
          <a:xfrm>
            <a:off x="5076825" y="3933825"/>
            <a:ext cx="142875" cy="142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5883" name="Oval 99"/>
          <p:cNvSpPr>
            <a:spLocks noChangeArrowheads="1"/>
          </p:cNvSpPr>
          <p:nvPr/>
        </p:nvSpPr>
        <p:spPr bwMode="auto">
          <a:xfrm>
            <a:off x="4859338" y="3573463"/>
            <a:ext cx="144462" cy="142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01" name="Straight Connector 100"/>
          <p:cNvCxnSpPr>
            <a:stCxn id="35883" idx="4"/>
            <a:endCxn id="46" idx="0"/>
          </p:cNvCxnSpPr>
          <p:nvPr/>
        </p:nvCxnSpPr>
        <p:spPr>
          <a:xfrm>
            <a:off x="4932363" y="3716338"/>
            <a:ext cx="0" cy="7302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35883" idx="6"/>
            <a:endCxn id="48" idx="0"/>
          </p:cNvCxnSpPr>
          <p:nvPr/>
        </p:nvCxnSpPr>
        <p:spPr>
          <a:xfrm flipV="1">
            <a:off x="5003800" y="3440113"/>
            <a:ext cx="573088" cy="2047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7" idx="0"/>
            <a:endCxn id="35883" idx="1"/>
          </p:cNvCxnSpPr>
          <p:nvPr/>
        </p:nvCxnSpPr>
        <p:spPr>
          <a:xfrm>
            <a:off x="4700588" y="3438525"/>
            <a:ext cx="180975" cy="15557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87" name="TextBox 110"/>
          <p:cNvSpPr txBox="1">
            <a:spLocks noChangeArrowheads="1"/>
          </p:cNvSpPr>
          <p:nvPr/>
        </p:nvSpPr>
        <p:spPr bwMode="auto">
          <a:xfrm>
            <a:off x="4211638" y="3500438"/>
            <a:ext cx="735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435153"/>
                </a:solidFill>
              </a:rPr>
              <a:t>.1AC</a:t>
            </a:r>
          </a:p>
        </p:txBody>
      </p:sp>
      <p:sp>
        <p:nvSpPr>
          <p:cNvPr id="35888" name="TextBox 104"/>
          <p:cNvSpPr txBox="1">
            <a:spLocks noChangeArrowheads="1"/>
          </p:cNvSpPr>
          <p:nvPr/>
        </p:nvSpPr>
        <p:spPr bwMode="auto">
          <a:xfrm>
            <a:off x="2484438" y="2781300"/>
            <a:ext cx="1244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One-to-one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mapping, 11ak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non-AP STA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to SAP</a:t>
            </a:r>
          </a:p>
        </p:txBody>
      </p:sp>
      <p:cxnSp>
        <p:nvCxnSpPr>
          <p:cNvPr id="35889" name="Straight Arrow Connector 107"/>
          <p:cNvCxnSpPr>
            <a:cxnSpLocks noChangeShapeType="1"/>
            <a:endCxn id="47" idx="1"/>
          </p:cNvCxnSpPr>
          <p:nvPr/>
        </p:nvCxnSpPr>
        <p:spPr bwMode="auto">
          <a:xfrm>
            <a:off x="3563938" y="3357563"/>
            <a:ext cx="922337" cy="1000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5890" name="Straight Arrow Connector 112"/>
          <p:cNvCxnSpPr>
            <a:cxnSpLocks noChangeShapeType="1"/>
            <a:endCxn id="50" idx="0"/>
          </p:cNvCxnSpPr>
          <p:nvPr/>
        </p:nvCxnSpPr>
        <p:spPr bwMode="auto">
          <a:xfrm>
            <a:off x="3419475" y="3500438"/>
            <a:ext cx="1079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4" name="Oval 53"/>
          <p:cNvSpPr/>
          <p:nvPr/>
        </p:nvSpPr>
        <p:spPr>
          <a:xfrm>
            <a:off x="633888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132138" y="2997200"/>
            <a:ext cx="1008062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124075" y="2997200"/>
            <a:ext cx="935038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Oval 68"/>
          <p:cNvSpPr/>
          <p:nvPr/>
        </p:nvSpPr>
        <p:spPr>
          <a:xfrm>
            <a:off x="6049963" y="3429000"/>
            <a:ext cx="609600" cy="12223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cxnSp>
        <p:nvCxnSpPr>
          <p:cNvPr id="71" name="Straight Connector 70"/>
          <p:cNvCxnSpPr>
            <a:endCxn id="69" idx="4"/>
          </p:cNvCxnSpPr>
          <p:nvPr/>
        </p:nvCxnSpPr>
        <p:spPr>
          <a:xfrm flipV="1">
            <a:off x="5003800" y="3551238"/>
            <a:ext cx="1350963" cy="9366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96" name="Freeform 9"/>
          <p:cNvSpPr>
            <a:spLocks/>
          </p:cNvSpPr>
          <p:nvPr/>
        </p:nvSpPr>
        <p:spPr bwMode="auto">
          <a:xfrm>
            <a:off x="2695575" y="3524250"/>
            <a:ext cx="2886075" cy="666750"/>
          </a:xfrm>
          <a:custGeom>
            <a:avLst/>
            <a:gdLst>
              <a:gd name="T0" fmla="*/ 2886075 w 2886075"/>
              <a:gd name="T1" fmla="*/ 0 h 667528"/>
              <a:gd name="T2" fmla="*/ 2762251 w 2886075"/>
              <a:gd name="T3" fmla="*/ 190500 h 667528"/>
              <a:gd name="T4" fmla="*/ 2657475 w 2886075"/>
              <a:gd name="T5" fmla="*/ 295275 h 667528"/>
              <a:gd name="T6" fmla="*/ 2543175 w 2886075"/>
              <a:gd name="T7" fmla="*/ 400050 h 667528"/>
              <a:gd name="T8" fmla="*/ 2438401 w 2886075"/>
              <a:gd name="T9" fmla="*/ 457200 h 667528"/>
              <a:gd name="T10" fmla="*/ 2390775 w 2886075"/>
              <a:gd name="T11" fmla="*/ 485775 h 667528"/>
              <a:gd name="T12" fmla="*/ 2352675 w 2886075"/>
              <a:gd name="T13" fmla="*/ 495300 h 667528"/>
              <a:gd name="T14" fmla="*/ 2305051 w 2886075"/>
              <a:gd name="T15" fmla="*/ 514350 h 667528"/>
              <a:gd name="T16" fmla="*/ 2228851 w 2886075"/>
              <a:gd name="T17" fmla="*/ 533400 h 667528"/>
              <a:gd name="T18" fmla="*/ 2181225 w 2886075"/>
              <a:gd name="T19" fmla="*/ 552450 h 667528"/>
              <a:gd name="T20" fmla="*/ 2143125 w 2886075"/>
              <a:gd name="T21" fmla="*/ 571500 h 667528"/>
              <a:gd name="T22" fmla="*/ 2105025 w 2886075"/>
              <a:gd name="T23" fmla="*/ 581025 h 667528"/>
              <a:gd name="T24" fmla="*/ 1981201 w 2886075"/>
              <a:gd name="T25" fmla="*/ 619125 h 667528"/>
              <a:gd name="T26" fmla="*/ 1857376 w 2886075"/>
              <a:gd name="T27" fmla="*/ 628650 h 667528"/>
              <a:gd name="T28" fmla="*/ 1524001 w 2886075"/>
              <a:gd name="T29" fmla="*/ 647700 h 667528"/>
              <a:gd name="T30" fmla="*/ 1428751 w 2886075"/>
              <a:gd name="T31" fmla="*/ 657225 h 667528"/>
              <a:gd name="T32" fmla="*/ 647700 w 2886075"/>
              <a:gd name="T33" fmla="*/ 657225 h 667528"/>
              <a:gd name="T34" fmla="*/ 561975 w 2886075"/>
              <a:gd name="T35" fmla="*/ 619125 h 667528"/>
              <a:gd name="T36" fmla="*/ 419100 w 2886075"/>
              <a:gd name="T37" fmla="*/ 533400 h 667528"/>
              <a:gd name="T38" fmla="*/ 352425 w 2886075"/>
              <a:gd name="T39" fmla="*/ 495300 h 667528"/>
              <a:gd name="T40" fmla="*/ 304800 w 2886075"/>
              <a:gd name="T41" fmla="*/ 476250 h 667528"/>
              <a:gd name="T42" fmla="*/ 228600 w 2886075"/>
              <a:gd name="T43" fmla="*/ 438150 h 667528"/>
              <a:gd name="T44" fmla="*/ 209550 w 2886075"/>
              <a:gd name="T45" fmla="*/ 400050 h 667528"/>
              <a:gd name="T46" fmla="*/ 190500 w 2886075"/>
              <a:gd name="T47" fmla="*/ 352425 h 667528"/>
              <a:gd name="T48" fmla="*/ 142875 w 2886075"/>
              <a:gd name="T49" fmla="*/ 276225 h 667528"/>
              <a:gd name="T50" fmla="*/ 133350 w 2886075"/>
              <a:gd name="T51" fmla="*/ 238125 h 667528"/>
              <a:gd name="T52" fmla="*/ 114300 w 2886075"/>
              <a:gd name="T53" fmla="*/ 200025 h 667528"/>
              <a:gd name="T54" fmla="*/ 95250 w 2886075"/>
              <a:gd name="T55" fmla="*/ 142875 h 667528"/>
              <a:gd name="T56" fmla="*/ 85725 w 2886075"/>
              <a:gd name="T57" fmla="*/ 114300 h 667528"/>
              <a:gd name="T58" fmla="*/ 57150 w 2886075"/>
              <a:gd name="T59" fmla="*/ 95250 h 667528"/>
              <a:gd name="T60" fmla="*/ 9525 w 2886075"/>
              <a:gd name="T61" fmla="*/ 47625 h 667528"/>
              <a:gd name="T62" fmla="*/ 0 w 2886075"/>
              <a:gd name="T63" fmla="*/ 47625 h 66752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886075" h="667528">
                <a:moveTo>
                  <a:pt x="2886075" y="0"/>
                </a:moveTo>
                <a:cubicBezTo>
                  <a:pt x="2841901" y="79514"/>
                  <a:pt x="2825411" y="117366"/>
                  <a:pt x="2762250" y="190500"/>
                </a:cubicBezTo>
                <a:cubicBezTo>
                  <a:pt x="2729967" y="227881"/>
                  <a:pt x="2692400" y="260350"/>
                  <a:pt x="2657475" y="295275"/>
                </a:cubicBezTo>
                <a:cubicBezTo>
                  <a:pt x="2615681" y="337069"/>
                  <a:pt x="2590748" y="365452"/>
                  <a:pt x="2543175" y="400050"/>
                </a:cubicBezTo>
                <a:cubicBezTo>
                  <a:pt x="2507391" y="426075"/>
                  <a:pt x="2477475" y="435886"/>
                  <a:pt x="2438400" y="457200"/>
                </a:cubicBezTo>
                <a:cubicBezTo>
                  <a:pt x="2422147" y="466065"/>
                  <a:pt x="2407693" y="478256"/>
                  <a:pt x="2390775" y="485775"/>
                </a:cubicBezTo>
                <a:cubicBezTo>
                  <a:pt x="2378812" y="491092"/>
                  <a:pt x="2365094" y="491160"/>
                  <a:pt x="2352675" y="495300"/>
                </a:cubicBezTo>
                <a:cubicBezTo>
                  <a:pt x="2336455" y="500707"/>
                  <a:pt x="2321392" y="509322"/>
                  <a:pt x="2305050" y="514350"/>
                </a:cubicBezTo>
                <a:cubicBezTo>
                  <a:pt x="2280026" y="522050"/>
                  <a:pt x="2253159" y="523676"/>
                  <a:pt x="2228850" y="533400"/>
                </a:cubicBezTo>
                <a:cubicBezTo>
                  <a:pt x="2212975" y="539750"/>
                  <a:pt x="2196849" y="545506"/>
                  <a:pt x="2181225" y="552450"/>
                </a:cubicBezTo>
                <a:cubicBezTo>
                  <a:pt x="2168250" y="558217"/>
                  <a:pt x="2156420" y="566514"/>
                  <a:pt x="2143125" y="571500"/>
                </a:cubicBezTo>
                <a:cubicBezTo>
                  <a:pt x="2130868" y="576097"/>
                  <a:pt x="2117537" y="577175"/>
                  <a:pt x="2105025" y="581025"/>
                </a:cubicBezTo>
                <a:cubicBezTo>
                  <a:pt x="2101516" y="582105"/>
                  <a:pt x="2007392" y="616044"/>
                  <a:pt x="1981200" y="619125"/>
                </a:cubicBezTo>
                <a:cubicBezTo>
                  <a:pt x="1940087" y="623962"/>
                  <a:pt x="1898602" y="624902"/>
                  <a:pt x="1857375" y="628650"/>
                </a:cubicBezTo>
                <a:cubicBezTo>
                  <a:pt x="1624898" y="649784"/>
                  <a:pt x="1986129" y="629926"/>
                  <a:pt x="1524000" y="647700"/>
                </a:cubicBezTo>
                <a:cubicBezTo>
                  <a:pt x="1492250" y="650875"/>
                  <a:pt x="1460641" y="656162"/>
                  <a:pt x="1428750" y="657225"/>
                </a:cubicBezTo>
                <a:cubicBezTo>
                  <a:pt x="970175" y="672511"/>
                  <a:pt x="1034828" y="669323"/>
                  <a:pt x="647700" y="657225"/>
                </a:cubicBezTo>
                <a:cubicBezTo>
                  <a:pt x="619125" y="644525"/>
                  <a:pt x="589471" y="634018"/>
                  <a:pt x="561975" y="619125"/>
                </a:cubicBezTo>
                <a:cubicBezTo>
                  <a:pt x="513139" y="592672"/>
                  <a:pt x="466916" y="561655"/>
                  <a:pt x="419100" y="533400"/>
                </a:cubicBezTo>
                <a:cubicBezTo>
                  <a:pt x="397062" y="520378"/>
                  <a:pt x="376192" y="504807"/>
                  <a:pt x="352425" y="495300"/>
                </a:cubicBezTo>
                <a:cubicBezTo>
                  <a:pt x="336550" y="488950"/>
                  <a:pt x="319746" y="484553"/>
                  <a:pt x="304800" y="476250"/>
                </a:cubicBezTo>
                <a:cubicBezTo>
                  <a:pt x="225317" y="432093"/>
                  <a:pt x="307590" y="457897"/>
                  <a:pt x="228600" y="438150"/>
                </a:cubicBezTo>
                <a:cubicBezTo>
                  <a:pt x="222250" y="425450"/>
                  <a:pt x="215317" y="413025"/>
                  <a:pt x="209550" y="400050"/>
                </a:cubicBezTo>
                <a:cubicBezTo>
                  <a:pt x="202606" y="384426"/>
                  <a:pt x="198803" y="367371"/>
                  <a:pt x="190500" y="352425"/>
                </a:cubicBezTo>
                <a:cubicBezTo>
                  <a:pt x="155921" y="290183"/>
                  <a:pt x="166775" y="339958"/>
                  <a:pt x="142875" y="276225"/>
                </a:cubicBezTo>
                <a:cubicBezTo>
                  <a:pt x="138278" y="263968"/>
                  <a:pt x="137947" y="250382"/>
                  <a:pt x="133350" y="238125"/>
                </a:cubicBezTo>
                <a:cubicBezTo>
                  <a:pt x="128364" y="224830"/>
                  <a:pt x="119573" y="213208"/>
                  <a:pt x="114300" y="200025"/>
                </a:cubicBezTo>
                <a:cubicBezTo>
                  <a:pt x="106842" y="181381"/>
                  <a:pt x="101600" y="161925"/>
                  <a:pt x="95250" y="142875"/>
                </a:cubicBezTo>
                <a:cubicBezTo>
                  <a:pt x="92075" y="133350"/>
                  <a:pt x="94079" y="119869"/>
                  <a:pt x="85725" y="114300"/>
                </a:cubicBezTo>
                <a:lnTo>
                  <a:pt x="57150" y="95250"/>
                </a:lnTo>
                <a:cubicBezTo>
                  <a:pt x="38100" y="66675"/>
                  <a:pt x="41275" y="63500"/>
                  <a:pt x="9525" y="47625"/>
                </a:cubicBezTo>
                <a:cubicBezTo>
                  <a:pt x="6685" y="46205"/>
                  <a:pt x="3175" y="47625"/>
                  <a:pt x="0" y="47625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97" name="Freeform 75"/>
          <p:cNvSpPr>
            <a:spLocks/>
          </p:cNvSpPr>
          <p:nvPr/>
        </p:nvSpPr>
        <p:spPr bwMode="auto">
          <a:xfrm>
            <a:off x="3492500" y="3500438"/>
            <a:ext cx="1150938" cy="360362"/>
          </a:xfrm>
          <a:custGeom>
            <a:avLst/>
            <a:gdLst>
              <a:gd name="T0" fmla="*/ 1152128 w 2886075"/>
              <a:gd name="T1" fmla="*/ 0 h 667528"/>
              <a:gd name="T2" fmla="*/ 1102697 w 2886075"/>
              <a:gd name="T3" fmla="*/ 102749 h 667528"/>
              <a:gd name="T4" fmla="*/ 1060870 w 2886075"/>
              <a:gd name="T5" fmla="*/ 159260 h 667528"/>
              <a:gd name="T6" fmla="*/ 1015242 w 2886075"/>
              <a:gd name="T7" fmla="*/ 215772 h 667528"/>
              <a:gd name="T8" fmla="*/ 973415 w 2886075"/>
              <a:gd name="T9" fmla="*/ 246597 h 667528"/>
              <a:gd name="T10" fmla="*/ 954403 w 2886075"/>
              <a:gd name="T11" fmla="*/ 262009 h 667528"/>
              <a:gd name="T12" fmla="*/ 939193 w 2886075"/>
              <a:gd name="T13" fmla="*/ 267147 h 667528"/>
              <a:gd name="T14" fmla="*/ 920182 w 2886075"/>
              <a:gd name="T15" fmla="*/ 277421 h 667528"/>
              <a:gd name="T16" fmla="*/ 889763 w 2886075"/>
              <a:gd name="T17" fmla="*/ 287696 h 667528"/>
              <a:gd name="T18" fmla="*/ 870750 w 2886075"/>
              <a:gd name="T19" fmla="*/ 297971 h 667528"/>
              <a:gd name="T20" fmla="*/ 855541 w 2886075"/>
              <a:gd name="T21" fmla="*/ 308246 h 667528"/>
              <a:gd name="T22" fmla="*/ 840331 w 2886075"/>
              <a:gd name="T23" fmla="*/ 313383 h 667528"/>
              <a:gd name="T24" fmla="*/ 790900 w 2886075"/>
              <a:gd name="T25" fmla="*/ 333933 h 667528"/>
              <a:gd name="T26" fmla="*/ 741469 w 2886075"/>
              <a:gd name="T27" fmla="*/ 339071 h 667528"/>
              <a:gd name="T28" fmla="*/ 608385 w 2886075"/>
              <a:gd name="T29" fmla="*/ 349346 h 667528"/>
              <a:gd name="T30" fmla="*/ 570361 w 2886075"/>
              <a:gd name="T31" fmla="*/ 354483 h 667528"/>
              <a:gd name="T32" fmla="*/ 258563 w 2886075"/>
              <a:gd name="T33" fmla="*/ 354483 h 667528"/>
              <a:gd name="T34" fmla="*/ 224342 w 2886075"/>
              <a:gd name="T35" fmla="*/ 333933 h 667528"/>
              <a:gd name="T36" fmla="*/ 167306 w 2886075"/>
              <a:gd name="T37" fmla="*/ 287696 h 667528"/>
              <a:gd name="T38" fmla="*/ 140689 w 2886075"/>
              <a:gd name="T39" fmla="*/ 267147 h 667528"/>
              <a:gd name="T40" fmla="*/ 121677 w 2886075"/>
              <a:gd name="T41" fmla="*/ 256872 h 667528"/>
              <a:gd name="T42" fmla="*/ 91258 w 2886075"/>
              <a:gd name="T43" fmla="*/ 236322 h 667528"/>
              <a:gd name="T44" fmla="*/ 83653 w 2886075"/>
              <a:gd name="T45" fmla="*/ 215772 h 667528"/>
              <a:gd name="T46" fmla="*/ 76048 w 2886075"/>
              <a:gd name="T47" fmla="*/ 190085 h 667528"/>
              <a:gd name="T48" fmla="*/ 57036 w 2886075"/>
              <a:gd name="T49" fmla="*/ 148986 h 667528"/>
              <a:gd name="T50" fmla="*/ 53234 w 2886075"/>
              <a:gd name="T51" fmla="*/ 128436 h 667528"/>
              <a:gd name="T52" fmla="*/ 45629 w 2886075"/>
              <a:gd name="T53" fmla="*/ 107886 h 667528"/>
              <a:gd name="T54" fmla="*/ 38024 w 2886075"/>
              <a:gd name="T55" fmla="*/ 77062 h 667528"/>
              <a:gd name="T56" fmla="*/ 34222 w 2886075"/>
              <a:gd name="T57" fmla="*/ 61649 h 667528"/>
              <a:gd name="T58" fmla="*/ 22814 w 2886075"/>
              <a:gd name="T59" fmla="*/ 51374 h 667528"/>
              <a:gd name="T60" fmla="*/ 3802 w 2886075"/>
              <a:gd name="T61" fmla="*/ 25687 h 667528"/>
              <a:gd name="T62" fmla="*/ 0 w 2886075"/>
              <a:gd name="T63" fmla="*/ 25687 h 66752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886075" h="667528">
                <a:moveTo>
                  <a:pt x="2886075" y="0"/>
                </a:moveTo>
                <a:cubicBezTo>
                  <a:pt x="2841901" y="79514"/>
                  <a:pt x="2825411" y="117366"/>
                  <a:pt x="2762250" y="190500"/>
                </a:cubicBezTo>
                <a:cubicBezTo>
                  <a:pt x="2729967" y="227881"/>
                  <a:pt x="2692400" y="260350"/>
                  <a:pt x="2657475" y="295275"/>
                </a:cubicBezTo>
                <a:cubicBezTo>
                  <a:pt x="2615681" y="337069"/>
                  <a:pt x="2590748" y="365452"/>
                  <a:pt x="2543175" y="400050"/>
                </a:cubicBezTo>
                <a:cubicBezTo>
                  <a:pt x="2507391" y="426075"/>
                  <a:pt x="2477475" y="435886"/>
                  <a:pt x="2438400" y="457200"/>
                </a:cubicBezTo>
                <a:cubicBezTo>
                  <a:pt x="2422147" y="466065"/>
                  <a:pt x="2407693" y="478256"/>
                  <a:pt x="2390775" y="485775"/>
                </a:cubicBezTo>
                <a:cubicBezTo>
                  <a:pt x="2378812" y="491092"/>
                  <a:pt x="2365094" y="491160"/>
                  <a:pt x="2352675" y="495300"/>
                </a:cubicBezTo>
                <a:cubicBezTo>
                  <a:pt x="2336455" y="500707"/>
                  <a:pt x="2321392" y="509322"/>
                  <a:pt x="2305050" y="514350"/>
                </a:cubicBezTo>
                <a:cubicBezTo>
                  <a:pt x="2280026" y="522050"/>
                  <a:pt x="2253159" y="523676"/>
                  <a:pt x="2228850" y="533400"/>
                </a:cubicBezTo>
                <a:cubicBezTo>
                  <a:pt x="2212975" y="539750"/>
                  <a:pt x="2196849" y="545506"/>
                  <a:pt x="2181225" y="552450"/>
                </a:cubicBezTo>
                <a:cubicBezTo>
                  <a:pt x="2168250" y="558217"/>
                  <a:pt x="2156420" y="566514"/>
                  <a:pt x="2143125" y="571500"/>
                </a:cubicBezTo>
                <a:cubicBezTo>
                  <a:pt x="2130868" y="576097"/>
                  <a:pt x="2117537" y="577175"/>
                  <a:pt x="2105025" y="581025"/>
                </a:cubicBezTo>
                <a:cubicBezTo>
                  <a:pt x="2101516" y="582105"/>
                  <a:pt x="2007392" y="616044"/>
                  <a:pt x="1981200" y="619125"/>
                </a:cubicBezTo>
                <a:cubicBezTo>
                  <a:pt x="1940087" y="623962"/>
                  <a:pt x="1898602" y="624902"/>
                  <a:pt x="1857375" y="628650"/>
                </a:cubicBezTo>
                <a:cubicBezTo>
                  <a:pt x="1624898" y="649784"/>
                  <a:pt x="1986129" y="629926"/>
                  <a:pt x="1524000" y="647700"/>
                </a:cubicBezTo>
                <a:cubicBezTo>
                  <a:pt x="1492250" y="650875"/>
                  <a:pt x="1460641" y="656162"/>
                  <a:pt x="1428750" y="657225"/>
                </a:cubicBezTo>
                <a:cubicBezTo>
                  <a:pt x="970175" y="672511"/>
                  <a:pt x="1034828" y="669323"/>
                  <a:pt x="647700" y="657225"/>
                </a:cubicBezTo>
                <a:cubicBezTo>
                  <a:pt x="619125" y="644525"/>
                  <a:pt x="589471" y="634018"/>
                  <a:pt x="561975" y="619125"/>
                </a:cubicBezTo>
                <a:cubicBezTo>
                  <a:pt x="513139" y="592672"/>
                  <a:pt x="466916" y="561655"/>
                  <a:pt x="419100" y="533400"/>
                </a:cubicBezTo>
                <a:cubicBezTo>
                  <a:pt x="397062" y="520378"/>
                  <a:pt x="376192" y="504807"/>
                  <a:pt x="352425" y="495300"/>
                </a:cubicBezTo>
                <a:cubicBezTo>
                  <a:pt x="336550" y="488950"/>
                  <a:pt x="319746" y="484553"/>
                  <a:pt x="304800" y="476250"/>
                </a:cubicBezTo>
                <a:cubicBezTo>
                  <a:pt x="225317" y="432093"/>
                  <a:pt x="307590" y="457897"/>
                  <a:pt x="228600" y="438150"/>
                </a:cubicBezTo>
                <a:cubicBezTo>
                  <a:pt x="222250" y="425450"/>
                  <a:pt x="215317" y="413025"/>
                  <a:pt x="209550" y="400050"/>
                </a:cubicBezTo>
                <a:cubicBezTo>
                  <a:pt x="202606" y="384426"/>
                  <a:pt x="198803" y="367371"/>
                  <a:pt x="190500" y="352425"/>
                </a:cubicBezTo>
                <a:cubicBezTo>
                  <a:pt x="155921" y="290183"/>
                  <a:pt x="166775" y="339958"/>
                  <a:pt x="142875" y="276225"/>
                </a:cubicBezTo>
                <a:cubicBezTo>
                  <a:pt x="138278" y="263968"/>
                  <a:pt x="137947" y="250382"/>
                  <a:pt x="133350" y="238125"/>
                </a:cubicBezTo>
                <a:cubicBezTo>
                  <a:pt x="128364" y="224830"/>
                  <a:pt x="119573" y="213208"/>
                  <a:pt x="114300" y="200025"/>
                </a:cubicBezTo>
                <a:cubicBezTo>
                  <a:pt x="106842" y="181381"/>
                  <a:pt x="101600" y="161925"/>
                  <a:pt x="95250" y="142875"/>
                </a:cubicBezTo>
                <a:cubicBezTo>
                  <a:pt x="92075" y="133350"/>
                  <a:pt x="94079" y="119869"/>
                  <a:pt x="85725" y="114300"/>
                </a:cubicBezTo>
                <a:lnTo>
                  <a:pt x="57150" y="95250"/>
                </a:lnTo>
                <a:cubicBezTo>
                  <a:pt x="38100" y="66675"/>
                  <a:pt x="41275" y="63500"/>
                  <a:pt x="9525" y="47625"/>
                </a:cubicBezTo>
                <a:cubicBezTo>
                  <a:pt x="6685" y="46205"/>
                  <a:pt x="3175" y="47625"/>
                  <a:pt x="0" y="47625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98" name="Freeform 10"/>
          <p:cNvSpPr>
            <a:spLocks/>
          </p:cNvSpPr>
          <p:nvPr/>
        </p:nvSpPr>
        <p:spPr bwMode="auto">
          <a:xfrm>
            <a:off x="6391275" y="3505200"/>
            <a:ext cx="1181100" cy="931863"/>
          </a:xfrm>
          <a:custGeom>
            <a:avLst/>
            <a:gdLst>
              <a:gd name="T0" fmla="*/ 0 w 1181100"/>
              <a:gd name="T1" fmla="*/ 0 h 991192"/>
              <a:gd name="T2" fmla="*/ 38100 w 1181100"/>
              <a:gd name="T3" fmla="*/ 152241 h 991192"/>
              <a:gd name="T4" fmla="*/ 76200 w 1181100"/>
              <a:gd name="T5" fmla="*/ 214928 h 991192"/>
              <a:gd name="T6" fmla="*/ 114300 w 1181100"/>
              <a:gd name="T7" fmla="*/ 286571 h 991192"/>
              <a:gd name="T8" fmla="*/ 142875 w 1181100"/>
              <a:gd name="T9" fmla="*/ 331348 h 991192"/>
              <a:gd name="T10" fmla="*/ 171450 w 1181100"/>
              <a:gd name="T11" fmla="*/ 349258 h 991192"/>
              <a:gd name="T12" fmla="*/ 228600 w 1181100"/>
              <a:gd name="T13" fmla="*/ 429856 h 991192"/>
              <a:gd name="T14" fmla="*/ 247650 w 1181100"/>
              <a:gd name="T15" fmla="*/ 456722 h 991192"/>
              <a:gd name="T16" fmla="*/ 285750 w 1181100"/>
              <a:gd name="T17" fmla="*/ 474633 h 991192"/>
              <a:gd name="T18" fmla="*/ 314325 w 1181100"/>
              <a:gd name="T19" fmla="*/ 510455 h 991192"/>
              <a:gd name="T20" fmla="*/ 371475 w 1181100"/>
              <a:gd name="T21" fmla="*/ 564187 h 991192"/>
              <a:gd name="T22" fmla="*/ 409575 w 1181100"/>
              <a:gd name="T23" fmla="*/ 653740 h 991192"/>
              <a:gd name="T24" fmla="*/ 428625 w 1181100"/>
              <a:gd name="T25" fmla="*/ 725383 h 991192"/>
              <a:gd name="T26" fmla="*/ 485775 w 1181100"/>
              <a:gd name="T27" fmla="*/ 761204 h 991192"/>
              <a:gd name="T28" fmla="*/ 571500 w 1181100"/>
              <a:gd name="T29" fmla="*/ 823891 h 991192"/>
              <a:gd name="T30" fmla="*/ 628650 w 1181100"/>
              <a:gd name="T31" fmla="*/ 850757 h 991192"/>
              <a:gd name="T32" fmla="*/ 657225 w 1181100"/>
              <a:gd name="T33" fmla="*/ 868668 h 991192"/>
              <a:gd name="T34" fmla="*/ 704850 w 1181100"/>
              <a:gd name="T35" fmla="*/ 886579 h 991192"/>
              <a:gd name="T36" fmla="*/ 723900 w 1181100"/>
              <a:gd name="T37" fmla="*/ 913445 h 991192"/>
              <a:gd name="T38" fmla="*/ 762000 w 1181100"/>
              <a:gd name="T39" fmla="*/ 931355 h 991192"/>
              <a:gd name="T40" fmla="*/ 847725 w 1181100"/>
              <a:gd name="T41" fmla="*/ 913445 h 991192"/>
              <a:gd name="T42" fmla="*/ 895350 w 1181100"/>
              <a:gd name="T43" fmla="*/ 904489 h 991192"/>
              <a:gd name="T44" fmla="*/ 971550 w 1181100"/>
              <a:gd name="T45" fmla="*/ 868668 h 991192"/>
              <a:gd name="T46" fmla="*/ 1009650 w 1181100"/>
              <a:gd name="T47" fmla="*/ 859713 h 991192"/>
              <a:gd name="T48" fmla="*/ 1104900 w 1181100"/>
              <a:gd name="T49" fmla="*/ 832847 h 991192"/>
              <a:gd name="T50" fmla="*/ 1152525 w 1181100"/>
              <a:gd name="T51" fmla="*/ 779115 h 991192"/>
              <a:gd name="T52" fmla="*/ 1181100 w 1181100"/>
              <a:gd name="T53" fmla="*/ 716427 h 9911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181100" h="991192">
                <a:moveTo>
                  <a:pt x="0" y="0"/>
                </a:moveTo>
                <a:cubicBezTo>
                  <a:pt x="7657" y="38284"/>
                  <a:pt x="28814" y="147996"/>
                  <a:pt x="38100" y="161925"/>
                </a:cubicBezTo>
                <a:cubicBezTo>
                  <a:pt x="58531" y="192571"/>
                  <a:pt x="60087" y="192346"/>
                  <a:pt x="76200" y="228600"/>
                </a:cubicBezTo>
                <a:cubicBezTo>
                  <a:pt x="115020" y="315946"/>
                  <a:pt x="75375" y="242521"/>
                  <a:pt x="114300" y="304800"/>
                </a:cubicBezTo>
                <a:cubicBezTo>
                  <a:pt x="124112" y="320499"/>
                  <a:pt x="130827" y="338369"/>
                  <a:pt x="142875" y="352425"/>
                </a:cubicBezTo>
                <a:cubicBezTo>
                  <a:pt x="150325" y="361117"/>
                  <a:pt x="161925" y="365125"/>
                  <a:pt x="171450" y="371475"/>
                </a:cubicBezTo>
                <a:lnTo>
                  <a:pt x="228600" y="457200"/>
                </a:lnTo>
                <a:cubicBezTo>
                  <a:pt x="234950" y="466725"/>
                  <a:pt x="237411" y="480655"/>
                  <a:pt x="247650" y="485775"/>
                </a:cubicBezTo>
                <a:lnTo>
                  <a:pt x="285750" y="504825"/>
                </a:lnTo>
                <a:cubicBezTo>
                  <a:pt x="295275" y="517525"/>
                  <a:pt x="303705" y="531125"/>
                  <a:pt x="314325" y="542925"/>
                </a:cubicBezTo>
                <a:cubicBezTo>
                  <a:pt x="332347" y="562950"/>
                  <a:pt x="371475" y="600075"/>
                  <a:pt x="371475" y="600075"/>
                </a:cubicBezTo>
                <a:cubicBezTo>
                  <a:pt x="384175" y="631825"/>
                  <a:pt x="401281" y="662150"/>
                  <a:pt x="409575" y="695325"/>
                </a:cubicBezTo>
                <a:cubicBezTo>
                  <a:pt x="415925" y="720725"/>
                  <a:pt x="406840" y="757002"/>
                  <a:pt x="428625" y="771525"/>
                </a:cubicBezTo>
                <a:cubicBezTo>
                  <a:pt x="447675" y="784225"/>
                  <a:pt x="467703" y="795569"/>
                  <a:pt x="485775" y="809625"/>
                </a:cubicBezTo>
                <a:cubicBezTo>
                  <a:pt x="514350" y="831850"/>
                  <a:pt x="539121" y="860111"/>
                  <a:pt x="571500" y="876300"/>
                </a:cubicBezTo>
                <a:cubicBezTo>
                  <a:pt x="590550" y="885825"/>
                  <a:pt x="610032" y="894532"/>
                  <a:pt x="628650" y="904875"/>
                </a:cubicBezTo>
                <a:cubicBezTo>
                  <a:pt x="638657" y="910434"/>
                  <a:pt x="646986" y="918805"/>
                  <a:pt x="657225" y="923925"/>
                </a:cubicBezTo>
                <a:cubicBezTo>
                  <a:pt x="672518" y="931571"/>
                  <a:pt x="688975" y="936625"/>
                  <a:pt x="704850" y="942975"/>
                </a:cubicBezTo>
                <a:cubicBezTo>
                  <a:pt x="711200" y="952500"/>
                  <a:pt x="715106" y="964221"/>
                  <a:pt x="723900" y="971550"/>
                </a:cubicBezTo>
                <a:cubicBezTo>
                  <a:pt x="734808" y="980640"/>
                  <a:pt x="747871" y="989187"/>
                  <a:pt x="762000" y="990600"/>
                </a:cubicBezTo>
                <a:cubicBezTo>
                  <a:pt x="799443" y="994344"/>
                  <a:pt x="816222" y="979426"/>
                  <a:pt x="847725" y="971550"/>
                </a:cubicBezTo>
                <a:cubicBezTo>
                  <a:pt x="863431" y="967623"/>
                  <a:pt x="879475" y="965200"/>
                  <a:pt x="895350" y="962025"/>
                </a:cubicBezTo>
                <a:cubicBezTo>
                  <a:pt x="920750" y="949325"/>
                  <a:pt x="944000" y="930813"/>
                  <a:pt x="971550" y="923925"/>
                </a:cubicBezTo>
                <a:cubicBezTo>
                  <a:pt x="984250" y="920750"/>
                  <a:pt x="997111" y="918162"/>
                  <a:pt x="1009650" y="914400"/>
                </a:cubicBezTo>
                <a:cubicBezTo>
                  <a:pt x="1125598" y="879615"/>
                  <a:pt x="1017083" y="907779"/>
                  <a:pt x="1104900" y="885825"/>
                </a:cubicBezTo>
                <a:cubicBezTo>
                  <a:pt x="1122845" y="867880"/>
                  <a:pt x="1141916" y="852545"/>
                  <a:pt x="1152525" y="828675"/>
                </a:cubicBezTo>
                <a:cubicBezTo>
                  <a:pt x="1185277" y="754983"/>
                  <a:pt x="1154630" y="788470"/>
                  <a:pt x="1181100" y="762000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7164288" y="4149080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35900" name="TextBox 78"/>
          <p:cNvSpPr txBox="1">
            <a:spLocks noChangeArrowheads="1"/>
          </p:cNvSpPr>
          <p:nvPr/>
        </p:nvSpPr>
        <p:spPr bwMode="auto">
          <a:xfrm>
            <a:off x="684213" y="5589588"/>
            <a:ext cx="7775575" cy="860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solidFill>
                  <a:srgbClr val="FF0000"/>
                </a:solidFill>
              </a:rPr>
              <a:t>TBC: add a SAP to the AP bridge that allows MSDUs to get from the Bridge to the DS via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11ak switching function.</a:t>
            </a:r>
          </a:p>
        </p:txBody>
      </p:sp>
      <p:sp>
        <p:nvSpPr>
          <p:cNvPr id="35902" name="Line 62"/>
          <p:cNvSpPr>
            <a:spLocks noChangeShapeType="1"/>
          </p:cNvSpPr>
          <p:nvPr/>
        </p:nvSpPr>
        <p:spPr bwMode="auto">
          <a:xfrm flipV="1">
            <a:off x="2843213" y="3573463"/>
            <a:ext cx="3457575" cy="2087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615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Building upon a model being proposed for the IEEE 802.11 Portal Convergence Function, this presentation carries that concept into the 802.11ak concepts, and 802.1AC considerations for these extended concepts.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92896"/>
            <a:ext cx="7772400" cy="360310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Following are several slides from the 802.11 portal presentation (being considered in ARC, and 802.1AC) – 11-14/497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5704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236"/>
            <a:ext cx="4533900" cy="361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23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72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54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549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236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7260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549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3169636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6963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199" y="3264084"/>
            <a:ext cx="26670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69636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893332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893332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4180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2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928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162800" y="1676400"/>
            <a:ext cx="457200" cy="655036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69636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804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05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628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there is an alternate approach.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illustrated in IEEE </a:t>
            </a:r>
            <a:r>
              <a:rPr lang="en-US" dirty="0" err="1" smtClean="0"/>
              <a:t>Std</a:t>
            </a:r>
            <a:r>
              <a:rPr lang="en-US" dirty="0" smtClean="0"/>
              <a:t> 802.11-2011 Figure R-1.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812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another representation </a:t>
            </a:r>
            <a:r>
              <a:rPr lang="en-US" dirty="0">
                <a:solidFill>
                  <a:srgbClr val="435153"/>
                </a:solidFill>
              </a:rPr>
              <a:t>c</a:t>
            </a:r>
            <a:r>
              <a:rPr lang="en-US" dirty="0" smtClean="0">
                <a:solidFill>
                  <a:srgbClr val="435153"/>
                </a:solidFill>
              </a:rPr>
              <a:t>ould 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891" y="1365394"/>
            <a:ext cx="838200" cy="9997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1765</TotalTime>
  <Words>966</Words>
  <Application>Microsoft Office PowerPoint</Application>
  <PresentationFormat>On-screen Show (4:3)</PresentationFormat>
  <Paragraphs>314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802-11-template</vt:lpstr>
      <vt:lpstr>Document</vt:lpstr>
      <vt:lpstr>802.11ak and 802.1AC Convergence Function</vt:lpstr>
      <vt:lpstr>Abstract</vt:lpstr>
      <vt:lpstr>PowerPoint Presentation</vt:lpstr>
      <vt:lpstr>This is an example of a physical network</vt:lpstr>
      <vt:lpstr>Layering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PowerPoint Presentation</vt:lpstr>
      <vt:lpstr>PowerPoint Presentation</vt:lpstr>
      <vt:lpstr>P802.11ak and non-11ak STNs on one AP.</vt:lpstr>
      <vt:lpstr>P802.11ak and non-11ak STNs on two APs.</vt:lpstr>
      <vt:lpstr>Tasks for 802.1AC</vt:lpstr>
      <vt:lpstr>Tasks for 802.11ak</vt:lpstr>
      <vt:lpstr>P802.11ak and non-11ak STNs on one AP.</vt:lpstr>
      <vt:lpstr>P802.11ak and non-11ak STNs on one AP.</vt:lpstr>
      <vt:lpstr>P802.11ak and non-11ak STNs on one AP.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52</cp:revision>
  <cp:lastPrinted>1601-01-01T00:00:00Z</cp:lastPrinted>
  <dcterms:created xsi:type="dcterms:W3CDTF">2010-02-15T12:38:41Z</dcterms:created>
  <dcterms:modified xsi:type="dcterms:W3CDTF">2014-10-06T20:38:58Z</dcterms:modified>
</cp:coreProperties>
</file>