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75" r:id="rId4"/>
    <p:sldId id="265" r:id="rId5"/>
    <p:sldId id="266" r:id="rId6"/>
    <p:sldId id="267" r:id="rId7"/>
    <p:sldId id="268" r:id="rId8"/>
    <p:sldId id="269" r:id="rId9"/>
    <p:sldId id="270" r:id="rId10"/>
    <p:sldId id="274" r:id="rId11"/>
    <p:sldId id="273" r:id="rId12"/>
    <p:sldId id="271" r:id="rId13"/>
    <p:sldId id="272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69697B"/>
    <a:srgbClr val="D2D2F4"/>
    <a:srgbClr val="4351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3" autoAdjust="0"/>
    <p:restoredTop sz="94660"/>
  </p:normalViewPr>
  <p:slideViewPr>
    <p:cSldViewPr>
      <p:cViewPr>
        <p:scale>
          <a:sx n="100" d="100"/>
          <a:sy n="100" d="100"/>
        </p:scale>
        <p:origin x="-72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doc.: IEEE 802.11-14/0497r0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April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1209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802.11-14/0497r0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April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1474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802.11-14/0497r0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802.11-14/0497r0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802.11-14/0497r0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702" y="432215"/>
            <a:ext cx="8588861" cy="838200"/>
          </a:xfrm>
        </p:spPr>
        <p:txBody>
          <a:bodyPr/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US" sz="3600" b="0" kern="1200" spc="0" baseline="0" dirty="0">
                <a:gradFill>
                  <a:gsLst>
                    <a:gs pos="0">
                      <a:schemeClr val="tx1"/>
                    </a:gs>
                    <a:gs pos="44000">
                      <a:srgbClr val="01BBBB"/>
                    </a:gs>
                    <a:gs pos="100000">
                      <a:schemeClr val="accent4"/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39713" y="1344168"/>
            <a:ext cx="8578850" cy="4965192"/>
          </a:xfrm>
        </p:spPr>
        <p:txBody>
          <a:bodyPr/>
          <a:lstStyle>
            <a:lvl1pPr>
              <a:lnSpc>
                <a:spcPct val="95000"/>
              </a:lnSpc>
              <a:spcBef>
                <a:spcPts val="1480"/>
              </a:spcBef>
              <a:defRPr sz="3200">
                <a:solidFill>
                  <a:srgbClr val="435153"/>
                </a:solidFill>
                <a:latin typeface="+mj-lt"/>
              </a:defRPr>
            </a:lvl1pPr>
            <a:lvl2pPr>
              <a:lnSpc>
                <a:spcPct val="95000"/>
              </a:lnSpc>
              <a:spcBef>
                <a:spcPts val="600"/>
              </a:spcBef>
              <a:defRPr>
                <a:solidFill>
                  <a:srgbClr val="435153"/>
                </a:solidFill>
                <a:latin typeface="+mj-lt"/>
              </a:defRPr>
            </a:lvl2pPr>
            <a:lvl3pPr>
              <a:defRPr>
                <a:solidFill>
                  <a:srgbClr val="435153"/>
                </a:solidFill>
                <a:latin typeface="+mj-lt"/>
              </a:defRPr>
            </a:lvl3pPr>
            <a:lvl4pPr>
              <a:defRPr>
                <a:solidFill>
                  <a:srgbClr val="435153"/>
                </a:solidFill>
                <a:latin typeface="+mj-lt"/>
              </a:defRPr>
            </a:lvl4pPr>
            <a:lvl5pPr>
              <a:defRPr>
                <a:solidFill>
                  <a:srgbClr val="435153"/>
                </a:solidFill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705988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716016" y="6475413"/>
            <a:ext cx="3826322" cy="19394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Norman Finn, Cisco Systems, Mark Hamilton, </a:t>
            </a:r>
            <a:r>
              <a:rPr lang="en-GB" dirty="0" err="1" smtClean="0"/>
              <a:t>Spectralink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April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4572000" y="6475413"/>
            <a:ext cx="397033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Norman Finn, Cisco Systems, Mark Hamilton, </a:t>
            </a:r>
            <a:r>
              <a:rPr lang="en-GB" dirty="0" err="1" smtClean="0"/>
              <a:t>Spectralink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11-14/0562r0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3568" y="332656"/>
            <a:ext cx="208823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May 2014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683568" y="6453336"/>
            <a:ext cx="720080" cy="2010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l"/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4139952" y="6453336"/>
            <a:ext cx="648072" cy="2010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GB" sz="1200" dirty="0" smtClean="0">
                <a:solidFill>
                  <a:schemeClr val="tx1"/>
                </a:solidFill>
              </a:rPr>
              <a:t>Slide </a:t>
            </a:r>
            <a:fld id="{D09C756B-EB39-4236-ADBB-73052B179AE4}" type="slidenum">
              <a:rPr lang="en-GB" sz="1200" smtClean="0">
                <a:solidFill>
                  <a:schemeClr val="tx1"/>
                </a:solidFill>
              </a:rPr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  <a:defRPr/>
              </a:pPr>
              <a:t>‹#›</a:t>
            </a:fld>
            <a:endParaRPr lang="en-GB" sz="1200" dirty="0" smtClean="0">
              <a:solidFill>
                <a:schemeClr val="tx1"/>
              </a:solidFill>
            </a:endParaRPr>
          </a:p>
        </p:txBody>
      </p:sp>
      <p:sp>
        <p:nvSpPr>
          <p:cNvPr id="14" name="Date Placeholder 3"/>
          <p:cNvSpPr txBox="1">
            <a:spLocks/>
          </p:cNvSpPr>
          <p:nvPr userDrawn="1"/>
        </p:nvSpPr>
        <p:spPr bwMode="auto">
          <a:xfrm>
            <a:off x="4932040" y="6453336"/>
            <a:ext cx="3600400" cy="2010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GB" sz="1200" dirty="0" smtClean="0">
                <a:solidFill>
                  <a:schemeClr val="tx1"/>
                </a:solidFill>
              </a:rPr>
              <a:t>Norman Finn, Cisco Systems, Mark Hamilton, Spectralink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802.11ak and </a:t>
            </a:r>
            <a:r>
              <a:rPr lang="en-GB" dirty="0"/>
              <a:t>802.1AC Convergence </a:t>
            </a:r>
            <a:r>
              <a:rPr lang="en-GB" dirty="0" smtClean="0"/>
              <a:t>Function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2014-05-05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3664444"/>
              </p:ext>
            </p:extLst>
          </p:nvPr>
        </p:nvGraphicFramePr>
        <p:xfrm>
          <a:off x="508000" y="2339975"/>
          <a:ext cx="8156575" cy="237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Document" r:id="rId5" imgW="8255000" imgH="2413000" progId="Word.Document.8">
                  <p:embed/>
                </p:oleObj>
              </mc:Choice>
              <mc:Fallback>
                <p:oleObj name="Document" r:id="rId5" imgW="8255000" imgH="24130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39975"/>
                        <a:ext cx="8156575" cy="2378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2348880"/>
            <a:ext cx="8578850" cy="3960480"/>
          </a:xfrm>
        </p:spPr>
        <p:txBody>
          <a:bodyPr/>
          <a:lstStyle/>
          <a:p>
            <a:pPr algn="ctr"/>
            <a:r>
              <a:rPr lang="en-US" dirty="0" smtClean="0"/>
              <a:t>New for 802.11ak consideration…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665548"/>
      </p:ext>
    </p:extLst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66"/>
          <p:cNvSpPr/>
          <p:nvPr/>
        </p:nvSpPr>
        <p:spPr>
          <a:xfrm>
            <a:off x="210691" y="1747571"/>
            <a:ext cx="838200" cy="14616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68" name="Rectangle 67"/>
          <p:cNvSpPr/>
          <p:nvPr/>
        </p:nvSpPr>
        <p:spPr>
          <a:xfrm>
            <a:off x="210691" y="3198460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69" name="Rectangle 68"/>
          <p:cNvSpPr/>
          <p:nvPr/>
        </p:nvSpPr>
        <p:spPr>
          <a:xfrm>
            <a:off x="1201291" y="1747571"/>
            <a:ext cx="838200" cy="14616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71" name="Rectangle 70"/>
          <p:cNvSpPr/>
          <p:nvPr/>
        </p:nvSpPr>
        <p:spPr>
          <a:xfrm>
            <a:off x="1201291" y="3198460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97" name="Rectangle 96"/>
          <p:cNvSpPr/>
          <p:nvPr/>
        </p:nvSpPr>
        <p:spPr>
          <a:xfrm>
            <a:off x="6230491" y="3198976"/>
            <a:ext cx="1676401" cy="362752"/>
          </a:xfrm>
          <a:prstGeom prst="rect">
            <a:avLst/>
          </a:prstGeom>
          <a:solidFill>
            <a:srgbClr val="E2CEE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98" name="Rectangle 97"/>
          <p:cNvSpPr/>
          <p:nvPr/>
        </p:nvSpPr>
        <p:spPr>
          <a:xfrm>
            <a:off x="6230490" y="2846952"/>
            <a:ext cx="1680947" cy="362752"/>
          </a:xfrm>
          <a:prstGeom prst="rect">
            <a:avLst/>
          </a:prstGeom>
          <a:solidFill>
            <a:srgbClr val="E2CEE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6235037" y="3942728"/>
            <a:ext cx="16764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652D89"/>
                </a:solidFill>
              </a:rPr>
              <a:t>AP STA 2</a:t>
            </a:r>
          </a:p>
        </p:txBody>
      </p:sp>
      <p:sp>
        <p:nvSpPr>
          <p:cNvPr id="93" name="Rectangle 92"/>
          <p:cNvSpPr/>
          <p:nvPr/>
        </p:nvSpPr>
        <p:spPr>
          <a:xfrm>
            <a:off x="2306191" y="3198976"/>
            <a:ext cx="1676401" cy="362752"/>
          </a:xfrm>
          <a:prstGeom prst="rect">
            <a:avLst/>
          </a:prstGeom>
          <a:solidFill>
            <a:srgbClr val="E2CEE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96" name="Rectangle 95"/>
          <p:cNvSpPr/>
          <p:nvPr/>
        </p:nvSpPr>
        <p:spPr>
          <a:xfrm>
            <a:off x="2307519" y="2846436"/>
            <a:ext cx="1675073" cy="362752"/>
          </a:xfrm>
          <a:prstGeom prst="rect">
            <a:avLst/>
          </a:prstGeom>
          <a:solidFill>
            <a:srgbClr val="E2CEE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2306192" y="3942728"/>
            <a:ext cx="16764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652D89"/>
                </a:solidFill>
              </a:rPr>
              <a:t>AP STA 1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179513" y="4044832"/>
            <a:ext cx="2016224" cy="39228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6600"/>
                </a:solidFill>
              </a:rPr>
              <a:t>Non-AP STAs</a:t>
            </a:r>
          </a:p>
        </p:txBody>
      </p:sp>
      <p:sp>
        <p:nvSpPr>
          <p:cNvPr id="124" name="Rectangle 123"/>
          <p:cNvSpPr/>
          <p:nvPr/>
        </p:nvSpPr>
        <p:spPr>
          <a:xfrm>
            <a:off x="7906892" y="3942728"/>
            <a:ext cx="1219199" cy="36275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802.3</a:t>
            </a:r>
          </a:p>
        </p:txBody>
      </p:sp>
      <p:sp>
        <p:nvSpPr>
          <p:cNvPr id="126" name="Title 1"/>
          <p:cNvSpPr txBox="1">
            <a:spLocks/>
          </p:cNvSpPr>
          <p:nvPr/>
        </p:nvSpPr>
        <p:spPr>
          <a:xfrm>
            <a:off x="251520" y="764704"/>
            <a:ext cx="8588861" cy="762000"/>
          </a:xfrm>
          <a:prstGeom prst="rect">
            <a:avLst/>
          </a:prstGeom>
        </p:spPr>
        <p:txBody>
          <a:bodyPr vert="horz" lIns="82296" tIns="45720" rIns="82296" bIns="45720" rtlCol="0" anchor="b" anchorCtr="0">
            <a:noAutofit/>
          </a:bodyPr>
          <a:lstStyle>
            <a:lvl1pPr algn="l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None/>
              <a:defRPr lang="en-US" sz="3600" b="0" kern="1200" spc="0" baseline="0" dirty="0">
                <a:gradFill>
                  <a:gsLst>
                    <a:gs pos="0">
                      <a:schemeClr val="tx1"/>
                    </a:gs>
                    <a:gs pos="44000">
                      <a:srgbClr val="01BBBB"/>
                    </a:gs>
                    <a:gs pos="100000">
                      <a:schemeClr val="accent4"/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dirty="0" smtClean="0">
                <a:solidFill>
                  <a:srgbClr val="652D89"/>
                </a:solidFill>
              </a:rPr>
              <a:t>Extending this to P802.11ak + P802.1Qbz</a:t>
            </a:r>
            <a:endParaRPr lang="en-US" dirty="0">
              <a:solidFill>
                <a:srgbClr val="652D89"/>
              </a:solidFill>
            </a:endParaRPr>
          </a:p>
        </p:txBody>
      </p:sp>
      <p:cxnSp>
        <p:nvCxnSpPr>
          <p:cNvPr id="145" name="Straight Connector 144"/>
          <p:cNvCxnSpPr/>
          <p:nvPr/>
        </p:nvCxnSpPr>
        <p:spPr>
          <a:xfrm>
            <a:off x="1429891" y="3776099"/>
            <a:ext cx="1562196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>
            <a:off x="782191" y="3576475"/>
            <a:ext cx="0" cy="366253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>
            <a:off x="1658491" y="3576475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>
            <a:off x="2725291" y="3576475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>
            <a:off x="591691" y="3928499"/>
            <a:ext cx="3390901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>
            <a:off x="3563491" y="3576475"/>
            <a:ext cx="0" cy="3520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>
            <a:off x="6306691" y="3776099"/>
            <a:ext cx="685895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>
            <a:off x="6725790" y="3576475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>
            <a:off x="6306691" y="3928499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>
            <a:off x="7563990" y="3576475"/>
            <a:ext cx="0" cy="3520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/>
          <p:nvPr/>
        </p:nvCxnSpPr>
        <p:spPr>
          <a:xfrm>
            <a:off x="8364091" y="3776099"/>
            <a:ext cx="5715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>
            <a:off x="8516491" y="3576475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9" name="Rectangle 178"/>
          <p:cNvSpPr/>
          <p:nvPr/>
        </p:nvSpPr>
        <p:spPr>
          <a:xfrm>
            <a:off x="8097391" y="2846436"/>
            <a:ext cx="838200" cy="36275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80" name="Rectangle 179"/>
          <p:cNvSpPr/>
          <p:nvPr/>
        </p:nvSpPr>
        <p:spPr>
          <a:xfrm>
            <a:off x="8097391" y="3198460"/>
            <a:ext cx="838200" cy="36275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21" name="Rectangle 120"/>
          <p:cNvSpPr/>
          <p:nvPr/>
        </p:nvSpPr>
        <p:spPr>
          <a:xfrm>
            <a:off x="2296031" y="1772816"/>
            <a:ext cx="6639560" cy="3627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802.1Q bridge relay</a:t>
            </a:r>
          </a:p>
        </p:txBody>
      </p:sp>
      <p:sp>
        <p:nvSpPr>
          <p:cNvPr id="82" name="Rectangle 81"/>
          <p:cNvSpPr/>
          <p:nvPr/>
        </p:nvSpPr>
        <p:spPr>
          <a:xfrm>
            <a:off x="2296031" y="2496624"/>
            <a:ext cx="168656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AP</a:t>
            </a:r>
          </a:p>
        </p:txBody>
      </p:sp>
      <p:sp>
        <p:nvSpPr>
          <p:cNvPr id="83" name="Rectangle 82"/>
          <p:cNvSpPr/>
          <p:nvPr/>
        </p:nvSpPr>
        <p:spPr>
          <a:xfrm>
            <a:off x="6220329" y="2485380"/>
            <a:ext cx="168656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AP</a:t>
            </a:r>
          </a:p>
        </p:txBody>
      </p:sp>
      <p:sp>
        <p:nvSpPr>
          <p:cNvPr id="85" name="Rectangle 84"/>
          <p:cNvSpPr/>
          <p:nvPr/>
        </p:nvSpPr>
        <p:spPr>
          <a:xfrm>
            <a:off x="8097391" y="2135568"/>
            <a:ext cx="838200" cy="712564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Conv.</a:t>
            </a:r>
          </a:p>
          <a:p>
            <a:pPr algn="ctr"/>
            <a:r>
              <a:rPr lang="en-US" sz="2000" dirty="0" err="1" smtClean="0">
                <a:solidFill>
                  <a:srgbClr val="000000"/>
                </a:solidFill>
              </a:rPr>
              <a:t>Funct</a:t>
            </a:r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2296031" y="2135568"/>
            <a:ext cx="848360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CF</a:t>
            </a:r>
          </a:p>
        </p:txBody>
      </p:sp>
      <p:sp>
        <p:nvSpPr>
          <p:cNvPr id="87" name="Rectangle 86"/>
          <p:cNvSpPr/>
          <p:nvPr/>
        </p:nvSpPr>
        <p:spPr>
          <a:xfrm>
            <a:off x="3134232" y="2135568"/>
            <a:ext cx="848360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CF</a:t>
            </a:r>
          </a:p>
        </p:txBody>
      </p:sp>
      <p:sp>
        <p:nvSpPr>
          <p:cNvPr id="4" name="Oval 3"/>
          <p:cNvSpPr/>
          <p:nvPr/>
        </p:nvSpPr>
        <p:spPr>
          <a:xfrm>
            <a:off x="2740531" y="2430396"/>
            <a:ext cx="762000" cy="132456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SAP[ ]</a:t>
            </a:r>
          </a:p>
        </p:txBody>
      </p:sp>
      <p:sp>
        <p:nvSpPr>
          <p:cNvPr id="88" name="Oval 87"/>
          <p:cNvSpPr/>
          <p:nvPr/>
        </p:nvSpPr>
        <p:spPr>
          <a:xfrm>
            <a:off x="2382487" y="2073716"/>
            <a:ext cx="609600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91" name="Oval 90"/>
          <p:cNvSpPr/>
          <p:nvPr/>
        </p:nvSpPr>
        <p:spPr>
          <a:xfrm>
            <a:off x="3258691" y="2074704"/>
            <a:ext cx="609600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92" name="Rectangle 91"/>
          <p:cNvSpPr/>
          <p:nvPr/>
        </p:nvSpPr>
        <p:spPr>
          <a:xfrm>
            <a:off x="6220330" y="2125596"/>
            <a:ext cx="848360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CF</a:t>
            </a:r>
          </a:p>
        </p:txBody>
      </p:sp>
      <p:sp>
        <p:nvSpPr>
          <p:cNvPr id="94" name="Rectangle 93"/>
          <p:cNvSpPr/>
          <p:nvPr/>
        </p:nvSpPr>
        <p:spPr>
          <a:xfrm>
            <a:off x="7058531" y="2125596"/>
            <a:ext cx="848360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CF</a:t>
            </a:r>
          </a:p>
        </p:txBody>
      </p:sp>
      <p:sp>
        <p:nvSpPr>
          <p:cNvPr id="100" name="Oval 99"/>
          <p:cNvSpPr/>
          <p:nvPr/>
        </p:nvSpPr>
        <p:spPr>
          <a:xfrm>
            <a:off x="6664830" y="2420424"/>
            <a:ext cx="762000" cy="132456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SAP[ ]</a:t>
            </a:r>
          </a:p>
        </p:txBody>
      </p:sp>
      <p:sp>
        <p:nvSpPr>
          <p:cNvPr id="104" name="Oval 103"/>
          <p:cNvSpPr/>
          <p:nvPr/>
        </p:nvSpPr>
        <p:spPr>
          <a:xfrm>
            <a:off x="6306786" y="2063744"/>
            <a:ext cx="609600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105" name="Oval 104"/>
          <p:cNvSpPr/>
          <p:nvPr/>
        </p:nvSpPr>
        <p:spPr>
          <a:xfrm>
            <a:off x="7182990" y="2064732"/>
            <a:ext cx="609600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8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51520" y="4509120"/>
            <a:ext cx="8578850" cy="187224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That is, 802.1AC/802.11ak  can define a SAP and a convergence function that supports multiple, logical links</a:t>
            </a:r>
            <a:r>
              <a:rPr lang="en-US" dirty="0"/>
              <a:t> </a:t>
            </a:r>
            <a:r>
              <a:rPr lang="en-US" dirty="0" smtClean="0"/>
              <a:t>as seen by the Bridge, to each of the 11ak-aware non-AP endpoints.</a:t>
            </a:r>
          </a:p>
        </p:txBody>
      </p:sp>
    </p:spTree>
    <p:extLst>
      <p:ext uri="{BB962C8B-B14F-4D97-AF65-F5344CB8AC3E}">
        <p14:creationId xmlns:p14="http://schemas.microsoft.com/office/powerpoint/2010/main" val="85700444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Tasks for 802.1AC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1484784"/>
            <a:ext cx="8578850" cy="4824576"/>
          </a:xfrm>
        </p:spPr>
        <p:txBody>
          <a:bodyPr/>
          <a:lstStyle/>
          <a:p>
            <a:r>
              <a:rPr lang="en-US" dirty="0" smtClean="0"/>
              <a:t>Rewrite 802.1AC Draft 0.2 Clause 12.2.1 to provide a convergence function that maps multiple, logical ports visible to the bridge, to the vector-of-endpoints SAP provided by an 11ak AP.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508418"/>
      </p:ext>
    </p:extLst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Tasks for 802.11ak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1484784"/>
            <a:ext cx="8578850" cy="4824576"/>
          </a:xfrm>
        </p:spPr>
        <p:txBody>
          <a:bodyPr>
            <a:normAutofit/>
          </a:bodyPr>
          <a:lstStyle/>
          <a:p>
            <a:r>
              <a:rPr lang="en-US" dirty="0" smtClean="0"/>
              <a:t>Define the SAP presented by an 11ak AP to include the vector-of-endpoints parameter, which identifies links to each of the 11ak-aware non-AP STAs.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868384069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	Building upon a model being proposed for the IEEE 802.11 Portal Convergence Function, this presentation carries that concept into the 802.11ak concepts, and 802.1AC considerations for these extended concepts.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492896"/>
            <a:ext cx="7772400" cy="3603104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	Following are several slides from the 802.11 portal presentation (being considered in ARC, and 802.1AC) – 11-14/497 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75704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3170143" y="1494169"/>
            <a:ext cx="2673614" cy="487031"/>
          </a:xfrm>
          <a:custGeom>
            <a:avLst/>
            <a:gdLst>
              <a:gd name="connsiteX0" fmla="*/ 0 w 2673614"/>
              <a:gd name="connsiteY0" fmla="*/ 458386 h 487031"/>
              <a:gd name="connsiteX1" fmla="*/ 1403647 w 2673614"/>
              <a:gd name="connsiteY1" fmla="*/ 72 h 487031"/>
              <a:gd name="connsiteX2" fmla="*/ 2673614 w 2673614"/>
              <a:gd name="connsiteY2" fmla="*/ 487031 h 487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3614" h="487031">
                <a:moveTo>
                  <a:pt x="0" y="458386"/>
                </a:moveTo>
                <a:cubicBezTo>
                  <a:pt x="479022" y="226842"/>
                  <a:pt x="958045" y="-4702"/>
                  <a:pt x="1403647" y="72"/>
                </a:cubicBezTo>
                <a:cubicBezTo>
                  <a:pt x="1849249" y="4846"/>
                  <a:pt x="2673614" y="487031"/>
                  <a:pt x="2673614" y="487031"/>
                </a:cubicBezTo>
              </a:path>
            </a:pathLst>
          </a:custGeom>
          <a:ln w="381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802.3</a:t>
            </a:r>
            <a:endParaRPr lang="en-US" sz="2400" dirty="0"/>
          </a:p>
        </p:txBody>
      </p:sp>
      <p:grpSp>
        <p:nvGrpSpPr>
          <p:cNvPr id="20" name="Group 38"/>
          <p:cNvGrpSpPr>
            <a:grpSpLocks noChangeAspect="1"/>
          </p:cNvGrpSpPr>
          <p:nvPr/>
        </p:nvGrpSpPr>
        <p:grpSpPr bwMode="auto">
          <a:xfrm rot="20577317">
            <a:off x="5697308" y="1763178"/>
            <a:ext cx="2182813" cy="206375"/>
            <a:chOff x="3120" y="3600"/>
            <a:chExt cx="2112" cy="200"/>
          </a:xfrm>
        </p:grpSpPr>
        <p:sp>
          <p:nvSpPr>
            <p:cNvPr id="21" name="AutoShape 37"/>
            <p:cNvSpPr>
              <a:spLocks noChangeAspect="1" noChangeArrowheads="1" noTextEdit="1"/>
            </p:cNvSpPr>
            <p:nvPr/>
          </p:nvSpPr>
          <p:spPr bwMode="auto">
            <a:xfrm>
              <a:off x="3120" y="3600"/>
              <a:ext cx="2112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39"/>
            <p:cNvSpPr>
              <a:spLocks/>
            </p:cNvSpPr>
            <p:nvPr/>
          </p:nvSpPr>
          <p:spPr bwMode="auto">
            <a:xfrm>
              <a:off x="3134" y="3612"/>
              <a:ext cx="2084" cy="174"/>
            </a:xfrm>
            <a:custGeom>
              <a:avLst/>
              <a:gdLst>
                <a:gd name="T0" fmla="*/ 2058 w 2084"/>
                <a:gd name="T1" fmla="*/ 138 h 174"/>
                <a:gd name="T2" fmla="*/ 2018 w 2084"/>
                <a:gd name="T3" fmla="*/ 172 h 174"/>
                <a:gd name="T4" fmla="*/ 1972 w 2084"/>
                <a:gd name="T5" fmla="*/ 160 h 174"/>
                <a:gd name="T6" fmla="*/ 1934 w 2084"/>
                <a:gd name="T7" fmla="*/ 106 h 174"/>
                <a:gd name="T8" fmla="*/ 1894 w 2084"/>
                <a:gd name="T9" fmla="*/ 30 h 174"/>
                <a:gd name="T10" fmla="*/ 1844 w 2084"/>
                <a:gd name="T11" fmla="*/ 2 h 174"/>
                <a:gd name="T12" fmla="*/ 1800 w 2084"/>
                <a:gd name="T13" fmla="*/ 22 h 174"/>
                <a:gd name="T14" fmla="*/ 1774 w 2084"/>
                <a:gd name="T15" fmla="*/ 66 h 174"/>
                <a:gd name="T16" fmla="*/ 1732 w 2084"/>
                <a:gd name="T17" fmla="*/ 134 h 174"/>
                <a:gd name="T18" fmla="*/ 1676 w 2084"/>
                <a:gd name="T19" fmla="*/ 170 h 174"/>
                <a:gd name="T20" fmla="*/ 1646 w 2084"/>
                <a:gd name="T21" fmla="*/ 150 h 174"/>
                <a:gd name="T22" fmla="*/ 1608 w 2084"/>
                <a:gd name="T23" fmla="*/ 92 h 174"/>
                <a:gd name="T24" fmla="*/ 1574 w 2084"/>
                <a:gd name="T25" fmla="*/ 30 h 174"/>
                <a:gd name="T26" fmla="*/ 1530 w 2084"/>
                <a:gd name="T27" fmla="*/ 2 h 174"/>
                <a:gd name="T28" fmla="*/ 1486 w 2084"/>
                <a:gd name="T29" fmla="*/ 18 h 174"/>
                <a:gd name="T30" fmla="*/ 1448 w 2084"/>
                <a:gd name="T31" fmla="*/ 88 h 174"/>
                <a:gd name="T32" fmla="*/ 1418 w 2084"/>
                <a:gd name="T33" fmla="*/ 138 h 174"/>
                <a:gd name="T34" fmla="*/ 1388 w 2084"/>
                <a:gd name="T35" fmla="*/ 162 h 174"/>
                <a:gd name="T36" fmla="*/ 1350 w 2084"/>
                <a:gd name="T37" fmla="*/ 170 h 174"/>
                <a:gd name="T38" fmla="*/ 1302 w 2084"/>
                <a:gd name="T39" fmla="*/ 124 h 174"/>
                <a:gd name="T40" fmla="*/ 1254 w 2084"/>
                <a:gd name="T41" fmla="*/ 38 h 174"/>
                <a:gd name="T42" fmla="*/ 1216 w 2084"/>
                <a:gd name="T43" fmla="*/ 4 h 174"/>
                <a:gd name="T44" fmla="*/ 1174 w 2084"/>
                <a:gd name="T45" fmla="*/ 12 h 174"/>
                <a:gd name="T46" fmla="*/ 1142 w 2084"/>
                <a:gd name="T47" fmla="*/ 56 h 174"/>
                <a:gd name="T48" fmla="*/ 1108 w 2084"/>
                <a:gd name="T49" fmla="*/ 122 h 174"/>
                <a:gd name="T50" fmla="*/ 1062 w 2084"/>
                <a:gd name="T51" fmla="*/ 166 h 174"/>
                <a:gd name="T52" fmla="*/ 1032 w 2084"/>
                <a:gd name="T53" fmla="*/ 174 h 174"/>
                <a:gd name="T54" fmla="*/ 996 w 2084"/>
                <a:gd name="T55" fmla="*/ 150 h 174"/>
                <a:gd name="T56" fmla="*/ 958 w 2084"/>
                <a:gd name="T57" fmla="*/ 76 h 174"/>
                <a:gd name="T58" fmla="*/ 926 w 2084"/>
                <a:gd name="T59" fmla="*/ 24 h 174"/>
                <a:gd name="T60" fmla="*/ 902 w 2084"/>
                <a:gd name="T61" fmla="*/ 8 h 174"/>
                <a:gd name="T62" fmla="*/ 878 w 2084"/>
                <a:gd name="T63" fmla="*/ 4 h 174"/>
                <a:gd name="T64" fmla="*/ 852 w 2084"/>
                <a:gd name="T65" fmla="*/ 14 h 174"/>
                <a:gd name="T66" fmla="*/ 826 w 2084"/>
                <a:gd name="T67" fmla="*/ 40 h 174"/>
                <a:gd name="T68" fmla="*/ 788 w 2084"/>
                <a:gd name="T69" fmla="*/ 118 h 174"/>
                <a:gd name="T70" fmla="*/ 754 w 2084"/>
                <a:gd name="T71" fmla="*/ 160 h 174"/>
                <a:gd name="T72" fmla="*/ 738 w 2084"/>
                <a:gd name="T73" fmla="*/ 170 h 174"/>
                <a:gd name="T74" fmla="*/ 724 w 2084"/>
                <a:gd name="T75" fmla="*/ 174 h 174"/>
                <a:gd name="T76" fmla="*/ 692 w 2084"/>
                <a:gd name="T77" fmla="*/ 162 h 174"/>
                <a:gd name="T78" fmla="*/ 656 w 2084"/>
                <a:gd name="T79" fmla="*/ 116 h 174"/>
                <a:gd name="T80" fmla="*/ 608 w 2084"/>
                <a:gd name="T81" fmla="*/ 34 h 174"/>
                <a:gd name="T82" fmla="*/ 564 w 2084"/>
                <a:gd name="T83" fmla="*/ 4 h 174"/>
                <a:gd name="T84" fmla="*/ 526 w 2084"/>
                <a:gd name="T85" fmla="*/ 22 h 174"/>
                <a:gd name="T86" fmla="*/ 484 w 2084"/>
                <a:gd name="T87" fmla="*/ 80 h 174"/>
                <a:gd name="T88" fmla="*/ 450 w 2084"/>
                <a:gd name="T89" fmla="*/ 146 h 174"/>
                <a:gd name="T90" fmla="*/ 414 w 2084"/>
                <a:gd name="T91" fmla="*/ 170 h 174"/>
                <a:gd name="T92" fmla="*/ 378 w 2084"/>
                <a:gd name="T93" fmla="*/ 166 h 174"/>
                <a:gd name="T94" fmla="*/ 350 w 2084"/>
                <a:gd name="T95" fmla="*/ 144 h 174"/>
                <a:gd name="T96" fmla="*/ 318 w 2084"/>
                <a:gd name="T97" fmla="*/ 86 h 174"/>
                <a:gd name="T98" fmla="*/ 276 w 2084"/>
                <a:gd name="T99" fmla="*/ 22 h 174"/>
                <a:gd name="T100" fmla="*/ 240 w 2084"/>
                <a:gd name="T101" fmla="*/ 0 h 174"/>
                <a:gd name="T102" fmla="*/ 200 w 2084"/>
                <a:gd name="T103" fmla="*/ 18 h 174"/>
                <a:gd name="T104" fmla="*/ 166 w 2084"/>
                <a:gd name="T105" fmla="*/ 80 h 174"/>
                <a:gd name="T106" fmla="*/ 142 w 2084"/>
                <a:gd name="T107" fmla="*/ 132 h 174"/>
                <a:gd name="T108" fmla="*/ 96 w 2084"/>
                <a:gd name="T109" fmla="*/ 168 h 174"/>
                <a:gd name="T110" fmla="*/ 50 w 2084"/>
                <a:gd name="T111" fmla="*/ 166 h 174"/>
                <a:gd name="T112" fmla="*/ 14 w 2084"/>
                <a:gd name="T113" fmla="*/ 11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4" h="174">
                  <a:moveTo>
                    <a:pt x="2084" y="84"/>
                  </a:moveTo>
                  <a:lnTo>
                    <a:pt x="2074" y="108"/>
                  </a:lnTo>
                  <a:lnTo>
                    <a:pt x="2058" y="138"/>
                  </a:lnTo>
                  <a:lnTo>
                    <a:pt x="2048" y="152"/>
                  </a:lnTo>
                  <a:lnTo>
                    <a:pt x="2034" y="164"/>
                  </a:lnTo>
                  <a:lnTo>
                    <a:pt x="2018" y="172"/>
                  </a:lnTo>
                  <a:lnTo>
                    <a:pt x="2002" y="172"/>
                  </a:lnTo>
                  <a:lnTo>
                    <a:pt x="1988" y="170"/>
                  </a:lnTo>
                  <a:lnTo>
                    <a:pt x="1972" y="160"/>
                  </a:lnTo>
                  <a:lnTo>
                    <a:pt x="1958" y="146"/>
                  </a:lnTo>
                  <a:lnTo>
                    <a:pt x="1946" y="130"/>
                  </a:lnTo>
                  <a:lnTo>
                    <a:pt x="1934" y="106"/>
                  </a:lnTo>
                  <a:lnTo>
                    <a:pt x="1922" y="78"/>
                  </a:lnTo>
                  <a:lnTo>
                    <a:pt x="1910" y="54"/>
                  </a:lnTo>
                  <a:lnTo>
                    <a:pt x="1894" y="30"/>
                  </a:lnTo>
                  <a:lnTo>
                    <a:pt x="1882" y="16"/>
                  </a:lnTo>
                  <a:lnTo>
                    <a:pt x="1864" y="6"/>
                  </a:lnTo>
                  <a:lnTo>
                    <a:pt x="1844" y="2"/>
                  </a:lnTo>
                  <a:lnTo>
                    <a:pt x="1834" y="4"/>
                  </a:lnTo>
                  <a:lnTo>
                    <a:pt x="1822" y="6"/>
                  </a:lnTo>
                  <a:lnTo>
                    <a:pt x="1800" y="22"/>
                  </a:lnTo>
                  <a:lnTo>
                    <a:pt x="1804" y="20"/>
                  </a:lnTo>
                  <a:lnTo>
                    <a:pt x="1788" y="38"/>
                  </a:lnTo>
                  <a:lnTo>
                    <a:pt x="1774" y="66"/>
                  </a:lnTo>
                  <a:lnTo>
                    <a:pt x="1760" y="90"/>
                  </a:lnTo>
                  <a:lnTo>
                    <a:pt x="1746" y="116"/>
                  </a:lnTo>
                  <a:lnTo>
                    <a:pt x="1732" y="134"/>
                  </a:lnTo>
                  <a:lnTo>
                    <a:pt x="1716" y="152"/>
                  </a:lnTo>
                  <a:lnTo>
                    <a:pt x="1698" y="164"/>
                  </a:lnTo>
                  <a:lnTo>
                    <a:pt x="1676" y="170"/>
                  </a:lnTo>
                  <a:lnTo>
                    <a:pt x="1662" y="164"/>
                  </a:lnTo>
                  <a:lnTo>
                    <a:pt x="1656" y="160"/>
                  </a:lnTo>
                  <a:lnTo>
                    <a:pt x="1646" y="150"/>
                  </a:lnTo>
                  <a:lnTo>
                    <a:pt x="1638" y="142"/>
                  </a:lnTo>
                  <a:lnTo>
                    <a:pt x="1624" y="122"/>
                  </a:lnTo>
                  <a:lnTo>
                    <a:pt x="1608" y="92"/>
                  </a:lnTo>
                  <a:lnTo>
                    <a:pt x="1600" y="74"/>
                  </a:lnTo>
                  <a:lnTo>
                    <a:pt x="1590" y="54"/>
                  </a:lnTo>
                  <a:lnTo>
                    <a:pt x="1574" y="30"/>
                  </a:lnTo>
                  <a:lnTo>
                    <a:pt x="1556" y="14"/>
                  </a:lnTo>
                  <a:lnTo>
                    <a:pt x="1544" y="6"/>
                  </a:lnTo>
                  <a:lnTo>
                    <a:pt x="1530" y="2"/>
                  </a:lnTo>
                  <a:lnTo>
                    <a:pt x="1514" y="2"/>
                  </a:lnTo>
                  <a:lnTo>
                    <a:pt x="1500" y="8"/>
                  </a:lnTo>
                  <a:lnTo>
                    <a:pt x="1486" y="18"/>
                  </a:lnTo>
                  <a:lnTo>
                    <a:pt x="1474" y="34"/>
                  </a:lnTo>
                  <a:lnTo>
                    <a:pt x="1462" y="56"/>
                  </a:lnTo>
                  <a:lnTo>
                    <a:pt x="1448" y="88"/>
                  </a:lnTo>
                  <a:lnTo>
                    <a:pt x="1434" y="114"/>
                  </a:lnTo>
                  <a:lnTo>
                    <a:pt x="1426" y="126"/>
                  </a:lnTo>
                  <a:lnTo>
                    <a:pt x="1418" y="138"/>
                  </a:lnTo>
                  <a:lnTo>
                    <a:pt x="1406" y="148"/>
                  </a:lnTo>
                  <a:lnTo>
                    <a:pt x="1402" y="154"/>
                  </a:lnTo>
                  <a:lnTo>
                    <a:pt x="1388" y="162"/>
                  </a:lnTo>
                  <a:lnTo>
                    <a:pt x="1374" y="170"/>
                  </a:lnTo>
                  <a:lnTo>
                    <a:pt x="1360" y="172"/>
                  </a:lnTo>
                  <a:lnTo>
                    <a:pt x="1350" y="170"/>
                  </a:lnTo>
                  <a:lnTo>
                    <a:pt x="1334" y="162"/>
                  </a:lnTo>
                  <a:lnTo>
                    <a:pt x="1318" y="150"/>
                  </a:lnTo>
                  <a:lnTo>
                    <a:pt x="1302" y="124"/>
                  </a:lnTo>
                  <a:lnTo>
                    <a:pt x="1280" y="84"/>
                  </a:lnTo>
                  <a:lnTo>
                    <a:pt x="1266" y="56"/>
                  </a:lnTo>
                  <a:lnTo>
                    <a:pt x="1254" y="38"/>
                  </a:lnTo>
                  <a:lnTo>
                    <a:pt x="1244" y="26"/>
                  </a:lnTo>
                  <a:lnTo>
                    <a:pt x="1226" y="8"/>
                  </a:lnTo>
                  <a:lnTo>
                    <a:pt x="1216" y="4"/>
                  </a:lnTo>
                  <a:lnTo>
                    <a:pt x="1204" y="0"/>
                  </a:lnTo>
                  <a:lnTo>
                    <a:pt x="1188" y="4"/>
                  </a:lnTo>
                  <a:lnTo>
                    <a:pt x="1174" y="12"/>
                  </a:lnTo>
                  <a:lnTo>
                    <a:pt x="1162" y="24"/>
                  </a:lnTo>
                  <a:lnTo>
                    <a:pt x="1152" y="38"/>
                  </a:lnTo>
                  <a:lnTo>
                    <a:pt x="1142" y="56"/>
                  </a:lnTo>
                  <a:lnTo>
                    <a:pt x="1132" y="76"/>
                  </a:lnTo>
                  <a:lnTo>
                    <a:pt x="1122" y="96"/>
                  </a:lnTo>
                  <a:lnTo>
                    <a:pt x="1108" y="122"/>
                  </a:lnTo>
                  <a:lnTo>
                    <a:pt x="1092" y="146"/>
                  </a:lnTo>
                  <a:lnTo>
                    <a:pt x="1078" y="158"/>
                  </a:lnTo>
                  <a:lnTo>
                    <a:pt x="1062" y="166"/>
                  </a:lnTo>
                  <a:lnTo>
                    <a:pt x="1054" y="170"/>
                  </a:lnTo>
                  <a:lnTo>
                    <a:pt x="1044" y="174"/>
                  </a:lnTo>
                  <a:lnTo>
                    <a:pt x="1032" y="174"/>
                  </a:lnTo>
                  <a:lnTo>
                    <a:pt x="1018" y="166"/>
                  </a:lnTo>
                  <a:lnTo>
                    <a:pt x="1004" y="158"/>
                  </a:lnTo>
                  <a:lnTo>
                    <a:pt x="996" y="150"/>
                  </a:lnTo>
                  <a:lnTo>
                    <a:pt x="990" y="138"/>
                  </a:lnTo>
                  <a:lnTo>
                    <a:pt x="972" y="106"/>
                  </a:lnTo>
                  <a:lnTo>
                    <a:pt x="958" y="76"/>
                  </a:lnTo>
                  <a:lnTo>
                    <a:pt x="950" y="56"/>
                  </a:lnTo>
                  <a:lnTo>
                    <a:pt x="940" y="42"/>
                  </a:lnTo>
                  <a:lnTo>
                    <a:pt x="926" y="24"/>
                  </a:lnTo>
                  <a:lnTo>
                    <a:pt x="916" y="14"/>
                  </a:lnTo>
                  <a:lnTo>
                    <a:pt x="910" y="12"/>
                  </a:lnTo>
                  <a:lnTo>
                    <a:pt x="902" y="8"/>
                  </a:lnTo>
                  <a:lnTo>
                    <a:pt x="896" y="4"/>
                  </a:lnTo>
                  <a:lnTo>
                    <a:pt x="888" y="2"/>
                  </a:lnTo>
                  <a:lnTo>
                    <a:pt x="878" y="4"/>
                  </a:lnTo>
                  <a:lnTo>
                    <a:pt x="870" y="6"/>
                  </a:lnTo>
                  <a:lnTo>
                    <a:pt x="860" y="10"/>
                  </a:lnTo>
                  <a:lnTo>
                    <a:pt x="852" y="14"/>
                  </a:lnTo>
                  <a:lnTo>
                    <a:pt x="846" y="18"/>
                  </a:lnTo>
                  <a:lnTo>
                    <a:pt x="838" y="26"/>
                  </a:lnTo>
                  <a:lnTo>
                    <a:pt x="826" y="40"/>
                  </a:lnTo>
                  <a:lnTo>
                    <a:pt x="812" y="64"/>
                  </a:lnTo>
                  <a:lnTo>
                    <a:pt x="800" y="94"/>
                  </a:lnTo>
                  <a:lnTo>
                    <a:pt x="788" y="118"/>
                  </a:lnTo>
                  <a:lnTo>
                    <a:pt x="780" y="132"/>
                  </a:lnTo>
                  <a:lnTo>
                    <a:pt x="770" y="146"/>
                  </a:lnTo>
                  <a:lnTo>
                    <a:pt x="754" y="160"/>
                  </a:lnTo>
                  <a:lnTo>
                    <a:pt x="746" y="166"/>
                  </a:lnTo>
                  <a:lnTo>
                    <a:pt x="740" y="168"/>
                  </a:lnTo>
                  <a:lnTo>
                    <a:pt x="738" y="170"/>
                  </a:lnTo>
                  <a:lnTo>
                    <a:pt x="742" y="168"/>
                  </a:lnTo>
                  <a:lnTo>
                    <a:pt x="732" y="172"/>
                  </a:lnTo>
                  <a:lnTo>
                    <a:pt x="724" y="174"/>
                  </a:lnTo>
                  <a:lnTo>
                    <a:pt x="710" y="172"/>
                  </a:lnTo>
                  <a:lnTo>
                    <a:pt x="700" y="168"/>
                  </a:lnTo>
                  <a:lnTo>
                    <a:pt x="692" y="162"/>
                  </a:lnTo>
                  <a:lnTo>
                    <a:pt x="682" y="154"/>
                  </a:lnTo>
                  <a:lnTo>
                    <a:pt x="666" y="134"/>
                  </a:lnTo>
                  <a:lnTo>
                    <a:pt x="656" y="116"/>
                  </a:lnTo>
                  <a:lnTo>
                    <a:pt x="640" y="88"/>
                  </a:lnTo>
                  <a:lnTo>
                    <a:pt x="624" y="56"/>
                  </a:lnTo>
                  <a:lnTo>
                    <a:pt x="608" y="34"/>
                  </a:lnTo>
                  <a:lnTo>
                    <a:pt x="590" y="12"/>
                  </a:lnTo>
                  <a:lnTo>
                    <a:pt x="578" y="8"/>
                  </a:lnTo>
                  <a:lnTo>
                    <a:pt x="564" y="4"/>
                  </a:lnTo>
                  <a:lnTo>
                    <a:pt x="544" y="8"/>
                  </a:lnTo>
                  <a:lnTo>
                    <a:pt x="530" y="18"/>
                  </a:lnTo>
                  <a:lnTo>
                    <a:pt x="526" y="22"/>
                  </a:lnTo>
                  <a:lnTo>
                    <a:pt x="510" y="40"/>
                  </a:lnTo>
                  <a:lnTo>
                    <a:pt x="494" y="62"/>
                  </a:lnTo>
                  <a:lnTo>
                    <a:pt x="484" y="80"/>
                  </a:lnTo>
                  <a:lnTo>
                    <a:pt x="474" y="102"/>
                  </a:lnTo>
                  <a:lnTo>
                    <a:pt x="464" y="124"/>
                  </a:lnTo>
                  <a:lnTo>
                    <a:pt x="450" y="146"/>
                  </a:lnTo>
                  <a:lnTo>
                    <a:pt x="432" y="160"/>
                  </a:lnTo>
                  <a:lnTo>
                    <a:pt x="422" y="166"/>
                  </a:lnTo>
                  <a:lnTo>
                    <a:pt x="414" y="170"/>
                  </a:lnTo>
                  <a:lnTo>
                    <a:pt x="404" y="172"/>
                  </a:lnTo>
                  <a:lnTo>
                    <a:pt x="390" y="170"/>
                  </a:lnTo>
                  <a:lnTo>
                    <a:pt x="378" y="166"/>
                  </a:lnTo>
                  <a:lnTo>
                    <a:pt x="368" y="160"/>
                  </a:lnTo>
                  <a:lnTo>
                    <a:pt x="356" y="150"/>
                  </a:lnTo>
                  <a:lnTo>
                    <a:pt x="350" y="144"/>
                  </a:lnTo>
                  <a:lnTo>
                    <a:pt x="342" y="128"/>
                  </a:lnTo>
                  <a:lnTo>
                    <a:pt x="332" y="112"/>
                  </a:lnTo>
                  <a:lnTo>
                    <a:pt x="318" y="86"/>
                  </a:lnTo>
                  <a:lnTo>
                    <a:pt x="306" y="64"/>
                  </a:lnTo>
                  <a:lnTo>
                    <a:pt x="292" y="42"/>
                  </a:lnTo>
                  <a:lnTo>
                    <a:pt x="276" y="22"/>
                  </a:lnTo>
                  <a:lnTo>
                    <a:pt x="266" y="12"/>
                  </a:lnTo>
                  <a:lnTo>
                    <a:pt x="254" y="4"/>
                  </a:lnTo>
                  <a:lnTo>
                    <a:pt x="240" y="0"/>
                  </a:lnTo>
                  <a:lnTo>
                    <a:pt x="224" y="4"/>
                  </a:lnTo>
                  <a:lnTo>
                    <a:pt x="212" y="8"/>
                  </a:lnTo>
                  <a:lnTo>
                    <a:pt x="200" y="18"/>
                  </a:lnTo>
                  <a:lnTo>
                    <a:pt x="186" y="38"/>
                  </a:lnTo>
                  <a:lnTo>
                    <a:pt x="174" y="62"/>
                  </a:lnTo>
                  <a:lnTo>
                    <a:pt x="166" y="80"/>
                  </a:lnTo>
                  <a:lnTo>
                    <a:pt x="160" y="98"/>
                  </a:lnTo>
                  <a:lnTo>
                    <a:pt x="152" y="112"/>
                  </a:lnTo>
                  <a:lnTo>
                    <a:pt x="142" y="132"/>
                  </a:lnTo>
                  <a:lnTo>
                    <a:pt x="130" y="146"/>
                  </a:lnTo>
                  <a:lnTo>
                    <a:pt x="120" y="156"/>
                  </a:lnTo>
                  <a:lnTo>
                    <a:pt x="96" y="168"/>
                  </a:lnTo>
                  <a:lnTo>
                    <a:pt x="72" y="174"/>
                  </a:lnTo>
                  <a:lnTo>
                    <a:pt x="56" y="168"/>
                  </a:lnTo>
                  <a:lnTo>
                    <a:pt x="50" y="166"/>
                  </a:lnTo>
                  <a:lnTo>
                    <a:pt x="40" y="156"/>
                  </a:lnTo>
                  <a:lnTo>
                    <a:pt x="30" y="142"/>
                  </a:lnTo>
                  <a:lnTo>
                    <a:pt x="14" y="118"/>
                  </a:lnTo>
                  <a:lnTo>
                    <a:pt x="4" y="100"/>
                  </a:lnTo>
                  <a:lnTo>
                    <a:pt x="0" y="90"/>
                  </a:lnTo>
                </a:path>
              </a:pathLst>
            </a:custGeom>
            <a:noFill/>
            <a:ln w="38100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40"/>
            <p:cNvSpPr>
              <a:spLocks/>
            </p:cNvSpPr>
            <p:nvPr/>
          </p:nvSpPr>
          <p:spPr bwMode="auto">
            <a:xfrm>
              <a:off x="3132" y="3612"/>
              <a:ext cx="2086" cy="174"/>
            </a:xfrm>
            <a:custGeom>
              <a:avLst/>
              <a:gdLst>
                <a:gd name="T0" fmla="*/ 2060 w 2086"/>
                <a:gd name="T1" fmla="*/ 36 h 174"/>
                <a:gd name="T2" fmla="*/ 2020 w 2086"/>
                <a:gd name="T3" fmla="*/ 2 h 174"/>
                <a:gd name="T4" fmla="*/ 1974 w 2086"/>
                <a:gd name="T5" fmla="*/ 14 h 174"/>
                <a:gd name="T6" fmla="*/ 1936 w 2086"/>
                <a:gd name="T7" fmla="*/ 68 h 174"/>
                <a:gd name="T8" fmla="*/ 1896 w 2086"/>
                <a:gd name="T9" fmla="*/ 144 h 174"/>
                <a:gd name="T10" fmla="*/ 1846 w 2086"/>
                <a:gd name="T11" fmla="*/ 172 h 174"/>
                <a:gd name="T12" fmla="*/ 1802 w 2086"/>
                <a:gd name="T13" fmla="*/ 152 h 174"/>
                <a:gd name="T14" fmla="*/ 1774 w 2086"/>
                <a:gd name="T15" fmla="*/ 108 h 174"/>
                <a:gd name="T16" fmla="*/ 1734 w 2086"/>
                <a:gd name="T17" fmla="*/ 40 h 174"/>
                <a:gd name="T18" fmla="*/ 1678 w 2086"/>
                <a:gd name="T19" fmla="*/ 4 h 174"/>
                <a:gd name="T20" fmla="*/ 1648 w 2086"/>
                <a:gd name="T21" fmla="*/ 24 h 174"/>
                <a:gd name="T22" fmla="*/ 1610 w 2086"/>
                <a:gd name="T23" fmla="*/ 82 h 174"/>
                <a:gd name="T24" fmla="*/ 1576 w 2086"/>
                <a:gd name="T25" fmla="*/ 144 h 174"/>
                <a:gd name="T26" fmla="*/ 1532 w 2086"/>
                <a:gd name="T27" fmla="*/ 172 h 174"/>
                <a:gd name="T28" fmla="*/ 1488 w 2086"/>
                <a:gd name="T29" fmla="*/ 156 h 174"/>
                <a:gd name="T30" fmla="*/ 1448 w 2086"/>
                <a:gd name="T31" fmla="*/ 86 h 174"/>
                <a:gd name="T32" fmla="*/ 1420 w 2086"/>
                <a:gd name="T33" fmla="*/ 36 h 174"/>
                <a:gd name="T34" fmla="*/ 1390 w 2086"/>
                <a:gd name="T35" fmla="*/ 12 h 174"/>
                <a:gd name="T36" fmla="*/ 1352 w 2086"/>
                <a:gd name="T37" fmla="*/ 4 h 174"/>
                <a:gd name="T38" fmla="*/ 1304 w 2086"/>
                <a:gd name="T39" fmla="*/ 50 h 174"/>
                <a:gd name="T40" fmla="*/ 1256 w 2086"/>
                <a:gd name="T41" fmla="*/ 136 h 174"/>
                <a:gd name="T42" fmla="*/ 1218 w 2086"/>
                <a:gd name="T43" fmla="*/ 170 h 174"/>
                <a:gd name="T44" fmla="*/ 1174 w 2086"/>
                <a:gd name="T45" fmla="*/ 162 h 174"/>
                <a:gd name="T46" fmla="*/ 1144 w 2086"/>
                <a:gd name="T47" fmla="*/ 118 h 174"/>
                <a:gd name="T48" fmla="*/ 1110 w 2086"/>
                <a:gd name="T49" fmla="*/ 52 h 174"/>
                <a:gd name="T50" fmla="*/ 1064 w 2086"/>
                <a:gd name="T51" fmla="*/ 8 h 174"/>
                <a:gd name="T52" fmla="*/ 1034 w 2086"/>
                <a:gd name="T53" fmla="*/ 0 h 174"/>
                <a:gd name="T54" fmla="*/ 998 w 2086"/>
                <a:gd name="T55" fmla="*/ 24 h 174"/>
                <a:gd name="T56" fmla="*/ 960 w 2086"/>
                <a:gd name="T57" fmla="*/ 98 h 174"/>
                <a:gd name="T58" fmla="*/ 928 w 2086"/>
                <a:gd name="T59" fmla="*/ 150 h 174"/>
                <a:gd name="T60" fmla="*/ 904 w 2086"/>
                <a:gd name="T61" fmla="*/ 166 h 174"/>
                <a:gd name="T62" fmla="*/ 880 w 2086"/>
                <a:gd name="T63" fmla="*/ 170 h 174"/>
                <a:gd name="T64" fmla="*/ 852 w 2086"/>
                <a:gd name="T65" fmla="*/ 160 h 174"/>
                <a:gd name="T66" fmla="*/ 828 w 2086"/>
                <a:gd name="T67" fmla="*/ 134 h 174"/>
                <a:gd name="T68" fmla="*/ 790 w 2086"/>
                <a:gd name="T69" fmla="*/ 56 h 174"/>
                <a:gd name="T70" fmla="*/ 754 w 2086"/>
                <a:gd name="T71" fmla="*/ 14 h 174"/>
                <a:gd name="T72" fmla="*/ 738 w 2086"/>
                <a:gd name="T73" fmla="*/ 4 h 174"/>
                <a:gd name="T74" fmla="*/ 724 w 2086"/>
                <a:gd name="T75" fmla="*/ 0 h 174"/>
                <a:gd name="T76" fmla="*/ 694 w 2086"/>
                <a:gd name="T77" fmla="*/ 10 h 174"/>
                <a:gd name="T78" fmla="*/ 658 w 2086"/>
                <a:gd name="T79" fmla="*/ 58 h 174"/>
                <a:gd name="T80" fmla="*/ 610 w 2086"/>
                <a:gd name="T81" fmla="*/ 140 h 174"/>
                <a:gd name="T82" fmla="*/ 566 w 2086"/>
                <a:gd name="T83" fmla="*/ 170 h 174"/>
                <a:gd name="T84" fmla="*/ 528 w 2086"/>
                <a:gd name="T85" fmla="*/ 152 h 174"/>
                <a:gd name="T86" fmla="*/ 486 w 2086"/>
                <a:gd name="T87" fmla="*/ 94 h 174"/>
                <a:gd name="T88" fmla="*/ 452 w 2086"/>
                <a:gd name="T89" fmla="*/ 28 h 174"/>
                <a:gd name="T90" fmla="*/ 414 w 2086"/>
                <a:gd name="T91" fmla="*/ 4 h 174"/>
                <a:gd name="T92" fmla="*/ 380 w 2086"/>
                <a:gd name="T93" fmla="*/ 8 h 174"/>
                <a:gd name="T94" fmla="*/ 352 w 2086"/>
                <a:gd name="T95" fmla="*/ 30 h 174"/>
                <a:gd name="T96" fmla="*/ 320 w 2086"/>
                <a:gd name="T97" fmla="*/ 88 h 174"/>
                <a:gd name="T98" fmla="*/ 278 w 2086"/>
                <a:gd name="T99" fmla="*/ 152 h 174"/>
                <a:gd name="T100" fmla="*/ 240 w 2086"/>
                <a:gd name="T101" fmla="*/ 174 h 174"/>
                <a:gd name="T102" fmla="*/ 202 w 2086"/>
                <a:gd name="T103" fmla="*/ 156 h 174"/>
                <a:gd name="T104" fmla="*/ 166 w 2086"/>
                <a:gd name="T105" fmla="*/ 94 h 174"/>
                <a:gd name="T106" fmla="*/ 144 w 2086"/>
                <a:gd name="T107" fmla="*/ 42 h 174"/>
                <a:gd name="T108" fmla="*/ 98 w 2086"/>
                <a:gd name="T109" fmla="*/ 6 h 174"/>
                <a:gd name="T110" fmla="*/ 50 w 2086"/>
                <a:gd name="T111" fmla="*/ 8 h 174"/>
                <a:gd name="T112" fmla="*/ 16 w 2086"/>
                <a:gd name="T113" fmla="*/ 5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6" h="174">
                  <a:moveTo>
                    <a:pt x="2086" y="90"/>
                  </a:moveTo>
                  <a:lnTo>
                    <a:pt x="2076" y="66"/>
                  </a:lnTo>
                  <a:lnTo>
                    <a:pt x="2060" y="36"/>
                  </a:lnTo>
                  <a:lnTo>
                    <a:pt x="2050" y="22"/>
                  </a:lnTo>
                  <a:lnTo>
                    <a:pt x="2036" y="10"/>
                  </a:lnTo>
                  <a:lnTo>
                    <a:pt x="2020" y="2"/>
                  </a:lnTo>
                  <a:lnTo>
                    <a:pt x="2004" y="2"/>
                  </a:lnTo>
                  <a:lnTo>
                    <a:pt x="1990" y="4"/>
                  </a:lnTo>
                  <a:lnTo>
                    <a:pt x="1974" y="14"/>
                  </a:lnTo>
                  <a:lnTo>
                    <a:pt x="1960" y="28"/>
                  </a:lnTo>
                  <a:lnTo>
                    <a:pt x="1948" y="44"/>
                  </a:lnTo>
                  <a:lnTo>
                    <a:pt x="1936" y="68"/>
                  </a:lnTo>
                  <a:lnTo>
                    <a:pt x="1924" y="96"/>
                  </a:lnTo>
                  <a:lnTo>
                    <a:pt x="1912" y="120"/>
                  </a:lnTo>
                  <a:lnTo>
                    <a:pt x="1896" y="144"/>
                  </a:lnTo>
                  <a:lnTo>
                    <a:pt x="1882" y="158"/>
                  </a:lnTo>
                  <a:lnTo>
                    <a:pt x="1866" y="168"/>
                  </a:lnTo>
                  <a:lnTo>
                    <a:pt x="1846" y="172"/>
                  </a:lnTo>
                  <a:lnTo>
                    <a:pt x="1834" y="170"/>
                  </a:lnTo>
                  <a:lnTo>
                    <a:pt x="1824" y="168"/>
                  </a:lnTo>
                  <a:lnTo>
                    <a:pt x="1802" y="152"/>
                  </a:lnTo>
                  <a:lnTo>
                    <a:pt x="1806" y="154"/>
                  </a:lnTo>
                  <a:lnTo>
                    <a:pt x="1790" y="136"/>
                  </a:lnTo>
                  <a:lnTo>
                    <a:pt x="1774" y="108"/>
                  </a:lnTo>
                  <a:lnTo>
                    <a:pt x="1760" y="84"/>
                  </a:lnTo>
                  <a:lnTo>
                    <a:pt x="1746" y="58"/>
                  </a:lnTo>
                  <a:lnTo>
                    <a:pt x="1734" y="40"/>
                  </a:lnTo>
                  <a:lnTo>
                    <a:pt x="1718" y="22"/>
                  </a:lnTo>
                  <a:lnTo>
                    <a:pt x="1698" y="10"/>
                  </a:lnTo>
                  <a:lnTo>
                    <a:pt x="1678" y="4"/>
                  </a:lnTo>
                  <a:lnTo>
                    <a:pt x="1664" y="10"/>
                  </a:lnTo>
                  <a:lnTo>
                    <a:pt x="1658" y="14"/>
                  </a:lnTo>
                  <a:lnTo>
                    <a:pt x="1648" y="24"/>
                  </a:lnTo>
                  <a:lnTo>
                    <a:pt x="1638" y="32"/>
                  </a:lnTo>
                  <a:lnTo>
                    <a:pt x="1624" y="52"/>
                  </a:lnTo>
                  <a:lnTo>
                    <a:pt x="1610" y="82"/>
                  </a:lnTo>
                  <a:lnTo>
                    <a:pt x="1600" y="100"/>
                  </a:lnTo>
                  <a:lnTo>
                    <a:pt x="1592" y="120"/>
                  </a:lnTo>
                  <a:lnTo>
                    <a:pt x="1576" y="144"/>
                  </a:lnTo>
                  <a:lnTo>
                    <a:pt x="1558" y="160"/>
                  </a:lnTo>
                  <a:lnTo>
                    <a:pt x="1544" y="168"/>
                  </a:lnTo>
                  <a:lnTo>
                    <a:pt x="1532" y="172"/>
                  </a:lnTo>
                  <a:lnTo>
                    <a:pt x="1514" y="170"/>
                  </a:lnTo>
                  <a:lnTo>
                    <a:pt x="1502" y="166"/>
                  </a:lnTo>
                  <a:lnTo>
                    <a:pt x="1488" y="156"/>
                  </a:lnTo>
                  <a:lnTo>
                    <a:pt x="1476" y="140"/>
                  </a:lnTo>
                  <a:lnTo>
                    <a:pt x="1464" y="118"/>
                  </a:lnTo>
                  <a:lnTo>
                    <a:pt x="1448" y="86"/>
                  </a:lnTo>
                  <a:lnTo>
                    <a:pt x="1436" y="60"/>
                  </a:lnTo>
                  <a:lnTo>
                    <a:pt x="1428" y="48"/>
                  </a:lnTo>
                  <a:lnTo>
                    <a:pt x="1420" y="36"/>
                  </a:lnTo>
                  <a:lnTo>
                    <a:pt x="1408" y="26"/>
                  </a:lnTo>
                  <a:lnTo>
                    <a:pt x="1402" y="20"/>
                  </a:lnTo>
                  <a:lnTo>
                    <a:pt x="1390" y="12"/>
                  </a:lnTo>
                  <a:lnTo>
                    <a:pt x="1376" y="4"/>
                  </a:lnTo>
                  <a:lnTo>
                    <a:pt x="1362" y="2"/>
                  </a:lnTo>
                  <a:lnTo>
                    <a:pt x="1352" y="4"/>
                  </a:lnTo>
                  <a:lnTo>
                    <a:pt x="1336" y="10"/>
                  </a:lnTo>
                  <a:lnTo>
                    <a:pt x="1320" y="24"/>
                  </a:lnTo>
                  <a:lnTo>
                    <a:pt x="1304" y="50"/>
                  </a:lnTo>
                  <a:lnTo>
                    <a:pt x="1282" y="90"/>
                  </a:lnTo>
                  <a:lnTo>
                    <a:pt x="1268" y="118"/>
                  </a:lnTo>
                  <a:lnTo>
                    <a:pt x="1256" y="136"/>
                  </a:lnTo>
                  <a:lnTo>
                    <a:pt x="1246" y="148"/>
                  </a:lnTo>
                  <a:lnTo>
                    <a:pt x="1228" y="166"/>
                  </a:lnTo>
                  <a:lnTo>
                    <a:pt x="1218" y="170"/>
                  </a:lnTo>
                  <a:lnTo>
                    <a:pt x="1206" y="174"/>
                  </a:lnTo>
                  <a:lnTo>
                    <a:pt x="1190" y="170"/>
                  </a:lnTo>
                  <a:lnTo>
                    <a:pt x="1174" y="162"/>
                  </a:lnTo>
                  <a:lnTo>
                    <a:pt x="1164" y="150"/>
                  </a:lnTo>
                  <a:lnTo>
                    <a:pt x="1152" y="136"/>
                  </a:lnTo>
                  <a:lnTo>
                    <a:pt x="1144" y="118"/>
                  </a:lnTo>
                  <a:lnTo>
                    <a:pt x="1134" y="98"/>
                  </a:lnTo>
                  <a:lnTo>
                    <a:pt x="1124" y="78"/>
                  </a:lnTo>
                  <a:lnTo>
                    <a:pt x="1110" y="52"/>
                  </a:lnTo>
                  <a:lnTo>
                    <a:pt x="1094" y="28"/>
                  </a:lnTo>
                  <a:lnTo>
                    <a:pt x="1078" y="16"/>
                  </a:lnTo>
                  <a:lnTo>
                    <a:pt x="1064" y="8"/>
                  </a:lnTo>
                  <a:lnTo>
                    <a:pt x="1056" y="4"/>
                  </a:lnTo>
                  <a:lnTo>
                    <a:pt x="1044" y="0"/>
                  </a:lnTo>
                  <a:lnTo>
                    <a:pt x="1034" y="0"/>
                  </a:lnTo>
                  <a:lnTo>
                    <a:pt x="1018" y="6"/>
                  </a:lnTo>
                  <a:lnTo>
                    <a:pt x="1006" y="16"/>
                  </a:lnTo>
                  <a:lnTo>
                    <a:pt x="998" y="24"/>
                  </a:lnTo>
                  <a:lnTo>
                    <a:pt x="990" y="36"/>
                  </a:lnTo>
                  <a:lnTo>
                    <a:pt x="972" y="68"/>
                  </a:lnTo>
                  <a:lnTo>
                    <a:pt x="960" y="98"/>
                  </a:lnTo>
                  <a:lnTo>
                    <a:pt x="950" y="116"/>
                  </a:lnTo>
                  <a:lnTo>
                    <a:pt x="942" y="132"/>
                  </a:lnTo>
                  <a:lnTo>
                    <a:pt x="928" y="150"/>
                  </a:lnTo>
                  <a:lnTo>
                    <a:pt x="916" y="160"/>
                  </a:lnTo>
                  <a:lnTo>
                    <a:pt x="912" y="162"/>
                  </a:lnTo>
                  <a:lnTo>
                    <a:pt x="904" y="166"/>
                  </a:lnTo>
                  <a:lnTo>
                    <a:pt x="896" y="168"/>
                  </a:lnTo>
                  <a:lnTo>
                    <a:pt x="890" y="172"/>
                  </a:lnTo>
                  <a:lnTo>
                    <a:pt x="880" y="170"/>
                  </a:lnTo>
                  <a:lnTo>
                    <a:pt x="872" y="168"/>
                  </a:lnTo>
                  <a:lnTo>
                    <a:pt x="862" y="164"/>
                  </a:lnTo>
                  <a:lnTo>
                    <a:pt x="852" y="160"/>
                  </a:lnTo>
                  <a:lnTo>
                    <a:pt x="848" y="156"/>
                  </a:lnTo>
                  <a:lnTo>
                    <a:pt x="838" y="148"/>
                  </a:lnTo>
                  <a:lnTo>
                    <a:pt x="828" y="134"/>
                  </a:lnTo>
                  <a:lnTo>
                    <a:pt x="814" y="110"/>
                  </a:lnTo>
                  <a:lnTo>
                    <a:pt x="802" y="80"/>
                  </a:lnTo>
                  <a:lnTo>
                    <a:pt x="790" y="56"/>
                  </a:lnTo>
                  <a:lnTo>
                    <a:pt x="780" y="42"/>
                  </a:lnTo>
                  <a:lnTo>
                    <a:pt x="770" y="28"/>
                  </a:lnTo>
                  <a:lnTo>
                    <a:pt x="754" y="14"/>
                  </a:lnTo>
                  <a:lnTo>
                    <a:pt x="746" y="8"/>
                  </a:lnTo>
                  <a:lnTo>
                    <a:pt x="740" y="4"/>
                  </a:lnTo>
                  <a:lnTo>
                    <a:pt x="738" y="4"/>
                  </a:lnTo>
                  <a:lnTo>
                    <a:pt x="744" y="6"/>
                  </a:lnTo>
                  <a:lnTo>
                    <a:pt x="734" y="2"/>
                  </a:lnTo>
                  <a:lnTo>
                    <a:pt x="724" y="0"/>
                  </a:lnTo>
                  <a:lnTo>
                    <a:pt x="712" y="2"/>
                  </a:lnTo>
                  <a:lnTo>
                    <a:pt x="702" y="6"/>
                  </a:lnTo>
                  <a:lnTo>
                    <a:pt x="694" y="10"/>
                  </a:lnTo>
                  <a:lnTo>
                    <a:pt x="684" y="20"/>
                  </a:lnTo>
                  <a:lnTo>
                    <a:pt x="668" y="40"/>
                  </a:lnTo>
                  <a:lnTo>
                    <a:pt x="658" y="58"/>
                  </a:lnTo>
                  <a:lnTo>
                    <a:pt x="642" y="86"/>
                  </a:lnTo>
                  <a:lnTo>
                    <a:pt x="626" y="118"/>
                  </a:lnTo>
                  <a:lnTo>
                    <a:pt x="610" y="140"/>
                  </a:lnTo>
                  <a:lnTo>
                    <a:pt x="592" y="162"/>
                  </a:lnTo>
                  <a:lnTo>
                    <a:pt x="578" y="166"/>
                  </a:lnTo>
                  <a:lnTo>
                    <a:pt x="566" y="170"/>
                  </a:lnTo>
                  <a:lnTo>
                    <a:pt x="546" y="166"/>
                  </a:lnTo>
                  <a:lnTo>
                    <a:pt x="532" y="156"/>
                  </a:lnTo>
                  <a:lnTo>
                    <a:pt x="528" y="152"/>
                  </a:lnTo>
                  <a:lnTo>
                    <a:pt x="512" y="134"/>
                  </a:lnTo>
                  <a:lnTo>
                    <a:pt x="496" y="112"/>
                  </a:lnTo>
                  <a:lnTo>
                    <a:pt x="486" y="94"/>
                  </a:lnTo>
                  <a:lnTo>
                    <a:pt x="476" y="72"/>
                  </a:lnTo>
                  <a:lnTo>
                    <a:pt x="464" y="50"/>
                  </a:lnTo>
                  <a:lnTo>
                    <a:pt x="452" y="28"/>
                  </a:lnTo>
                  <a:lnTo>
                    <a:pt x="434" y="14"/>
                  </a:lnTo>
                  <a:lnTo>
                    <a:pt x="422" y="8"/>
                  </a:lnTo>
                  <a:lnTo>
                    <a:pt x="414" y="4"/>
                  </a:lnTo>
                  <a:lnTo>
                    <a:pt x="404" y="2"/>
                  </a:lnTo>
                  <a:lnTo>
                    <a:pt x="392" y="4"/>
                  </a:lnTo>
                  <a:lnTo>
                    <a:pt x="380" y="8"/>
                  </a:lnTo>
                  <a:lnTo>
                    <a:pt x="368" y="14"/>
                  </a:lnTo>
                  <a:lnTo>
                    <a:pt x="358" y="24"/>
                  </a:lnTo>
                  <a:lnTo>
                    <a:pt x="352" y="30"/>
                  </a:lnTo>
                  <a:lnTo>
                    <a:pt x="342" y="46"/>
                  </a:lnTo>
                  <a:lnTo>
                    <a:pt x="332" y="62"/>
                  </a:lnTo>
                  <a:lnTo>
                    <a:pt x="320" y="88"/>
                  </a:lnTo>
                  <a:lnTo>
                    <a:pt x="308" y="110"/>
                  </a:lnTo>
                  <a:lnTo>
                    <a:pt x="294" y="132"/>
                  </a:lnTo>
                  <a:lnTo>
                    <a:pt x="278" y="152"/>
                  </a:lnTo>
                  <a:lnTo>
                    <a:pt x="266" y="162"/>
                  </a:lnTo>
                  <a:lnTo>
                    <a:pt x="256" y="170"/>
                  </a:lnTo>
                  <a:lnTo>
                    <a:pt x="240" y="174"/>
                  </a:lnTo>
                  <a:lnTo>
                    <a:pt x="226" y="170"/>
                  </a:lnTo>
                  <a:lnTo>
                    <a:pt x="212" y="164"/>
                  </a:lnTo>
                  <a:lnTo>
                    <a:pt x="202" y="156"/>
                  </a:lnTo>
                  <a:lnTo>
                    <a:pt x="188" y="136"/>
                  </a:lnTo>
                  <a:lnTo>
                    <a:pt x="176" y="112"/>
                  </a:lnTo>
                  <a:lnTo>
                    <a:pt x="166" y="94"/>
                  </a:lnTo>
                  <a:lnTo>
                    <a:pt x="162" y="76"/>
                  </a:lnTo>
                  <a:lnTo>
                    <a:pt x="154" y="62"/>
                  </a:lnTo>
                  <a:lnTo>
                    <a:pt x="144" y="42"/>
                  </a:lnTo>
                  <a:lnTo>
                    <a:pt x="132" y="28"/>
                  </a:lnTo>
                  <a:lnTo>
                    <a:pt x="122" y="18"/>
                  </a:lnTo>
                  <a:lnTo>
                    <a:pt x="98" y="6"/>
                  </a:lnTo>
                  <a:lnTo>
                    <a:pt x="74" y="0"/>
                  </a:lnTo>
                  <a:lnTo>
                    <a:pt x="58" y="4"/>
                  </a:lnTo>
                  <a:lnTo>
                    <a:pt x="50" y="8"/>
                  </a:lnTo>
                  <a:lnTo>
                    <a:pt x="40" y="18"/>
                  </a:lnTo>
                  <a:lnTo>
                    <a:pt x="30" y="32"/>
                  </a:lnTo>
                  <a:lnTo>
                    <a:pt x="16" y="56"/>
                  </a:lnTo>
                  <a:lnTo>
                    <a:pt x="6" y="74"/>
                  </a:lnTo>
                  <a:lnTo>
                    <a:pt x="0" y="84"/>
                  </a:lnTo>
                </a:path>
              </a:pathLst>
            </a:custGeom>
            <a:noFill/>
            <a:ln w="15875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" name="Group 38"/>
          <p:cNvGrpSpPr>
            <a:grpSpLocks noChangeAspect="1"/>
          </p:cNvGrpSpPr>
          <p:nvPr/>
        </p:nvGrpSpPr>
        <p:grpSpPr bwMode="auto">
          <a:xfrm rot="962817">
            <a:off x="5651539" y="2450039"/>
            <a:ext cx="2182813" cy="206375"/>
            <a:chOff x="3120" y="3600"/>
            <a:chExt cx="2112" cy="200"/>
          </a:xfrm>
        </p:grpSpPr>
        <p:sp>
          <p:nvSpPr>
            <p:cNvPr id="25" name="AutoShape 37"/>
            <p:cNvSpPr>
              <a:spLocks noChangeAspect="1" noChangeArrowheads="1" noTextEdit="1"/>
            </p:cNvSpPr>
            <p:nvPr/>
          </p:nvSpPr>
          <p:spPr bwMode="auto">
            <a:xfrm>
              <a:off x="3120" y="3600"/>
              <a:ext cx="2112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39"/>
            <p:cNvSpPr>
              <a:spLocks/>
            </p:cNvSpPr>
            <p:nvPr/>
          </p:nvSpPr>
          <p:spPr bwMode="auto">
            <a:xfrm>
              <a:off x="3134" y="3612"/>
              <a:ext cx="2084" cy="174"/>
            </a:xfrm>
            <a:custGeom>
              <a:avLst/>
              <a:gdLst>
                <a:gd name="T0" fmla="*/ 2058 w 2084"/>
                <a:gd name="T1" fmla="*/ 138 h 174"/>
                <a:gd name="T2" fmla="*/ 2018 w 2084"/>
                <a:gd name="T3" fmla="*/ 172 h 174"/>
                <a:gd name="T4" fmla="*/ 1972 w 2084"/>
                <a:gd name="T5" fmla="*/ 160 h 174"/>
                <a:gd name="T6" fmla="*/ 1934 w 2084"/>
                <a:gd name="T7" fmla="*/ 106 h 174"/>
                <a:gd name="T8" fmla="*/ 1894 w 2084"/>
                <a:gd name="T9" fmla="*/ 30 h 174"/>
                <a:gd name="T10" fmla="*/ 1844 w 2084"/>
                <a:gd name="T11" fmla="*/ 2 h 174"/>
                <a:gd name="T12" fmla="*/ 1800 w 2084"/>
                <a:gd name="T13" fmla="*/ 22 h 174"/>
                <a:gd name="T14" fmla="*/ 1774 w 2084"/>
                <a:gd name="T15" fmla="*/ 66 h 174"/>
                <a:gd name="T16" fmla="*/ 1732 w 2084"/>
                <a:gd name="T17" fmla="*/ 134 h 174"/>
                <a:gd name="T18" fmla="*/ 1676 w 2084"/>
                <a:gd name="T19" fmla="*/ 170 h 174"/>
                <a:gd name="T20" fmla="*/ 1646 w 2084"/>
                <a:gd name="T21" fmla="*/ 150 h 174"/>
                <a:gd name="T22" fmla="*/ 1608 w 2084"/>
                <a:gd name="T23" fmla="*/ 92 h 174"/>
                <a:gd name="T24" fmla="*/ 1574 w 2084"/>
                <a:gd name="T25" fmla="*/ 30 h 174"/>
                <a:gd name="T26" fmla="*/ 1530 w 2084"/>
                <a:gd name="T27" fmla="*/ 2 h 174"/>
                <a:gd name="T28" fmla="*/ 1486 w 2084"/>
                <a:gd name="T29" fmla="*/ 18 h 174"/>
                <a:gd name="T30" fmla="*/ 1448 w 2084"/>
                <a:gd name="T31" fmla="*/ 88 h 174"/>
                <a:gd name="T32" fmla="*/ 1418 w 2084"/>
                <a:gd name="T33" fmla="*/ 138 h 174"/>
                <a:gd name="T34" fmla="*/ 1388 w 2084"/>
                <a:gd name="T35" fmla="*/ 162 h 174"/>
                <a:gd name="T36" fmla="*/ 1350 w 2084"/>
                <a:gd name="T37" fmla="*/ 170 h 174"/>
                <a:gd name="T38" fmla="*/ 1302 w 2084"/>
                <a:gd name="T39" fmla="*/ 124 h 174"/>
                <a:gd name="T40" fmla="*/ 1254 w 2084"/>
                <a:gd name="T41" fmla="*/ 38 h 174"/>
                <a:gd name="T42" fmla="*/ 1216 w 2084"/>
                <a:gd name="T43" fmla="*/ 4 h 174"/>
                <a:gd name="T44" fmla="*/ 1174 w 2084"/>
                <a:gd name="T45" fmla="*/ 12 h 174"/>
                <a:gd name="T46" fmla="*/ 1142 w 2084"/>
                <a:gd name="T47" fmla="*/ 56 h 174"/>
                <a:gd name="T48" fmla="*/ 1108 w 2084"/>
                <a:gd name="T49" fmla="*/ 122 h 174"/>
                <a:gd name="T50" fmla="*/ 1062 w 2084"/>
                <a:gd name="T51" fmla="*/ 166 h 174"/>
                <a:gd name="T52" fmla="*/ 1032 w 2084"/>
                <a:gd name="T53" fmla="*/ 174 h 174"/>
                <a:gd name="T54" fmla="*/ 996 w 2084"/>
                <a:gd name="T55" fmla="*/ 150 h 174"/>
                <a:gd name="T56" fmla="*/ 958 w 2084"/>
                <a:gd name="T57" fmla="*/ 76 h 174"/>
                <a:gd name="T58" fmla="*/ 926 w 2084"/>
                <a:gd name="T59" fmla="*/ 24 h 174"/>
                <a:gd name="T60" fmla="*/ 902 w 2084"/>
                <a:gd name="T61" fmla="*/ 8 h 174"/>
                <a:gd name="T62" fmla="*/ 878 w 2084"/>
                <a:gd name="T63" fmla="*/ 4 h 174"/>
                <a:gd name="T64" fmla="*/ 852 w 2084"/>
                <a:gd name="T65" fmla="*/ 14 h 174"/>
                <a:gd name="T66" fmla="*/ 826 w 2084"/>
                <a:gd name="T67" fmla="*/ 40 h 174"/>
                <a:gd name="T68" fmla="*/ 788 w 2084"/>
                <a:gd name="T69" fmla="*/ 118 h 174"/>
                <a:gd name="T70" fmla="*/ 754 w 2084"/>
                <a:gd name="T71" fmla="*/ 160 h 174"/>
                <a:gd name="T72" fmla="*/ 738 w 2084"/>
                <a:gd name="T73" fmla="*/ 170 h 174"/>
                <a:gd name="T74" fmla="*/ 724 w 2084"/>
                <a:gd name="T75" fmla="*/ 174 h 174"/>
                <a:gd name="T76" fmla="*/ 692 w 2084"/>
                <a:gd name="T77" fmla="*/ 162 h 174"/>
                <a:gd name="T78" fmla="*/ 656 w 2084"/>
                <a:gd name="T79" fmla="*/ 116 h 174"/>
                <a:gd name="T80" fmla="*/ 608 w 2084"/>
                <a:gd name="T81" fmla="*/ 34 h 174"/>
                <a:gd name="T82" fmla="*/ 564 w 2084"/>
                <a:gd name="T83" fmla="*/ 4 h 174"/>
                <a:gd name="T84" fmla="*/ 526 w 2084"/>
                <a:gd name="T85" fmla="*/ 22 h 174"/>
                <a:gd name="T86" fmla="*/ 484 w 2084"/>
                <a:gd name="T87" fmla="*/ 80 h 174"/>
                <a:gd name="T88" fmla="*/ 450 w 2084"/>
                <a:gd name="T89" fmla="*/ 146 h 174"/>
                <a:gd name="T90" fmla="*/ 414 w 2084"/>
                <a:gd name="T91" fmla="*/ 170 h 174"/>
                <a:gd name="T92" fmla="*/ 378 w 2084"/>
                <a:gd name="T93" fmla="*/ 166 h 174"/>
                <a:gd name="T94" fmla="*/ 350 w 2084"/>
                <a:gd name="T95" fmla="*/ 144 h 174"/>
                <a:gd name="T96" fmla="*/ 318 w 2084"/>
                <a:gd name="T97" fmla="*/ 86 h 174"/>
                <a:gd name="T98" fmla="*/ 276 w 2084"/>
                <a:gd name="T99" fmla="*/ 22 h 174"/>
                <a:gd name="T100" fmla="*/ 240 w 2084"/>
                <a:gd name="T101" fmla="*/ 0 h 174"/>
                <a:gd name="T102" fmla="*/ 200 w 2084"/>
                <a:gd name="T103" fmla="*/ 18 h 174"/>
                <a:gd name="T104" fmla="*/ 166 w 2084"/>
                <a:gd name="T105" fmla="*/ 80 h 174"/>
                <a:gd name="T106" fmla="*/ 142 w 2084"/>
                <a:gd name="T107" fmla="*/ 132 h 174"/>
                <a:gd name="T108" fmla="*/ 96 w 2084"/>
                <a:gd name="T109" fmla="*/ 168 h 174"/>
                <a:gd name="T110" fmla="*/ 50 w 2084"/>
                <a:gd name="T111" fmla="*/ 166 h 174"/>
                <a:gd name="T112" fmla="*/ 14 w 2084"/>
                <a:gd name="T113" fmla="*/ 11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4" h="174">
                  <a:moveTo>
                    <a:pt x="2084" y="84"/>
                  </a:moveTo>
                  <a:lnTo>
                    <a:pt x="2074" y="108"/>
                  </a:lnTo>
                  <a:lnTo>
                    <a:pt x="2058" y="138"/>
                  </a:lnTo>
                  <a:lnTo>
                    <a:pt x="2048" y="152"/>
                  </a:lnTo>
                  <a:lnTo>
                    <a:pt x="2034" y="164"/>
                  </a:lnTo>
                  <a:lnTo>
                    <a:pt x="2018" y="172"/>
                  </a:lnTo>
                  <a:lnTo>
                    <a:pt x="2002" y="172"/>
                  </a:lnTo>
                  <a:lnTo>
                    <a:pt x="1988" y="170"/>
                  </a:lnTo>
                  <a:lnTo>
                    <a:pt x="1972" y="160"/>
                  </a:lnTo>
                  <a:lnTo>
                    <a:pt x="1958" y="146"/>
                  </a:lnTo>
                  <a:lnTo>
                    <a:pt x="1946" y="130"/>
                  </a:lnTo>
                  <a:lnTo>
                    <a:pt x="1934" y="106"/>
                  </a:lnTo>
                  <a:lnTo>
                    <a:pt x="1922" y="78"/>
                  </a:lnTo>
                  <a:lnTo>
                    <a:pt x="1910" y="54"/>
                  </a:lnTo>
                  <a:lnTo>
                    <a:pt x="1894" y="30"/>
                  </a:lnTo>
                  <a:lnTo>
                    <a:pt x="1882" y="16"/>
                  </a:lnTo>
                  <a:lnTo>
                    <a:pt x="1864" y="6"/>
                  </a:lnTo>
                  <a:lnTo>
                    <a:pt x="1844" y="2"/>
                  </a:lnTo>
                  <a:lnTo>
                    <a:pt x="1834" y="4"/>
                  </a:lnTo>
                  <a:lnTo>
                    <a:pt x="1822" y="6"/>
                  </a:lnTo>
                  <a:lnTo>
                    <a:pt x="1800" y="22"/>
                  </a:lnTo>
                  <a:lnTo>
                    <a:pt x="1804" y="20"/>
                  </a:lnTo>
                  <a:lnTo>
                    <a:pt x="1788" y="38"/>
                  </a:lnTo>
                  <a:lnTo>
                    <a:pt x="1774" y="66"/>
                  </a:lnTo>
                  <a:lnTo>
                    <a:pt x="1760" y="90"/>
                  </a:lnTo>
                  <a:lnTo>
                    <a:pt x="1746" y="116"/>
                  </a:lnTo>
                  <a:lnTo>
                    <a:pt x="1732" y="134"/>
                  </a:lnTo>
                  <a:lnTo>
                    <a:pt x="1716" y="152"/>
                  </a:lnTo>
                  <a:lnTo>
                    <a:pt x="1698" y="164"/>
                  </a:lnTo>
                  <a:lnTo>
                    <a:pt x="1676" y="170"/>
                  </a:lnTo>
                  <a:lnTo>
                    <a:pt x="1662" y="164"/>
                  </a:lnTo>
                  <a:lnTo>
                    <a:pt x="1656" y="160"/>
                  </a:lnTo>
                  <a:lnTo>
                    <a:pt x="1646" y="150"/>
                  </a:lnTo>
                  <a:lnTo>
                    <a:pt x="1638" y="142"/>
                  </a:lnTo>
                  <a:lnTo>
                    <a:pt x="1624" y="122"/>
                  </a:lnTo>
                  <a:lnTo>
                    <a:pt x="1608" y="92"/>
                  </a:lnTo>
                  <a:lnTo>
                    <a:pt x="1600" y="74"/>
                  </a:lnTo>
                  <a:lnTo>
                    <a:pt x="1590" y="54"/>
                  </a:lnTo>
                  <a:lnTo>
                    <a:pt x="1574" y="30"/>
                  </a:lnTo>
                  <a:lnTo>
                    <a:pt x="1556" y="14"/>
                  </a:lnTo>
                  <a:lnTo>
                    <a:pt x="1544" y="6"/>
                  </a:lnTo>
                  <a:lnTo>
                    <a:pt x="1530" y="2"/>
                  </a:lnTo>
                  <a:lnTo>
                    <a:pt x="1514" y="2"/>
                  </a:lnTo>
                  <a:lnTo>
                    <a:pt x="1500" y="8"/>
                  </a:lnTo>
                  <a:lnTo>
                    <a:pt x="1486" y="18"/>
                  </a:lnTo>
                  <a:lnTo>
                    <a:pt x="1474" y="34"/>
                  </a:lnTo>
                  <a:lnTo>
                    <a:pt x="1462" y="56"/>
                  </a:lnTo>
                  <a:lnTo>
                    <a:pt x="1448" y="88"/>
                  </a:lnTo>
                  <a:lnTo>
                    <a:pt x="1434" y="114"/>
                  </a:lnTo>
                  <a:lnTo>
                    <a:pt x="1426" y="126"/>
                  </a:lnTo>
                  <a:lnTo>
                    <a:pt x="1418" y="138"/>
                  </a:lnTo>
                  <a:lnTo>
                    <a:pt x="1406" y="148"/>
                  </a:lnTo>
                  <a:lnTo>
                    <a:pt x="1402" y="154"/>
                  </a:lnTo>
                  <a:lnTo>
                    <a:pt x="1388" y="162"/>
                  </a:lnTo>
                  <a:lnTo>
                    <a:pt x="1374" y="170"/>
                  </a:lnTo>
                  <a:lnTo>
                    <a:pt x="1360" y="172"/>
                  </a:lnTo>
                  <a:lnTo>
                    <a:pt x="1350" y="170"/>
                  </a:lnTo>
                  <a:lnTo>
                    <a:pt x="1334" y="162"/>
                  </a:lnTo>
                  <a:lnTo>
                    <a:pt x="1318" y="150"/>
                  </a:lnTo>
                  <a:lnTo>
                    <a:pt x="1302" y="124"/>
                  </a:lnTo>
                  <a:lnTo>
                    <a:pt x="1280" y="84"/>
                  </a:lnTo>
                  <a:lnTo>
                    <a:pt x="1266" y="56"/>
                  </a:lnTo>
                  <a:lnTo>
                    <a:pt x="1254" y="38"/>
                  </a:lnTo>
                  <a:lnTo>
                    <a:pt x="1244" y="26"/>
                  </a:lnTo>
                  <a:lnTo>
                    <a:pt x="1226" y="8"/>
                  </a:lnTo>
                  <a:lnTo>
                    <a:pt x="1216" y="4"/>
                  </a:lnTo>
                  <a:lnTo>
                    <a:pt x="1204" y="0"/>
                  </a:lnTo>
                  <a:lnTo>
                    <a:pt x="1188" y="4"/>
                  </a:lnTo>
                  <a:lnTo>
                    <a:pt x="1174" y="12"/>
                  </a:lnTo>
                  <a:lnTo>
                    <a:pt x="1162" y="24"/>
                  </a:lnTo>
                  <a:lnTo>
                    <a:pt x="1152" y="38"/>
                  </a:lnTo>
                  <a:lnTo>
                    <a:pt x="1142" y="56"/>
                  </a:lnTo>
                  <a:lnTo>
                    <a:pt x="1132" y="76"/>
                  </a:lnTo>
                  <a:lnTo>
                    <a:pt x="1122" y="96"/>
                  </a:lnTo>
                  <a:lnTo>
                    <a:pt x="1108" y="122"/>
                  </a:lnTo>
                  <a:lnTo>
                    <a:pt x="1092" y="146"/>
                  </a:lnTo>
                  <a:lnTo>
                    <a:pt x="1078" y="158"/>
                  </a:lnTo>
                  <a:lnTo>
                    <a:pt x="1062" y="166"/>
                  </a:lnTo>
                  <a:lnTo>
                    <a:pt x="1054" y="170"/>
                  </a:lnTo>
                  <a:lnTo>
                    <a:pt x="1044" y="174"/>
                  </a:lnTo>
                  <a:lnTo>
                    <a:pt x="1032" y="174"/>
                  </a:lnTo>
                  <a:lnTo>
                    <a:pt x="1018" y="166"/>
                  </a:lnTo>
                  <a:lnTo>
                    <a:pt x="1004" y="158"/>
                  </a:lnTo>
                  <a:lnTo>
                    <a:pt x="996" y="150"/>
                  </a:lnTo>
                  <a:lnTo>
                    <a:pt x="990" y="138"/>
                  </a:lnTo>
                  <a:lnTo>
                    <a:pt x="972" y="106"/>
                  </a:lnTo>
                  <a:lnTo>
                    <a:pt x="958" y="76"/>
                  </a:lnTo>
                  <a:lnTo>
                    <a:pt x="950" y="56"/>
                  </a:lnTo>
                  <a:lnTo>
                    <a:pt x="940" y="42"/>
                  </a:lnTo>
                  <a:lnTo>
                    <a:pt x="926" y="24"/>
                  </a:lnTo>
                  <a:lnTo>
                    <a:pt x="916" y="14"/>
                  </a:lnTo>
                  <a:lnTo>
                    <a:pt x="910" y="12"/>
                  </a:lnTo>
                  <a:lnTo>
                    <a:pt x="902" y="8"/>
                  </a:lnTo>
                  <a:lnTo>
                    <a:pt x="896" y="4"/>
                  </a:lnTo>
                  <a:lnTo>
                    <a:pt x="888" y="2"/>
                  </a:lnTo>
                  <a:lnTo>
                    <a:pt x="878" y="4"/>
                  </a:lnTo>
                  <a:lnTo>
                    <a:pt x="870" y="6"/>
                  </a:lnTo>
                  <a:lnTo>
                    <a:pt x="860" y="10"/>
                  </a:lnTo>
                  <a:lnTo>
                    <a:pt x="852" y="14"/>
                  </a:lnTo>
                  <a:lnTo>
                    <a:pt x="846" y="18"/>
                  </a:lnTo>
                  <a:lnTo>
                    <a:pt x="838" y="26"/>
                  </a:lnTo>
                  <a:lnTo>
                    <a:pt x="826" y="40"/>
                  </a:lnTo>
                  <a:lnTo>
                    <a:pt x="812" y="64"/>
                  </a:lnTo>
                  <a:lnTo>
                    <a:pt x="800" y="94"/>
                  </a:lnTo>
                  <a:lnTo>
                    <a:pt x="788" y="118"/>
                  </a:lnTo>
                  <a:lnTo>
                    <a:pt x="780" y="132"/>
                  </a:lnTo>
                  <a:lnTo>
                    <a:pt x="770" y="146"/>
                  </a:lnTo>
                  <a:lnTo>
                    <a:pt x="754" y="160"/>
                  </a:lnTo>
                  <a:lnTo>
                    <a:pt x="746" y="166"/>
                  </a:lnTo>
                  <a:lnTo>
                    <a:pt x="740" y="168"/>
                  </a:lnTo>
                  <a:lnTo>
                    <a:pt x="738" y="170"/>
                  </a:lnTo>
                  <a:lnTo>
                    <a:pt x="742" y="168"/>
                  </a:lnTo>
                  <a:lnTo>
                    <a:pt x="732" y="172"/>
                  </a:lnTo>
                  <a:lnTo>
                    <a:pt x="724" y="174"/>
                  </a:lnTo>
                  <a:lnTo>
                    <a:pt x="710" y="172"/>
                  </a:lnTo>
                  <a:lnTo>
                    <a:pt x="700" y="168"/>
                  </a:lnTo>
                  <a:lnTo>
                    <a:pt x="692" y="162"/>
                  </a:lnTo>
                  <a:lnTo>
                    <a:pt x="682" y="154"/>
                  </a:lnTo>
                  <a:lnTo>
                    <a:pt x="666" y="134"/>
                  </a:lnTo>
                  <a:lnTo>
                    <a:pt x="656" y="116"/>
                  </a:lnTo>
                  <a:lnTo>
                    <a:pt x="640" y="88"/>
                  </a:lnTo>
                  <a:lnTo>
                    <a:pt x="624" y="56"/>
                  </a:lnTo>
                  <a:lnTo>
                    <a:pt x="608" y="34"/>
                  </a:lnTo>
                  <a:lnTo>
                    <a:pt x="590" y="12"/>
                  </a:lnTo>
                  <a:lnTo>
                    <a:pt x="578" y="8"/>
                  </a:lnTo>
                  <a:lnTo>
                    <a:pt x="564" y="4"/>
                  </a:lnTo>
                  <a:lnTo>
                    <a:pt x="544" y="8"/>
                  </a:lnTo>
                  <a:lnTo>
                    <a:pt x="530" y="18"/>
                  </a:lnTo>
                  <a:lnTo>
                    <a:pt x="526" y="22"/>
                  </a:lnTo>
                  <a:lnTo>
                    <a:pt x="510" y="40"/>
                  </a:lnTo>
                  <a:lnTo>
                    <a:pt x="494" y="62"/>
                  </a:lnTo>
                  <a:lnTo>
                    <a:pt x="484" y="80"/>
                  </a:lnTo>
                  <a:lnTo>
                    <a:pt x="474" y="102"/>
                  </a:lnTo>
                  <a:lnTo>
                    <a:pt x="464" y="124"/>
                  </a:lnTo>
                  <a:lnTo>
                    <a:pt x="450" y="146"/>
                  </a:lnTo>
                  <a:lnTo>
                    <a:pt x="432" y="160"/>
                  </a:lnTo>
                  <a:lnTo>
                    <a:pt x="422" y="166"/>
                  </a:lnTo>
                  <a:lnTo>
                    <a:pt x="414" y="170"/>
                  </a:lnTo>
                  <a:lnTo>
                    <a:pt x="404" y="172"/>
                  </a:lnTo>
                  <a:lnTo>
                    <a:pt x="390" y="170"/>
                  </a:lnTo>
                  <a:lnTo>
                    <a:pt x="378" y="166"/>
                  </a:lnTo>
                  <a:lnTo>
                    <a:pt x="368" y="160"/>
                  </a:lnTo>
                  <a:lnTo>
                    <a:pt x="356" y="150"/>
                  </a:lnTo>
                  <a:lnTo>
                    <a:pt x="350" y="144"/>
                  </a:lnTo>
                  <a:lnTo>
                    <a:pt x="342" y="128"/>
                  </a:lnTo>
                  <a:lnTo>
                    <a:pt x="332" y="112"/>
                  </a:lnTo>
                  <a:lnTo>
                    <a:pt x="318" y="86"/>
                  </a:lnTo>
                  <a:lnTo>
                    <a:pt x="306" y="64"/>
                  </a:lnTo>
                  <a:lnTo>
                    <a:pt x="292" y="42"/>
                  </a:lnTo>
                  <a:lnTo>
                    <a:pt x="276" y="22"/>
                  </a:lnTo>
                  <a:lnTo>
                    <a:pt x="266" y="12"/>
                  </a:lnTo>
                  <a:lnTo>
                    <a:pt x="254" y="4"/>
                  </a:lnTo>
                  <a:lnTo>
                    <a:pt x="240" y="0"/>
                  </a:lnTo>
                  <a:lnTo>
                    <a:pt x="224" y="4"/>
                  </a:lnTo>
                  <a:lnTo>
                    <a:pt x="212" y="8"/>
                  </a:lnTo>
                  <a:lnTo>
                    <a:pt x="200" y="18"/>
                  </a:lnTo>
                  <a:lnTo>
                    <a:pt x="186" y="38"/>
                  </a:lnTo>
                  <a:lnTo>
                    <a:pt x="174" y="62"/>
                  </a:lnTo>
                  <a:lnTo>
                    <a:pt x="166" y="80"/>
                  </a:lnTo>
                  <a:lnTo>
                    <a:pt x="160" y="98"/>
                  </a:lnTo>
                  <a:lnTo>
                    <a:pt x="152" y="112"/>
                  </a:lnTo>
                  <a:lnTo>
                    <a:pt x="142" y="132"/>
                  </a:lnTo>
                  <a:lnTo>
                    <a:pt x="130" y="146"/>
                  </a:lnTo>
                  <a:lnTo>
                    <a:pt x="120" y="156"/>
                  </a:lnTo>
                  <a:lnTo>
                    <a:pt x="96" y="168"/>
                  </a:lnTo>
                  <a:lnTo>
                    <a:pt x="72" y="174"/>
                  </a:lnTo>
                  <a:lnTo>
                    <a:pt x="56" y="168"/>
                  </a:lnTo>
                  <a:lnTo>
                    <a:pt x="50" y="166"/>
                  </a:lnTo>
                  <a:lnTo>
                    <a:pt x="40" y="156"/>
                  </a:lnTo>
                  <a:lnTo>
                    <a:pt x="30" y="142"/>
                  </a:lnTo>
                  <a:lnTo>
                    <a:pt x="14" y="118"/>
                  </a:lnTo>
                  <a:lnTo>
                    <a:pt x="4" y="100"/>
                  </a:lnTo>
                  <a:lnTo>
                    <a:pt x="0" y="90"/>
                  </a:lnTo>
                </a:path>
              </a:pathLst>
            </a:custGeom>
            <a:noFill/>
            <a:ln w="38100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40"/>
            <p:cNvSpPr>
              <a:spLocks/>
            </p:cNvSpPr>
            <p:nvPr/>
          </p:nvSpPr>
          <p:spPr bwMode="auto">
            <a:xfrm>
              <a:off x="3132" y="3612"/>
              <a:ext cx="2086" cy="174"/>
            </a:xfrm>
            <a:custGeom>
              <a:avLst/>
              <a:gdLst>
                <a:gd name="T0" fmla="*/ 2060 w 2086"/>
                <a:gd name="T1" fmla="*/ 36 h 174"/>
                <a:gd name="T2" fmla="*/ 2020 w 2086"/>
                <a:gd name="T3" fmla="*/ 2 h 174"/>
                <a:gd name="T4" fmla="*/ 1974 w 2086"/>
                <a:gd name="T5" fmla="*/ 14 h 174"/>
                <a:gd name="T6" fmla="*/ 1936 w 2086"/>
                <a:gd name="T7" fmla="*/ 68 h 174"/>
                <a:gd name="T8" fmla="*/ 1896 w 2086"/>
                <a:gd name="T9" fmla="*/ 144 h 174"/>
                <a:gd name="T10" fmla="*/ 1846 w 2086"/>
                <a:gd name="T11" fmla="*/ 172 h 174"/>
                <a:gd name="T12" fmla="*/ 1802 w 2086"/>
                <a:gd name="T13" fmla="*/ 152 h 174"/>
                <a:gd name="T14" fmla="*/ 1774 w 2086"/>
                <a:gd name="T15" fmla="*/ 108 h 174"/>
                <a:gd name="T16" fmla="*/ 1734 w 2086"/>
                <a:gd name="T17" fmla="*/ 40 h 174"/>
                <a:gd name="T18" fmla="*/ 1678 w 2086"/>
                <a:gd name="T19" fmla="*/ 4 h 174"/>
                <a:gd name="T20" fmla="*/ 1648 w 2086"/>
                <a:gd name="T21" fmla="*/ 24 h 174"/>
                <a:gd name="T22" fmla="*/ 1610 w 2086"/>
                <a:gd name="T23" fmla="*/ 82 h 174"/>
                <a:gd name="T24" fmla="*/ 1576 w 2086"/>
                <a:gd name="T25" fmla="*/ 144 h 174"/>
                <a:gd name="T26" fmla="*/ 1532 w 2086"/>
                <a:gd name="T27" fmla="*/ 172 h 174"/>
                <a:gd name="T28" fmla="*/ 1488 w 2086"/>
                <a:gd name="T29" fmla="*/ 156 h 174"/>
                <a:gd name="T30" fmla="*/ 1448 w 2086"/>
                <a:gd name="T31" fmla="*/ 86 h 174"/>
                <a:gd name="T32" fmla="*/ 1420 w 2086"/>
                <a:gd name="T33" fmla="*/ 36 h 174"/>
                <a:gd name="T34" fmla="*/ 1390 w 2086"/>
                <a:gd name="T35" fmla="*/ 12 h 174"/>
                <a:gd name="T36" fmla="*/ 1352 w 2086"/>
                <a:gd name="T37" fmla="*/ 4 h 174"/>
                <a:gd name="T38" fmla="*/ 1304 w 2086"/>
                <a:gd name="T39" fmla="*/ 50 h 174"/>
                <a:gd name="T40" fmla="*/ 1256 w 2086"/>
                <a:gd name="T41" fmla="*/ 136 h 174"/>
                <a:gd name="T42" fmla="*/ 1218 w 2086"/>
                <a:gd name="T43" fmla="*/ 170 h 174"/>
                <a:gd name="T44" fmla="*/ 1174 w 2086"/>
                <a:gd name="T45" fmla="*/ 162 h 174"/>
                <a:gd name="T46" fmla="*/ 1144 w 2086"/>
                <a:gd name="T47" fmla="*/ 118 h 174"/>
                <a:gd name="T48" fmla="*/ 1110 w 2086"/>
                <a:gd name="T49" fmla="*/ 52 h 174"/>
                <a:gd name="T50" fmla="*/ 1064 w 2086"/>
                <a:gd name="T51" fmla="*/ 8 h 174"/>
                <a:gd name="T52" fmla="*/ 1034 w 2086"/>
                <a:gd name="T53" fmla="*/ 0 h 174"/>
                <a:gd name="T54" fmla="*/ 998 w 2086"/>
                <a:gd name="T55" fmla="*/ 24 h 174"/>
                <a:gd name="T56" fmla="*/ 960 w 2086"/>
                <a:gd name="T57" fmla="*/ 98 h 174"/>
                <a:gd name="T58" fmla="*/ 928 w 2086"/>
                <a:gd name="T59" fmla="*/ 150 h 174"/>
                <a:gd name="T60" fmla="*/ 904 w 2086"/>
                <a:gd name="T61" fmla="*/ 166 h 174"/>
                <a:gd name="T62" fmla="*/ 880 w 2086"/>
                <a:gd name="T63" fmla="*/ 170 h 174"/>
                <a:gd name="T64" fmla="*/ 852 w 2086"/>
                <a:gd name="T65" fmla="*/ 160 h 174"/>
                <a:gd name="T66" fmla="*/ 828 w 2086"/>
                <a:gd name="T67" fmla="*/ 134 h 174"/>
                <a:gd name="T68" fmla="*/ 790 w 2086"/>
                <a:gd name="T69" fmla="*/ 56 h 174"/>
                <a:gd name="T70" fmla="*/ 754 w 2086"/>
                <a:gd name="T71" fmla="*/ 14 h 174"/>
                <a:gd name="T72" fmla="*/ 738 w 2086"/>
                <a:gd name="T73" fmla="*/ 4 h 174"/>
                <a:gd name="T74" fmla="*/ 724 w 2086"/>
                <a:gd name="T75" fmla="*/ 0 h 174"/>
                <a:gd name="T76" fmla="*/ 694 w 2086"/>
                <a:gd name="T77" fmla="*/ 10 h 174"/>
                <a:gd name="T78" fmla="*/ 658 w 2086"/>
                <a:gd name="T79" fmla="*/ 58 h 174"/>
                <a:gd name="T80" fmla="*/ 610 w 2086"/>
                <a:gd name="T81" fmla="*/ 140 h 174"/>
                <a:gd name="T82" fmla="*/ 566 w 2086"/>
                <a:gd name="T83" fmla="*/ 170 h 174"/>
                <a:gd name="T84" fmla="*/ 528 w 2086"/>
                <a:gd name="T85" fmla="*/ 152 h 174"/>
                <a:gd name="T86" fmla="*/ 486 w 2086"/>
                <a:gd name="T87" fmla="*/ 94 h 174"/>
                <a:gd name="T88" fmla="*/ 452 w 2086"/>
                <a:gd name="T89" fmla="*/ 28 h 174"/>
                <a:gd name="T90" fmla="*/ 414 w 2086"/>
                <a:gd name="T91" fmla="*/ 4 h 174"/>
                <a:gd name="T92" fmla="*/ 380 w 2086"/>
                <a:gd name="T93" fmla="*/ 8 h 174"/>
                <a:gd name="T94" fmla="*/ 352 w 2086"/>
                <a:gd name="T95" fmla="*/ 30 h 174"/>
                <a:gd name="T96" fmla="*/ 320 w 2086"/>
                <a:gd name="T97" fmla="*/ 88 h 174"/>
                <a:gd name="T98" fmla="*/ 278 w 2086"/>
                <a:gd name="T99" fmla="*/ 152 h 174"/>
                <a:gd name="T100" fmla="*/ 240 w 2086"/>
                <a:gd name="T101" fmla="*/ 174 h 174"/>
                <a:gd name="T102" fmla="*/ 202 w 2086"/>
                <a:gd name="T103" fmla="*/ 156 h 174"/>
                <a:gd name="T104" fmla="*/ 166 w 2086"/>
                <a:gd name="T105" fmla="*/ 94 h 174"/>
                <a:gd name="T106" fmla="*/ 144 w 2086"/>
                <a:gd name="T107" fmla="*/ 42 h 174"/>
                <a:gd name="T108" fmla="*/ 98 w 2086"/>
                <a:gd name="T109" fmla="*/ 6 h 174"/>
                <a:gd name="T110" fmla="*/ 50 w 2086"/>
                <a:gd name="T111" fmla="*/ 8 h 174"/>
                <a:gd name="T112" fmla="*/ 16 w 2086"/>
                <a:gd name="T113" fmla="*/ 5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6" h="174">
                  <a:moveTo>
                    <a:pt x="2086" y="90"/>
                  </a:moveTo>
                  <a:lnTo>
                    <a:pt x="2076" y="66"/>
                  </a:lnTo>
                  <a:lnTo>
                    <a:pt x="2060" y="36"/>
                  </a:lnTo>
                  <a:lnTo>
                    <a:pt x="2050" y="22"/>
                  </a:lnTo>
                  <a:lnTo>
                    <a:pt x="2036" y="10"/>
                  </a:lnTo>
                  <a:lnTo>
                    <a:pt x="2020" y="2"/>
                  </a:lnTo>
                  <a:lnTo>
                    <a:pt x="2004" y="2"/>
                  </a:lnTo>
                  <a:lnTo>
                    <a:pt x="1990" y="4"/>
                  </a:lnTo>
                  <a:lnTo>
                    <a:pt x="1974" y="14"/>
                  </a:lnTo>
                  <a:lnTo>
                    <a:pt x="1960" y="28"/>
                  </a:lnTo>
                  <a:lnTo>
                    <a:pt x="1948" y="44"/>
                  </a:lnTo>
                  <a:lnTo>
                    <a:pt x="1936" y="68"/>
                  </a:lnTo>
                  <a:lnTo>
                    <a:pt x="1924" y="96"/>
                  </a:lnTo>
                  <a:lnTo>
                    <a:pt x="1912" y="120"/>
                  </a:lnTo>
                  <a:lnTo>
                    <a:pt x="1896" y="144"/>
                  </a:lnTo>
                  <a:lnTo>
                    <a:pt x="1882" y="158"/>
                  </a:lnTo>
                  <a:lnTo>
                    <a:pt x="1866" y="168"/>
                  </a:lnTo>
                  <a:lnTo>
                    <a:pt x="1846" y="172"/>
                  </a:lnTo>
                  <a:lnTo>
                    <a:pt x="1834" y="170"/>
                  </a:lnTo>
                  <a:lnTo>
                    <a:pt x="1824" y="168"/>
                  </a:lnTo>
                  <a:lnTo>
                    <a:pt x="1802" y="152"/>
                  </a:lnTo>
                  <a:lnTo>
                    <a:pt x="1806" y="154"/>
                  </a:lnTo>
                  <a:lnTo>
                    <a:pt x="1790" y="136"/>
                  </a:lnTo>
                  <a:lnTo>
                    <a:pt x="1774" y="108"/>
                  </a:lnTo>
                  <a:lnTo>
                    <a:pt x="1760" y="84"/>
                  </a:lnTo>
                  <a:lnTo>
                    <a:pt x="1746" y="58"/>
                  </a:lnTo>
                  <a:lnTo>
                    <a:pt x="1734" y="40"/>
                  </a:lnTo>
                  <a:lnTo>
                    <a:pt x="1718" y="22"/>
                  </a:lnTo>
                  <a:lnTo>
                    <a:pt x="1698" y="10"/>
                  </a:lnTo>
                  <a:lnTo>
                    <a:pt x="1678" y="4"/>
                  </a:lnTo>
                  <a:lnTo>
                    <a:pt x="1664" y="10"/>
                  </a:lnTo>
                  <a:lnTo>
                    <a:pt x="1658" y="14"/>
                  </a:lnTo>
                  <a:lnTo>
                    <a:pt x="1648" y="24"/>
                  </a:lnTo>
                  <a:lnTo>
                    <a:pt x="1638" y="32"/>
                  </a:lnTo>
                  <a:lnTo>
                    <a:pt x="1624" y="52"/>
                  </a:lnTo>
                  <a:lnTo>
                    <a:pt x="1610" y="82"/>
                  </a:lnTo>
                  <a:lnTo>
                    <a:pt x="1600" y="100"/>
                  </a:lnTo>
                  <a:lnTo>
                    <a:pt x="1592" y="120"/>
                  </a:lnTo>
                  <a:lnTo>
                    <a:pt x="1576" y="144"/>
                  </a:lnTo>
                  <a:lnTo>
                    <a:pt x="1558" y="160"/>
                  </a:lnTo>
                  <a:lnTo>
                    <a:pt x="1544" y="168"/>
                  </a:lnTo>
                  <a:lnTo>
                    <a:pt x="1532" y="172"/>
                  </a:lnTo>
                  <a:lnTo>
                    <a:pt x="1514" y="170"/>
                  </a:lnTo>
                  <a:lnTo>
                    <a:pt x="1502" y="166"/>
                  </a:lnTo>
                  <a:lnTo>
                    <a:pt x="1488" y="156"/>
                  </a:lnTo>
                  <a:lnTo>
                    <a:pt x="1476" y="140"/>
                  </a:lnTo>
                  <a:lnTo>
                    <a:pt x="1464" y="118"/>
                  </a:lnTo>
                  <a:lnTo>
                    <a:pt x="1448" y="86"/>
                  </a:lnTo>
                  <a:lnTo>
                    <a:pt x="1436" y="60"/>
                  </a:lnTo>
                  <a:lnTo>
                    <a:pt x="1428" y="48"/>
                  </a:lnTo>
                  <a:lnTo>
                    <a:pt x="1420" y="36"/>
                  </a:lnTo>
                  <a:lnTo>
                    <a:pt x="1408" y="26"/>
                  </a:lnTo>
                  <a:lnTo>
                    <a:pt x="1402" y="20"/>
                  </a:lnTo>
                  <a:lnTo>
                    <a:pt x="1390" y="12"/>
                  </a:lnTo>
                  <a:lnTo>
                    <a:pt x="1376" y="4"/>
                  </a:lnTo>
                  <a:lnTo>
                    <a:pt x="1362" y="2"/>
                  </a:lnTo>
                  <a:lnTo>
                    <a:pt x="1352" y="4"/>
                  </a:lnTo>
                  <a:lnTo>
                    <a:pt x="1336" y="10"/>
                  </a:lnTo>
                  <a:lnTo>
                    <a:pt x="1320" y="24"/>
                  </a:lnTo>
                  <a:lnTo>
                    <a:pt x="1304" y="50"/>
                  </a:lnTo>
                  <a:lnTo>
                    <a:pt x="1282" y="90"/>
                  </a:lnTo>
                  <a:lnTo>
                    <a:pt x="1268" y="118"/>
                  </a:lnTo>
                  <a:lnTo>
                    <a:pt x="1256" y="136"/>
                  </a:lnTo>
                  <a:lnTo>
                    <a:pt x="1246" y="148"/>
                  </a:lnTo>
                  <a:lnTo>
                    <a:pt x="1228" y="166"/>
                  </a:lnTo>
                  <a:lnTo>
                    <a:pt x="1218" y="170"/>
                  </a:lnTo>
                  <a:lnTo>
                    <a:pt x="1206" y="174"/>
                  </a:lnTo>
                  <a:lnTo>
                    <a:pt x="1190" y="170"/>
                  </a:lnTo>
                  <a:lnTo>
                    <a:pt x="1174" y="162"/>
                  </a:lnTo>
                  <a:lnTo>
                    <a:pt x="1164" y="150"/>
                  </a:lnTo>
                  <a:lnTo>
                    <a:pt x="1152" y="136"/>
                  </a:lnTo>
                  <a:lnTo>
                    <a:pt x="1144" y="118"/>
                  </a:lnTo>
                  <a:lnTo>
                    <a:pt x="1134" y="98"/>
                  </a:lnTo>
                  <a:lnTo>
                    <a:pt x="1124" y="78"/>
                  </a:lnTo>
                  <a:lnTo>
                    <a:pt x="1110" y="52"/>
                  </a:lnTo>
                  <a:lnTo>
                    <a:pt x="1094" y="28"/>
                  </a:lnTo>
                  <a:lnTo>
                    <a:pt x="1078" y="16"/>
                  </a:lnTo>
                  <a:lnTo>
                    <a:pt x="1064" y="8"/>
                  </a:lnTo>
                  <a:lnTo>
                    <a:pt x="1056" y="4"/>
                  </a:lnTo>
                  <a:lnTo>
                    <a:pt x="1044" y="0"/>
                  </a:lnTo>
                  <a:lnTo>
                    <a:pt x="1034" y="0"/>
                  </a:lnTo>
                  <a:lnTo>
                    <a:pt x="1018" y="6"/>
                  </a:lnTo>
                  <a:lnTo>
                    <a:pt x="1006" y="16"/>
                  </a:lnTo>
                  <a:lnTo>
                    <a:pt x="998" y="24"/>
                  </a:lnTo>
                  <a:lnTo>
                    <a:pt x="990" y="36"/>
                  </a:lnTo>
                  <a:lnTo>
                    <a:pt x="972" y="68"/>
                  </a:lnTo>
                  <a:lnTo>
                    <a:pt x="960" y="98"/>
                  </a:lnTo>
                  <a:lnTo>
                    <a:pt x="950" y="116"/>
                  </a:lnTo>
                  <a:lnTo>
                    <a:pt x="942" y="132"/>
                  </a:lnTo>
                  <a:lnTo>
                    <a:pt x="928" y="150"/>
                  </a:lnTo>
                  <a:lnTo>
                    <a:pt x="916" y="160"/>
                  </a:lnTo>
                  <a:lnTo>
                    <a:pt x="912" y="162"/>
                  </a:lnTo>
                  <a:lnTo>
                    <a:pt x="904" y="166"/>
                  </a:lnTo>
                  <a:lnTo>
                    <a:pt x="896" y="168"/>
                  </a:lnTo>
                  <a:lnTo>
                    <a:pt x="890" y="172"/>
                  </a:lnTo>
                  <a:lnTo>
                    <a:pt x="880" y="170"/>
                  </a:lnTo>
                  <a:lnTo>
                    <a:pt x="872" y="168"/>
                  </a:lnTo>
                  <a:lnTo>
                    <a:pt x="862" y="164"/>
                  </a:lnTo>
                  <a:lnTo>
                    <a:pt x="852" y="160"/>
                  </a:lnTo>
                  <a:lnTo>
                    <a:pt x="848" y="156"/>
                  </a:lnTo>
                  <a:lnTo>
                    <a:pt x="838" y="148"/>
                  </a:lnTo>
                  <a:lnTo>
                    <a:pt x="828" y="134"/>
                  </a:lnTo>
                  <a:lnTo>
                    <a:pt x="814" y="110"/>
                  </a:lnTo>
                  <a:lnTo>
                    <a:pt x="802" y="80"/>
                  </a:lnTo>
                  <a:lnTo>
                    <a:pt x="790" y="56"/>
                  </a:lnTo>
                  <a:lnTo>
                    <a:pt x="780" y="42"/>
                  </a:lnTo>
                  <a:lnTo>
                    <a:pt x="770" y="28"/>
                  </a:lnTo>
                  <a:lnTo>
                    <a:pt x="754" y="14"/>
                  </a:lnTo>
                  <a:lnTo>
                    <a:pt x="746" y="8"/>
                  </a:lnTo>
                  <a:lnTo>
                    <a:pt x="740" y="4"/>
                  </a:lnTo>
                  <a:lnTo>
                    <a:pt x="738" y="4"/>
                  </a:lnTo>
                  <a:lnTo>
                    <a:pt x="744" y="6"/>
                  </a:lnTo>
                  <a:lnTo>
                    <a:pt x="734" y="2"/>
                  </a:lnTo>
                  <a:lnTo>
                    <a:pt x="724" y="0"/>
                  </a:lnTo>
                  <a:lnTo>
                    <a:pt x="712" y="2"/>
                  </a:lnTo>
                  <a:lnTo>
                    <a:pt x="702" y="6"/>
                  </a:lnTo>
                  <a:lnTo>
                    <a:pt x="694" y="10"/>
                  </a:lnTo>
                  <a:lnTo>
                    <a:pt x="684" y="20"/>
                  </a:lnTo>
                  <a:lnTo>
                    <a:pt x="668" y="40"/>
                  </a:lnTo>
                  <a:lnTo>
                    <a:pt x="658" y="58"/>
                  </a:lnTo>
                  <a:lnTo>
                    <a:pt x="642" y="86"/>
                  </a:lnTo>
                  <a:lnTo>
                    <a:pt x="626" y="118"/>
                  </a:lnTo>
                  <a:lnTo>
                    <a:pt x="610" y="140"/>
                  </a:lnTo>
                  <a:lnTo>
                    <a:pt x="592" y="162"/>
                  </a:lnTo>
                  <a:lnTo>
                    <a:pt x="578" y="166"/>
                  </a:lnTo>
                  <a:lnTo>
                    <a:pt x="566" y="170"/>
                  </a:lnTo>
                  <a:lnTo>
                    <a:pt x="546" y="166"/>
                  </a:lnTo>
                  <a:lnTo>
                    <a:pt x="532" y="156"/>
                  </a:lnTo>
                  <a:lnTo>
                    <a:pt x="528" y="152"/>
                  </a:lnTo>
                  <a:lnTo>
                    <a:pt x="512" y="134"/>
                  </a:lnTo>
                  <a:lnTo>
                    <a:pt x="496" y="112"/>
                  </a:lnTo>
                  <a:lnTo>
                    <a:pt x="486" y="94"/>
                  </a:lnTo>
                  <a:lnTo>
                    <a:pt x="476" y="72"/>
                  </a:lnTo>
                  <a:lnTo>
                    <a:pt x="464" y="50"/>
                  </a:lnTo>
                  <a:lnTo>
                    <a:pt x="452" y="28"/>
                  </a:lnTo>
                  <a:lnTo>
                    <a:pt x="434" y="14"/>
                  </a:lnTo>
                  <a:lnTo>
                    <a:pt x="422" y="8"/>
                  </a:lnTo>
                  <a:lnTo>
                    <a:pt x="414" y="4"/>
                  </a:lnTo>
                  <a:lnTo>
                    <a:pt x="404" y="2"/>
                  </a:lnTo>
                  <a:lnTo>
                    <a:pt x="392" y="4"/>
                  </a:lnTo>
                  <a:lnTo>
                    <a:pt x="380" y="8"/>
                  </a:lnTo>
                  <a:lnTo>
                    <a:pt x="368" y="14"/>
                  </a:lnTo>
                  <a:lnTo>
                    <a:pt x="358" y="24"/>
                  </a:lnTo>
                  <a:lnTo>
                    <a:pt x="352" y="30"/>
                  </a:lnTo>
                  <a:lnTo>
                    <a:pt x="342" y="46"/>
                  </a:lnTo>
                  <a:lnTo>
                    <a:pt x="332" y="62"/>
                  </a:lnTo>
                  <a:lnTo>
                    <a:pt x="320" y="88"/>
                  </a:lnTo>
                  <a:lnTo>
                    <a:pt x="308" y="110"/>
                  </a:lnTo>
                  <a:lnTo>
                    <a:pt x="294" y="132"/>
                  </a:lnTo>
                  <a:lnTo>
                    <a:pt x="278" y="152"/>
                  </a:lnTo>
                  <a:lnTo>
                    <a:pt x="266" y="162"/>
                  </a:lnTo>
                  <a:lnTo>
                    <a:pt x="256" y="170"/>
                  </a:lnTo>
                  <a:lnTo>
                    <a:pt x="240" y="174"/>
                  </a:lnTo>
                  <a:lnTo>
                    <a:pt x="226" y="170"/>
                  </a:lnTo>
                  <a:lnTo>
                    <a:pt x="212" y="164"/>
                  </a:lnTo>
                  <a:lnTo>
                    <a:pt x="202" y="156"/>
                  </a:lnTo>
                  <a:lnTo>
                    <a:pt x="188" y="136"/>
                  </a:lnTo>
                  <a:lnTo>
                    <a:pt x="176" y="112"/>
                  </a:lnTo>
                  <a:lnTo>
                    <a:pt x="166" y="94"/>
                  </a:lnTo>
                  <a:lnTo>
                    <a:pt x="162" y="76"/>
                  </a:lnTo>
                  <a:lnTo>
                    <a:pt x="154" y="62"/>
                  </a:lnTo>
                  <a:lnTo>
                    <a:pt x="144" y="42"/>
                  </a:lnTo>
                  <a:lnTo>
                    <a:pt x="132" y="28"/>
                  </a:lnTo>
                  <a:lnTo>
                    <a:pt x="122" y="18"/>
                  </a:lnTo>
                  <a:lnTo>
                    <a:pt x="98" y="6"/>
                  </a:lnTo>
                  <a:lnTo>
                    <a:pt x="74" y="0"/>
                  </a:lnTo>
                  <a:lnTo>
                    <a:pt x="58" y="4"/>
                  </a:lnTo>
                  <a:lnTo>
                    <a:pt x="50" y="8"/>
                  </a:lnTo>
                  <a:lnTo>
                    <a:pt x="40" y="18"/>
                  </a:lnTo>
                  <a:lnTo>
                    <a:pt x="30" y="32"/>
                  </a:lnTo>
                  <a:lnTo>
                    <a:pt x="16" y="56"/>
                  </a:lnTo>
                  <a:lnTo>
                    <a:pt x="6" y="74"/>
                  </a:lnTo>
                  <a:lnTo>
                    <a:pt x="0" y="84"/>
                  </a:lnTo>
                </a:path>
              </a:pathLst>
            </a:custGeom>
            <a:noFill/>
            <a:ln w="15875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" name="Group 38"/>
          <p:cNvGrpSpPr>
            <a:grpSpLocks noChangeAspect="1"/>
          </p:cNvGrpSpPr>
          <p:nvPr/>
        </p:nvGrpSpPr>
        <p:grpSpPr bwMode="auto">
          <a:xfrm rot="20577317">
            <a:off x="1084670" y="2390859"/>
            <a:ext cx="2182813" cy="206375"/>
            <a:chOff x="3120" y="3600"/>
            <a:chExt cx="2112" cy="200"/>
          </a:xfrm>
        </p:grpSpPr>
        <p:sp>
          <p:nvSpPr>
            <p:cNvPr id="17" name="AutoShape 37"/>
            <p:cNvSpPr>
              <a:spLocks noChangeAspect="1" noChangeArrowheads="1" noTextEdit="1"/>
            </p:cNvSpPr>
            <p:nvPr/>
          </p:nvSpPr>
          <p:spPr bwMode="auto">
            <a:xfrm>
              <a:off x="3120" y="3600"/>
              <a:ext cx="2112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39"/>
            <p:cNvSpPr>
              <a:spLocks/>
            </p:cNvSpPr>
            <p:nvPr/>
          </p:nvSpPr>
          <p:spPr bwMode="auto">
            <a:xfrm>
              <a:off x="3134" y="3612"/>
              <a:ext cx="2084" cy="174"/>
            </a:xfrm>
            <a:custGeom>
              <a:avLst/>
              <a:gdLst>
                <a:gd name="T0" fmla="*/ 2058 w 2084"/>
                <a:gd name="T1" fmla="*/ 138 h 174"/>
                <a:gd name="T2" fmla="*/ 2018 w 2084"/>
                <a:gd name="T3" fmla="*/ 172 h 174"/>
                <a:gd name="T4" fmla="*/ 1972 w 2084"/>
                <a:gd name="T5" fmla="*/ 160 h 174"/>
                <a:gd name="T6" fmla="*/ 1934 w 2084"/>
                <a:gd name="T7" fmla="*/ 106 h 174"/>
                <a:gd name="T8" fmla="*/ 1894 w 2084"/>
                <a:gd name="T9" fmla="*/ 30 h 174"/>
                <a:gd name="T10" fmla="*/ 1844 w 2084"/>
                <a:gd name="T11" fmla="*/ 2 h 174"/>
                <a:gd name="T12" fmla="*/ 1800 w 2084"/>
                <a:gd name="T13" fmla="*/ 22 h 174"/>
                <a:gd name="T14" fmla="*/ 1774 w 2084"/>
                <a:gd name="T15" fmla="*/ 66 h 174"/>
                <a:gd name="T16" fmla="*/ 1732 w 2084"/>
                <a:gd name="T17" fmla="*/ 134 h 174"/>
                <a:gd name="T18" fmla="*/ 1676 w 2084"/>
                <a:gd name="T19" fmla="*/ 170 h 174"/>
                <a:gd name="T20" fmla="*/ 1646 w 2084"/>
                <a:gd name="T21" fmla="*/ 150 h 174"/>
                <a:gd name="T22" fmla="*/ 1608 w 2084"/>
                <a:gd name="T23" fmla="*/ 92 h 174"/>
                <a:gd name="T24" fmla="*/ 1574 w 2084"/>
                <a:gd name="T25" fmla="*/ 30 h 174"/>
                <a:gd name="T26" fmla="*/ 1530 w 2084"/>
                <a:gd name="T27" fmla="*/ 2 h 174"/>
                <a:gd name="T28" fmla="*/ 1486 w 2084"/>
                <a:gd name="T29" fmla="*/ 18 h 174"/>
                <a:gd name="T30" fmla="*/ 1448 w 2084"/>
                <a:gd name="T31" fmla="*/ 88 h 174"/>
                <a:gd name="T32" fmla="*/ 1418 w 2084"/>
                <a:gd name="T33" fmla="*/ 138 h 174"/>
                <a:gd name="T34" fmla="*/ 1388 w 2084"/>
                <a:gd name="T35" fmla="*/ 162 h 174"/>
                <a:gd name="T36" fmla="*/ 1350 w 2084"/>
                <a:gd name="T37" fmla="*/ 170 h 174"/>
                <a:gd name="T38" fmla="*/ 1302 w 2084"/>
                <a:gd name="T39" fmla="*/ 124 h 174"/>
                <a:gd name="T40" fmla="*/ 1254 w 2084"/>
                <a:gd name="T41" fmla="*/ 38 h 174"/>
                <a:gd name="T42" fmla="*/ 1216 w 2084"/>
                <a:gd name="T43" fmla="*/ 4 h 174"/>
                <a:gd name="T44" fmla="*/ 1174 w 2084"/>
                <a:gd name="T45" fmla="*/ 12 h 174"/>
                <a:gd name="T46" fmla="*/ 1142 w 2084"/>
                <a:gd name="T47" fmla="*/ 56 h 174"/>
                <a:gd name="T48" fmla="*/ 1108 w 2084"/>
                <a:gd name="T49" fmla="*/ 122 h 174"/>
                <a:gd name="T50" fmla="*/ 1062 w 2084"/>
                <a:gd name="T51" fmla="*/ 166 h 174"/>
                <a:gd name="T52" fmla="*/ 1032 w 2084"/>
                <a:gd name="T53" fmla="*/ 174 h 174"/>
                <a:gd name="T54" fmla="*/ 996 w 2084"/>
                <a:gd name="T55" fmla="*/ 150 h 174"/>
                <a:gd name="T56" fmla="*/ 958 w 2084"/>
                <a:gd name="T57" fmla="*/ 76 h 174"/>
                <a:gd name="T58" fmla="*/ 926 w 2084"/>
                <a:gd name="T59" fmla="*/ 24 h 174"/>
                <a:gd name="T60" fmla="*/ 902 w 2084"/>
                <a:gd name="T61" fmla="*/ 8 h 174"/>
                <a:gd name="T62" fmla="*/ 878 w 2084"/>
                <a:gd name="T63" fmla="*/ 4 h 174"/>
                <a:gd name="T64" fmla="*/ 852 w 2084"/>
                <a:gd name="T65" fmla="*/ 14 h 174"/>
                <a:gd name="T66" fmla="*/ 826 w 2084"/>
                <a:gd name="T67" fmla="*/ 40 h 174"/>
                <a:gd name="T68" fmla="*/ 788 w 2084"/>
                <a:gd name="T69" fmla="*/ 118 h 174"/>
                <a:gd name="T70" fmla="*/ 754 w 2084"/>
                <a:gd name="T71" fmla="*/ 160 h 174"/>
                <a:gd name="T72" fmla="*/ 738 w 2084"/>
                <a:gd name="T73" fmla="*/ 170 h 174"/>
                <a:gd name="T74" fmla="*/ 724 w 2084"/>
                <a:gd name="T75" fmla="*/ 174 h 174"/>
                <a:gd name="T76" fmla="*/ 692 w 2084"/>
                <a:gd name="T77" fmla="*/ 162 h 174"/>
                <a:gd name="T78" fmla="*/ 656 w 2084"/>
                <a:gd name="T79" fmla="*/ 116 h 174"/>
                <a:gd name="T80" fmla="*/ 608 w 2084"/>
                <a:gd name="T81" fmla="*/ 34 h 174"/>
                <a:gd name="T82" fmla="*/ 564 w 2084"/>
                <a:gd name="T83" fmla="*/ 4 h 174"/>
                <a:gd name="T84" fmla="*/ 526 w 2084"/>
                <a:gd name="T85" fmla="*/ 22 h 174"/>
                <a:gd name="T86" fmla="*/ 484 w 2084"/>
                <a:gd name="T87" fmla="*/ 80 h 174"/>
                <a:gd name="T88" fmla="*/ 450 w 2084"/>
                <a:gd name="T89" fmla="*/ 146 h 174"/>
                <a:gd name="T90" fmla="*/ 414 w 2084"/>
                <a:gd name="T91" fmla="*/ 170 h 174"/>
                <a:gd name="T92" fmla="*/ 378 w 2084"/>
                <a:gd name="T93" fmla="*/ 166 h 174"/>
                <a:gd name="T94" fmla="*/ 350 w 2084"/>
                <a:gd name="T95" fmla="*/ 144 h 174"/>
                <a:gd name="T96" fmla="*/ 318 w 2084"/>
                <a:gd name="T97" fmla="*/ 86 h 174"/>
                <a:gd name="T98" fmla="*/ 276 w 2084"/>
                <a:gd name="T99" fmla="*/ 22 h 174"/>
                <a:gd name="T100" fmla="*/ 240 w 2084"/>
                <a:gd name="T101" fmla="*/ 0 h 174"/>
                <a:gd name="T102" fmla="*/ 200 w 2084"/>
                <a:gd name="T103" fmla="*/ 18 h 174"/>
                <a:gd name="T104" fmla="*/ 166 w 2084"/>
                <a:gd name="T105" fmla="*/ 80 h 174"/>
                <a:gd name="T106" fmla="*/ 142 w 2084"/>
                <a:gd name="T107" fmla="*/ 132 h 174"/>
                <a:gd name="T108" fmla="*/ 96 w 2084"/>
                <a:gd name="T109" fmla="*/ 168 h 174"/>
                <a:gd name="T110" fmla="*/ 50 w 2084"/>
                <a:gd name="T111" fmla="*/ 166 h 174"/>
                <a:gd name="T112" fmla="*/ 14 w 2084"/>
                <a:gd name="T113" fmla="*/ 11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4" h="174">
                  <a:moveTo>
                    <a:pt x="2084" y="84"/>
                  </a:moveTo>
                  <a:lnTo>
                    <a:pt x="2074" y="108"/>
                  </a:lnTo>
                  <a:lnTo>
                    <a:pt x="2058" y="138"/>
                  </a:lnTo>
                  <a:lnTo>
                    <a:pt x="2048" y="152"/>
                  </a:lnTo>
                  <a:lnTo>
                    <a:pt x="2034" y="164"/>
                  </a:lnTo>
                  <a:lnTo>
                    <a:pt x="2018" y="172"/>
                  </a:lnTo>
                  <a:lnTo>
                    <a:pt x="2002" y="172"/>
                  </a:lnTo>
                  <a:lnTo>
                    <a:pt x="1988" y="170"/>
                  </a:lnTo>
                  <a:lnTo>
                    <a:pt x="1972" y="160"/>
                  </a:lnTo>
                  <a:lnTo>
                    <a:pt x="1958" y="146"/>
                  </a:lnTo>
                  <a:lnTo>
                    <a:pt x="1946" y="130"/>
                  </a:lnTo>
                  <a:lnTo>
                    <a:pt x="1934" y="106"/>
                  </a:lnTo>
                  <a:lnTo>
                    <a:pt x="1922" y="78"/>
                  </a:lnTo>
                  <a:lnTo>
                    <a:pt x="1910" y="54"/>
                  </a:lnTo>
                  <a:lnTo>
                    <a:pt x="1894" y="30"/>
                  </a:lnTo>
                  <a:lnTo>
                    <a:pt x="1882" y="16"/>
                  </a:lnTo>
                  <a:lnTo>
                    <a:pt x="1864" y="6"/>
                  </a:lnTo>
                  <a:lnTo>
                    <a:pt x="1844" y="2"/>
                  </a:lnTo>
                  <a:lnTo>
                    <a:pt x="1834" y="4"/>
                  </a:lnTo>
                  <a:lnTo>
                    <a:pt x="1822" y="6"/>
                  </a:lnTo>
                  <a:lnTo>
                    <a:pt x="1800" y="22"/>
                  </a:lnTo>
                  <a:lnTo>
                    <a:pt x="1804" y="20"/>
                  </a:lnTo>
                  <a:lnTo>
                    <a:pt x="1788" y="38"/>
                  </a:lnTo>
                  <a:lnTo>
                    <a:pt x="1774" y="66"/>
                  </a:lnTo>
                  <a:lnTo>
                    <a:pt x="1760" y="90"/>
                  </a:lnTo>
                  <a:lnTo>
                    <a:pt x="1746" y="116"/>
                  </a:lnTo>
                  <a:lnTo>
                    <a:pt x="1732" y="134"/>
                  </a:lnTo>
                  <a:lnTo>
                    <a:pt x="1716" y="152"/>
                  </a:lnTo>
                  <a:lnTo>
                    <a:pt x="1698" y="164"/>
                  </a:lnTo>
                  <a:lnTo>
                    <a:pt x="1676" y="170"/>
                  </a:lnTo>
                  <a:lnTo>
                    <a:pt x="1662" y="164"/>
                  </a:lnTo>
                  <a:lnTo>
                    <a:pt x="1656" y="160"/>
                  </a:lnTo>
                  <a:lnTo>
                    <a:pt x="1646" y="150"/>
                  </a:lnTo>
                  <a:lnTo>
                    <a:pt x="1638" y="142"/>
                  </a:lnTo>
                  <a:lnTo>
                    <a:pt x="1624" y="122"/>
                  </a:lnTo>
                  <a:lnTo>
                    <a:pt x="1608" y="92"/>
                  </a:lnTo>
                  <a:lnTo>
                    <a:pt x="1600" y="74"/>
                  </a:lnTo>
                  <a:lnTo>
                    <a:pt x="1590" y="54"/>
                  </a:lnTo>
                  <a:lnTo>
                    <a:pt x="1574" y="30"/>
                  </a:lnTo>
                  <a:lnTo>
                    <a:pt x="1556" y="14"/>
                  </a:lnTo>
                  <a:lnTo>
                    <a:pt x="1544" y="6"/>
                  </a:lnTo>
                  <a:lnTo>
                    <a:pt x="1530" y="2"/>
                  </a:lnTo>
                  <a:lnTo>
                    <a:pt x="1514" y="2"/>
                  </a:lnTo>
                  <a:lnTo>
                    <a:pt x="1500" y="8"/>
                  </a:lnTo>
                  <a:lnTo>
                    <a:pt x="1486" y="18"/>
                  </a:lnTo>
                  <a:lnTo>
                    <a:pt x="1474" y="34"/>
                  </a:lnTo>
                  <a:lnTo>
                    <a:pt x="1462" y="56"/>
                  </a:lnTo>
                  <a:lnTo>
                    <a:pt x="1448" y="88"/>
                  </a:lnTo>
                  <a:lnTo>
                    <a:pt x="1434" y="114"/>
                  </a:lnTo>
                  <a:lnTo>
                    <a:pt x="1426" y="126"/>
                  </a:lnTo>
                  <a:lnTo>
                    <a:pt x="1418" y="138"/>
                  </a:lnTo>
                  <a:lnTo>
                    <a:pt x="1406" y="148"/>
                  </a:lnTo>
                  <a:lnTo>
                    <a:pt x="1402" y="154"/>
                  </a:lnTo>
                  <a:lnTo>
                    <a:pt x="1388" y="162"/>
                  </a:lnTo>
                  <a:lnTo>
                    <a:pt x="1374" y="170"/>
                  </a:lnTo>
                  <a:lnTo>
                    <a:pt x="1360" y="172"/>
                  </a:lnTo>
                  <a:lnTo>
                    <a:pt x="1350" y="170"/>
                  </a:lnTo>
                  <a:lnTo>
                    <a:pt x="1334" y="162"/>
                  </a:lnTo>
                  <a:lnTo>
                    <a:pt x="1318" y="150"/>
                  </a:lnTo>
                  <a:lnTo>
                    <a:pt x="1302" y="124"/>
                  </a:lnTo>
                  <a:lnTo>
                    <a:pt x="1280" y="84"/>
                  </a:lnTo>
                  <a:lnTo>
                    <a:pt x="1266" y="56"/>
                  </a:lnTo>
                  <a:lnTo>
                    <a:pt x="1254" y="38"/>
                  </a:lnTo>
                  <a:lnTo>
                    <a:pt x="1244" y="26"/>
                  </a:lnTo>
                  <a:lnTo>
                    <a:pt x="1226" y="8"/>
                  </a:lnTo>
                  <a:lnTo>
                    <a:pt x="1216" y="4"/>
                  </a:lnTo>
                  <a:lnTo>
                    <a:pt x="1204" y="0"/>
                  </a:lnTo>
                  <a:lnTo>
                    <a:pt x="1188" y="4"/>
                  </a:lnTo>
                  <a:lnTo>
                    <a:pt x="1174" y="12"/>
                  </a:lnTo>
                  <a:lnTo>
                    <a:pt x="1162" y="24"/>
                  </a:lnTo>
                  <a:lnTo>
                    <a:pt x="1152" y="38"/>
                  </a:lnTo>
                  <a:lnTo>
                    <a:pt x="1142" y="56"/>
                  </a:lnTo>
                  <a:lnTo>
                    <a:pt x="1132" y="76"/>
                  </a:lnTo>
                  <a:lnTo>
                    <a:pt x="1122" y="96"/>
                  </a:lnTo>
                  <a:lnTo>
                    <a:pt x="1108" y="122"/>
                  </a:lnTo>
                  <a:lnTo>
                    <a:pt x="1092" y="146"/>
                  </a:lnTo>
                  <a:lnTo>
                    <a:pt x="1078" y="158"/>
                  </a:lnTo>
                  <a:lnTo>
                    <a:pt x="1062" y="166"/>
                  </a:lnTo>
                  <a:lnTo>
                    <a:pt x="1054" y="170"/>
                  </a:lnTo>
                  <a:lnTo>
                    <a:pt x="1044" y="174"/>
                  </a:lnTo>
                  <a:lnTo>
                    <a:pt x="1032" y="174"/>
                  </a:lnTo>
                  <a:lnTo>
                    <a:pt x="1018" y="166"/>
                  </a:lnTo>
                  <a:lnTo>
                    <a:pt x="1004" y="158"/>
                  </a:lnTo>
                  <a:lnTo>
                    <a:pt x="996" y="150"/>
                  </a:lnTo>
                  <a:lnTo>
                    <a:pt x="990" y="138"/>
                  </a:lnTo>
                  <a:lnTo>
                    <a:pt x="972" y="106"/>
                  </a:lnTo>
                  <a:lnTo>
                    <a:pt x="958" y="76"/>
                  </a:lnTo>
                  <a:lnTo>
                    <a:pt x="950" y="56"/>
                  </a:lnTo>
                  <a:lnTo>
                    <a:pt x="940" y="42"/>
                  </a:lnTo>
                  <a:lnTo>
                    <a:pt x="926" y="24"/>
                  </a:lnTo>
                  <a:lnTo>
                    <a:pt x="916" y="14"/>
                  </a:lnTo>
                  <a:lnTo>
                    <a:pt x="910" y="12"/>
                  </a:lnTo>
                  <a:lnTo>
                    <a:pt x="902" y="8"/>
                  </a:lnTo>
                  <a:lnTo>
                    <a:pt x="896" y="4"/>
                  </a:lnTo>
                  <a:lnTo>
                    <a:pt x="888" y="2"/>
                  </a:lnTo>
                  <a:lnTo>
                    <a:pt x="878" y="4"/>
                  </a:lnTo>
                  <a:lnTo>
                    <a:pt x="870" y="6"/>
                  </a:lnTo>
                  <a:lnTo>
                    <a:pt x="860" y="10"/>
                  </a:lnTo>
                  <a:lnTo>
                    <a:pt x="852" y="14"/>
                  </a:lnTo>
                  <a:lnTo>
                    <a:pt x="846" y="18"/>
                  </a:lnTo>
                  <a:lnTo>
                    <a:pt x="838" y="26"/>
                  </a:lnTo>
                  <a:lnTo>
                    <a:pt x="826" y="40"/>
                  </a:lnTo>
                  <a:lnTo>
                    <a:pt x="812" y="64"/>
                  </a:lnTo>
                  <a:lnTo>
                    <a:pt x="800" y="94"/>
                  </a:lnTo>
                  <a:lnTo>
                    <a:pt x="788" y="118"/>
                  </a:lnTo>
                  <a:lnTo>
                    <a:pt x="780" y="132"/>
                  </a:lnTo>
                  <a:lnTo>
                    <a:pt x="770" y="146"/>
                  </a:lnTo>
                  <a:lnTo>
                    <a:pt x="754" y="160"/>
                  </a:lnTo>
                  <a:lnTo>
                    <a:pt x="746" y="166"/>
                  </a:lnTo>
                  <a:lnTo>
                    <a:pt x="740" y="168"/>
                  </a:lnTo>
                  <a:lnTo>
                    <a:pt x="738" y="170"/>
                  </a:lnTo>
                  <a:lnTo>
                    <a:pt x="742" y="168"/>
                  </a:lnTo>
                  <a:lnTo>
                    <a:pt x="732" y="172"/>
                  </a:lnTo>
                  <a:lnTo>
                    <a:pt x="724" y="174"/>
                  </a:lnTo>
                  <a:lnTo>
                    <a:pt x="710" y="172"/>
                  </a:lnTo>
                  <a:lnTo>
                    <a:pt x="700" y="168"/>
                  </a:lnTo>
                  <a:lnTo>
                    <a:pt x="692" y="162"/>
                  </a:lnTo>
                  <a:lnTo>
                    <a:pt x="682" y="154"/>
                  </a:lnTo>
                  <a:lnTo>
                    <a:pt x="666" y="134"/>
                  </a:lnTo>
                  <a:lnTo>
                    <a:pt x="656" y="116"/>
                  </a:lnTo>
                  <a:lnTo>
                    <a:pt x="640" y="88"/>
                  </a:lnTo>
                  <a:lnTo>
                    <a:pt x="624" y="56"/>
                  </a:lnTo>
                  <a:lnTo>
                    <a:pt x="608" y="34"/>
                  </a:lnTo>
                  <a:lnTo>
                    <a:pt x="590" y="12"/>
                  </a:lnTo>
                  <a:lnTo>
                    <a:pt x="578" y="8"/>
                  </a:lnTo>
                  <a:lnTo>
                    <a:pt x="564" y="4"/>
                  </a:lnTo>
                  <a:lnTo>
                    <a:pt x="544" y="8"/>
                  </a:lnTo>
                  <a:lnTo>
                    <a:pt x="530" y="18"/>
                  </a:lnTo>
                  <a:lnTo>
                    <a:pt x="526" y="22"/>
                  </a:lnTo>
                  <a:lnTo>
                    <a:pt x="510" y="40"/>
                  </a:lnTo>
                  <a:lnTo>
                    <a:pt x="494" y="62"/>
                  </a:lnTo>
                  <a:lnTo>
                    <a:pt x="484" y="80"/>
                  </a:lnTo>
                  <a:lnTo>
                    <a:pt x="474" y="102"/>
                  </a:lnTo>
                  <a:lnTo>
                    <a:pt x="464" y="124"/>
                  </a:lnTo>
                  <a:lnTo>
                    <a:pt x="450" y="146"/>
                  </a:lnTo>
                  <a:lnTo>
                    <a:pt x="432" y="160"/>
                  </a:lnTo>
                  <a:lnTo>
                    <a:pt x="422" y="166"/>
                  </a:lnTo>
                  <a:lnTo>
                    <a:pt x="414" y="170"/>
                  </a:lnTo>
                  <a:lnTo>
                    <a:pt x="404" y="172"/>
                  </a:lnTo>
                  <a:lnTo>
                    <a:pt x="390" y="170"/>
                  </a:lnTo>
                  <a:lnTo>
                    <a:pt x="378" y="166"/>
                  </a:lnTo>
                  <a:lnTo>
                    <a:pt x="368" y="160"/>
                  </a:lnTo>
                  <a:lnTo>
                    <a:pt x="356" y="150"/>
                  </a:lnTo>
                  <a:lnTo>
                    <a:pt x="350" y="144"/>
                  </a:lnTo>
                  <a:lnTo>
                    <a:pt x="342" y="128"/>
                  </a:lnTo>
                  <a:lnTo>
                    <a:pt x="332" y="112"/>
                  </a:lnTo>
                  <a:lnTo>
                    <a:pt x="318" y="86"/>
                  </a:lnTo>
                  <a:lnTo>
                    <a:pt x="306" y="64"/>
                  </a:lnTo>
                  <a:lnTo>
                    <a:pt x="292" y="42"/>
                  </a:lnTo>
                  <a:lnTo>
                    <a:pt x="276" y="22"/>
                  </a:lnTo>
                  <a:lnTo>
                    <a:pt x="266" y="12"/>
                  </a:lnTo>
                  <a:lnTo>
                    <a:pt x="254" y="4"/>
                  </a:lnTo>
                  <a:lnTo>
                    <a:pt x="240" y="0"/>
                  </a:lnTo>
                  <a:lnTo>
                    <a:pt x="224" y="4"/>
                  </a:lnTo>
                  <a:lnTo>
                    <a:pt x="212" y="8"/>
                  </a:lnTo>
                  <a:lnTo>
                    <a:pt x="200" y="18"/>
                  </a:lnTo>
                  <a:lnTo>
                    <a:pt x="186" y="38"/>
                  </a:lnTo>
                  <a:lnTo>
                    <a:pt x="174" y="62"/>
                  </a:lnTo>
                  <a:lnTo>
                    <a:pt x="166" y="80"/>
                  </a:lnTo>
                  <a:lnTo>
                    <a:pt x="160" y="98"/>
                  </a:lnTo>
                  <a:lnTo>
                    <a:pt x="152" y="112"/>
                  </a:lnTo>
                  <a:lnTo>
                    <a:pt x="142" y="132"/>
                  </a:lnTo>
                  <a:lnTo>
                    <a:pt x="130" y="146"/>
                  </a:lnTo>
                  <a:lnTo>
                    <a:pt x="120" y="156"/>
                  </a:lnTo>
                  <a:lnTo>
                    <a:pt x="96" y="168"/>
                  </a:lnTo>
                  <a:lnTo>
                    <a:pt x="72" y="174"/>
                  </a:lnTo>
                  <a:lnTo>
                    <a:pt x="56" y="168"/>
                  </a:lnTo>
                  <a:lnTo>
                    <a:pt x="50" y="166"/>
                  </a:lnTo>
                  <a:lnTo>
                    <a:pt x="40" y="156"/>
                  </a:lnTo>
                  <a:lnTo>
                    <a:pt x="30" y="142"/>
                  </a:lnTo>
                  <a:lnTo>
                    <a:pt x="14" y="118"/>
                  </a:lnTo>
                  <a:lnTo>
                    <a:pt x="4" y="100"/>
                  </a:lnTo>
                  <a:lnTo>
                    <a:pt x="0" y="90"/>
                  </a:lnTo>
                </a:path>
              </a:pathLst>
            </a:custGeom>
            <a:noFill/>
            <a:ln w="38100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40"/>
            <p:cNvSpPr>
              <a:spLocks/>
            </p:cNvSpPr>
            <p:nvPr/>
          </p:nvSpPr>
          <p:spPr bwMode="auto">
            <a:xfrm>
              <a:off x="3132" y="3612"/>
              <a:ext cx="2086" cy="174"/>
            </a:xfrm>
            <a:custGeom>
              <a:avLst/>
              <a:gdLst>
                <a:gd name="T0" fmla="*/ 2060 w 2086"/>
                <a:gd name="T1" fmla="*/ 36 h 174"/>
                <a:gd name="T2" fmla="*/ 2020 w 2086"/>
                <a:gd name="T3" fmla="*/ 2 h 174"/>
                <a:gd name="T4" fmla="*/ 1974 w 2086"/>
                <a:gd name="T5" fmla="*/ 14 h 174"/>
                <a:gd name="T6" fmla="*/ 1936 w 2086"/>
                <a:gd name="T7" fmla="*/ 68 h 174"/>
                <a:gd name="T8" fmla="*/ 1896 w 2086"/>
                <a:gd name="T9" fmla="*/ 144 h 174"/>
                <a:gd name="T10" fmla="*/ 1846 w 2086"/>
                <a:gd name="T11" fmla="*/ 172 h 174"/>
                <a:gd name="T12" fmla="*/ 1802 w 2086"/>
                <a:gd name="T13" fmla="*/ 152 h 174"/>
                <a:gd name="T14" fmla="*/ 1774 w 2086"/>
                <a:gd name="T15" fmla="*/ 108 h 174"/>
                <a:gd name="T16" fmla="*/ 1734 w 2086"/>
                <a:gd name="T17" fmla="*/ 40 h 174"/>
                <a:gd name="T18" fmla="*/ 1678 w 2086"/>
                <a:gd name="T19" fmla="*/ 4 h 174"/>
                <a:gd name="T20" fmla="*/ 1648 w 2086"/>
                <a:gd name="T21" fmla="*/ 24 h 174"/>
                <a:gd name="T22" fmla="*/ 1610 w 2086"/>
                <a:gd name="T23" fmla="*/ 82 h 174"/>
                <a:gd name="T24" fmla="*/ 1576 w 2086"/>
                <a:gd name="T25" fmla="*/ 144 h 174"/>
                <a:gd name="T26" fmla="*/ 1532 w 2086"/>
                <a:gd name="T27" fmla="*/ 172 h 174"/>
                <a:gd name="T28" fmla="*/ 1488 w 2086"/>
                <a:gd name="T29" fmla="*/ 156 h 174"/>
                <a:gd name="T30" fmla="*/ 1448 w 2086"/>
                <a:gd name="T31" fmla="*/ 86 h 174"/>
                <a:gd name="T32" fmla="*/ 1420 w 2086"/>
                <a:gd name="T33" fmla="*/ 36 h 174"/>
                <a:gd name="T34" fmla="*/ 1390 w 2086"/>
                <a:gd name="T35" fmla="*/ 12 h 174"/>
                <a:gd name="T36" fmla="*/ 1352 w 2086"/>
                <a:gd name="T37" fmla="*/ 4 h 174"/>
                <a:gd name="T38" fmla="*/ 1304 w 2086"/>
                <a:gd name="T39" fmla="*/ 50 h 174"/>
                <a:gd name="T40" fmla="*/ 1256 w 2086"/>
                <a:gd name="T41" fmla="*/ 136 h 174"/>
                <a:gd name="T42" fmla="*/ 1218 w 2086"/>
                <a:gd name="T43" fmla="*/ 170 h 174"/>
                <a:gd name="T44" fmla="*/ 1174 w 2086"/>
                <a:gd name="T45" fmla="*/ 162 h 174"/>
                <a:gd name="T46" fmla="*/ 1144 w 2086"/>
                <a:gd name="T47" fmla="*/ 118 h 174"/>
                <a:gd name="T48" fmla="*/ 1110 w 2086"/>
                <a:gd name="T49" fmla="*/ 52 h 174"/>
                <a:gd name="T50" fmla="*/ 1064 w 2086"/>
                <a:gd name="T51" fmla="*/ 8 h 174"/>
                <a:gd name="T52" fmla="*/ 1034 w 2086"/>
                <a:gd name="T53" fmla="*/ 0 h 174"/>
                <a:gd name="T54" fmla="*/ 998 w 2086"/>
                <a:gd name="T55" fmla="*/ 24 h 174"/>
                <a:gd name="T56" fmla="*/ 960 w 2086"/>
                <a:gd name="T57" fmla="*/ 98 h 174"/>
                <a:gd name="T58" fmla="*/ 928 w 2086"/>
                <a:gd name="T59" fmla="*/ 150 h 174"/>
                <a:gd name="T60" fmla="*/ 904 w 2086"/>
                <a:gd name="T61" fmla="*/ 166 h 174"/>
                <a:gd name="T62" fmla="*/ 880 w 2086"/>
                <a:gd name="T63" fmla="*/ 170 h 174"/>
                <a:gd name="T64" fmla="*/ 852 w 2086"/>
                <a:gd name="T65" fmla="*/ 160 h 174"/>
                <a:gd name="T66" fmla="*/ 828 w 2086"/>
                <a:gd name="T67" fmla="*/ 134 h 174"/>
                <a:gd name="T68" fmla="*/ 790 w 2086"/>
                <a:gd name="T69" fmla="*/ 56 h 174"/>
                <a:gd name="T70" fmla="*/ 754 w 2086"/>
                <a:gd name="T71" fmla="*/ 14 h 174"/>
                <a:gd name="T72" fmla="*/ 738 w 2086"/>
                <a:gd name="T73" fmla="*/ 4 h 174"/>
                <a:gd name="T74" fmla="*/ 724 w 2086"/>
                <a:gd name="T75" fmla="*/ 0 h 174"/>
                <a:gd name="T76" fmla="*/ 694 w 2086"/>
                <a:gd name="T77" fmla="*/ 10 h 174"/>
                <a:gd name="T78" fmla="*/ 658 w 2086"/>
                <a:gd name="T79" fmla="*/ 58 h 174"/>
                <a:gd name="T80" fmla="*/ 610 w 2086"/>
                <a:gd name="T81" fmla="*/ 140 h 174"/>
                <a:gd name="T82" fmla="*/ 566 w 2086"/>
                <a:gd name="T83" fmla="*/ 170 h 174"/>
                <a:gd name="T84" fmla="*/ 528 w 2086"/>
                <a:gd name="T85" fmla="*/ 152 h 174"/>
                <a:gd name="T86" fmla="*/ 486 w 2086"/>
                <a:gd name="T87" fmla="*/ 94 h 174"/>
                <a:gd name="T88" fmla="*/ 452 w 2086"/>
                <a:gd name="T89" fmla="*/ 28 h 174"/>
                <a:gd name="T90" fmla="*/ 414 w 2086"/>
                <a:gd name="T91" fmla="*/ 4 h 174"/>
                <a:gd name="T92" fmla="*/ 380 w 2086"/>
                <a:gd name="T93" fmla="*/ 8 h 174"/>
                <a:gd name="T94" fmla="*/ 352 w 2086"/>
                <a:gd name="T95" fmla="*/ 30 h 174"/>
                <a:gd name="T96" fmla="*/ 320 w 2086"/>
                <a:gd name="T97" fmla="*/ 88 h 174"/>
                <a:gd name="T98" fmla="*/ 278 w 2086"/>
                <a:gd name="T99" fmla="*/ 152 h 174"/>
                <a:gd name="T100" fmla="*/ 240 w 2086"/>
                <a:gd name="T101" fmla="*/ 174 h 174"/>
                <a:gd name="T102" fmla="*/ 202 w 2086"/>
                <a:gd name="T103" fmla="*/ 156 h 174"/>
                <a:gd name="T104" fmla="*/ 166 w 2086"/>
                <a:gd name="T105" fmla="*/ 94 h 174"/>
                <a:gd name="T106" fmla="*/ 144 w 2086"/>
                <a:gd name="T107" fmla="*/ 42 h 174"/>
                <a:gd name="T108" fmla="*/ 98 w 2086"/>
                <a:gd name="T109" fmla="*/ 6 h 174"/>
                <a:gd name="T110" fmla="*/ 50 w 2086"/>
                <a:gd name="T111" fmla="*/ 8 h 174"/>
                <a:gd name="T112" fmla="*/ 16 w 2086"/>
                <a:gd name="T113" fmla="*/ 5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6" h="174">
                  <a:moveTo>
                    <a:pt x="2086" y="90"/>
                  </a:moveTo>
                  <a:lnTo>
                    <a:pt x="2076" y="66"/>
                  </a:lnTo>
                  <a:lnTo>
                    <a:pt x="2060" y="36"/>
                  </a:lnTo>
                  <a:lnTo>
                    <a:pt x="2050" y="22"/>
                  </a:lnTo>
                  <a:lnTo>
                    <a:pt x="2036" y="10"/>
                  </a:lnTo>
                  <a:lnTo>
                    <a:pt x="2020" y="2"/>
                  </a:lnTo>
                  <a:lnTo>
                    <a:pt x="2004" y="2"/>
                  </a:lnTo>
                  <a:lnTo>
                    <a:pt x="1990" y="4"/>
                  </a:lnTo>
                  <a:lnTo>
                    <a:pt x="1974" y="14"/>
                  </a:lnTo>
                  <a:lnTo>
                    <a:pt x="1960" y="28"/>
                  </a:lnTo>
                  <a:lnTo>
                    <a:pt x="1948" y="44"/>
                  </a:lnTo>
                  <a:lnTo>
                    <a:pt x="1936" y="68"/>
                  </a:lnTo>
                  <a:lnTo>
                    <a:pt x="1924" y="96"/>
                  </a:lnTo>
                  <a:lnTo>
                    <a:pt x="1912" y="120"/>
                  </a:lnTo>
                  <a:lnTo>
                    <a:pt x="1896" y="144"/>
                  </a:lnTo>
                  <a:lnTo>
                    <a:pt x="1882" y="158"/>
                  </a:lnTo>
                  <a:lnTo>
                    <a:pt x="1866" y="168"/>
                  </a:lnTo>
                  <a:lnTo>
                    <a:pt x="1846" y="172"/>
                  </a:lnTo>
                  <a:lnTo>
                    <a:pt x="1834" y="170"/>
                  </a:lnTo>
                  <a:lnTo>
                    <a:pt x="1824" y="168"/>
                  </a:lnTo>
                  <a:lnTo>
                    <a:pt x="1802" y="152"/>
                  </a:lnTo>
                  <a:lnTo>
                    <a:pt x="1806" y="154"/>
                  </a:lnTo>
                  <a:lnTo>
                    <a:pt x="1790" y="136"/>
                  </a:lnTo>
                  <a:lnTo>
                    <a:pt x="1774" y="108"/>
                  </a:lnTo>
                  <a:lnTo>
                    <a:pt x="1760" y="84"/>
                  </a:lnTo>
                  <a:lnTo>
                    <a:pt x="1746" y="58"/>
                  </a:lnTo>
                  <a:lnTo>
                    <a:pt x="1734" y="40"/>
                  </a:lnTo>
                  <a:lnTo>
                    <a:pt x="1718" y="22"/>
                  </a:lnTo>
                  <a:lnTo>
                    <a:pt x="1698" y="10"/>
                  </a:lnTo>
                  <a:lnTo>
                    <a:pt x="1678" y="4"/>
                  </a:lnTo>
                  <a:lnTo>
                    <a:pt x="1664" y="10"/>
                  </a:lnTo>
                  <a:lnTo>
                    <a:pt x="1658" y="14"/>
                  </a:lnTo>
                  <a:lnTo>
                    <a:pt x="1648" y="24"/>
                  </a:lnTo>
                  <a:lnTo>
                    <a:pt x="1638" y="32"/>
                  </a:lnTo>
                  <a:lnTo>
                    <a:pt x="1624" y="52"/>
                  </a:lnTo>
                  <a:lnTo>
                    <a:pt x="1610" y="82"/>
                  </a:lnTo>
                  <a:lnTo>
                    <a:pt x="1600" y="100"/>
                  </a:lnTo>
                  <a:lnTo>
                    <a:pt x="1592" y="120"/>
                  </a:lnTo>
                  <a:lnTo>
                    <a:pt x="1576" y="144"/>
                  </a:lnTo>
                  <a:lnTo>
                    <a:pt x="1558" y="160"/>
                  </a:lnTo>
                  <a:lnTo>
                    <a:pt x="1544" y="168"/>
                  </a:lnTo>
                  <a:lnTo>
                    <a:pt x="1532" y="172"/>
                  </a:lnTo>
                  <a:lnTo>
                    <a:pt x="1514" y="170"/>
                  </a:lnTo>
                  <a:lnTo>
                    <a:pt x="1502" y="166"/>
                  </a:lnTo>
                  <a:lnTo>
                    <a:pt x="1488" y="156"/>
                  </a:lnTo>
                  <a:lnTo>
                    <a:pt x="1476" y="140"/>
                  </a:lnTo>
                  <a:lnTo>
                    <a:pt x="1464" y="118"/>
                  </a:lnTo>
                  <a:lnTo>
                    <a:pt x="1448" y="86"/>
                  </a:lnTo>
                  <a:lnTo>
                    <a:pt x="1436" y="60"/>
                  </a:lnTo>
                  <a:lnTo>
                    <a:pt x="1428" y="48"/>
                  </a:lnTo>
                  <a:lnTo>
                    <a:pt x="1420" y="36"/>
                  </a:lnTo>
                  <a:lnTo>
                    <a:pt x="1408" y="26"/>
                  </a:lnTo>
                  <a:lnTo>
                    <a:pt x="1402" y="20"/>
                  </a:lnTo>
                  <a:lnTo>
                    <a:pt x="1390" y="12"/>
                  </a:lnTo>
                  <a:lnTo>
                    <a:pt x="1376" y="4"/>
                  </a:lnTo>
                  <a:lnTo>
                    <a:pt x="1362" y="2"/>
                  </a:lnTo>
                  <a:lnTo>
                    <a:pt x="1352" y="4"/>
                  </a:lnTo>
                  <a:lnTo>
                    <a:pt x="1336" y="10"/>
                  </a:lnTo>
                  <a:lnTo>
                    <a:pt x="1320" y="24"/>
                  </a:lnTo>
                  <a:lnTo>
                    <a:pt x="1304" y="50"/>
                  </a:lnTo>
                  <a:lnTo>
                    <a:pt x="1282" y="90"/>
                  </a:lnTo>
                  <a:lnTo>
                    <a:pt x="1268" y="118"/>
                  </a:lnTo>
                  <a:lnTo>
                    <a:pt x="1256" y="136"/>
                  </a:lnTo>
                  <a:lnTo>
                    <a:pt x="1246" y="148"/>
                  </a:lnTo>
                  <a:lnTo>
                    <a:pt x="1228" y="166"/>
                  </a:lnTo>
                  <a:lnTo>
                    <a:pt x="1218" y="170"/>
                  </a:lnTo>
                  <a:lnTo>
                    <a:pt x="1206" y="174"/>
                  </a:lnTo>
                  <a:lnTo>
                    <a:pt x="1190" y="170"/>
                  </a:lnTo>
                  <a:lnTo>
                    <a:pt x="1174" y="162"/>
                  </a:lnTo>
                  <a:lnTo>
                    <a:pt x="1164" y="150"/>
                  </a:lnTo>
                  <a:lnTo>
                    <a:pt x="1152" y="136"/>
                  </a:lnTo>
                  <a:lnTo>
                    <a:pt x="1144" y="118"/>
                  </a:lnTo>
                  <a:lnTo>
                    <a:pt x="1134" y="98"/>
                  </a:lnTo>
                  <a:lnTo>
                    <a:pt x="1124" y="78"/>
                  </a:lnTo>
                  <a:lnTo>
                    <a:pt x="1110" y="52"/>
                  </a:lnTo>
                  <a:lnTo>
                    <a:pt x="1094" y="28"/>
                  </a:lnTo>
                  <a:lnTo>
                    <a:pt x="1078" y="16"/>
                  </a:lnTo>
                  <a:lnTo>
                    <a:pt x="1064" y="8"/>
                  </a:lnTo>
                  <a:lnTo>
                    <a:pt x="1056" y="4"/>
                  </a:lnTo>
                  <a:lnTo>
                    <a:pt x="1044" y="0"/>
                  </a:lnTo>
                  <a:lnTo>
                    <a:pt x="1034" y="0"/>
                  </a:lnTo>
                  <a:lnTo>
                    <a:pt x="1018" y="6"/>
                  </a:lnTo>
                  <a:lnTo>
                    <a:pt x="1006" y="16"/>
                  </a:lnTo>
                  <a:lnTo>
                    <a:pt x="998" y="24"/>
                  </a:lnTo>
                  <a:lnTo>
                    <a:pt x="990" y="36"/>
                  </a:lnTo>
                  <a:lnTo>
                    <a:pt x="972" y="68"/>
                  </a:lnTo>
                  <a:lnTo>
                    <a:pt x="960" y="98"/>
                  </a:lnTo>
                  <a:lnTo>
                    <a:pt x="950" y="116"/>
                  </a:lnTo>
                  <a:lnTo>
                    <a:pt x="942" y="132"/>
                  </a:lnTo>
                  <a:lnTo>
                    <a:pt x="928" y="150"/>
                  </a:lnTo>
                  <a:lnTo>
                    <a:pt x="916" y="160"/>
                  </a:lnTo>
                  <a:lnTo>
                    <a:pt x="912" y="162"/>
                  </a:lnTo>
                  <a:lnTo>
                    <a:pt x="904" y="166"/>
                  </a:lnTo>
                  <a:lnTo>
                    <a:pt x="896" y="168"/>
                  </a:lnTo>
                  <a:lnTo>
                    <a:pt x="890" y="172"/>
                  </a:lnTo>
                  <a:lnTo>
                    <a:pt x="880" y="170"/>
                  </a:lnTo>
                  <a:lnTo>
                    <a:pt x="872" y="168"/>
                  </a:lnTo>
                  <a:lnTo>
                    <a:pt x="862" y="164"/>
                  </a:lnTo>
                  <a:lnTo>
                    <a:pt x="852" y="160"/>
                  </a:lnTo>
                  <a:lnTo>
                    <a:pt x="848" y="156"/>
                  </a:lnTo>
                  <a:lnTo>
                    <a:pt x="838" y="148"/>
                  </a:lnTo>
                  <a:lnTo>
                    <a:pt x="828" y="134"/>
                  </a:lnTo>
                  <a:lnTo>
                    <a:pt x="814" y="110"/>
                  </a:lnTo>
                  <a:lnTo>
                    <a:pt x="802" y="80"/>
                  </a:lnTo>
                  <a:lnTo>
                    <a:pt x="790" y="56"/>
                  </a:lnTo>
                  <a:lnTo>
                    <a:pt x="780" y="42"/>
                  </a:lnTo>
                  <a:lnTo>
                    <a:pt x="770" y="28"/>
                  </a:lnTo>
                  <a:lnTo>
                    <a:pt x="754" y="14"/>
                  </a:lnTo>
                  <a:lnTo>
                    <a:pt x="746" y="8"/>
                  </a:lnTo>
                  <a:lnTo>
                    <a:pt x="740" y="4"/>
                  </a:lnTo>
                  <a:lnTo>
                    <a:pt x="738" y="4"/>
                  </a:lnTo>
                  <a:lnTo>
                    <a:pt x="744" y="6"/>
                  </a:lnTo>
                  <a:lnTo>
                    <a:pt x="734" y="2"/>
                  </a:lnTo>
                  <a:lnTo>
                    <a:pt x="724" y="0"/>
                  </a:lnTo>
                  <a:lnTo>
                    <a:pt x="712" y="2"/>
                  </a:lnTo>
                  <a:lnTo>
                    <a:pt x="702" y="6"/>
                  </a:lnTo>
                  <a:lnTo>
                    <a:pt x="694" y="10"/>
                  </a:lnTo>
                  <a:lnTo>
                    <a:pt x="684" y="20"/>
                  </a:lnTo>
                  <a:lnTo>
                    <a:pt x="668" y="40"/>
                  </a:lnTo>
                  <a:lnTo>
                    <a:pt x="658" y="58"/>
                  </a:lnTo>
                  <a:lnTo>
                    <a:pt x="642" y="86"/>
                  </a:lnTo>
                  <a:lnTo>
                    <a:pt x="626" y="118"/>
                  </a:lnTo>
                  <a:lnTo>
                    <a:pt x="610" y="140"/>
                  </a:lnTo>
                  <a:lnTo>
                    <a:pt x="592" y="162"/>
                  </a:lnTo>
                  <a:lnTo>
                    <a:pt x="578" y="166"/>
                  </a:lnTo>
                  <a:lnTo>
                    <a:pt x="566" y="170"/>
                  </a:lnTo>
                  <a:lnTo>
                    <a:pt x="546" y="166"/>
                  </a:lnTo>
                  <a:lnTo>
                    <a:pt x="532" y="156"/>
                  </a:lnTo>
                  <a:lnTo>
                    <a:pt x="528" y="152"/>
                  </a:lnTo>
                  <a:lnTo>
                    <a:pt x="512" y="134"/>
                  </a:lnTo>
                  <a:lnTo>
                    <a:pt x="496" y="112"/>
                  </a:lnTo>
                  <a:lnTo>
                    <a:pt x="486" y="94"/>
                  </a:lnTo>
                  <a:lnTo>
                    <a:pt x="476" y="72"/>
                  </a:lnTo>
                  <a:lnTo>
                    <a:pt x="464" y="50"/>
                  </a:lnTo>
                  <a:lnTo>
                    <a:pt x="452" y="28"/>
                  </a:lnTo>
                  <a:lnTo>
                    <a:pt x="434" y="14"/>
                  </a:lnTo>
                  <a:lnTo>
                    <a:pt x="422" y="8"/>
                  </a:lnTo>
                  <a:lnTo>
                    <a:pt x="414" y="4"/>
                  </a:lnTo>
                  <a:lnTo>
                    <a:pt x="404" y="2"/>
                  </a:lnTo>
                  <a:lnTo>
                    <a:pt x="392" y="4"/>
                  </a:lnTo>
                  <a:lnTo>
                    <a:pt x="380" y="8"/>
                  </a:lnTo>
                  <a:lnTo>
                    <a:pt x="368" y="14"/>
                  </a:lnTo>
                  <a:lnTo>
                    <a:pt x="358" y="24"/>
                  </a:lnTo>
                  <a:lnTo>
                    <a:pt x="352" y="30"/>
                  </a:lnTo>
                  <a:lnTo>
                    <a:pt x="342" y="46"/>
                  </a:lnTo>
                  <a:lnTo>
                    <a:pt x="332" y="62"/>
                  </a:lnTo>
                  <a:lnTo>
                    <a:pt x="320" y="88"/>
                  </a:lnTo>
                  <a:lnTo>
                    <a:pt x="308" y="110"/>
                  </a:lnTo>
                  <a:lnTo>
                    <a:pt x="294" y="132"/>
                  </a:lnTo>
                  <a:lnTo>
                    <a:pt x="278" y="152"/>
                  </a:lnTo>
                  <a:lnTo>
                    <a:pt x="266" y="162"/>
                  </a:lnTo>
                  <a:lnTo>
                    <a:pt x="256" y="170"/>
                  </a:lnTo>
                  <a:lnTo>
                    <a:pt x="240" y="174"/>
                  </a:lnTo>
                  <a:lnTo>
                    <a:pt x="226" y="170"/>
                  </a:lnTo>
                  <a:lnTo>
                    <a:pt x="212" y="164"/>
                  </a:lnTo>
                  <a:lnTo>
                    <a:pt x="202" y="156"/>
                  </a:lnTo>
                  <a:lnTo>
                    <a:pt x="188" y="136"/>
                  </a:lnTo>
                  <a:lnTo>
                    <a:pt x="176" y="112"/>
                  </a:lnTo>
                  <a:lnTo>
                    <a:pt x="166" y="94"/>
                  </a:lnTo>
                  <a:lnTo>
                    <a:pt x="162" y="76"/>
                  </a:lnTo>
                  <a:lnTo>
                    <a:pt x="154" y="62"/>
                  </a:lnTo>
                  <a:lnTo>
                    <a:pt x="144" y="42"/>
                  </a:lnTo>
                  <a:lnTo>
                    <a:pt x="132" y="28"/>
                  </a:lnTo>
                  <a:lnTo>
                    <a:pt x="122" y="18"/>
                  </a:lnTo>
                  <a:lnTo>
                    <a:pt x="98" y="6"/>
                  </a:lnTo>
                  <a:lnTo>
                    <a:pt x="74" y="0"/>
                  </a:lnTo>
                  <a:lnTo>
                    <a:pt x="58" y="4"/>
                  </a:lnTo>
                  <a:lnTo>
                    <a:pt x="50" y="8"/>
                  </a:lnTo>
                  <a:lnTo>
                    <a:pt x="40" y="18"/>
                  </a:lnTo>
                  <a:lnTo>
                    <a:pt x="30" y="32"/>
                  </a:lnTo>
                  <a:lnTo>
                    <a:pt x="16" y="56"/>
                  </a:lnTo>
                  <a:lnTo>
                    <a:pt x="6" y="74"/>
                  </a:lnTo>
                  <a:lnTo>
                    <a:pt x="0" y="84"/>
                  </a:lnTo>
                </a:path>
              </a:pathLst>
            </a:custGeom>
            <a:noFill/>
            <a:ln w="15875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" name="Group 38"/>
          <p:cNvGrpSpPr>
            <a:grpSpLocks noChangeAspect="1"/>
          </p:cNvGrpSpPr>
          <p:nvPr/>
        </p:nvGrpSpPr>
        <p:grpSpPr bwMode="auto">
          <a:xfrm rot="962817">
            <a:off x="1128998" y="1858153"/>
            <a:ext cx="2182813" cy="206375"/>
            <a:chOff x="3120" y="3600"/>
            <a:chExt cx="2112" cy="200"/>
          </a:xfrm>
        </p:grpSpPr>
        <p:sp>
          <p:nvSpPr>
            <p:cNvPr id="13" name="AutoShape 37"/>
            <p:cNvSpPr>
              <a:spLocks noChangeAspect="1" noChangeArrowheads="1" noTextEdit="1"/>
            </p:cNvSpPr>
            <p:nvPr/>
          </p:nvSpPr>
          <p:spPr bwMode="auto">
            <a:xfrm>
              <a:off x="3120" y="3600"/>
              <a:ext cx="2112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9"/>
            <p:cNvSpPr>
              <a:spLocks/>
            </p:cNvSpPr>
            <p:nvPr/>
          </p:nvSpPr>
          <p:spPr bwMode="auto">
            <a:xfrm>
              <a:off x="3134" y="3612"/>
              <a:ext cx="2084" cy="174"/>
            </a:xfrm>
            <a:custGeom>
              <a:avLst/>
              <a:gdLst>
                <a:gd name="T0" fmla="*/ 2058 w 2084"/>
                <a:gd name="T1" fmla="*/ 138 h 174"/>
                <a:gd name="T2" fmla="*/ 2018 w 2084"/>
                <a:gd name="T3" fmla="*/ 172 h 174"/>
                <a:gd name="T4" fmla="*/ 1972 w 2084"/>
                <a:gd name="T5" fmla="*/ 160 h 174"/>
                <a:gd name="T6" fmla="*/ 1934 w 2084"/>
                <a:gd name="T7" fmla="*/ 106 h 174"/>
                <a:gd name="T8" fmla="*/ 1894 w 2084"/>
                <a:gd name="T9" fmla="*/ 30 h 174"/>
                <a:gd name="T10" fmla="*/ 1844 w 2084"/>
                <a:gd name="T11" fmla="*/ 2 h 174"/>
                <a:gd name="T12" fmla="*/ 1800 w 2084"/>
                <a:gd name="T13" fmla="*/ 22 h 174"/>
                <a:gd name="T14" fmla="*/ 1774 w 2084"/>
                <a:gd name="T15" fmla="*/ 66 h 174"/>
                <a:gd name="T16" fmla="*/ 1732 w 2084"/>
                <a:gd name="T17" fmla="*/ 134 h 174"/>
                <a:gd name="T18" fmla="*/ 1676 w 2084"/>
                <a:gd name="T19" fmla="*/ 170 h 174"/>
                <a:gd name="T20" fmla="*/ 1646 w 2084"/>
                <a:gd name="T21" fmla="*/ 150 h 174"/>
                <a:gd name="T22" fmla="*/ 1608 w 2084"/>
                <a:gd name="T23" fmla="*/ 92 h 174"/>
                <a:gd name="T24" fmla="*/ 1574 w 2084"/>
                <a:gd name="T25" fmla="*/ 30 h 174"/>
                <a:gd name="T26" fmla="*/ 1530 w 2084"/>
                <a:gd name="T27" fmla="*/ 2 h 174"/>
                <a:gd name="T28" fmla="*/ 1486 w 2084"/>
                <a:gd name="T29" fmla="*/ 18 h 174"/>
                <a:gd name="T30" fmla="*/ 1448 w 2084"/>
                <a:gd name="T31" fmla="*/ 88 h 174"/>
                <a:gd name="T32" fmla="*/ 1418 w 2084"/>
                <a:gd name="T33" fmla="*/ 138 h 174"/>
                <a:gd name="T34" fmla="*/ 1388 w 2084"/>
                <a:gd name="T35" fmla="*/ 162 h 174"/>
                <a:gd name="T36" fmla="*/ 1350 w 2084"/>
                <a:gd name="T37" fmla="*/ 170 h 174"/>
                <a:gd name="T38" fmla="*/ 1302 w 2084"/>
                <a:gd name="T39" fmla="*/ 124 h 174"/>
                <a:gd name="T40" fmla="*/ 1254 w 2084"/>
                <a:gd name="T41" fmla="*/ 38 h 174"/>
                <a:gd name="T42" fmla="*/ 1216 w 2084"/>
                <a:gd name="T43" fmla="*/ 4 h 174"/>
                <a:gd name="T44" fmla="*/ 1174 w 2084"/>
                <a:gd name="T45" fmla="*/ 12 h 174"/>
                <a:gd name="T46" fmla="*/ 1142 w 2084"/>
                <a:gd name="T47" fmla="*/ 56 h 174"/>
                <a:gd name="T48" fmla="*/ 1108 w 2084"/>
                <a:gd name="T49" fmla="*/ 122 h 174"/>
                <a:gd name="T50" fmla="*/ 1062 w 2084"/>
                <a:gd name="T51" fmla="*/ 166 h 174"/>
                <a:gd name="T52" fmla="*/ 1032 w 2084"/>
                <a:gd name="T53" fmla="*/ 174 h 174"/>
                <a:gd name="T54" fmla="*/ 996 w 2084"/>
                <a:gd name="T55" fmla="*/ 150 h 174"/>
                <a:gd name="T56" fmla="*/ 958 w 2084"/>
                <a:gd name="T57" fmla="*/ 76 h 174"/>
                <a:gd name="T58" fmla="*/ 926 w 2084"/>
                <a:gd name="T59" fmla="*/ 24 h 174"/>
                <a:gd name="T60" fmla="*/ 902 w 2084"/>
                <a:gd name="T61" fmla="*/ 8 h 174"/>
                <a:gd name="T62" fmla="*/ 878 w 2084"/>
                <a:gd name="T63" fmla="*/ 4 h 174"/>
                <a:gd name="T64" fmla="*/ 852 w 2084"/>
                <a:gd name="T65" fmla="*/ 14 h 174"/>
                <a:gd name="T66" fmla="*/ 826 w 2084"/>
                <a:gd name="T67" fmla="*/ 40 h 174"/>
                <a:gd name="T68" fmla="*/ 788 w 2084"/>
                <a:gd name="T69" fmla="*/ 118 h 174"/>
                <a:gd name="T70" fmla="*/ 754 w 2084"/>
                <a:gd name="T71" fmla="*/ 160 h 174"/>
                <a:gd name="T72" fmla="*/ 738 w 2084"/>
                <a:gd name="T73" fmla="*/ 170 h 174"/>
                <a:gd name="T74" fmla="*/ 724 w 2084"/>
                <a:gd name="T75" fmla="*/ 174 h 174"/>
                <a:gd name="T76" fmla="*/ 692 w 2084"/>
                <a:gd name="T77" fmla="*/ 162 h 174"/>
                <a:gd name="T78" fmla="*/ 656 w 2084"/>
                <a:gd name="T79" fmla="*/ 116 h 174"/>
                <a:gd name="T80" fmla="*/ 608 w 2084"/>
                <a:gd name="T81" fmla="*/ 34 h 174"/>
                <a:gd name="T82" fmla="*/ 564 w 2084"/>
                <a:gd name="T83" fmla="*/ 4 h 174"/>
                <a:gd name="T84" fmla="*/ 526 w 2084"/>
                <a:gd name="T85" fmla="*/ 22 h 174"/>
                <a:gd name="T86" fmla="*/ 484 w 2084"/>
                <a:gd name="T87" fmla="*/ 80 h 174"/>
                <a:gd name="T88" fmla="*/ 450 w 2084"/>
                <a:gd name="T89" fmla="*/ 146 h 174"/>
                <a:gd name="T90" fmla="*/ 414 w 2084"/>
                <a:gd name="T91" fmla="*/ 170 h 174"/>
                <a:gd name="T92" fmla="*/ 378 w 2084"/>
                <a:gd name="T93" fmla="*/ 166 h 174"/>
                <a:gd name="T94" fmla="*/ 350 w 2084"/>
                <a:gd name="T95" fmla="*/ 144 h 174"/>
                <a:gd name="T96" fmla="*/ 318 w 2084"/>
                <a:gd name="T97" fmla="*/ 86 h 174"/>
                <a:gd name="T98" fmla="*/ 276 w 2084"/>
                <a:gd name="T99" fmla="*/ 22 h 174"/>
                <a:gd name="T100" fmla="*/ 240 w 2084"/>
                <a:gd name="T101" fmla="*/ 0 h 174"/>
                <a:gd name="T102" fmla="*/ 200 w 2084"/>
                <a:gd name="T103" fmla="*/ 18 h 174"/>
                <a:gd name="T104" fmla="*/ 166 w 2084"/>
                <a:gd name="T105" fmla="*/ 80 h 174"/>
                <a:gd name="T106" fmla="*/ 142 w 2084"/>
                <a:gd name="T107" fmla="*/ 132 h 174"/>
                <a:gd name="T108" fmla="*/ 96 w 2084"/>
                <a:gd name="T109" fmla="*/ 168 h 174"/>
                <a:gd name="T110" fmla="*/ 50 w 2084"/>
                <a:gd name="T111" fmla="*/ 166 h 174"/>
                <a:gd name="T112" fmla="*/ 14 w 2084"/>
                <a:gd name="T113" fmla="*/ 11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4" h="174">
                  <a:moveTo>
                    <a:pt x="2084" y="84"/>
                  </a:moveTo>
                  <a:lnTo>
                    <a:pt x="2074" y="108"/>
                  </a:lnTo>
                  <a:lnTo>
                    <a:pt x="2058" y="138"/>
                  </a:lnTo>
                  <a:lnTo>
                    <a:pt x="2048" y="152"/>
                  </a:lnTo>
                  <a:lnTo>
                    <a:pt x="2034" y="164"/>
                  </a:lnTo>
                  <a:lnTo>
                    <a:pt x="2018" y="172"/>
                  </a:lnTo>
                  <a:lnTo>
                    <a:pt x="2002" y="172"/>
                  </a:lnTo>
                  <a:lnTo>
                    <a:pt x="1988" y="170"/>
                  </a:lnTo>
                  <a:lnTo>
                    <a:pt x="1972" y="160"/>
                  </a:lnTo>
                  <a:lnTo>
                    <a:pt x="1958" y="146"/>
                  </a:lnTo>
                  <a:lnTo>
                    <a:pt x="1946" y="130"/>
                  </a:lnTo>
                  <a:lnTo>
                    <a:pt x="1934" y="106"/>
                  </a:lnTo>
                  <a:lnTo>
                    <a:pt x="1922" y="78"/>
                  </a:lnTo>
                  <a:lnTo>
                    <a:pt x="1910" y="54"/>
                  </a:lnTo>
                  <a:lnTo>
                    <a:pt x="1894" y="30"/>
                  </a:lnTo>
                  <a:lnTo>
                    <a:pt x="1882" y="16"/>
                  </a:lnTo>
                  <a:lnTo>
                    <a:pt x="1864" y="6"/>
                  </a:lnTo>
                  <a:lnTo>
                    <a:pt x="1844" y="2"/>
                  </a:lnTo>
                  <a:lnTo>
                    <a:pt x="1834" y="4"/>
                  </a:lnTo>
                  <a:lnTo>
                    <a:pt x="1822" y="6"/>
                  </a:lnTo>
                  <a:lnTo>
                    <a:pt x="1800" y="22"/>
                  </a:lnTo>
                  <a:lnTo>
                    <a:pt x="1804" y="20"/>
                  </a:lnTo>
                  <a:lnTo>
                    <a:pt x="1788" y="38"/>
                  </a:lnTo>
                  <a:lnTo>
                    <a:pt x="1774" y="66"/>
                  </a:lnTo>
                  <a:lnTo>
                    <a:pt x="1760" y="90"/>
                  </a:lnTo>
                  <a:lnTo>
                    <a:pt x="1746" y="116"/>
                  </a:lnTo>
                  <a:lnTo>
                    <a:pt x="1732" y="134"/>
                  </a:lnTo>
                  <a:lnTo>
                    <a:pt x="1716" y="152"/>
                  </a:lnTo>
                  <a:lnTo>
                    <a:pt x="1698" y="164"/>
                  </a:lnTo>
                  <a:lnTo>
                    <a:pt x="1676" y="170"/>
                  </a:lnTo>
                  <a:lnTo>
                    <a:pt x="1662" y="164"/>
                  </a:lnTo>
                  <a:lnTo>
                    <a:pt x="1656" y="160"/>
                  </a:lnTo>
                  <a:lnTo>
                    <a:pt x="1646" y="150"/>
                  </a:lnTo>
                  <a:lnTo>
                    <a:pt x="1638" y="142"/>
                  </a:lnTo>
                  <a:lnTo>
                    <a:pt x="1624" y="122"/>
                  </a:lnTo>
                  <a:lnTo>
                    <a:pt x="1608" y="92"/>
                  </a:lnTo>
                  <a:lnTo>
                    <a:pt x="1600" y="74"/>
                  </a:lnTo>
                  <a:lnTo>
                    <a:pt x="1590" y="54"/>
                  </a:lnTo>
                  <a:lnTo>
                    <a:pt x="1574" y="30"/>
                  </a:lnTo>
                  <a:lnTo>
                    <a:pt x="1556" y="14"/>
                  </a:lnTo>
                  <a:lnTo>
                    <a:pt x="1544" y="6"/>
                  </a:lnTo>
                  <a:lnTo>
                    <a:pt x="1530" y="2"/>
                  </a:lnTo>
                  <a:lnTo>
                    <a:pt x="1514" y="2"/>
                  </a:lnTo>
                  <a:lnTo>
                    <a:pt x="1500" y="8"/>
                  </a:lnTo>
                  <a:lnTo>
                    <a:pt x="1486" y="18"/>
                  </a:lnTo>
                  <a:lnTo>
                    <a:pt x="1474" y="34"/>
                  </a:lnTo>
                  <a:lnTo>
                    <a:pt x="1462" y="56"/>
                  </a:lnTo>
                  <a:lnTo>
                    <a:pt x="1448" y="88"/>
                  </a:lnTo>
                  <a:lnTo>
                    <a:pt x="1434" y="114"/>
                  </a:lnTo>
                  <a:lnTo>
                    <a:pt x="1426" y="126"/>
                  </a:lnTo>
                  <a:lnTo>
                    <a:pt x="1418" y="138"/>
                  </a:lnTo>
                  <a:lnTo>
                    <a:pt x="1406" y="148"/>
                  </a:lnTo>
                  <a:lnTo>
                    <a:pt x="1402" y="154"/>
                  </a:lnTo>
                  <a:lnTo>
                    <a:pt x="1388" y="162"/>
                  </a:lnTo>
                  <a:lnTo>
                    <a:pt x="1374" y="170"/>
                  </a:lnTo>
                  <a:lnTo>
                    <a:pt x="1360" y="172"/>
                  </a:lnTo>
                  <a:lnTo>
                    <a:pt x="1350" y="170"/>
                  </a:lnTo>
                  <a:lnTo>
                    <a:pt x="1334" y="162"/>
                  </a:lnTo>
                  <a:lnTo>
                    <a:pt x="1318" y="150"/>
                  </a:lnTo>
                  <a:lnTo>
                    <a:pt x="1302" y="124"/>
                  </a:lnTo>
                  <a:lnTo>
                    <a:pt x="1280" y="84"/>
                  </a:lnTo>
                  <a:lnTo>
                    <a:pt x="1266" y="56"/>
                  </a:lnTo>
                  <a:lnTo>
                    <a:pt x="1254" y="38"/>
                  </a:lnTo>
                  <a:lnTo>
                    <a:pt x="1244" y="26"/>
                  </a:lnTo>
                  <a:lnTo>
                    <a:pt x="1226" y="8"/>
                  </a:lnTo>
                  <a:lnTo>
                    <a:pt x="1216" y="4"/>
                  </a:lnTo>
                  <a:lnTo>
                    <a:pt x="1204" y="0"/>
                  </a:lnTo>
                  <a:lnTo>
                    <a:pt x="1188" y="4"/>
                  </a:lnTo>
                  <a:lnTo>
                    <a:pt x="1174" y="12"/>
                  </a:lnTo>
                  <a:lnTo>
                    <a:pt x="1162" y="24"/>
                  </a:lnTo>
                  <a:lnTo>
                    <a:pt x="1152" y="38"/>
                  </a:lnTo>
                  <a:lnTo>
                    <a:pt x="1142" y="56"/>
                  </a:lnTo>
                  <a:lnTo>
                    <a:pt x="1132" y="76"/>
                  </a:lnTo>
                  <a:lnTo>
                    <a:pt x="1122" y="96"/>
                  </a:lnTo>
                  <a:lnTo>
                    <a:pt x="1108" y="122"/>
                  </a:lnTo>
                  <a:lnTo>
                    <a:pt x="1092" y="146"/>
                  </a:lnTo>
                  <a:lnTo>
                    <a:pt x="1078" y="158"/>
                  </a:lnTo>
                  <a:lnTo>
                    <a:pt x="1062" y="166"/>
                  </a:lnTo>
                  <a:lnTo>
                    <a:pt x="1054" y="170"/>
                  </a:lnTo>
                  <a:lnTo>
                    <a:pt x="1044" y="174"/>
                  </a:lnTo>
                  <a:lnTo>
                    <a:pt x="1032" y="174"/>
                  </a:lnTo>
                  <a:lnTo>
                    <a:pt x="1018" y="166"/>
                  </a:lnTo>
                  <a:lnTo>
                    <a:pt x="1004" y="158"/>
                  </a:lnTo>
                  <a:lnTo>
                    <a:pt x="996" y="150"/>
                  </a:lnTo>
                  <a:lnTo>
                    <a:pt x="990" y="138"/>
                  </a:lnTo>
                  <a:lnTo>
                    <a:pt x="972" y="106"/>
                  </a:lnTo>
                  <a:lnTo>
                    <a:pt x="958" y="76"/>
                  </a:lnTo>
                  <a:lnTo>
                    <a:pt x="950" y="56"/>
                  </a:lnTo>
                  <a:lnTo>
                    <a:pt x="940" y="42"/>
                  </a:lnTo>
                  <a:lnTo>
                    <a:pt x="926" y="24"/>
                  </a:lnTo>
                  <a:lnTo>
                    <a:pt x="916" y="14"/>
                  </a:lnTo>
                  <a:lnTo>
                    <a:pt x="910" y="12"/>
                  </a:lnTo>
                  <a:lnTo>
                    <a:pt x="902" y="8"/>
                  </a:lnTo>
                  <a:lnTo>
                    <a:pt x="896" y="4"/>
                  </a:lnTo>
                  <a:lnTo>
                    <a:pt x="888" y="2"/>
                  </a:lnTo>
                  <a:lnTo>
                    <a:pt x="878" y="4"/>
                  </a:lnTo>
                  <a:lnTo>
                    <a:pt x="870" y="6"/>
                  </a:lnTo>
                  <a:lnTo>
                    <a:pt x="860" y="10"/>
                  </a:lnTo>
                  <a:lnTo>
                    <a:pt x="852" y="14"/>
                  </a:lnTo>
                  <a:lnTo>
                    <a:pt x="846" y="18"/>
                  </a:lnTo>
                  <a:lnTo>
                    <a:pt x="838" y="26"/>
                  </a:lnTo>
                  <a:lnTo>
                    <a:pt x="826" y="40"/>
                  </a:lnTo>
                  <a:lnTo>
                    <a:pt x="812" y="64"/>
                  </a:lnTo>
                  <a:lnTo>
                    <a:pt x="800" y="94"/>
                  </a:lnTo>
                  <a:lnTo>
                    <a:pt x="788" y="118"/>
                  </a:lnTo>
                  <a:lnTo>
                    <a:pt x="780" y="132"/>
                  </a:lnTo>
                  <a:lnTo>
                    <a:pt x="770" y="146"/>
                  </a:lnTo>
                  <a:lnTo>
                    <a:pt x="754" y="160"/>
                  </a:lnTo>
                  <a:lnTo>
                    <a:pt x="746" y="166"/>
                  </a:lnTo>
                  <a:lnTo>
                    <a:pt x="740" y="168"/>
                  </a:lnTo>
                  <a:lnTo>
                    <a:pt x="738" y="170"/>
                  </a:lnTo>
                  <a:lnTo>
                    <a:pt x="742" y="168"/>
                  </a:lnTo>
                  <a:lnTo>
                    <a:pt x="732" y="172"/>
                  </a:lnTo>
                  <a:lnTo>
                    <a:pt x="724" y="174"/>
                  </a:lnTo>
                  <a:lnTo>
                    <a:pt x="710" y="172"/>
                  </a:lnTo>
                  <a:lnTo>
                    <a:pt x="700" y="168"/>
                  </a:lnTo>
                  <a:lnTo>
                    <a:pt x="692" y="162"/>
                  </a:lnTo>
                  <a:lnTo>
                    <a:pt x="682" y="154"/>
                  </a:lnTo>
                  <a:lnTo>
                    <a:pt x="666" y="134"/>
                  </a:lnTo>
                  <a:lnTo>
                    <a:pt x="656" y="116"/>
                  </a:lnTo>
                  <a:lnTo>
                    <a:pt x="640" y="88"/>
                  </a:lnTo>
                  <a:lnTo>
                    <a:pt x="624" y="56"/>
                  </a:lnTo>
                  <a:lnTo>
                    <a:pt x="608" y="34"/>
                  </a:lnTo>
                  <a:lnTo>
                    <a:pt x="590" y="12"/>
                  </a:lnTo>
                  <a:lnTo>
                    <a:pt x="578" y="8"/>
                  </a:lnTo>
                  <a:lnTo>
                    <a:pt x="564" y="4"/>
                  </a:lnTo>
                  <a:lnTo>
                    <a:pt x="544" y="8"/>
                  </a:lnTo>
                  <a:lnTo>
                    <a:pt x="530" y="18"/>
                  </a:lnTo>
                  <a:lnTo>
                    <a:pt x="526" y="22"/>
                  </a:lnTo>
                  <a:lnTo>
                    <a:pt x="510" y="40"/>
                  </a:lnTo>
                  <a:lnTo>
                    <a:pt x="494" y="62"/>
                  </a:lnTo>
                  <a:lnTo>
                    <a:pt x="484" y="80"/>
                  </a:lnTo>
                  <a:lnTo>
                    <a:pt x="474" y="102"/>
                  </a:lnTo>
                  <a:lnTo>
                    <a:pt x="464" y="124"/>
                  </a:lnTo>
                  <a:lnTo>
                    <a:pt x="450" y="146"/>
                  </a:lnTo>
                  <a:lnTo>
                    <a:pt x="432" y="160"/>
                  </a:lnTo>
                  <a:lnTo>
                    <a:pt x="422" y="166"/>
                  </a:lnTo>
                  <a:lnTo>
                    <a:pt x="414" y="170"/>
                  </a:lnTo>
                  <a:lnTo>
                    <a:pt x="404" y="172"/>
                  </a:lnTo>
                  <a:lnTo>
                    <a:pt x="390" y="170"/>
                  </a:lnTo>
                  <a:lnTo>
                    <a:pt x="378" y="166"/>
                  </a:lnTo>
                  <a:lnTo>
                    <a:pt x="368" y="160"/>
                  </a:lnTo>
                  <a:lnTo>
                    <a:pt x="356" y="150"/>
                  </a:lnTo>
                  <a:lnTo>
                    <a:pt x="350" y="144"/>
                  </a:lnTo>
                  <a:lnTo>
                    <a:pt x="342" y="128"/>
                  </a:lnTo>
                  <a:lnTo>
                    <a:pt x="332" y="112"/>
                  </a:lnTo>
                  <a:lnTo>
                    <a:pt x="318" y="86"/>
                  </a:lnTo>
                  <a:lnTo>
                    <a:pt x="306" y="64"/>
                  </a:lnTo>
                  <a:lnTo>
                    <a:pt x="292" y="42"/>
                  </a:lnTo>
                  <a:lnTo>
                    <a:pt x="276" y="22"/>
                  </a:lnTo>
                  <a:lnTo>
                    <a:pt x="266" y="12"/>
                  </a:lnTo>
                  <a:lnTo>
                    <a:pt x="254" y="4"/>
                  </a:lnTo>
                  <a:lnTo>
                    <a:pt x="240" y="0"/>
                  </a:lnTo>
                  <a:lnTo>
                    <a:pt x="224" y="4"/>
                  </a:lnTo>
                  <a:lnTo>
                    <a:pt x="212" y="8"/>
                  </a:lnTo>
                  <a:lnTo>
                    <a:pt x="200" y="18"/>
                  </a:lnTo>
                  <a:lnTo>
                    <a:pt x="186" y="38"/>
                  </a:lnTo>
                  <a:lnTo>
                    <a:pt x="174" y="62"/>
                  </a:lnTo>
                  <a:lnTo>
                    <a:pt x="166" y="80"/>
                  </a:lnTo>
                  <a:lnTo>
                    <a:pt x="160" y="98"/>
                  </a:lnTo>
                  <a:lnTo>
                    <a:pt x="152" y="112"/>
                  </a:lnTo>
                  <a:lnTo>
                    <a:pt x="142" y="132"/>
                  </a:lnTo>
                  <a:lnTo>
                    <a:pt x="130" y="146"/>
                  </a:lnTo>
                  <a:lnTo>
                    <a:pt x="120" y="156"/>
                  </a:lnTo>
                  <a:lnTo>
                    <a:pt x="96" y="168"/>
                  </a:lnTo>
                  <a:lnTo>
                    <a:pt x="72" y="174"/>
                  </a:lnTo>
                  <a:lnTo>
                    <a:pt x="56" y="168"/>
                  </a:lnTo>
                  <a:lnTo>
                    <a:pt x="50" y="166"/>
                  </a:lnTo>
                  <a:lnTo>
                    <a:pt x="40" y="156"/>
                  </a:lnTo>
                  <a:lnTo>
                    <a:pt x="30" y="142"/>
                  </a:lnTo>
                  <a:lnTo>
                    <a:pt x="14" y="118"/>
                  </a:lnTo>
                  <a:lnTo>
                    <a:pt x="4" y="100"/>
                  </a:lnTo>
                  <a:lnTo>
                    <a:pt x="0" y="90"/>
                  </a:lnTo>
                </a:path>
              </a:pathLst>
            </a:custGeom>
            <a:noFill/>
            <a:ln w="38100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40"/>
            <p:cNvSpPr>
              <a:spLocks/>
            </p:cNvSpPr>
            <p:nvPr/>
          </p:nvSpPr>
          <p:spPr bwMode="auto">
            <a:xfrm>
              <a:off x="3132" y="3612"/>
              <a:ext cx="2086" cy="174"/>
            </a:xfrm>
            <a:custGeom>
              <a:avLst/>
              <a:gdLst>
                <a:gd name="T0" fmla="*/ 2060 w 2086"/>
                <a:gd name="T1" fmla="*/ 36 h 174"/>
                <a:gd name="T2" fmla="*/ 2020 w 2086"/>
                <a:gd name="T3" fmla="*/ 2 h 174"/>
                <a:gd name="T4" fmla="*/ 1974 w 2086"/>
                <a:gd name="T5" fmla="*/ 14 h 174"/>
                <a:gd name="T6" fmla="*/ 1936 w 2086"/>
                <a:gd name="T7" fmla="*/ 68 h 174"/>
                <a:gd name="T8" fmla="*/ 1896 w 2086"/>
                <a:gd name="T9" fmla="*/ 144 h 174"/>
                <a:gd name="T10" fmla="*/ 1846 w 2086"/>
                <a:gd name="T11" fmla="*/ 172 h 174"/>
                <a:gd name="T12" fmla="*/ 1802 w 2086"/>
                <a:gd name="T13" fmla="*/ 152 h 174"/>
                <a:gd name="T14" fmla="*/ 1774 w 2086"/>
                <a:gd name="T15" fmla="*/ 108 h 174"/>
                <a:gd name="T16" fmla="*/ 1734 w 2086"/>
                <a:gd name="T17" fmla="*/ 40 h 174"/>
                <a:gd name="T18" fmla="*/ 1678 w 2086"/>
                <a:gd name="T19" fmla="*/ 4 h 174"/>
                <a:gd name="T20" fmla="*/ 1648 w 2086"/>
                <a:gd name="T21" fmla="*/ 24 h 174"/>
                <a:gd name="T22" fmla="*/ 1610 w 2086"/>
                <a:gd name="T23" fmla="*/ 82 h 174"/>
                <a:gd name="T24" fmla="*/ 1576 w 2086"/>
                <a:gd name="T25" fmla="*/ 144 h 174"/>
                <a:gd name="T26" fmla="*/ 1532 w 2086"/>
                <a:gd name="T27" fmla="*/ 172 h 174"/>
                <a:gd name="T28" fmla="*/ 1488 w 2086"/>
                <a:gd name="T29" fmla="*/ 156 h 174"/>
                <a:gd name="T30" fmla="*/ 1448 w 2086"/>
                <a:gd name="T31" fmla="*/ 86 h 174"/>
                <a:gd name="T32" fmla="*/ 1420 w 2086"/>
                <a:gd name="T33" fmla="*/ 36 h 174"/>
                <a:gd name="T34" fmla="*/ 1390 w 2086"/>
                <a:gd name="T35" fmla="*/ 12 h 174"/>
                <a:gd name="T36" fmla="*/ 1352 w 2086"/>
                <a:gd name="T37" fmla="*/ 4 h 174"/>
                <a:gd name="T38" fmla="*/ 1304 w 2086"/>
                <a:gd name="T39" fmla="*/ 50 h 174"/>
                <a:gd name="T40" fmla="*/ 1256 w 2086"/>
                <a:gd name="T41" fmla="*/ 136 h 174"/>
                <a:gd name="T42" fmla="*/ 1218 w 2086"/>
                <a:gd name="T43" fmla="*/ 170 h 174"/>
                <a:gd name="T44" fmla="*/ 1174 w 2086"/>
                <a:gd name="T45" fmla="*/ 162 h 174"/>
                <a:gd name="T46" fmla="*/ 1144 w 2086"/>
                <a:gd name="T47" fmla="*/ 118 h 174"/>
                <a:gd name="T48" fmla="*/ 1110 w 2086"/>
                <a:gd name="T49" fmla="*/ 52 h 174"/>
                <a:gd name="T50" fmla="*/ 1064 w 2086"/>
                <a:gd name="T51" fmla="*/ 8 h 174"/>
                <a:gd name="T52" fmla="*/ 1034 w 2086"/>
                <a:gd name="T53" fmla="*/ 0 h 174"/>
                <a:gd name="T54" fmla="*/ 998 w 2086"/>
                <a:gd name="T55" fmla="*/ 24 h 174"/>
                <a:gd name="T56" fmla="*/ 960 w 2086"/>
                <a:gd name="T57" fmla="*/ 98 h 174"/>
                <a:gd name="T58" fmla="*/ 928 w 2086"/>
                <a:gd name="T59" fmla="*/ 150 h 174"/>
                <a:gd name="T60" fmla="*/ 904 w 2086"/>
                <a:gd name="T61" fmla="*/ 166 h 174"/>
                <a:gd name="T62" fmla="*/ 880 w 2086"/>
                <a:gd name="T63" fmla="*/ 170 h 174"/>
                <a:gd name="T64" fmla="*/ 852 w 2086"/>
                <a:gd name="T65" fmla="*/ 160 h 174"/>
                <a:gd name="T66" fmla="*/ 828 w 2086"/>
                <a:gd name="T67" fmla="*/ 134 h 174"/>
                <a:gd name="T68" fmla="*/ 790 w 2086"/>
                <a:gd name="T69" fmla="*/ 56 h 174"/>
                <a:gd name="T70" fmla="*/ 754 w 2086"/>
                <a:gd name="T71" fmla="*/ 14 h 174"/>
                <a:gd name="T72" fmla="*/ 738 w 2086"/>
                <a:gd name="T73" fmla="*/ 4 h 174"/>
                <a:gd name="T74" fmla="*/ 724 w 2086"/>
                <a:gd name="T75" fmla="*/ 0 h 174"/>
                <a:gd name="T76" fmla="*/ 694 w 2086"/>
                <a:gd name="T77" fmla="*/ 10 h 174"/>
                <a:gd name="T78" fmla="*/ 658 w 2086"/>
                <a:gd name="T79" fmla="*/ 58 h 174"/>
                <a:gd name="T80" fmla="*/ 610 w 2086"/>
                <a:gd name="T81" fmla="*/ 140 h 174"/>
                <a:gd name="T82" fmla="*/ 566 w 2086"/>
                <a:gd name="T83" fmla="*/ 170 h 174"/>
                <a:gd name="T84" fmla="*/ 528 w 2086"/>
                <a:gd name="T85" fmla="*/ 152 h 174"/>
                <a:gd name="T86" fmla="*/ 486 w 2086"/>
                <a:gd name="T87" fmla="*/ 94 h 174"/>
                <a:gd name="T88" fmla="*/ 452 w 2086"/>
                <a:gd name="T89" fmla="*/ 28 h 174"/>
                <a:gd name="T90" fmla="*/ 414 w 2086"/>
                <a:gd name="T91" fmla="*/ 4 h 174"/>
                <a:gd name="T92" fmla="*/ 380 w 2086"/>
                <a:gd name="T93" fmla="*/ 8 h 174"/>
                <a:gd name="T94" fmla="*/ 352 w 2086"/>
                <a:gd name="T95" fmla="*/ 30 h 174"/>
                <a:gd name="T96" fmla="*/ 320 w 2086"/>
                <a:gd name="T97" fmla="*/ 88 h 174"/>
                <a:gd name="T98" fmla="*/ 278 w 2086"/>
                <a:gd name="T99" fmla="*/ 152 h 174"/>
                <a:gd name="T100" fmla="*/ 240 w 2086"/>
                <a:gd name="T101" fmla="*/ 174 h 174"/>
                <a:gd name="T102" fmla="*/ 202 w 2086"/>
                <a:gd name="T103" fmla="*/ 156 h 174"/>
                <a:gd name="T104" fmla="*/ 166 w 2086"/>
                <a:gd name="T105" fmla="*/ 94 h 174"/>
                <a:gd name="T106" fmla="*/ 144 w 2086"/>
                <a:gd name="T107" fmla="*/ 42 h 174"/>
                <a:gd name="T108" fmla="*/ 98 w 2086"/>
                <a:gd name="T109" fmla="*/ 6 h 174"/>
                <a:gd name="T110" fmla="*/ 50 w 2086"/>
                <a:gd name="T111" fmla="*/ 8 h 174"/>
                <a:gd name="T112" fmla="*/ 16 w 2086"/>
                <a:gd name="T113" fmla="*/ 5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6" h="174">
                  <a:moveTo>
                    <a:pt x="2086" y="90"/>
                  </a:moveTo>
                  <a:lnTo>
                    <a:pt x="2076" y="66"/>
                  </a:lnTo>
                  <a:lnTo>
                    <a:pt x="2060" y="36"/>
                  </a:lnTo>
                  <a:lnTo>
                    <a:pt x="2050" y="22"/>
                  </a:lnTo>
                  <a:lnTo>
                    <a:pt x="2036" y="10"/>
                  </a:lnTo>
                  <a:lnTo>
                    <a:pt x="2020" y="2"/>
                  </a:lnTo>
                  <a:lnTo>
                    <a:pt x="2004" y="2"/>
                  </a:lnTo>
                  <a:lnTo>
                    <a:pt x="1990" y="4"/>
                  </a:lnTo>
                  <a:lnTo>
                    <a:pt x="1974" y="14"/>
                  </a:lnTo>
                  <a:lnTo>
                    <a:pt x="1960" y="28"/>
                  </a:lnTo>
                  <a:lnTo>
                    <a:pt x="1948" y="44"/>
                  </a:lnTo>
                  <a:lnTo>
                    <a:pt x="1936" y="68"/>
                  </a:lnTo>
                  <a:lnTo>
                    <a:pt x="1924" y="96"/>
                  </a:lnTo>
                  <a:lnTo>
                    <a:pt x="1912" y="120"/>
                  </a:lnTo>
                  <a:lnTo>
                    <a:pt x="1896" y="144"/>
                  </a:lnTo>
                  <a:lnTo>
                    <a:pt x="1882" y="158"/>
                  </a:lnTo>
                  <a:lnTo>
                    <a:pt x="1866" y="168"/>
                  </a:lnTo>
                  <a:lnTo>
                    <a:pt x="1846" y="172"/>
                  </a:lnTo>
                  <a:lnTo>
                    <a:pt x="1834" y="170"/>
                  </a:lnTo>
                  <a:lnTo>
                    <a:pt x="1824" y="168"/>
                  </a:lnTo>
                  <a:lnTo>
                    <a:pt x="1802" y="152"/>
                  </a:lnTo>
                  <a:lnTo>
                    <a:pt x="1806" y="154"/>
                  </a:lnTo>
                  <a:lnTo>
                    <a:pt x="1790" y="136"/>
                  </a:lnTo>
                  <a:lnTo>
                    <a:pt x="1774" y="108"/>
                  </a:lnTo>
                  <a:lnTo>
                    <a:pt x="1760" y="84"/>
                  </a:lnTo>
                  <a:lnTo>
                    <a:pt x="1746" y="58"/>
                  </a:lnTo>
                  <a:lnTo>
                    <a:pt x="1734" y="40"/>
                  </a:lnTo>
                  <a:lnTo>
                    <a:pt x="1718" y="22"/>
                  </a:lnTo>
                  <a:lnTo>
                    <a:pt x="1698" y="10"/>
                  </a:lnTo>
                  <a:lnTo>
                    <a:pt x="1678" y="4"/>
                  </a:lnTo>
                  <a:lnTo>
                    <a:pt x="1664" y="10"/>
                  </a:lnTo>
                  <a:lnTo>
                    <a:pt x="1658" y="14"/>
                  </a:lnTo>
                  <a:lnTo>
                    <a:pt x="1648" y="24"/>
                  </a:lnTo>
                  <a:lnTo>
                    <a:pt x="1638" y="32"/>
                  </a:lnTo>
                  <a:lnTo>
                    <a:pt x="1624" y="52"/>
                  </a:lnTo>
                  <a:lnTo>
                    <a:pt x="1610" y="82"/>
                  </a:lnTo>
                  <a:lnTo>
                    <a:pt x="1600" y="100"/>
                  </a:lnTo>
                  <a:lnTo>
                    <a:pt x="1592" y="120"/>
                  </a:lnTo>
                  <a:lnTo>
                    <a:pt x="1576" y="144"/>
                  </a:lnTo>
                  <a:lnTo>
                    <a:pt x="1558" y="160"/>
                  </a:lnTo>
                  <a:lnTo>
                    <a:pt x="1544" y="168"/>
                  </a:lnTo>
                  <a:lnTo>
                    <a:pt x="1532" y="172"/>
                  </a:lnTo>
                  <a:lnTo>
                    <a:pt x="1514" y="170"/>
                  </a:lnTo>
                  <a:lnTo>
                    <a:pt x="1502" y="166"/>
                  </a:lnTo>
                  <a:lnTo>
                    <a:pt x="1488" y="156"/>
                  </a:lnTo>
                  <a:lnTo>
                    <a:pt x="1476" y="140"/>
                  </a:lnTo>
                  <a:lnTo>
                    <a:pt x="1464" y="118"/>
                  </a:lnTo>
                  <a:lnTo>
                    <a:pt x="1448" y="86"/>
                  </a:lnTo>
                  <a:lnTo>
                    <a:pt x="1436" y="60"/>
                  </a:lnTo>
                  <a:lnTo>
                    <a:pt x="1428" y="48"/>
                  </a:lnTo>
                  <a:lnTo>
                    <a:pt x="1420" y="36"/>
                  </a:lnTo>
                  <a:lnTo>
                    <a:pt x="1408" y="26"/>
                  </a:lnTo>
                  <a:lnTo>
                    <a:pt x="1402" y="20"/>
                  </a:lnTo>
                  <a:lnTo>
                    <a:pt x="1390" y="12"/>
                  </a:lnTo>
                  <a:lnTo>
                    <a:pt x="1376" y="4"/>
                  </a:lnTo>
                  <a:lnTo>
                    <a:pt x="1362" y="2"/>
                  </a:lnTo>
                  <a:lnTo>
                    <a:pt x="1352" y="4"/>
                  </a:lnTo>
                  <a:lnTo>
                    <a:pt x="1336" y="10"/>
                  </a:lnTo>
                  <a:lnTo>
                    <a:pt x="1320" y="24"/>
                  </a:lnTo>
                  <a:lnTo>
                    <a:pt x="1304" y="50"/>
                  </a:lnTo>
                  <a:lnTo>
                    <a:pt x="1282" y="90"/>
                  </a:lnTo>
                  <a:lnTo>
                    <a:pt x="1268" y="118"/>
                  </a:lnTo>
                  <a:lnTo>
                    <a:pt x="1256" y="136"/>
                  </a:lnTo>
                  <a:lnTo>
                    <a:pt x="1246" y="148"/>
                  </a:lnTo>
                  <a:lnTo>
                    <a:pt x="1228" y="166"/>
                  </a:lnTo>
                  <a:lnTo>
                    <a:pt x="1218" y="170"/>
                  </a:lnTo>
                  <a:lnTo>
                    <a:pt x="1206" y="174"/>
                  </a:lnTo>
                  <a:lnTo>
                    <a:pt x="1190" y="170"/>
                  </a:lnTo>
                  <a:lnTo>
                    <a:pt x="1174" y="162"/>
                  </a:lnTo>
                  <a:lnTo>
                    <a:pt x="1164" y="150"/>
                  </a:lnTo>
                  <a:lnTo>
                    <a:pt x="1152" y="136"/>
                  </a:lnTo>
                  <a:lnTo>
                    <a:pt x="1144" y="118"/>
                  </a:lnTo>
                  <a:lnTo>
                    <a:pt x="1134" y="98"/>
                  </a:lnTo>
                  <a:lnTo>
                    <a:pt x="1124" y="78"/>
                  </a:lnTo>
                  <a:lnTo>
                    <a:pt x="1110" y="52"/>
                  </a:lnTo>
                  <a:lnTo>
                    <a:pt x="1094" y="28"/>
                  </a:lnTo>
                  <a:lnTo>
                    <a:pt x="1078" y="16"/>
                  </a:lnTo>
                  <a:lnTo>
                    <a:pt x="1064" y="8"/>
                  </a:lnTo>
                  <a:lnTo>
                    <a:pt x="1056" y="4"/>
                  </a:lnTo>
                  <a:lnTo>
                    <a:pt x="1044" y="0"/>
                  </a:lnTo>
                  <a:lnTo>
                    <a:pt x="1034" y="0"/>
                  </a:lnTo>
                  <a:lnTo>
                    <a:pt x="1018" y="6"/>
                  </a:lnTo>
                  <a:lnTo>
                    <a:pt x="1006" y="16"/>
                  </a:lnTo>
                  <a:lnTo>
                    <a:pt x="998" y="24"/>
                  </a:lnTo>
                  <a:lnTo>
                    <a:pt x="990" y="36"/>
                  </a:lnTo>
                  <a:lnTo>
                    <a:pt x="972" y="68"/>
                  </a:lnTo>
                  <a:lnTo>
                    <a:pt x="960" y="98"/>
                  </a:lnTo>
                  <a:lnTo>
                    <a:pt x="950" y="116"/>
                  </a:lnTo>
                  <a:lnTo>
                    <a:pt x="942" y="132"/>
                  </a:lnTo>
                  <a:lnTo>
                    <a:pt x="928" y="150"/>
                  </a:lnTo>
                  <a:lnTo>
                    <a:pt x="916" y="160"/>
                  </a:lnTo>
                  <a:lnTo>
                    <a:pt x="912" y="162"/>
                  </a:lnTo>
                  <a:lnTo>
                    <a:pt x="904" y="166"/>
                  </a:lnTo>
                  <a:lnTo>
                    <a:pt x="896" y="168"/>
                  </a:lnTo>
                  <a:lnTo>
                    <a:pt x="890" y="172"/>
                  </a:lnTo>
                  <a:lnTo>
                    <a:pt x="880" y="170"/>
                  </a:lnTo>
                  <a:lnTo>
                    <a:pt x="872" y="168"/>
                  </a:lnTo>
                  <a:lnTo>
                    <a:pt x="862" y="164"/>
                  </a:lnTo>
                  <a:lnTo>
                    <a:pt x="852" y="160"/>
                  </a:lnTo>
                  <a:lnTo>
                    <a:pt x="848" y="156"/>
                  </a:lnTo>
                  <a:lnTo>
                    <a:pt x="838" y="148"/>
                  </a:lnTo>
                  <a:lnTo>
                    <a:pt x="828" y="134"/>
                  </a:lnTo>
                  <a:lnTo>
                    <a:pt x="814" y="110"/>
                  </a:lnTo>
                  <a:lnTo>
                    <a:pt x="802" y="80"/>
                  </a:lnTo>
                  <a:lnTo>
                    <a:pt x="790" y="56"/>
                  </a:lnTo>
                  <a:lnTo>
                    <a:pt x="780" y="42"/>
                  </a:lnTo>
                  <a:lnTo>
                    <a:pt x="770" y="28"/>
                  </a:lnTo>
                  <a:lnTo>
                    <a:pt x="754" y="14"/>
                  </a:lnTo>
                  <a:lnTo>
                    <a:pt x="746" y="8"/>
                  </a:lnTo>
                  <a:lnTo>
                    <a:pt x="740" y="4"/>
                  </a:lnTo>
                  <a:lnTo>
                    <a:pt x="738" y="4"/>
                  </a:lnTo>
                  <a:lnTo>
                    <a:pt x="744" y="6"/>
                  </a:lnTo>
                  <a:lnTo>
                    <a:pt x="734" y="2"/>
                  </a:lnTo>
                  <a:lnTo>
                    <a:pt x="724" y="0"/>
                  </a:lnTo>
                  <a:lnTo>
                    <a:pt x="712" y="2"/>
                  </a:lnTo>
                  <a:lnTo>
                    <a:pt x="702" y="6"/>
                  </a:lnTo>
                  <a:lnTo>
                    <a:pt x="694" y="10"/>
                  </a:lnTo>
                  <a:lnTo>
                    <a:pt x="684" y="20"/>
                  </a:lnTo>
                  <a:lnTo>
                    <a:pt x="668" y="40"/>
                  </a:lnTo>
                  <a:lnTo>
                    <a:pt x="658" y="58"/>
                  </a:lnTo>
                  <a:lnTo>
                    <a:pt x="642" y="86"/>
                  </a:lnTo>
                  <a:lnTo>
                    <a:pt x="626" y="118"/>
                  </a:lnTo>
                  <a:lnTo>
                    <a:pt x="610" y="140"/>
                  </a:lnTo>
                  <a:lnTo>
                    <a:pt x="592" y="162"/>
                  </a:lnTo>
                  <a:lnTo>
                    <a:pt x="578" y="166"/>
                  </a:lnTo>
                  <a:lnTo>
                    <a:pt x="566" y="170"/>
                  </a:lnTo>
                  <a:lnTo>
                    <a:pt x="546" y="166"/>
                  </a:lnTo>
                  <a:lnTo>
                    <a:pt x="532" y="156"/>
                  </a:lnTo>
                  <a:lnTo>
                    <a:pt x="528" y="152"/>
                  </a:lnTo>
                  <a:lnTo>
                    <a:pt x="512" y="134"/>
                  </a:lnTo>
                  <a:lnTo>
                    <a:pt x="496" y="112"/>
                  </a:lnTo>
                  <a:lnTo>
                    <a:pt x="486" y="94"/>
                  </a:lnTo>
                  <a:lnTo>
                    <a:pt x="476" y="72"/>
                  </a:lnTo>
                  <a:lnTo>
                    <a:pt x="464" y="50"/>
                  </a:lnTo>
                  <a:lnTo>
                    <a:pt x="452" y="28"/>
                  </a:lnTo>
                  <a:lnTo>
                    <a:pt x="434" y="14"/>
                  </a:lnTo>
                  <a:lnTo>
                    <a:pt x="422" y="8"/>
                  </a:lnTo>
                  <a:lnTo>
                    <a:pt x="414" y="4"/>
                  </a:lnTo>
                  <a:lnTo>
                    <a:pt x="404" y="2"/>
                  </a:lnTo>
                  <a:lnTo>
                    <a:pt x="392" y="4"/>
                  </a:lnTo>
                  <a:lnTo>
                    <a:pt x="380" y="8"/>
                  </a:lnTo>
                  <a:lnTo>
                    <a:pt x="368" y="14"/>
                  </a:lnTo>
                  <a:lnTo>
                    <a:pt x="358" y="24"/>
                  </a:lnTo>
                  <a:lnTo>
                    <a:pt x="352" y="30"/>
                  </a:lnTo>
                  <a:lnTo>
                    <a:pt x="342" y="46"/>
                  </a:lnTo>
                  <a:lnTo>
                    <a:pt x="332" y="62"/>
                  </a:lnTo>
                  <a:lnTo>
                    <a:pt x="320" y="88"/>
                  </a:lnTo>
                  <a:lnTo>
                    <a:pt x="308" y="110"/>
                  </a:lnTo>
                  <a:lnTo>
                    <a:pt x="294" y="132"/>
                  </a:lnTo>
                  <a:lnTo>
                    <a:pt x="278" y="152"/>
                  </a:lnTo>
                  <a:lnTo>
                    <a:pt x="266" y="162"/>
                  </a:lnTo>
                  <a:lnTo>
                    <a:pt x="256" y="170"/>
                  </a:lnTo>
                  <a:lnTo>
                    <a:pt x="240" y="174"/>
                  </a:lnTo>
                  <a:lnTo>
                    <a:pt x="226" y="170"/>
                  </a:lnTo>
                  <a:lnTo>
                    <a:pt x="212" y="164"/>
                  </a:lnTo>
                  <a:lnTo>
                    <a:pt x="202" y="156"/>
                  </a:lnTo>
                  <a:lnTo>
                    <a:pt x="188" y="136"/>
                  </a:lnTo>
                  <a:lnTo>
                    <a:pt x="176" y="112"/>
                  </a:lnTo>
                  <a:lnTo>
                    <a:pt x="166" y="94"/>
                  </a:lnTo>
                  <a:lnTo>
                    <a:pt x="162" y="76"/>
                  </a:lnTo>
                  <a:lnTo>
                    <a:pt x="154" y="62"/>
                  </a:lnTo>
                  <a:lnTo>
                    <a:pt x="144" y="42"/>
                  </a:lnTo>
                  <a:lnTo>
                    <a:pt x="132" y="28"/>
                  </a:lnTo>
                  <a:lnTo>
                    <a:pt x="122" y="18"/>
                  </a:lnTo>
                  <a:lnTo>
                    <a:pt x="98" y="6"/>
                  </a:lnTo>
                  <a:lnTo>
                    <a:pt x="74" y="0"/>
                  </a:lnTo>
                  <a:lnTo>
                    <a:pt x="58" y="4"/>
                  </a:lnTo>
                  <a:lnTo>
                    <a:pt x="50" y="8"/>
                  </a:lnTo>
                  <a:lnTo>
                    <a:pt x="40" y="18"/>
                  </a:lnTo>
                  <a:lnTo>
                    <a:pt x="30" y="32"/>
                  </a:lnTo>
                  <a:lnTo>
                    <a:pt x="16" y="56"/>
                  </a:lnTo>
                  <a:lnTo>
                    <a:pt x="6" y="74"/>
                  </a:lnTo>
                  <a:lnTo>
                    <a:pt x="0" y="84"/>
                  </a:lnTo>
                </a:path>
              </a:pathLst>
            </a:custGeom>
            <a:noFill/>
            <a:ln w="15875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This is an example of a physical network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276600"/>
            <a:ext cx="8578850" cy="303276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Two physical boxes, commonly (but inaccurately) called “APs,” connected by an IEEE 802.3 link.</a:t>
            </a:r>
          </a:p>
          <a:p>
            <a:r>
              <a:rPr lang="en-US" dirty="0" smtClean="0"/>
              <a:t>Two clients of “AP 1” shown, two wireless and one wired clients of “AP 2” not shown.</a:t>
            </a:r>
          </a:p>
          <a:p>
            <a:r>
              <a:rPr lang="en-US" dirty="0" smtClean="0"/>
              <a:t>No VLANs.</a:t>
            </a:r>
            <a:endParaRPr lang="en-US" dirty="0"/>
          </a:p>
        </p:txBody>
      </p:sp>
      <p:pic>
        <p:nvPicPr>
          <p:cNvPr id="4" name="Picture 28" descr="AccessPoi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905000"/>
            <a:ext cx="13716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514600" y="2743200"/>
            <a:ext cx="10821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“AP” 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1600" y="2743200"/>
            <a:ext cx="10821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“AP” 2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10" name="Picture 22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447800"/>
            <a:ext cx="914400" cy="74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1" name="Picture 22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459037"/>
            <a:ext cx="914400" cy="74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cxnSp>
        <p:nvCxnSpPr>
          <p:cNvPr id="28" name="Straight Connector 27"/>
          <p:cNvCxnSpPr/>
          <p:nvPr/>
        </p:nvCxnSpPr>
        <p:spPr>
          <a:xfrm>
            <a:off x="6238500" y="2152367"/>
            <a:ext cx="1838700" cy="0"/>
          </a:xfrm>
          <a:prstGeom prst="line">
            <a:avLst/>
          </a:prstGeom>
          <a:ln w="381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28" descr="AccessPoi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905000"/>
            <a:ext cx="13716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1" name="Straight Connector 30"/>
          <p:cNvCxnSpPr/>
          <p:nvPr/>
        </p:nvCxnSpPr>
        <p:spPr>
          <a:xfrm>
            <a:off x="6924300" y="2153138"/>
            <a:ext cx="1838700" cy="0"/>
          </a:xfrm>
          <a:prstGeom prst="line">
            <a:avLst/>
          </a:prstGeom>
          <a:ln w="38100" cmpd="sng">
            <a:solidFill>
              <a:srgbClr val="000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467600" y="2153138"/>
            <a:ext cx="877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802.3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38693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588861" cy="648072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Layering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In the ISO layering model, a </a:t>
            </a:r>
            <a:r>
              <a:rPr lang="en-US" dirty="0" err="1" smtClean="0"/>
              <a:t>DATA.request</a:t>
            </a:r>
            <a:r>
              <a:rPr lang="en-US" dirty="0" smtClean="0"/>
              <a:t> is presented by a higher layer to a lower layer, and a </a:t>
            </a:r>
            <a:r>
              <a:rPr lang="en-US" dirty="0" err="1" smtClean="0"/>
              <a:t>DATA.indication</a:t>
            </a:r>
            <a:r>
              <a:rPr lang="en-US" dirty="0" smtClean="0"/>
              <a:t> is presented by a lower layer to a higher layer.</a:t>
            </a:r>
          </a:p>
          <a:p>
            <a:r>
              <a:rPr lang="en-US" dirty="0" smtClean="0"/>
              <a:t>In all further diagrams in this deck, the “higher” layer is closer to the top of the slide, and the “lower” layer closer to the bottom.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80800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/>
          <p:cNvSpPr/>
          <p:nvPr/>
        </p:nvSpPr>
        <p:spPr>
          <a:xfrm>
            <a:off x="3505200" y="2255236"/>
            <a:ext cx="4533900" cy="3610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00"/>
                </a:solidFill>
              </a:rPr>
              <a:t>Distribution System (DS)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A standard view of that same network</a:t>
            </a:r>
            <a:r>
              <a:rPr lang="en-US" dirty="0">
                <a:solidFill>
                  <a:srgbClr val="435153"/>
                </a:solidFill>
              </a:rPr>
              <a:t> </a:t>
            </a:r>
            <a:r>
              <a:rPr lang="en-US" dirty="0" smtClean="0">
                <a:solidFill>
                  <a:srgbClr val="435153"/>
                </a:solidFill>
              </a:rPr>
              <a:t>in </a:t>
            </a:r>
            <a:r>
              <a:rPr lang="en-US" dirty="0" smtClean="0">
                <a:solidFill>
                  <a:schemeClr val="accent6"/>
                </a:solidFill>
              </a:rPr>
              <a:t>802.11 today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52400" y="1893332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44" name="Rectangle 43"/>
          <p:cNvSpPr/>
          <p:nvPr/>
        </p:nvSpPr>
        <p:spPr>
          <a:xfrm>
            <a:off x="152400" y="2607260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143000" y="1893332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143000" y="2607260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247900" y="2255236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247900" y="260726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2133600" y="3259549"/>
            <a:ext cx="12192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STA 1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304800" y="3259549"/>
            <a:ext cx="16764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Non-AP STAs</a:t>
            </a:r>
          </a:p>
        </p:txBody>
      </p:sp>
      <p:sp>
        <p:nvSpPr>
          <p:cNvPr id="89" name="Rectangle 88"/>
          <p:cNvSpPr/>
          <p:nvPr/>
        </p:nvSpPr>
        <p:spPr>
          <a:xfrm>
            <a:off x="6477000" y="2255236"/>
            <a:ext cx="838200" cy="362752"/>
          </a:xfrm>
          <a:prstGeom prst="rect">
            <a:avLst/>
          </a:prstGeom>
          <a:solidFill>
            <a:srgbClr val="69697B">
              <a:alpha val="30000"/>
            </a:srgb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0" name="Rectangle 89"/>
          <p:cNvSpPr/>
          <p:nvPr/>
        </p:nvSpPr>
        <p:spPr>
          <a:xfrm>
            <a:off x="6477000" y="2607260"/>
            <a:ext cx="838200" cy="362752"/>
          </a:xfrm>
          <a:prstGeom prst="rect">
            <a:avLst/>
          </a:prstGeom>
          <a:solidFill>
            <a:srgbClr val="D2D2F4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6248400" y="3259549"/>
            <a:ext cx="12954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STA 2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495396" y="3169636"/>
            <a:ext cx="2286000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962400" y="3169636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Rectangle 127"/>
          <p:cNvSpPr/>
          <p:nvPr/>
        </p:nvSpPr>
        <p:spPr>
          <a:xfrm>
            <a:off x="3505199" y="3264084"/>
            <a:ext cx="26670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unspecified</a:t>
            </a:r>
          </a:p>
        </p:txBody>
      </p:sp>
      <p:cxnSp>
        <p:nvCxnSpPr>
          <p:cNvPr id="129" name="Straight Connector 128"/>
          <p:cNvCxnSpPr>
            <a:stCxn id="44" idx="2"/>
          </p:cNvCxnSpPr>
          <p:nvPr/>
        </p:nvCxnSpPr>
        <p:spPr>
          <a:xfrm>
            <a:off x="571500" y="297001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1524000" y="297001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2667000" y="297001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6400800" y="3169636"/>
            <a:ext cx="1066800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>
            <a:off x="6896004" y="297001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7620000" y="1893332"/>
            <a:ext cx="1371600" cy="361904"/>
          </a:xfrm>
          <a:prstGeom prst="rect">
            <a:avLst/>
          </a:prstGeom>
          <a:solidFill>
            <a:srgbClr val="FFE1DE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p</a:t>
            </a:r>
            <a:r>
              <a:rPr lang="en-US" sz="2000" dirty="0" smtClean="0">
                <a:solidFill>
                  <a:srgbClr val="000000"/>
                </a:solidFill>
              </a:rPr>
              <a:t>ortal</a:t>
            </a:r>
          </a:p>
        </p:txBody>
      </p:sp>
      <p:sp>
        <p:nvSpPr>
          <p:cNvPr id="74" name="Rectangle 73"/>
          <p:cNvSpPr/>
          <p:nvPr/>
        </p:nvSpPr>
        <p:spPr>
          <a:xfrm>
            <a:off x="2249228" y="1893332"/>
            <a:ext cx="1941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AP</a:t>
            </a:r>
          </a:p>
        </p:txBody>
      </p:sp>
      <p:sp>
        <p:nvSpPr>
          <p:cNvPr id="75" name="Rectangle 74"/>
          <p:cNvSpPr/>
          <p:nvPr/>
        </p:nvSpPr>
        <p:spPr>
          <a:xfrm>
            <a:off x="5562600" y="1894180"/>
            <a:ext cx="1752600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AP</a:t>
            </a:r>
          </a:p>
        </p:txBody>
      </p:sp>
      <p:sp>
        <p:nvSpPr>
          <p:cNvPr id="76" name="Rectangle 75"/>
          <p:cNvSpPr/>
          <p:nvPr/>
        </p:nvSpPr>
        <p:spPr>
          <a:xfrm>
            <a:off x="8153400" y="2255236"/>
            <a:ext cx="838200" cy="36275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77" name="Rectangle 76"/>
          <p:cNvSpPr/>
          <p:nvPr/>
        </p:nvSpPr>
        <p:spPr>
          <a:xfrm>
            <a:off x="8153400" y="2606928"/>
            <a:ext cx="838200" cy="36275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7162800" y="1676400"/>
            <a:ext cx="457200" cy="655036"/>
          </a:xfrm>
          <a:prstGeom prst="straightConnector1">
            <a:avLst/>
          </a:prstGeom>
          <a:ln w="57150" cmpd="sng">
            <a:solidFill>
              <a:srgbClr val="00CC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8305800" y="3169636"/>
            <a:ext cx="5715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8458200" y="297001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7848600" y="3264084"/>
            <a:ext cx="1219199" cy="36275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802.3</a:t>
            </a:r>
          </a:p>
        </p:txBody>
      </p:sp>
      <p:sp>
        <p:nvSpPr>
          <p:cNvPr id="16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886200"/>
            <a:ext cx="8578850" cy="242316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This is similar to IEEE 802.11-2012, Figure R-1, but drawn with “request down indication up” rigorously applied.</a:t>
            </a:r>
          </a:p>
          <a:p>
            <a:r>
              <a:rPr lang="en-US" dirty="0" smtClean="0"/>
              <a:t>The DS </a:t>
            </a:r>
            <a:r>
              <a:rPr lang="en-US" dirty="0"/>
              <a:t>has three users, two </a:t>
            </a:r>
            <a:r>
              <a:rPr lang="en-US" dirty="0" smtClean="0"/>
              <a:t>APs </a:t>
            </a:r>
            <a:r>
              <a:rPr lang="en-US" dirty="0"/>
              <a:t>and a </a:t>
            </a:r>
            <a:r>
              <a:rPr lang="en-US" dirty="0" smtClean="0"/>
              <a:t>portal, so is shown </a:t>
            </a:r>
            <a:r>
              <a:rPr lang="en-US" b="1" dirty="0" smtClean="0">
                <a:solidFill>
                  <a:srgbClr val="00CC99"/>
                </a:solidFill>
              </a:rPr>
              <a:t>passing behind </a:t>
            </a:r>
            <a:r>
              <a:rPr lang="en-US" dirty="0" smtClean="0"/>
              <a:t>a MAC.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81723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One possible</a:t>
            </a:r>
            <a:br>
              <a:rPr lang="en-US" dirty="0" smtClean="0">
                <a:solidFill>
                  <a:srgbClr val="435153"/>
                </a:solidFill>
              </a:rPr>
            </a:br>
            <a:r>
              <a:rPr lang="en-US" dirty="0" smtClean="0">
                <a:solidFill>
                  <a:srgbClr val="435153"/>
                </a:solidFill>
              </a:rPr>
              <a:t>802.1AC-to-portal architecture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46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886200"/>
            <a:ext cx="8578850" cy="2423160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b="1" dirty="0" smtClean="0">
                <a:solidFill>
                  <a:srgbClr val="FF6600"/>
                </a:solidFill>
              </a:rPr>
              <a:t>connecting link </a:t>
            </a:r>
            <a:r>
              <a:rPr lang="en-US" dirty="0" smtClean="0"/>
              <a:t>is required, because the portal </a:t>
            </a:r>
            <a:r>
              <a:rPr lang="en-US" b="1" dirty="0" smtClean="0">
                <a:solidFill>
                  <a:schemeClr val="accent6"/>
                </a:solidFill>
              </a:rPr>
              <a:t>uses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smtClean="0"/>
              <a:t>a SAP; it does not </a:t>
            </a:r>
            <a:r>
              <a:rPr lang="en-US" b="1" dirty="0" smtClean="0">
                <a:solidFill>
                  <a:schemeClr val="accent6"/>
                </a:solidFill>
              </a:rPr>
              <a:t>provide</a:t>
            </a:r>
            <a:r>
              <a:rPr lang="en-US" dirty="0" smtClean="0"/>
              <a:t> one.</a:t>
            </a:r>
          </a:p>
          <a:p>
            <a:r>
              <a:rPr lang="en-US" dirty="0" smtClean="0"/>
              <a:t>Therefore an 802.1AC convergence layer specific to 802.11 is not necessary.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152508" y="2104956"/>
            <a:ext cx="2286000" cy="361056"/>
          </a:xfrm>
          <a:prstGeom prst="rect">
            <a:avLst/>
          </a:prstGeom>
          <a:solidFill>
            <a:srgbClr val="E2EDAD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rgbClr val="000000"/>
                </a:solidFill>
              </a:rPr>
              <a:t>Distrib</a:t>
            </a:r>
            <a:r>
              <a:rPr lang="en-US" sz="1800" dirty="0" smtClean="0">
                <a:solidFill>
                  <a:srgbClr val="000000"/>
                </a:solidFill>
              </a:rPr>
              <a:t>. System (DS)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123809" y="2104956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123809" y="245698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009509" y="3109269"/>
            <a:ext cx="12192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STA</a:t>
            </a:r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361902" y="3019356"/>
            <a:ext cx="1485807" cy="9032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533508" y="3019356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2457307" y="3113804"/>
            <a:ext cx="18288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unspecified</a:t>
            </a:r>
          </a:p>
        </p:txBody>
      </p:sp>
      <p:cxnSp>
        <p:nvCxnSpPr>
          <p:cNvPr id="62" name="Straight Connector 61"/>
          <p:cNvCxnSpPr/>
          <p:nvPr/>
        </p:nvCxnSpPr>
        <p:spPr>
          <a:xfrm>
            <a:off x="1542909" y="281973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3828908" y="1743052"/>
            <a:ext cx="1600200" cy="361904"/>
          </a:xfrm>
          <a:prstGeom prst="rect">
            <a:avLst/>
          </a:prstGeom>
          <a:solidFill>
            <a:srgbClr val="FFE1DE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p</a:t>
            </a:r>
            <a:r>
              <a:rPr lang="en-US" sz="2000" dirty="0" smtClean="0">
                <a:solidFill>
                  <a:srgbClr val="000000"/>
                </a:solidFill>
              </a:rPr>
              <a:t>ortal</a:t>
            </a:r>
          </a:p>
        </p:txBody>
      </p:sp>
      <p:sp>
        <p:nvSpPr>
          <p:cNvPr id="67" name="Rectangle 66"/>
          <p:cNvSpPr/>
          <p:nvPr/>
        </p:nvSpPr>
        <p:spPr>
          <a:xfrm>
            <a:off x="1125137" y="1743052"/>
            <a:ext cx="1560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AP</a:t>
            </a:r>
          </a:p>
        </p:txBody>
      </p:sp>
      <p:grpSp>
        <p:nvGrpSpPr>
          <p:cNvPr id="71" name="Group 70"/>
          <p:cNvGrpSpPr/>
          <p:nvPr/>
        </p:nvGrpSpPr>
        <p:grpSpPr>
          <a:xfrm>
            <a:off x="4590908" y="2098725"/>
            <a:ext cx="838200" cy="714776"/>
            <a:chOff x="6255969" y="3933424"/>
            <a:chExt cx="838200" cy="714776"/>
          </a:xfrm>
          <a:solidFill>
            <a:srgbClr val="FFFF00"/>
          </a:solidFill>
        </p:grpSpPr>
        <p:sp>
          <p:nvSpPr>
            <p:cNvPr id="72" name="Rectangle 7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5657708" y="2098725"/>
            <a:ext cx="838200" cy="714776"/>
            <a:chOff x="6255969" y="3933424"/>
            <a:chExt cx="838200" cy="714776"/>
          </a:xfrm>
          <a:solidFill>
            <a:srgbClr val="FFFF00"/>
          </a:solidFill>
        </p:grpSpPr>
        <p:sp>
          <p:nvSpPr>
            <p:cNvPr id="92" name="Rectangle 9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90908" y="3195016"/>
            <a:ext cx="1905000" cy="519687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anything,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e.g. 802.3</a:t>
            </a:r>
          </a:p>
        </p:txBody>
      </p:sp>
      <p:sp>
        <p:nvSpPr>
          <p:cNvPr id="95" name="Rectangle 94"/>
          <p:cNvSpPr/>
          <p:nvPr/>
        </p:nvSpPr>
        <p:spPr>
          <a:xfrm>
            <a:off x="6838903" y="3195017"/>
            <a:ext cx="1219199" cy="36275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802.3</a:t>
            </a:r>
          </a:p>
        </p:txBody>
      </p:sp>
      <p:cxnSp>
        <p:nvCxnSpPr>
          <p:cNvPr id="106" name="Straight Connector 105"/>
          <p:cNvCxnSpPr/>
          <p:nvPr/>
        </p:nvCxnSpPr>
        <p:spPr>
          <a:xfrm>
            <a:off x="4857512" y="3028388"/>
            <a:ext cx="1333596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5048108" y="2828764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5886308" y="2828764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7296102" y="3028388"/>
            <a:ext cx="12954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7448502" y="2828764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1" name="Group 110"/>
          <p:cNvGrpSpPr/>
          <p:nvPr/>
        </p:nvGrpSpPr>
        <p:grpSpPr>
          <a:xfrm>
            <a:off x="7029402" y="2098725"/>
            <a:ext cx="838200" cy="714776"/>
            <a:chOff x="6255969" y="3933424"/>
            <a:chExt cx="838200" cy="714776"/>
          </a:xfrm>
        </p:grpSpPr>
        <p:sp>
          <p:nvSpPr>
            <p:cNvPr id="112" name="Rectangle 11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sp>
        <p:nvSpPr>
          <p:cNvPr id="114" name="Rectangle 113"/>
          <p:cNvSpPr/>
          <p:nvPr/>
        </p:nvSpPr>
        <p:spPr>
          <a:xfrm>
            <a:off x="5657709" y="1733504"/>
            <a:ext cx="2209798" cy="3627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802.1Q bridge relay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133302" y="1743052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133302" y="2456980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19" name="Straight Connector 118"/>
          <p:cNvCxnSpPr>
            <a:stCxn id="118" idx="2"/>
          </p:cNvCxnSpPr>
          <p:nvPr/>
        </p:nvCxnSpPr>
        <p:spPr>
          <a:xfrm>
            <a:off x="552402" y="281973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8058102" y="1742628"/>
            <a:ext cx="838200" cy="724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8058102" y="2456556"/>
            <a:ext cx="838200" cy="36275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25" name="Straight Connector 124"/>
          <p:cNvCxnSpPr>
            <a:stCxn id="122" idx="2"/>
          </p:cNvCxnSpPr>
          <p:nvPr/>
        </p:nvCxnSpPr>
        <p:spPr>
          <a:xfrm>
            <a:off x="8477202" y="2819308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0" y="3218464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Non-AP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station</a:t>
            </a:r>
          </a:p>
        </p:txBody>
      </p:sp>
      <p:sp>
        <p:nvSpPr>
          <p:cNvPr id="128" name="Rectangle 127"/>
          <p:cNvSpPr/>
          <p:nvPr/>
        </p:nvSpPr>
        <p:spPr>
          <a:xfrm>
            <a:off x="8096295" y="3209764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end station</a:t>
            </a:r>
          </a:p>
        </p:txBody>
      </p:sp>
      <p:sp>
        <p:nvSpPr>
          <p:cNvPr id="2" name="Oval 1"/>
          <p:cNvSpPr/>
          <p:nvPr/>
        </p:nvSpPr>
        <p:spPr>
          <a:xfrm>
            <a:off x="4438508" y="1962104"/>
            <a:ext cx="2190892" cy="1828800"/>
          </a:xfrm>
          <a:prstGeom prst="ellipse">
            <a:avLst/>
          </a:prstGeom>
          <a:noFill/>
          <a:ln w="57150" cmpd="sng">
            <a:solidFill>
              <a:srgbClr val="FF0000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900830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But, there is an alternate approach.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46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714886"/>
            <a:ext cx="8578850" cy="2594473"/>
          </a:xfrm>
        </p:spPr>
        <p:txBody>
          <a:bodyPr>
            <a:normAutofit/>
          </a:bodyPr>
          <a:lstStyle/>
          <a:p>
            <a:r>
              <a:rPr lang="en-US" dirty="0" smtClean="0"/>
              <a:t>This interface is defined.</a:t>
            </a:r>
          </a:p>
          <a:p>
            <a:r>
              <a:rPr lang="en-US" dirty="0" smtClean="0"/>
              <a:t>It is the </a:t>
            </a:r>
            <a:r>
              <a:rPr lang="en-US" b="1" dirty="0" smtClean="0">
                <a:solidFill>
                  <a:schemeClr val="accent6"/>
                </a:solidFill>
              </a:rPr>
              <a:t>DS_SAP</a:t>
            </a:r>
            <a:r>
              <a:rPr lang="en-US" dirty="0" smtClean="0"/>
              <a:t>, illustrated in IEEE </a:t>
            </a:r>
            <a:r>
              <a:rPr lang="en-US" dirty="0" err="1" smtClean="0"/>
              <a:t>Std</a:t>
            </a:r>
            <a:r>
              <a:rPr lang="en-US" dirty="0" smtClean="0"/>
              <a:t> 802.11-2011 Figure R-1.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152508" y="2105140"/>
            <a:ext cx="2286000" cy="361056"/>
          </a:xfrm>
          <a:prstGeom prst="rect">
            <a:avLst/>
          </a:prstGeom>
          <a:solidFill>
            <a:srgbClr val="E2EDAD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rgbClr val="000000"/>
                </a:solidFill>
              </a:rPr>
              <a:t>Distrib</a:t>
            </a:r>
            <a:r>
              <a:rPr lang="en-US" sz="1800" dirty="0" smtClean="0">
                <a:solidFill>
                  <a:srgbClr val="000000"/>
                </a:solidFill>
              </a:rPr>
              <a:t>. System (DS)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123809" y="210514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123809" y="2457164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009509" y="3109453"/>
            <a:ext cx="12192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STA</a:t>
            </a:r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361902" y="3019540"/>
            <a:ext cx="1485807" cy="9032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533508" y="3019540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2457307" y="3113988"/>
            <a:ext cx="18288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unspecified</a:t>
            </a:r>
          </a:p>
        </p:txBody>
      </p:sp>
      <p:cxnSp>
        <p:nvCxnSpPr>
          <p:cNvPr id="62" name="Straight Connector 61"/>
          <p:cNvCxnSpPr/>
          <p:nvPr/>
        </p:nvCxnSpPr>
        <p:spPr>
          <a:xfrm>
            <a:off x="1542909" y="281991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3828908" y="1743236"/>
            <a:ext cx="1600200" cy="361904"/>
          </a:xfrm>
          <a:prstGeom prst="rect">
            <a:avLst/>
          </a:prstGeom>
          <a:solidFill>
            <a:srgbClr val="FFE1DE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p</a:t>
            </a:r>
            <a:r>
              <a:rPr lang="en-US" sz="2000" dirty="0" smtClean="0">
                <a:solidFill>
                  <a:srgbClr val="000000"/>
                </a:solidFill>
              </a:rPr>
              <a:t>ortal</a:t>
            </a:r>
          </a:p>
        </p:txBody>
      </p:sp>
      <p:sp>
        <p:nvSpPr>
          <p:cNvPr id="67" name="Rectangle 66"/>
          <p:cNvSpPr/>
          <p:nvPr/>
        </p:nvSpPr>
        <p:spPr>
          <a:xfrm>
            <a:off x="1125137" y="1743236"/>
            <a:ext cx="1560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AP</a:t>
            </a:r>
          </a:p>
        </p:txBody>
      </p:sp>
      <p:grpSp>
        <p:nvGrpSpPr>
          <p:cNvPr id="71" name="Group 70"/>
          <p:cNvGrpSpPr/>
          <p:nvPr/>
        </p:nvGrpSpPr>
        <p:grpSpPr>
          <a:xfrm>
            <a:off x="4590908" y="2098909"/>
            <a:ext cx="838200" cy="714776"/>
            <a:chOff x="6255969" y="3933424"/>
            <a:chExt cx="838200" cy="714776"/>
          </a:xfrm>
          <a:solidFill>
            <a:srgbClr val="FFFF00"/>
          </a:solidFill>
        </p:grpSpPr>
        <p:sp>
          <p:nvSpPr>
            <p:cNvPr id="72" name="Rectangle 7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5657708" y="2098909"/>
            <a:ext cx="838200" cy="714776"/>
            <a:chOff x="6255969" y="3933424"/>
            <a:chExt cx="838200" cy="714776"/>
          </a:xfrm>
          <a:solidFill>
            <a:srgbClr val="FFFF00"/>
          </a:solidFill>
        </p:grpSpPr>
        <p:sp>
          <p:nvSpPr>
            <p:cNvPr id="92" name="Rectangle 9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90908" y="3195200"/>
            <a:ext cx="1905000" cy="519687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anything,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e.g. 802.3</a:t>
            </a:r>
          </a:p>
        </p:txBody>
      </p:sp>
      <p:sp>
        <p:nvSpPr>
          <p:cNvPr id="95" name="Rectangle 94"/>
          <p:cNvSpPr/>
          <p:nvPr/>
        </p:nvSpPr>
        <p:spPr>
          <a:xfrm>
            <a:off x="6838903" y="3195201"/>
            <a:ext cx="1219199" cy="36275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802.3</a:t>
            </a:r>
          </a:p>
        </p:txBody>
      </p:sp>
      <p:cxnSp>
        <p:nvCxnSpPr>
          <p:cNvPr id="106" name="Straight Connector 105"/>
          <p:cNvCxnSpPr/>
          <p:nvPr/>
        </p:nvCxnSpPr>
        <p:spPr>
          <a:xfrm>
            <a:off x="4857512" y="3028572"/>
            <a:ext cx="1333596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5048108" y="2828948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5886308" y="2828948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7296102" y="3028572"/>
            <a:ext cx="12954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7448502" y="2828948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1" name="Group 110"/>
          <p:cNvGrpSpPr/>
          <p:nvPr/>
        </p:nvGrpSpPr>
        <p:grpSpPr>
          <a:xfrm>
            <a:off x="7029402" y="2098909"/>
            <a:ext cx="838200" cy="714776"/>
            <a:chOff x="6255969" y="3933424"/>
            <a:chExt cx="838200" cy="714776"/>
          </a:xfrm>
        </p:grpSpPr>
        <p:sp>
          <p:nvSpPr>
            <p:cNvPr id="112" name="Rectangle 11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sp>
        <p:nvSpPr>
          <p:cNvPr id="114" name="Rectangle 113"/>
          <p:cNvSpPr/>
          <p:nvPr/>
        </p:nvSpPr>
        <p:spPr>
          <a:xfrm>
            <a:off x="5657709" y="1733688"/>
            <a:ext cx="2209798" cy="3627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802.1Q bridge relay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133302" y="1743236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133302" y="2457164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19" name="Straight Connector 118"/>
          <p:cNvCxnSpPr>
            <a:stCxn id="118" idx="2"/>
          </p:cNvCxnSpPr>
          <p:nvPr/>
        </p:nvCxnSpPr>
        <p:spPr>
          <a:xfrm>
            <a:off x="552402" y="281991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8058102" y="1742812"/>
            <a:ext cx="838200" cy="724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8058102" y="2456740"/>
            <a:ext cx="838200" cy="36275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25" name="Straight Connector 124"/>
          <p:cNvCxnSpPr>
            <a:stCxn id="122" idx="2"/>
          </p:cNvCxnSpPr>
          <p:nvPr/>
        </p:nvCxnSpPr>
        <p:spPr>
          <a:xfrm>
            <a:off x="8477202" y="281949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0" y="3218648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Non-AP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station</a:t>
            </a:r>
          </a:p>
        </p:txBody>
      </p:sp>
      <p:sp>
        <p:nvSpPr>
          <p:cNvPr id="128" name="Rectangle 127"/>
          <p:cNvSpPr/>
          <p:nvPr/>
        </p:nvSpPr>
        <p:spPr>
          <a:xfrm>
            <a:off x="8096295" y="3209948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end station</a:t>
            </a:r>
          </a:p>
        </p:txBody>
      </p:sp>
      <p:sp>
        <p:nvSpPr>
          <p:cNvPr id="2" name="Oval 1"/>
          <p:cNvSpPr/>
          <p:nvPr/>
        </p:nvSpPr>
        <p:spPr>
          <a:xfrm>
            <a:off x="3810000" y="1886088"/>
            <a:ext cx="609600" cy="488645"/>
          </a:xfrm>
          <a:prstGeom prst="ellipse">
            <a:avLst/>
          </a:prstGeom>
          <a:noFill/>
          <a:ln w="57150" cmpd="sng">
            <a:solidFill>
              <a:srgbClr val="FF0000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323528" y="4267200"/>
            <a:ext cx="2343198" cy="0"/>
          </a:xfrm>
          <a:prstGeom prst="straightConnector1">
            <a:avLst/>
          </a:prstGeom>
          <a:ln w="57150" cmpd="sng"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endCxn id="2" idx="3"/>
          </p:cNvCxnSpPr>
          <p:nvPr/>
        </p:nvCxnSpPr>
        <p:spPr>
          <a:xfrm flipV="1">
            <a:off x="2627784" y="2303173"/>
            <a:ext cx="1271490" cy="1989923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44688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/>
          <p:cNvSpPr>
            <a:spLocks noGrp="1"/>
          </p:cNvSpPr>
          <p:nvPr>
            <p:ph type="title"/>
          </p:nvPr>
        </p:nvSpPr>
        <p:spPr>
          <a:xfrm>
            <a:off x="229702" y="646584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So, another representation </a:t>
            </a:r>
            <a:r>
              <a:rPr lang="en-US" dirty="0">
                <a:solidFill>
                  <a:srgbClr val="435153"/>
                </a:solidFill>
              </a:rPr>
              <a:t>c</a:t>
            </a:r>
            <a:r>
              <a:rPr lang="en-US" dirty="0" smtClean="0">
                <a:solidFill>
                  <a:srgbClr val="435153"/>
                </a:solidFill>
              </a:rPr>
              <a:t>ould be …</a:t>
            </a:r>
            <a:br>
              <a:rPr lang="en-US" dirty="0" smtClean="0">
                <a:solidFill>
                  <a:srgbClr val="435153"/>
                </a:solidFill>
              </a:rPr>
            </a:b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46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886200"/>
            <a:ext cx="8578850" cy="242316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That is, the 802.1AC Clause 12.2.1 “portal convergence function” is </a:t>
            </a:r>
            <a:r>
              <a:rPr lang="en-US" b="1" dirty="0" smtClean="0">
                <a:solidFill>
                  <a:srgbClr val="2D2DB9"/>
                </a:solidFill>
              </a:rPr>
              <a:t>not an interface to</a:t>
            </a:r>
            <a:r>
              <a:rPr lang="en-US" dirty="0" smtClean="0">
                <a:solidFill>
                  <a:srgbClr val="2D2DB9"/>
                </a:solidFill>
              </a:rPr>
              <a:t> </a:t>
            </a:r>
            <a:r>
              <a:rPr lang="en-US" dirty="0" smtClean="0"/>
              <a:t>a portal; .1AC 12.2.1, plus a bridge relay function, is an </a:t>
            </a:r>
            <a:r>
              <a:rPr lang="en-US" b="1" dirty="0" smtClean="0">
                <a:solidFill>
                  <a:srgbClr val="2D2DB9"/>
                </a:solidFill>
              </a:rPr>
              <a:t>example of </a:t>
            </a:r>
            <a:r>
              <a:rPr lang="en-US" dirty="0" smtClean="0"/>
              <a:t>a portal.</a:t>
            </a:r>
          </a:p>
          <a:p>
            <a:r>
              <a:rPr lang="en-US" dirty="0" smtClean="0"/>
              <a:t>.1AC 12.2.1 connects the </a:t>
            </a:r>
            <a:r>
              <a:rPr lang="en-US" b="1" dirty="0" smtClean="0">
                <a:solidFill>
                  <a:srgbClr val="2D2DB9"/>
                </a:solidFill>
              </a:rPr>
              <a:t>ISS</a:t>
            </a:r>
            <a:r>
              <a:rPr lang="en-US" dirty="0" smtClean="0">
                <a:solidFill>
                  <a:srgbClr val="2D2DB9"/>
                </a:solidFill>
              </a:rPr>
              <a:t> </a:t>
            </a:r>
            <a:r>
              <a:rPr lang="en-US" dirty="0" smtClean="0"/>
              <a:t>to the </a:t>
            </a:r>
            <a:r>
              <a:rPr lang="en-US" b="1" dirty="0" smtClean="0">
                <a:solidFill>
                  <a:srgbClr val="2D2DB9"/>
                </a:solidFill>
              </a:rPr>
              <a:t>DS_SAP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152508" y="2105140"/>
            <a:ext cx="2286000" cy="361056"/>
          </a:xfrm>
          <a:prstGeom prst="rect">
            <a:avLst/>
          </a:prstGeom>
          <a:solidFill>
            <a:srgbClr val="E2EDAD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rgbClr val="000000"/>
                </a:solidFill>
              </a:rPr>
              <a:t>Distrib</a:t>
            </a:r>
            <a:r>
              <a:rPr lang="en-US" sz="1800" dirty="0" smtClean="0">
                <a:solidFill>
                  <a:srgbClr val="000000"/>
                </a:solidFill>
              </a:rPr>
              <a:t>. System (DS)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123809" y="210514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123809" y="2457164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009509" y="3109453"/>
            <a:ext cx="12192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STA</a:t>
            </a:r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361902" y="3019540"/>
            <a:ext cx="1485807" cy="9032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533508" y="3019540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2457307" y="3113988"/>
            <a:ext cx="18288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unspecified</a:t>
            </a:r>
          </a:p>
        </p:txBody>
      </p:sp>
      <p:cxnSp>
        <p:nvCxnSpPr>
          <p:cNvPr id="62" name="Straight Connector 61"/>
          <p:cNvCxnSpPr/>
          <p:nvPr/>
        </p:nvCxnSpPr>
        <p:spPr>
          <a:xfrm>
            <a:off x="1542909" y="281991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1125137" y="1743236"/>
            <a:ext cx="1560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AP</a:t>
            </a:r>
          </a:p>
        </p:txBody>
      </p:sp>
      <p:sp>
        <p:nvSpPr>
          <p:cNvPr id="114" name="Rectangle 113"/>
          <p:cNvSpPr/>
          <p:nvPr/>
        </p:nvSpPr>
        <p:spPr>
          <a:xfrm>
            <a:off x="3600498" y="1381332"/>
            <a:ext cx="2209798" cy="3627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802.1Q bridge relay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133302" y="1743236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133302" y="2457164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19" name="Straight Connector 118"/>
          <p:cNvCxnSpPr>
            <a:stCxn id="118" idx="2"/>
          </p:cNvCxnSpPr>
          <p:nvPr/>
        </p:nvCxnSpPr>
        <p:spPr>
          <a:xfrm>
            <a:off x="552402" y="281991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0" y="3218648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Non-AP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station</a:t>
            </a:r>
          </a:p>
        </p:txBody>
      </p:sp>
      <p:sp>
        <p:nvSpPr>
          <p:cNvPr id="112" name="Rectangle 111"/>
          <p:cNvSpPr/>
          <p:nvPr/>
        </p:nvSpPr>
        <p:spPr>
          <a:xfrm>
            <a:off x="4972191" y="1761299"/>
            <a:ext cx="838200" cy="603885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20" name="Rectangle 119"/>
          <p:cNvSpPr/>
          <p:nvPr/>
        </p:nvSpPr>
        <p:spPr>
          <a:xfrm>
            <a:off x="6000891" y="1365394"/>
            <a:ext cx="838200" cy="99979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5" name="Rectangle 94"/>
          <p:cNvSpPr/>
          <p:nvPr/>
        </p:nvSpPr>
        <p:spPr>
          <a:xfrm>
            <a:off x="4781692" y="3109453"/>
            <a:ext cx="1219199" cy="36275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802.3</a:t>
            </a:r>
          </a:p>
        </p:txBody>
      </p:sp>
      <p:cxnSp>
        <p:nvCxnSpPr>
          <p:cNvPr id="109" name="Straight Connector 108"/>
          <p:cNvCxnSpPr/>
          <p:nvPr/>
        </p:nvCxnSpPr>
        <p:spPr>
          <a:xfrm>
            <a:off x="5238891" y="2942824"/>
            <a:ext cx="12954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5391291" y="2743200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4972191" y="2365185"/>
            <a:ext cx="838200" cy="36275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6000891" y="2370992"/>
            <a:ext cx="838200" cy="36275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25" name="Straight Connector 124"/>
          <p:cNvCxnSpPr>
            <a:stCxn id="122" idx="2"/>
          </p:cNvCxnSpPr>
          <p:nvPr/>
        </p:nvCxnSpPr>
        <p:spPr>
          <a:xfrm>
            <a:off x="6419991" y="2733744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Rectangle 127"/>
          <p:cNvSpPr/>
          <p:nvPr/>
        </p:nvSpPr>
        <p:spPr>
          <a:xfrm>
            <a:off x="6039084" y="3218648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end station</a:t>
            </a:r>
          </a:p>
        </p:txBody>
      </p:sp>
      <p:sp>
        <p:nvSpPr>
          <p:cNvPr id="44" name="Rectangle 43"/>
          <p:cNvSpPr/>
          <p:nvPr/>
        </p:nvSpPr>
        <p:spPr>
          <a:xfrm>
            <a:off x="3600498" y="1743236"/>
            <a:ext cx="838200" cy="362752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.1AC</a:t>
            </a:r>
          </a:p>
        </p:txBody>
      </p:sp>
      <p:sp>
        <p:nvSpPr>
          <p:cNvPr id="5" name="Freeform 4"/>
          <p:cNvSpPr/>
          <p:nvPr/>
        </p:nvSpPr>
        <p:spPr>
          <a:xfrm>
            <a:off x="3590282" y="1365394"/>
            <a:ext cx="2215281" cy="744760"/>
          </a:xfrm>
          <a:custGeom>
            <a:avLst/>
            <a:gdLst>
              <a:gd name="connsiteX0" fmla="*/ 19097 w 2234378"/>
              <a:gd name="connsiteY0" fmla="*/ 744760 h 744760"/>
              <a:gd name="connsiteX1" fmla="*/ 868925 w 2234378"/>
              <a:gd name="connsiteY1" fmla="*/ 735212 h 744760"/>
              <a:gd name="connsiteX2" fmla="*/ 868925 w 2234378"/>
              <a:gd name="connsiteY2" fmla="*/ 391476 h 744760"/>
              <a:gd name="connsiteX3" fmla="*/ 2224829 w 2234378"/>
              <a:gd name="connsiteY3" fmla="*/ 381928 h 744760"/>
              <a:gd name="connsiteX4" fmla="*/ 2234378 w 2234378"/>
              <a:gd name="connsiteY4" fmla="*/ 0 h 744760"/>
              <a:gd name="connsiteX5" fmla="*/ 0 w 2234378"/>
              <a:gd name="connsiteY5" fmla="*/ 19096 h 744760"/>
              <a:gd name="connsiteX6" fmla="*/ 19097 w 2234378"/>
              <a:gd name="connsiteY6" fmla="*/ 744760 h 744760"/>
              <a:gd name="connsiteX0" fmla="*/ 0 w 2215281"/>
              <a:gd name="connsiteY0" fmla="*/ 744760 h 744760"/>
              <a:gd name="connsiteX1" fmla="*/ 849828 w 2215281"/>
              <a:gd name="connsiteY1" fmla="*/ 735212 h 744760"/>
              <a:gd name="connsiteX2" fmla="*/ 849828 w 2215281"/>
              <a:gd name="connsiteY2" fmla="*/ 391476 h 744760"/>
              <a:gd name="connsiteX3" fmla="*/ 2205732 w 2215281"/>
              <a:gd name="connsiteY3" fmla="*/ 381928 h 744760"/>
              <a:gd name="connsiteX4" fmla="*/ 2215281 w 2215281"/>
              <a:gd name="connsiteY4" fmla="*/ 0 h 744760"/>
              <a:gd name="connsiteX5" fmla="*/ 0 w 2215281"/>
              <a:gd name="connsiteY5" fmla="*/ 9548 h 744760"/>
              <a:gd name="connsiteX6" fmla="*/ 0 w 2215281"/>
              <a:gd name="connsiteY6" fmla="*/ 744760 h 744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15281" h="744760">
                <a:moveTo>
                  <a:pt x="0" y="744760"/>
                </a:moveTo>
                <a:lnTo>
                  <a:pt x="849828" y="735212"/>
                </a:lnTo>
                <a:lnTo>
                  <a:pt x="849828" y="391476"/>
                </a:lnTo>
                <a:lnTo>
                  <a:pt x="2205732" y="381928"/>
                </a:lnTo>
                <a:lnTo>
                  <a:pt x="2215281" y="0"/>
                </a:lnTo>
                <a:lnTo>
                  <a:pt x="0" y="9548"/>
                </a:lnTo>
                <a:lnTo>
                  <a:pt x="0" y="744760"/>
                </a:lnTo>
                <a:close/>
              </a:path>
            </a:pathLst>
          </a:custGeom>
          <a:noFill/>
          <a:ln w="57150" cmpd="sng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982818" y="971436"/>
            <a:ext cx="3389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One example (of many) of a portal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72549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802-11-template.potx</Template>
  <TotalTime>170</TotalTime>
  <Words>636</Words>
  <Application>Microsoft Office PowerPoint</Application>
  <PresentationFormat>On-screen Show (4:3)</PresentationFormat>
  <Paragraphs>158</Paragraphs>
  <Slides>13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802-11-template</vt:lpstr>
      <vt:lpstr>Document</vt:lpstr>
      <vt:lpstr>802.11ak and 802.1AC Convergence Function</vt:lpstr>
      <vt:lpstr>Abstract</vt:lpstr>
      <vt:lpstr>PowerPoint Presentation</vt:lpstr>
      <vt:lpstr>This is an example of a physical network</vt:lpstr>
      <vt:lpstr>Layering</vt:lpstr>
      <vt:lpstr>A standard view of that same network in 802.11 today</vt:lpstr>
      <vt:lpstr>One possible 802.1AC-to-portal architecture</vt:lpstr>
      <vt:lpstr>But, there is an alternate approach.</vt:lpstr>
      <vt:lpstr>So, another representation could be … </vt:lpstr>
      <vt:lpstr>PowerPoint Presentation</vt:lpstr>
      <vt:lpstr>PowerPoint Presentation</vt:lpstr>
      <vt:lpstr>Tasks for 802.1AC</vt:lpstr>
      <vt:lpstr>Tasks for 802.11ak</vt:lpstr>
    </vt:vector>
  </TitlesOfParts>
  <Company>Cisco Systems, Spctralink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Portal and 802.1AC Convergence Function</dc:title>
  <dc:creator>Norman Finn, Mark Hamilton</dc:creator>
  <cp:lastModifiedBy>Mark Hamilton</cp:lastModifiedBy>
  <cp:revision>36</cp:revision>
  <cp:lastPrinted>1601-01-01T00:00:00Z</cp:lastPrinted>
  <dcterms:created xsi:type="dcterms:W3CDTF">2010-02-15T12:38:41Z</dcterms:created>
  <dcterms:modified xsi:type="dcterms:W3CDTF">2014-05-06T21:10:36Z</dcterms:modified>
</cp:coreProperties>
</file>