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5"/>
  </p:notesMasterIdLst>
  <p:handoutMasterIdLst>
    <p:handoutMasterId r:id="rId66"/>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1245" r:id="rId15"/>
    <p:sldId id="1343" r:id="rId16"/>
    <p:sldId id="1248" r:id="rId17"/>
    <p:sldId id="1284" r:id="rId18"/>
    <p:sldId id="1368" r:id="rId19"/>
    <p:sldId id="1285" r:id="rId20"/>
    <p:sldId id="1286" r:id="rId21"/>
    <p:sldId id="1164" r:id="rId22"/>
    <p:sldId id="1101" r:id="rId23"/>
    <p:sldId id="1287" r:id="rId24"/>
    <p:sldId id="1102" r:id="rId25"/>
    <p:sldId id="1092" r:id="rId26"/>
    <p:sldId id="1099" r:id="rId27"/>
    <p:sldId id="1174" r:id="rId28"/>
    <p:sldId id="1175" r:id="rId29"/>
    <p:sldId id="1176" r:id="rId30"/>
    <p:sldId id="1093" r:id="rId31"/>
    <p:sldId id="1094" r:id="rId32"/>
    <p:sldId id="1095" r:id="rId33"/>
    <p:sldId id="1098" r:id="rId34"/>
    <p:sldId id="1271" r:id="rId35"/>
    <p:sldId id="1272" r:id="rId36"/>
    <p:sldId id="1364" r:id="rId37"/>
    <p:sldId id="1369" r:id="rId38"/>
    <p:sldId id="1370" r:id="rId39"/>
    <p:sldId id="1371" r:id="rId40"/>
    <p:sldId id="1373" r:id="rId41"/>
    <p:sldId id="1374" r:id="rId42"/>
    <p:sldId id="1367" r:id="rId43"/>
    <p:sldId id="1167" r:id="rId44"/>
    <p:sldId id="1278" r:id="rId45"/>
    <p:sldId id="1166" r:id="rId46"/>
    <p:sldId id="1231" r:id="rId47"/>
    <p:sldId id="1365" r:id="rId48"/>
    <p:sldId id="1366" r:id="rId49"/>
    <p:sldId id="1165" r:id="rId50"/>
    <p:sldId id="1152" r:id="rId51"/>
    <p:sldId id="1144" r:id="rId52"/>
    <p:sldId id="1338" r:id="rId53"/>
    <p:sldId id="1357" r:id="rId54"/>
    <p:sldId id="1372" r:id="rId55"/>
    <p:sldId id="1236" r:id="rId56"/>
    <p:sldId id="1358" r:id="rId57"/>
    <p:sldId id="891" r:id="rId58"/>
    <p:sldId id="1377" r:id="rId59"/>
    <p:sldId id="967" r:id="rId60"/>
    <p:sldId id="1375" r:id="rId61"/>
    <p:sldId id="1376" r:id="rId62"/>
    <p:sldId id="619" r:id="rId63"/>
    <p:sldId id="621" r:id="rId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2" autoAdjust="0"/>
    <p:restoredTop sz="94660" autoAdjust="0"/>
  </p:normalViewPr>
  <p:slideViewPr>
    <p:cSldViewPr>
      <p:cViewPr varScale="1">
        <p:scale>
          <a:sx n="84" d="100"/>
          <a:sy n="84" d="100"/>
        </p:scale>
        <p:origin x="-1236"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802.11-14/0553r1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802.11-14/0553r1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802.11-14/0553r4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570-00-0jtc-minutes-for-beijing-in-march-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4.bin"/><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package" Target="../embeddings/Microsoft_Word_Document2.docx"/><Relationship Id="rId4" Type="http://schemas.openxmlformats.org/officeDocument/2006/relationships/image" Target="../media/image2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image" Target="../media/image27.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4/11-14-0552-01-0jtc-responses-on-802-11aa-ad-ae.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May </a:t>
            </a:r>
            <a:r>
              <a:rPr lang="en-US" b="0" dirty="0" smtClean="0">
                <a:solidFill>
                  <a:schemeClr val="accent2">
                    <a:lumMod val="75000"/>
                  </a:schemeClr>
                </a:solidFill>
              </a:rPr>
              <a:t>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March 2014 in Beijing</a:t>
            </a:r>
          </a:p>
          <a:p>
            <a:pPr lvl="1"/>
            <a:r>
              <a:rPr lang="en-AU" dirty="0" smtClean="0"/>
              <a:t>Review extended goals</a:t>
            </a:r>
          </a:p>
          <a:p>
            <a:pPr lvl="2"/>
            <a:r>
              <a:rPr lang="en-AU" dirty="0" smtClean="0"/>
              <a:t>From IEEE 802 </a:t>
            </a:r>
            <a:r>
              <a:rPr lang="en-AU" dirty="0" err="1" smtClean="0"/>
              <a:t>ExCom</a:t>
            </a:r>
            <a:r>
              <a:rPr lang="en-AU" dirty="0" smtClean="0"/>
              <a:t> in Nov 2010</a:t>
            </a:r>
          </a:p>
          <a:p>
            <a:pPr lvl="2"/>
            <a:r>
              <a:rPr lang="en-AU" dirty="0" smtClean="0"/>
              <a:t>Review formal status of SC</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Consider 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2014, as documented on pages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Beijing in March 2014, as documented in </a:t>
            </a:r>
            <a:r>
              <a:rPr lang="en-AU" i="1" dirty="0" smtClean="0">
                <a:hlinkClick r:id="rId3"/>
              </a:rPr>
              <a:t>11-14-0570-r0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has now been “cleaned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r>
              <a:rPr lang="en-AU" dirty="0" smtClean="0"/>
              <a:t> or …</a:t>
            </a:r>
            <a:endParaRPr lang="en-AU" dirty="0"/>
          </a:p>
          <a:p>
            <a:pPr lvl="1"/>
            <a:r>
              <a:rPr lang="en-AU" dirty="0" smtClean="0"/>
              <a:t>In March 2014 the IEEE 802 </a:t>
            </a:r>
            <a:r>
              <a:rPr lang="en-AU" dirty="0" err="1" smtClean="0"/>
              <a:t>ExCom</a:t>
            </a:r>
            <a:r>
              <a:rPr lang="en-AU" dirty="0" smtClean="0"/>
              <a:t> cleaned up the formalities with the following motion</a:t>
            </a:r>
          </a:p>
          <a:p>
            <a:pPr lvl="2"/>
            <a:r>
              <a:rPr lang="en-AU" i="1" dirty="0"/>
              <a:t>As per 802 P&amp;P 5.6 "other subgroups" create an EC 802/JTC1 Standing Committee, with Andrew Myles appointed as SC chairman by the Sponsor Chair 	</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45266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 before the PSDO process</a:t>
            </a:r>
          </a:p>
          <a:p>
            <a:pPr lvl="1"/>
            <a:r>
              <a:rPr lang="en-AU" dirty="0"/>
              <a:t>Since </a:t>
            </a:r>
            <a:r>
              <a:rPr lang="en-AU" dirty="0" smtClean="0"/>
              <a:t>November 2014,the </a:t>
            </a:r>
            <a:r>
              <a:rPr lang="en-AU" dirty="0"/>
              <a:t>IEEE 802 has liaised </a:t>
            </a:r>
            <a:r>
              <a:rPr lang="en-AU" dirty="0" smtClean="0"/>
              <a:t>the following drafts to SC6 for their information and comment:</a:t>
            </a:r>
          </a:p>
          <a:p>
            <a:pPr lvl="2"/>
            <a:r>
              <a:rPr lang="en-AU" dirty="0" smtClean="0"/>
              <a:t>802.11 WG</a:t>
            </a:r>
          </a:p>
          <a:p>
            <a:pPr lvl="3"/>
            <a:r>
              <a:rPr lang="en-AU" dirty="0" smtClean="0"/>
              <a:t>18 Nov 2013: 802.11ac D7.0 (now ratified by IEEE)</a:t>
            </a:r>
          </a:p>
          <a:p>
            <a:pPr lvl="3"/>
            <a:r>
              <a:rPr lang="en-AU" dirty="0" smtClean="0"/>
              <a:t>18 Nov 2013: 802.11af </a:t>
            </a:r>
            <a:r>
              <a:rPr lang="en-AU" dirty="0"/>
              <a:t>D6.0  (now ratified by IEEE)</a:t>
            </a:r>
            <a:endParaRPr lang="en-AU" dirty="0" smtClean="0"/>
          </a:p>
          <a:p>
            <a:pPr lvl="2"/>
            <a:r>
              <a:rPr lang="en-AU" dirty="0" smtClean="0"/>
              <a:t>802.1 WG</a:t>
            </a:r>
          </a:p>
          <a:p>
            <a:pPr lvl="3"/>
            <a:r>
              <a:rPr lang="en-AU" dirty="0" smtClean="0"/>
              <a:t>25 Nov 2013: </a:t>
            </a:r>
            <a:r>
              <a:rPr lang="en-AU" dirty="0"/>
              <a:t>802.1Xbx </a:t>
            </a:r>
            <a:r>
              <a:rPr lang="en-AU" dirty="0" smtClean="0"/>
              <a:t>D1.2</a:t>
            </a:r>
          </a:p>
          <a:p>
            <a:pPr lvl="3"/>
            <a:r>
              <a:rPr lang="en-AU" dirty="0" smtClean="0"/>
              <a:t>8 May 2014: 802 D1.9</a:t>
            </a:r>
          </a:p>
          <a:p>
            <a:pPr lvl="3"/>
            <a:r>
              <a:rPr lang="en-AU" dirty="0" smtClean="0"/>
              <a:t>8 May 2014: 802.1Q D2.0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Mick Seaman took an action to enquire of Tony </a:t>
            </a:r>
            <a:r>
              <a:rPr lang="en-GB" dirty="0" err="1" smtClean="0"/>
              <a:t>Jeffree</a:t>
            </a:r>
            <a:r>
              <a:rPr lang="en-GB" dirty="0" smtClean="0"/>
              <a:t> as to which drafts IEEE 802.1 would like to liaise to SC6</a:t>
            </a:r>
          </a:p>
          <a:p>
            <a:pPr lvl="1"/>
            <a:r>
              <a:rPr lang="en-GB" dirty="0" smtClean="0"/>
              <a:t>It appears that the IEEE 802.1 WG has agreed to send drafts for information including:</a:t>
            </a:r>
          </a:p>
          <a:p>
            <a:pPr lvl="2"/>
            <a:r>
              <a:rPr lang="en-GB" dirty="0" smtClean="0"/>
              <a:t>802.1Xbx</a:t>
            </a:r>
          </a:p>
          <a:p>
            <a:pPr lvl="2"/>
            <a:r>
              <a:rPr lang="en-GB" dirty="0" smtClean="0"/>
              <a:t>802.1Q</a:t>
            </a:r>
          </a:p>
          <a:p>
            <a:pPr lvl="1"/>
            <a:r>
              <a:rPr lang="en-GB" dirty="0" smtClean="0"/>
              <a:t>Last time there was some question as to whether the 802 O&amp;A should be liaised now or after Sponsor Ballot</a:t>
            </a:r>
          </a:p>
          <a:p>
            <a:pPr lvl="2"/>
            <a:r>
              <a:rPr lang="en-GB" dirty="0" smtClean="0"/>
              <a:t>It has been sent</a:t>
            </a:r>
            <a:endParaRPr lang="en-GB" dirty="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pPr lvl="1"/>
            <a:r>
              <a:rPr lang="en-GB" dirty="0"/>
              <a:t>The current </a:t>
            </a:r>
            <a:r>
              <a:rPr lang="en-GB" dirty="0" smtClean="0"/>
              <a:t>plan for the IEEE 802.3 WG </a:t>
            </a:r>
            <a:r>
              <a:rPr lang="en-GB" dirty="0"/>
              <a:t>is that only revisions will be sent through the PSDO process</a:t>
            </a:r>
          </a:p>
          <a:p>
            <a:pPr lvl="1"/>
            <a:r>
              <a:rPr lang="en-AU" dirty="0" smtClean="0"/>
              <a:t>Previously, </a:t>
            </a:r>
            <a:r>
              <a:rPr lang="en-GB" dirty="0" smtClean="0"/>
              <a:t>Geoff Thompson and Bruce Kraemer took an action to enquire of David Law as to which additional drafts IEEE 802.3 would like to liaise to SC6 as part of PSDO process</a:t>
            </a:r>
          </a:p>
          <a:p>
            <a:pPr lvl="1"/>
            <a:r>
              <a:rPr lang="en-GB" dirty="0" smtClean="0"/>
              <a:t>Subsequently, David Law and Adam Healy 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in July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pPr lvl="1"/>
            <a:r>
              <a:rPr lang="en-AU" dirty="0" smtClean="0"/>
              <a:t>There a couple of amendments that could be sent through the PSDO process immediately</a:t>
            </a:r>
          </a:p>
          <a:p>
            <a:pPr lvl="2"/>
            <a:r>
              <a:rPr lang="en-AU" dirty="0" smtClean="0"/>
              <a:t>802.11ac</a:t>
            </a:r>
          </a:p>
          <a:p>
            <a:pPr lvl="2"/>
            <a:r>
              <a:rPr lang="en-AU" dirty="0" smtClean="0"/>
              <a:t>802.11af</a:t>
            </a:r>
            <a:endParaRPr lang="en-AU" dirty="0"/>
          </a:p>
          <a:p>
            <a:pPr lvl="1"/>
            <a:r>
              <a:rPr lang="en-AU" dirty="0" smtClean="0"/>
              <a:t>Should the 802.11 WG agree to start the PSDO process for 802.11ac and 802.11af?</a:t>
            </a:r>
          </a:p>
          <a:p>
            <a:pPr lvl="2"/>
            <a:r>
              <a:rPr lang="en-AU" dirty="0" smtClean="0"/>
              <a:t>It needs an IEEE 802.11 WG motion and an IEEE 802 EC motion</a:t>
            </a:r>
          </a:p>
          <a:p>
            <a:pPr lvl="2"/>
            <a:r>
              <a:rPr lang="en-AU" dirty="0" smtClean="0"/>
              <a:t>This can be done in July 2014</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843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Previously, 802.15 WG has been liaising 802.15.4 drafts to SC31</a:t>
            </a:r>
          </a:p>
          <a:p>
            <a:pPr lvl="1"/>
            <a:r>
              <a:rPr lang="en-GB" dirty="0" smtClean="0"/>
              <a:t>Is there any update on the possibility of the 802.15 WG liaising 802.15.4 drafts to SC6?</a:t>
            </a:r>
          </a:p>
          <a:p>
            <a:pPr lvl="2"/>
            <a:r>
              <a:rPr lang="en-US" dirty="0" smtClean="0"/>
              <a:t>Jodi </a:t>
            </a:r>
            <a:r>
              <a:rPr lang="en-US" dirty="0" err="1"/>
              <a:t>Haasz</a:t>
            </a:r>
            <a:r>
              <a:rPr lang="en-US" dirty="0"/>
              <a:t> (IEEE staff) </a:t>
            </a:r>
            <a:r>
              <a:rPr lang="en-US" dirty="0" smtClean="0"/>
              <a:t>had had </a:t>
            </a:r>
            <a:r>
              <a:rPr lang="en-US" dirty="0"/>
              <a:t>a discussion with Henry </a:t>
            </a:r>
            <a:r>
              <a:rPr lang="en-US" dirty="0" err="1"/>
              <a:t>Couchieri</a:t>
            </a:r>
            <a:r>
              <a:rPr lang="en-US" dirty="0"/>
              <a:t> (ISO staff) to move the liaison to </a:t>
            </a:r>
            <a:r>
              <a:rPr lang="en-US" dirty="0" smtClean="0"/>
              <a:t>SC6, but has not reported on the results </a:t>
            </a:r>
          </a:p>
          <a:p>
            <a:pPr lvl="2"/>
            <a:r>
              <a:rPr lang="en-US" dirty="0" smtClean="0"/>
              <a:t>She noted, “</a:t>
            </a:r>
            <a:r>
              <a:rPr lang="en-AU" i="1" dirty="0"/>
              <a:t>did have the conversation with ISO and have nothing to report as of yet.  I will reach out again</a:t>
            </a:r>
            <a:r>
              <a:rPr lang="en-AU" dirty="0" smtClean="0"/>
              <a:t>.”</a:t>
            </a:r>
          </a:p>
          <a:p>
            <a:pPr lvl="1"/>
            <a:r>
              <a:rPr lang="en-AU" dirty="0" smtClean="0"/>
              <a:t>This issue will be discussed on Thursday</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Hawaii in May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pPr lvl="1"/>
            <a:r>
              <a:rPr lang="en-GB" dirty="0" smtClean="0"/>
              <a:t>The 802.22 WG decided to submit 802.22 under the PSDO</a:t>
            </a:r>
          </a:p>
          <a:p>
            <a:pPr lvl="1"/>
            <a:r>
              <a:rPr lang="en-GB" dirty="0" smtClean="0"/>
              <a:t>Details later, but this process has started</a:t>
            </a:r>
          </a:p>
          <a:p>
            <a:pPr lvl="2"/>
            <a:r>
              <a:rPr lang="en-GB" dirty="0" smtClean="0"/>
              <a:t>Aside: this would have been a good standard to which to apply the proposed PSDO submission criteria</a:t>
            </a:r>
          </a:p>
          <a:p>
            <a:pPr lvl="1"/>
            <a:r>
              <a:rPr lang="en-GB" dirty="0" smtClean="0"/>
              <a:t>The 802.22 WG will need to decide on which drafts to submit in the future</a:t>
            </a:r>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a:t>
            </a:r>
            <a:r>
              <a:rPr lang="en-AU" dirty="0" smtClean="0"/>
              <a:t>seven </a:t>
            </a:r>
            <a:r>
              <a:rPr lang="en-AU" dirty="0" smtClean="0"/>
              <a:t>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2842873"/>
              </p:ext>
            </p:extLst>
          </p:nvPr>
        </p:nvGraphicFramePr>
        <p:xfrm>
          <a:off x="152399" y="1600200"/>
          <a:ext cx="8839200" cy="309633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t>
            </a:r>
            <a:r>
              <a:rPr lang="en-AU" dirty="0" smtClean="0"/>
              <a:t>six </a:t>
            </a:r>
            <a:r>
              <a:rPr lang="en-AU" dirty="0" smtClean="0"/>
              <a:t>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676143"/>
              </p:ext>
            </p:extLst>
          </p:nvPr>
        </p:nvGraphicFramePr>
        <p:xfrm>
          <a:off x="152399" y="1600200"/>
          <a:ext cx="8839200" cy="2840488"/>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a:t>
                      </a:r>
                      <a:r>
                        <a:rPr lang="en-AU" sz="1600" b="1" baseline="0" dirty="0" smtClean="0">
                          <a:solidFill>
                            <a:schemeClr val="accent6"/>
                          </a:solidFill>
                        </a:rPr>
                        <a:t> in Beijing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Will be considered by 802.11 WG in Hawaii </a:t>
                      </a:r>
                      <a:endParaRPr lang="en-AU" sz="1600" b="1" dirty="0" smtClean="0">
                        <a:solidFill>
                          <a:schemeClr val="accent6"/>
                        </a:solidFill>
                      </a:endParaRP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70C0"/>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656628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a:t>
            </a:r>
            <a:r>
              <a:rPr lang="en-AU" dirty="0" smtClean="0"/>
              <a:t>comment resolutions liaised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8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8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893"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 resolutions liaised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73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73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a:t>
            </a:r>
            <a:r>
              <a:rPr lang="en-AU" dirty="0" smtClean="0">
                <a:solidFill>
                  <a:srgbClr val="FF0000"/>
                </a:solidFill>
              </a:rPr>
              <a:t>was </a:t>
            </a:r>
            <a:r>
              <a:rPr lang="en-AU" dirty="0" smtClean="0"/>
              <a:t>published </a:t>
            </a:r>
            <a:r>
              <a:rPr lang="en-AU" dirty="0"/>
              <a:t>as ISO/IEC </a:t>
            </a:r>
            <a:r>
              <a:rPr lang="en-AU" dirty="0" smtClean="0"/>
              <a:t>8802-1AB:2014 on 15 March</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04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04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8802-1AR:2014 on 15 March</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074"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07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8802-1AS:2014 on 15 March</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08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08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passed in Jan 2014 and comment resolution will 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will be considered at this meeting</a:t>
            </a:r>
          </a:p>
          <a:p>
            <a:pPr lvl="2"/>
            <a:r>
              <a:rPr lang="en-AU" dirty="0"/>
              <a:t>See </a:t>
            </a:r>
            <a:r>
              <a:rPr lang="en-AU" dirty="0">
                <a:hlinkClick r:id="rId3"/>
              </a:rPr>
              <a:t>11-14-0552-00</a:t>
            </a:r>
            <a:endParaRPr lang="en-AU" dirty="0"/>
          </a:p>
          <a:p>
            <a:pPr lvl="1"/>
            <a:r>
              <a:rPr lang="en-AU" dirty="0" smtClean="0"/>
              <a:t>Standard </a:t>
            </a:r>
            <a:r>
              <a:rPr lang="en-AU" dirty="0"/>
              <a:t>will be published </a:t>
            </a:r>
            <a:r>
              <a:rPr lang="en-AU" dirty="0" smtClean="0"/>
              <a:t>as </a:t>
            </a:r>
            <a:r>
              <a:rPr lang="en-AU" dirty="0"/>
              <a:t>8802-11:2012/</a:t>
            </a:r>
            <a:r>
              <a:rPr lang="en-AU" dirty="0" err="1"/>
              <a:t>Amd</a:t>
            </a:r>
            <a:r>
              <a:rPr lang="en-AU" dirty="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4961"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496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will be considered </a:t>
            </a:r>
            <a:r>
              <a:rPr lang="en-AU" dirty="0" smtClean="0"/>
              <a:t>at </a:t>
            </a:r>
            <a:r>
              <a:rPr lang="en-AU" dirty="0"/>
              <a:t>this meeting</a:t>
            </a:r>
          </a:p>
          <a:p>
            <a:pPr lvl="2"/>
            <a:r>
              <a:rPr lang="en-AU" dirty="0"/>
              <a:t>See </a:t>
            </a:r>
            <a:r>
              <a:rPr lang="en-AU" dirty="0">
                <a:hlinkClick r:id="rId3"/>
              </a:rPr>
              <a:t>11-14-0552-00</a:t>
            </a:r>
            <a:endParaRPr lang="en-AU" dirty="0"/>
          </a:p>
          <a:p>
            <a:pPr lvl="1"/>
            <a:r>
              <a:rPr lang="en-AU" dirty="0" smtClean="0"/>
              <a:t>Standard </a:t>
            </a:r>
            <a:r>
              <a:rPr lang="en-AU" dirty="0"/>
              <a:t>will be 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3947"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394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will be considered </a:t>
            </a:r>
            <a:r>
              <a:rPr lang="en-AU" dirty="0" smtClean="0"/>
              <a:t>at </a:t>
            </a:r>
            <a:r>
              <a:rPr lang="en-AU" dirty="0"/>
              <a:t>this meeting</a:t>
            </a:r>
          </a:p>
          <a:p>
            <a:pPr lvl="2"/>
            <a:r>
              <a:rPr lang="en-AU" dirty="0"/>
              <a:t>See </a:t>
            </a:r>
            <a:r>
              <a:rPr lang="en-AU" dirty="0" smtClean="0">
                <a:hlinkClick r:id="rId3"/>
              </a:rPr>
              <a:t>11-14-0552-00</a:t>
            </a:r>
            <a:endParaRPr lang="en-AU" dirty="0"/>
          </a:p>
          <a:p>
            <a:pPr lvl="1"/>
            <a:r>
              <a:rPr lang="en-AU" dirty="0" smtClean="0"/>
              <a:t>Standard </a:t>
            </a:r>
            <a:r>
              <a:rPr lang="en-AU" dirty="0"/>
              <a:t>will be published 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694455546"/>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292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620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92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802.3-2012 </a:t>
            </a:r>
            <a:r>
              <a:rPr lang="en-AU" dirty="0" smtClean="0"/>
              <a:t>passed in Feb 2014, and no </a:t>
            </a:r>
            <a:r>
              <a:rPr lang="en-AU" dirty="0" smtClean="0">
                <a:solidFill>
                  <a:schemeClr val="accent6"/>
                </a:solidFill>
              </a:rPr>
              <a:t>comment </a:t>
            </a:r>
            <a:r>
              <a:rPr lang="en-AU" dirty="0">
                <a:solidFill>
                  <a:schemeClr val="accent6"/>
                </a:solidFill>
              </a:rPr>
              <a:t>resolution </a:t>
            </a:r>
            <a:r>
              <a:rPr lang="en-AU" dirty="0" smtClean="0">
                <a:solidFill>
                  <a:schemeClr val="accent6"/>
                </a:solidFill>
              </a:rPr>
              <a:t>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will be published as </a:t>
            </a:r>
            <a:r>
              <a:rPr lang="en-AU" dirty="0" smtClean="0"/>
              <a:t>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24029880"/>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497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802.1AEbw passed pre-ballot in Jan 2014, and </a:t>
            </a:r>
            <a:r>
              <a:rPr lang="en-AU" dirty="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a:t>802.1AEbw </a:t>
            </a:r>
            <a:r>
              <a:rPr lang="en-AU" dirty="0" smtClean="0"/>
              <a:t>(</a:t>
            </a:r>
            <a:r>
              <a:rPr lang="en-AU" dirty="0" smtClean="0">
                <a:solidFill>
                  <a:srgbClr val="FF0000"/>
                </a:solidFill>
              </a:rPr>
              <a:t>N15xxx</a:t>
            </a:r>
            <a:r>
              <a:rPr lang="en-AU" dirty="0" smtClean="0"/>
              <a:t>)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09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802.1AEbn passed in Feb 2014, and </a:t>
            </a:r>
            <a:r>
              <a:rPr lang="en-AU" dirty="0" smtClean="0">
                <a:solidFill>
                  <a:schemeClr val="accent6"/>
                </a:solidFill>
              </a:rPr>
              <a:t>comment resolution 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802.1AEbn (</a:t>
            </a:r>
            <a:r>
              <a:rPr lang="en-AU" dirty="0" smtClean="0">
                <a:solidFill>
                  <a:srgbClr val="FF0000"/>
                </a:solidFill>
              </a:rPr>
              <a:t>N15xxx</a:t>
            </a:r>
            <a:r>
              <a:rPr lang="en-AU" dirty="0" smtClean="0"/>
              <a:t>)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07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A response to these comments will need be discussed today</a:t>
            </a:r>
          </a:p>
          <a:p>
            <a:pPr lvl="2"/>
            <a:r>
              <a:rPr lang="en-AU" dirty="0" err="1"/>
              <a:t>Dr.</a:t>
            </a:r>
            <a:r>
              <a:rPr lang="en-AU" dirty="0"/>
              <a:t> </a:t>
            </a:r>
            <a:r>
              <a:rPr lang="en-AU" dirty="0" err="1" smtClean="0"/>
              <a:t>Pyo</a:t>
            </a:r>
            <a:r>
              <a:rPr lang="en-AU" dirty="0" smtClean="0"/>
              <a:t> from 802.22 will be here to assist</a:t>
            </a:r>
          </a:p>
          <a:p>
            <a:pPr lvl="1"/>
            <a:r>
              <a:rPr lang="en-AU" dirty="0" smtClean="0"/>
              <a:t>Note: the IEEE 802 liaison will need to suggest that SC6 pass a motion </a:t>
            </a:r>
            <a:r>
              <a:rPr lang="en-AU" dirty="0" err="1" smtClean="0"/>
              <a:t>wrt</a:t>
            </a:r>
            <a:r>
              <a:rPr lang="en-AU" dirty="0" smtClean="0"/>
              <a:t> 802.22 similar to those on 802.1/3/11, which gave maintenance responsibility to the IEEE 802 WGs; this can be done in July</a:t>
            </a: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18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117298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409850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 …</a:t>
            </a:r>
          </a:p>
          <a:p>
            <a:pPr lvl="1"/>
            <a:r>
              <a:rPr lang="en-AU" i="1" dirty="0" smtClean="0"/>
              <a:t>IEEE 802 thanks the China NB for its comment during the 60 day ballot on IEEE 802.22 as part of its consideration according to the PSDO agreement</a:t>
            </a:r>
          </a:p>
          <a:p>
            <a:pPr lvl="1"/>
            <a:r>
              <a:rPr lang="en-AU" i="1" dirty="0" smtClean="0"/>
              <a:t>The </a:t>
            </a:r>
            <a:r>
              <a:rPr lang="en-AU" i="1" dirty="0" smtClean="0"/>
              <a:t>China NB objects to IEEE 802.22 using a security mechanism based on the use of ISO/IEC/IEEE 8802-1X because the China NB believes its comments in the previous FDIS ballot on ISO/IEC/IEEE </a:t>
            </a:r>
            <a:r>
              <a:rPr lang="en-AU" i="1" dirty="0"/>
              <a:t>8802-1X </a:t>
            </a:r>
            <a:r>
              <a:rPr lang="en-AU" i="1" dirty="0" smtClean="0"/>
              <a:t>have not been satisfactorily resolved</a:t>
            </a:r>
          </a:p>
          <a:p>
            <a:pPr lvl="1"/>
            <a:r>
              <a:rPr lang="en-AU" i="1" dirty="0" smtClean="0"/>
              <a:t>It is up to the China NB to determine whether </a:t>
            </a:r>
            <a:r>
              <a:rPr lang="en-AU" i="1" dirty="0" smtClean="0"/>
              <a:t>the China NB believes their  </a:t>
            </a:r>
            <a:r>
              <a:rPr lang="en-AU" i="1" dirty="0" smtClean="0"/>
              <a:t>comments on previous FDIS ballots have been satisfactorily resolved or not.</a:t>
            </a:r>
          </a:p>
          <a:p>
            <a:pPr lvl="1"/>
            <a:r>
              <a:rPr lang="en-AU" i="1" dirty="0" smtClean="0"/>
              <a:t>However, we note IEEE 802 </a:t>
            </a:r>
            <a:r>
              <a:rPr lang="en-AU" i="1" dirty="0" smtClean="0"/>
              <a:t>has </a:t>
            </a:r>
            <a:r>
              <a:rPr lang="en-AU" i="1" dirty="0" smtClean="0"/>
              <a:t>responded fully  to every comment received from all NBs during all 60 day and FDIS ballots undertaken as part of the PSDO agreement defined approval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17920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IEEE 802 </a:t>
            </a:r>
            <a:r>
              <a:rPr lang="en-AU" i="1" dirty="0" smtClean="0"/>
              <a:t>does </a:t>
            </a:r>
            <a:r>
              <a:rPr lang="en-AU" i="1" dirty="0" smtClean="0"/>
              <a:t>not believe there are any outstanding issues related to </a:t>
            </a:r>
            <a:r>
              <a:rPr lang="en-AU" i="1" dirty="0"/>
              <a:t>ISO/IEC/IEEE </a:t>
            </a:r>
            <a:r>
              <a:rPr lang="en-AU" i="1" dirty="0" smtClean="0"/>
              <a:t>8802-1X, and </a:t>
            </a:r>
            <a:r>
              <a:rPr lang="en-AU" i="1" dirty="0" smtClean="0"/>
              <a:t>notes </a:t>
            </a:r>
            <a:r>
              <a:rPr lang="en-AU" i="1" dirty="0" smtClean="0"/>
              <a:t>that this standard is  being successfully implemented globally today in billions of devices.</a:t>
            </a:r>
          </a:p>
          <a:p>
            <a:pPr lvl="1"/>
            <a:r>
              <a:rPr lang="en-AU" i="1" dirty="0" smtClean="0"/>
              <a:t>IEEE </a:t>
            </a:r>
            <a:r>
              <a:rPr lang="en-AU" i="1" dirty="0" smtClean="0"/>
              <a:t>802 </a:t>
            </a:r>
            <a:r>
              <a:rPr lang="en-AU" i="1" dirty="0" smtClean="0"/>
              <a:t>encourages any users of the standard, including China </a:t>
            </a:r>
            <a:r>
              <a:rPr lang="en-AU" i="1" dirty="0" smtClean="0"/>
              <a:t>NB security </a:t>
            </a:r>
            <a:r>
              <a:rPr lang="en-AU" i="1" dirty="0" smtClean="0"/>
              <a:t>experts, </a:t>
            </a:r>
            <a:r>
              <a:rPr lang="en-AU" i="1" dirty="0" smtClean="0"/>
              <a:t>to provide further details of any issues related to </a:t>
            </a:r>
            <a:r>
              <a:rPr lang="en-AU" i="1" dirty="0"/>
              <a:t>ISO/IEC/IEEE 8802-1X </a:t>
            </a:r>
            <a:r>
              <a:rPr lang="en-AU" i="1" dirty="0" smtClean="0"/>
              <a:t> at any </a:t>
            </a:r>
            <a:r>
              <a:rPr lang="en-AU" i="1" dirty="0" smtClean="0"/>
              <a:t>time</a:t>
            </a:r>
          </a:p>
          <a:p>
            <a:pPr lvl="1"/>
            <a:r>
              <a:rPr lang="en-AU" i="1" dirty="0" smtClean="0"/>
              <a:t>This can be done by e-mail or at a </a:t>
            </a:r>
            <a:r>
              <a:rPr lang="en-AU" i="1" dirty="0" smtClean="0"/>
              <a:t>face </a:t>
            </a:r>
            <a:r>
              <a:rPr lang="en-AU" i="1" dirty="0" smtClean="0"/>
              <a:t>to face meeting of the IEEE 802.1 Working Group.</a:t>
            </a:r>
          </a:p>
          <a:p>
            <a:pPr lvl="1"/>
            <a:r>
              <a:rPr lang="en-AU" i="1" dirty="0" smtClean="0"/>
              <a:t>The </a:t>
            </a:r>
            <a:r>
              <a:rPr lang="en-AU" i="1" dirty="0"/>
              <a:t>IEEE 802.1 Working Group </a:t>
            </a:r>
            <a:r>
              <a:rPr lang="en-AU" i="1" dirty="0" smtClean="0"/>
              <a:t>meeting schedule is available from the IEEE 802.1 Working Group </a:t>
            </a:r>
            <a:r>
              <a:rPr lang="en-AU" i="1" dirty="0" smtClean="0"/>
              <a:t>Chair (</a:t>
            </a:r>
            <a:r>
              <a:rPr lang="en-AU" i="1" dirty="0" smtClean="0"/>
              <a:t>Glenn </a:t>
            </a:r>
            <a:r>
              <a:rPr lang="en-AU" i="1" dirty="0"/>
              <a:t>Parsons, </a:t>
            </a:r>
            <a:r>
              <a:rPr lang="en-AU" i="1" dirty="0" smtClean="0"/>
              <a:t>glenn.parsons@ericsson.com)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52728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a:t>
            </a:r>
            <a:r>
              <a:rPr lang="en-AU" i="1" dirty="0" smtClean="0"/>
              <a:t>processes</a:t>
            </a:r>
            <a:endParaRPr lang="en-AU" i="1" dirty="0" smtClean="0"/>
          </a:p>
          <a:p>
            <a:pPr lvl="1"/>
            <a:r>
              <a:rPr lang="en-AU" i="1" dirty="0" smtClean="0"/>
              <a:t>No evidence has been provided to justify this assertion, </a:t>
            </a:r>
            <a:r>
              <a:rPr lang="en-AU" i="1" dirty="0" smtClean="0"/>
              <a:t>so </a:t>
            </a:r>
            <a:r>
              <a:rPr lang="en-AU" i="1" dirty="0" smtClean="0"/>
              <a:t>it is difficult for the IEEE 802 to respond in any meaningful way.</a:t>
            </a:r>
          </a:p>
          <a:p>
            <a:pPr lvl="1"/>
            <a:r>
              <a:rPr lang="en-AU" i="1" dirty="0" smtClean="0"/>
              <a:t>IEEE </a:t>
            </a:r>
            <a:r>
              <a:rPr lang="en-AU" i="1" dirty="0" smtClean="0"/>
              <a:t>802 </a:t>
            </a:r>
            <a:r>
              <a:rPr lang="en-AU" i="1" dirty="0" smtClean="0"/>
              <a:t>notes </a:t>
            </a:r>
            <a:r>
              <a:rPr lang="en-AU" i="1" dirty="0" smtClean="0"/>
              <a:t>the PSDO agreement between IEEE and ISO has given ISO/IEC JTC1 NBs, as important stakeholders of the widely </a:t>
            </a:r>
            <a:r>
              <a:rPr lang="en-AU" i="1" dirty="0"/>
              <a:t>implemented and used </a:t>
            </a:r>
            <a:r>
              <a:rPr lang="en-AU" i="1" dirty="0" smtClean="0"/>
              <a:t>ISO/IEC/IEEE 8802 series of standards</a:t>
            </a:r>
            <a:r>
              <a:rPr lang="en-AU" i="1" dirty="0" smtClean="0"/>
              <a:t>, an effective mechanism for input and approval.</a:t>
            </a:r>
          </a:p>
          <a:p>
            <a:pPr lvl="1"/>
            <a:r>
              <a:rPr lang="en-AU" i="1" dirty="0" smtClean="0"/>
              <a:t>IEEE </a:t>
            </a:r>
            <a:r>
              <a:rPr lang="en-AU" i="1" dirty="0" smtClean="0"/>
              <a:t>802 believes the PSDO process has been very effective and encourages all NBs to make greater use of the opportunity to participate in the development and approval of the </a:t>
            </a:r>
            <a:r>
              <a:rPr lang="en-AU" i="1" dirty="0" smtClean="0"/>
              <a:t>ISO/IEC/IEEE </a:t>
            </a:r>
            <a:r>
              <a:rPr lang="en-AU" i="1" dirty="0" smtClean="0"/>
              <a:t>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194511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a frequent China NB comment</a:t>
            </a:r>
            <a:endParaRPr lang="en-AU" dirty="0"/>
          </a:p>
        </p:txBody>
      </p:sp>
      <p:sp>
        <p:nvSpPr>
          <p:cNvPr id="3" name="Content Placeholder 2"/>
          <p:cNvSpPr>
            <a:spLocks noGrp="1"/>
          </p:cNvSpPr>
          <p:nvPr>
            <p:ph idx="1"/>
          </p:nvPr>
        </p:nvSpPr>
        <p:spPr/>
        <p:txBody>
          <a:bodyPr/>
          <a:lstStyle/>
          <a:p>
            <a:pPr lvl="1"/>
            <a:r>
              <a:rPr lang="en-AU" dirty="0" smtClean="0"/>
              <a:t>In a number of ballots the China NB has stated “</a:t>
            </a:r>
            <a:r>
              <a:rPr lang="en-AU" i="1" dirty="0" smtClean="0"/>
              <a:t>it is regretful for China to be obliged to lose the responsibility and obligation of complying with and adopting the standard</a:t>
            </a:r>
            <a:r>
              <a:rPr lang="en-AU" dirty="0" smtClean="0"/>
              <a:t>”</a:t>
            </a:r>
          </a:p>
          <a:p>
            <a:pPr lvl="1"/>
            <a:r>
              <a:rPr lang="en-AU" dirty="0" smtClean="0"/>
              <a:t>Jodi </a:t>
            </a:r>
            <a:r>
              <a:rPr lang="en-AU" dirty="0" err="1" smtClean="0"/>
              <a:t>Haasz</a:t>
            </a:r>
            <a:r>
              <a:rPr lang="en-AU" dirty="0" smtClean="0"/>
              <a:t> took an action to work with ISO to determine a response to this comment</a:t>
            </a:r>
          </a:p>
          <a:p>
            <a:pPr lvl="1"/>
            <a:r>
              <a:rPr lang="en-AU" dirty="0" smtClean="0"/>
              <a:t>She reports that the comments were referred to the ISO </a:t>
            </a:r>
            <a:r>
              <a:rPr lang="en-AU" dirty="0"/>
              <a:t>Central </a:t>
            </a:r>
            <a:r>
              <a:rPr lang="en-AU" dirty="0" smtClean="0"/>
              <a:t>Secretariat</a:t>
            </a:r>
            <a:endParaRPr lang="en-AU" dirty="0"/>
          </a:p>
          <a:p>
            <a:pPr lvl="2"/>
            <a:r>
              <a:rPr lang="en-AU" dirty="0" smtClean="0"/>
              <a:t>She noted to the </a:t>
            </a:r>
            <a:r>
              <a:rPr lang="en-AU" dirty="0"/>
              <a:t>ISO Central </a:t>
            </a:r>
            <a:r>
              <a:rPr lang="en-AU" dirty="0" smtClean="0"/>
              <a:t>Secretariat that IEEE 802 were unable to respond to these China NB comments</a:t>
            </a:r>
          </a:p>
          <a:p>
            <a:pPr lvl="1"/>
            <a:r>
              <a:rPr lang="en-AU" dirty="0" smtClean="0"/>
              <a:t>Responsibility for resolution now lies with ISO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err="1" smtClean="0"/>
              <a:t>theat</a:t>
            </a:r>
            <a:r>
              <a:rPr lang="en-AU" dirty="0" smtClean="0"/>
              <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“There is no national security without Internet security.”</a:t>
            </a:r>
          </a:p>
          <a:p>
            <a:pPr lvl="1"/>
            <a:r>
              <a:rPr lang="en-US" dirty="0" smtClean="0"/>
              <a:t>This represents both a risk and opportunity for IEEE 802 security standards</a:t>
            </a:r>
          </a:p>
          <a:p>
            <a:pPr lvl="1"/>
            <a:r>
              <a:rPr lang="en-US" dirty="0" smtClean="0"/>
              <a:t>The opportunity is to </a:t>
            </a:r>
            <a:r>
              <a:rPr lang="en-US" dirty="0" err="1" smtClean="0"/>
              <a:t>sho</a:t>
            </a:r>
            <a:r>
              <a:rPr lang="en-US" dirty="0" smtClean="0"/>
              <a:t>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69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694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193"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194"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are planning to discuss 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2"/>
            <a:r>
              <a:rPr lang="en-US" dirty="0" smtClean="0"/>
              <a:t>It seems to totally ignore the IEEE 802 submission noting that the problem has already been solved</a:t>
            </a:r>
          </a:p>
          <a:p>
            <a:pPr lvl="1"/>
            <a:r>
              <a:rPr lang="en-GB" dirty="0" smtClean="0"/>
              <a:t>WG7 will discuss this issue during their meeting in Beijing on 28-30 May 2014</a:t>
            </a:r>
          </a:p>
          <a:p>
            <a:pPr lvl="2"/>
            <a:r>
              <a:rPr lang="en-GB" dirty="0" smtClean="0">
                <a:solidFill>
                  <a:srgbClr val="FF0000"/>
                </a:solidFill>
              </a:rPr>
              <a:t>The IEEE 802 Liaison to SC6 has reached out to WG7 Chair to confirm the IEEE submission is on the agenda, and when it will ne discussed; there is a possibility that an IEEE 802 rep might be able to attend the WG7 meeting in Beijing.</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43571147"/>
              </p:ext>
            </p:extLst>
          </p:nvPr>
        </p:nvGraphicFramePr>
        <p:xfrm>
          <a:off x="-76200" y="2133600"/>
          <a:ext cx="914400" cy="771525"/>
        </p:xfrm>
        <a:graphic>
          <a:graphicData uri="http://schemas.openxmlformats.org/presentationml/2006/ole">
            <mc:AlternateContent xmlns:mc="http://schemas.openxmlformats.org/markup-compatibility/2006">
              <mc:Choice xmlns:v="urn:schemas-microsoft-com:vml" Requires="v">
                <p:oleObj spid="_x0000_s178231" name="Acrobat Document" showAsIcon="1" r:id="rId3" imgW="914400" imgH="771480" progId="AcroExch.Document.11">
                  <p:embed/>
                </p:oleObj>
              </mc:Choice>
              <mc:Fallback>
                <p:oleObj name="Acrobat Document" showAsIcon="1" r:id="rId3" imgW="914400" imgH="771480" progId="AcroExch.Document.11">
                  <p:embed/>
                  <p:pic>
                    <p:nvPicPr>
                      <p:cNvPr id="0" name="Object 5"/>
                      <p:cNvPicPr>
                        <a:picLocks noChangeAspect="1" noChangeArrowheads="1"/>
                      </p:cNvPicPr>
                      <p:nvPr/>
                    </p:nvPicPr>
                    <p:blipFill>
                      <a:blip r:embed="rId4"/>
                      <a:srcRect/>
                      <a:stretch>
                        <a:fillRect/>
                      </a:stretch>
                    </p:blipFill>
                    <p:spPr bwMode="auto">
                      <a:xfrm>
                        <a:off x="-76200" y="2133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65373865"/>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7823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06364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03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579755545"/>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034"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1"/>
            <a:r>
              <a:rPr lang="en-AU" dirty="0" smtClean="0"/>
              <a:t>Note: it is probably inappropriate for Andrew Myles to take this role because of a perceived conflict with his “other hat”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dirty="0" smtClean="0"/>
              <a:t>IEEE 802 JTC1 SC will consider any </a:t>
            </a:r>
            <a:r>
              <a:rPr lang="en-AU" dirty="0" smtClean="0"/>
              <a:t>motions on 802.11</a:t>
            </a:r>
            <a:endParaRPr lang="en-AU" dirty="0" smtClean="0"/>
          </a:p>
        </p:txBody>
      </p:sp>
      <p:sp>
        <p:nvSpPr>
          <p:cNvPr id="64515" name="Content Placeholder 2"/>
          <p:cNvSpPr>
            <a:spLocks noGrp="1"/>
          </p:cNvSpPr>
          <p:nvPr>
            <p:ph idx="1"/>
          </p:nvPr>
        </p:nvSpPr>
        <p:spPr/>
        <p:txBody>
          <a:bodyPr/>
          <a:lstStyle/>
          <a:p>
            <a:pPr lvl="1"/>
            <a:r>
              <a:rPr lang="en-AU" dirty="0" smtClean="0"/>
              <a:t>Motion 1</a:t>
            </a:r>
          </a:p>
          <a:p>
            <a:pPr lvl="2"/>
            <a:r>
              <a:rPr lang="en-AU" i="1" dirty="0" smtClean="0"/>
              <a:t>The IEEE 802 JTC1 SC recommends to the IEEE 802.11 WG that </a:t>
            </a:r>
            <a:r>
              <a:rPr lang="en-AU" i="1" dirty="0" smtClean="0">
                <a:hlinkClick r:id="rId2"/>
              </a:rPr>
              <a:t>11-14-0552-01</a:t>
            </a:r>
            <a:r>
              <a:rPr lang="en-AU" i="1" dirty="0" smtClean="0"/>
              <a:t> </a:t>
            </a:r>
            <a:r>
              <a:rPr lang="en-AU" i="1" dirty="0" smtClean="0"/>
              <a:t>be liaised to SC6 as the IEEE 802.11 WG response to SC6 NB comments on the recent FDIS ballots on </a:t>
            </a:r>
            <a:r>
              <a:rPr lang="en-AU" i="1" dirty="0" smtClean="0"/>
              <a:t>IEEE 802.11aa/ad/</a:t>
            </a:r>
            <a:r>
              <a:rPr lang="en-AU" i="1" dirty="0" err="1" smtClean="0"/>
              <a:t>ae</a:t>
            </a:r>
            <a:endParaRPr lang="en-AU" i="1" dirty="0" smtClean="0"/>
          </a:p>
          <a:p>
            <a:pPr lvl="2"/>
            <a:r>
              <a:rPr lang="en-AU" dirty="0" smtClean="0"/>
              <a:t>Moved</a:t>
            </a:r>
          </a:p>
          <a:p>
            <a:pPr lvl="2"/>
            <a:r>
              <a:rPr lang="en-AU" dirty="0" smtClean="0"/>
              <a:t>Seconded</a:t>
            </a:r>
          </a:p>
          <a:p>
            <a:pPr lvl="2"/>
            <a:r>
              <a:rPr lang="en-AU" dirty="0" smtClean="0"/>
              <a:t>Result 8/0/1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dirty="0" smtClean="0"/>
              <a:t>IEEE 802 JTC1 SC will consider any </a:t>
            </a:r>
            <a:r>
              <a:rPr lang="en-AU" dirty="0" smtClean="0"/>
              <a:t>motions on 802.22</a:t>
            </a:r>
            <a:endParaRPr lang="en-AU" dirty="0" smtClean="0"/>
          </a:p>
        </p:txBody>
      </p:sp>
      <p:sp>
        <p:nvSpPr>
          <p:cNvPr id="64515" name="Content Placeholder 2"/>
          <p:cNvSpPr>
            <a:spLocks noGrp="1"/>
          </p:cNvSpPr>
          <p:nvPr>
            <p:ph idx="1"/>
          </p:nvPr>
        </p:nvSpPr>
        <p:spPr/>
        <p:txBody>
          <a:bodyPr/>
          <a:lstStyle/>
          <a:p>
            <a:pPr lvl="1"/>
            <a:r>
              <a:rPr lang="en-AU" dirty="0" smtClean="0"/>
              <a:t>Motion </a:t>
            </a:r>
            <a:r>
              <a:rPr lang="en-AU" dirty="0" smtClean="0"/>
              <a:t>2</a:t>
            </a:r>
            <a:endParaRPr lang="en-AU" dirty="0" smtClean="0"/>
          </a:p>
          <a:p>
            <a:pPr lvl="2"/>
            <a:r>
              <a:rPr lang="en-AU" i="1" dirty="0" smtClean="0"/>
              <a:t>The IEEE 802 JTC1 SC recommends to the IEEE </a:t>
            </a:r>
            <a:r>
              <a:rPr lang="en-AU" i="1" dirty="0" smtClean="0"/>
              <a:t>802.22 </a:t>
            </a:r>
            <a:r>
              <a:rPr lang="en-AU" i="1" dirty="0" smtClean="0"/>
              <a:t>WG </a:t>
            </a:r>
            <a:r>
              <a:rPr lang="en-AU" i="1" dirty="0" smtClean="0"/>
              <a:t>that th</a:t>
            </a:r>
            <a:r>
              <a:rPr lang="en-AU" i="1" dirty="0" smtClean="0"/>
              <a:t>e comments on pages 39-41 of this agenda </a:t>
            </a:r>
            <a:r>
              <a:rPr lang="en-AU" i="1" dirty="0" smtClean="0"/>
              <a:t>be </a:t>
            </a:r>
            <a:r>
              <a:rPr lang="en-AU" i="1" dirty="0" smtClean="0"/>
              <a:t>liaised to SC6 as the IEEE </a:t>
            </a:r>
            <a:r>
              <a:rPr lang="en-AU" i="1" dirty="0" smtClean="0"/>
              <a:t>802.22 </a:t>
            </a:r>
            <a:r>
              <a:rPr lang="en-AU" i="1" dirty="0" smtClean="0"/>
              <a:t>WG response to SC6 NB comments on the recent </a:t>
            </a:r>
            <a:r>
              <a:rPr lang="en-AU" i="1" dirty="0" smtClean="0"/>
              <a:t>60 day ballot on IEEE 802.22</a:t>
            </a:r>
            <a:endParaRPr lang="en-AU" i="1" dirty="0" smtClean="0"/>
          </a:p>
          <a:p>
            <a:pPr lvl="2"/>
            <a:r>
              <a:rPr lang="en-AU" dirty="0" smtClean="0"/>
              <a:t>Moved</a:t>
            </a:r>
          </a:p>
          <a:p>
            <a:pPr lvl="2"/>
            <a:r>
              <a:rPr lang="en-AU" dirty="0" smtClean="0"/>
              <a:t>Seconded</a:t>
            </a:r>
          </a:p>
          <a:p>
            <a:pPr lvl="2"/>
            <a:r>
              <a:rPr lang="en-AU" dirty="0" smtClean="0"/>
              <a:t>Result 8/0/1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58</a:t>
            </a:fld>
            <a:endParaRPr lang="en-US"/>
          </a:p>
        </p:txBody>
      </p:sp>
    </p:spTree>
    <p:extLst>
      <p:ext uri="{BB962C8B-B14F-4D97-AF65-F5344CB8AC3E}">
        <p14:creationId xmlns:p14="http://schemas.microsoft.com/office/powerpoint/2010/main" val="2104750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a:t>
            </a:r>
            <a:r>
              <a:rPr lang="en-US" dirty="0" smtClean="0"/>
              <a:t>July </a:t>
            </a:r>
            <a:r>
              <a:rPr lang="en-US" dirty="0" smtClean="0"/>
              <a:t>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2014-09-30</a:t>
            </a:r>
          </a:p>
          <a:p>
            <a:pPr lvl="1"/>
            <a:r>
              <a:rPr lang="en-AU" dirty="0"/>
              <a:t>The agenda for July will be constructed as SC6 agenda items become </a:t>
            </a:r>
            <a:r>
              <a:rPr lang="en-AU" dirty="0" smtClean="0"/>
              <a:t>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285021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a:t>
            </a:r>
            <a:endParaRPr lang="en-AU" dirty="0"/>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Proposed motion (for ratification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r>
              <a:rPr lang="en-AU" dirty="0" smtClean="0"/>
              <a:t>Yell, if you would like to be appointed</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931243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two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6827</Words>
  <Application>Microsoft Office PowerPoint</Application>
  <PresentationFormat>On-screen Show (4:3)</PresentationFormat>
  <Paragraphs>799</Paragraphs>
  <Slides>63</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67" baseType="lpstr">
      <vt:lpstr>802-11-Submission</vt:lpstr>
      <vt:lpstr>Acrobat Document</vt:lpstr>
      <vt:lpstr>Presentation</vt:lpstr>
      <vt:lpstr>Document</vt:lpstr>
      <vt:lpstr>IEEE 802 JTC1 Standing Committee May 2014 agenda</vt:lpstr>
      <vt:lpstr>This presentation will be used to run the IEEE 802 JTC1 SC meetings in Hawaii in May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Hawaii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has now been “cleaned up”</vt:lpstr>
      <vt:lpstr>In recent times, IEEE 802 has liaised a variety of drafts to SC6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seven standards completely through the PSDO ratification process</vt:lpstr>
      <vt:lpstr>IEEE 802 has six standards in the pipeline for ratification under the PSDO</vt:lpstr>
      <vt:lpstr>IEEE 802.11-2012 has been ratified as ISO/IEC 8802-11:2012 and FDIS comment resolutions  liaised</vt:lpstr>
      <vt:lpstr>FDIS ballot on IEEE 802.1X passed in Oct 2103 and all FDIS comment resolutions liaised in Jan 2014</vt:lpstr>
      <vt:lpstr>FDIS ballot on IEEE 802.1AE passed in Oct 2013 and all FDIS comment resolutions liaised in Jan 2014</vt:lpstr>
      <vt:lpstr>FDIS on 802.1AB passed in Dec 2013 and FDIS comment resolution is complete</vt:lpstr>
      <vt:lpstr>FDIS on 802.1AR passed in Dec 2013 and FDIS comment resolution is complete</vt:lpstr>
      <vt:lpstr>FDIS on 802.1AS passed in Dec 2013 and FDIS comment resolution is complete</vt:lpstr>
      <vt:lpstr>FDIS on 802.11ae passed in Jan 2014 and comment resolution will finish in May 2014</vt:lpstr>
      <vt:lpstr>FDIS on 802.11ad passed in Jan 2014 and comment resolution will finish in May 2014</vt:lpstr>
      <vt:lpstr>FDIS on 802.11aa passed in Jan 2014 and comment resolution will finish in May 2014</vt:lpstr>
      <vt:lpstr>FDIS on 802.3-2012 passed in Feb 2014, and no comment resolution is required</vt:lpstr>
      <vt:lpstr>Pre-ballot on 802.1AEbw passed pre-ballot in Jan 2014, and comment resolution is complete</vt:lpstr>
      <vt:lpstr>Pre-ballot on 802.1AEbn passed in Feb 2014, and comment resolution is complete</vt:lpstr>
      <vt:lpstr>Pre-ballot on 802.22 passed pre-ballot in May 2014</vt:lpstr>
      <vt:lpstr>The China NB contributed a variation on the “usual comment” on IEEE 802.22</vt:lpstr>
      <vt:lpstr>The China NB contributed a variation on the “usual comment” on IEEE 802.22</vt:lpstr>
      <vt:lpstr>The SC will discuss a response to the China NB comment on IEEE 802.22</vt:lpstr>
      <vt:lpstr>The SC will discuss a response to the China NB comment on IEEE 802.22</vt:lpstr>
      <vt:lpstr>The SC will discuss a response to the China NB comment on IEEE 802.22</vt:lpstr>
      <vt:lpstr>The SC will discuss a frequent China NB comment</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but some activity in IEEE 802.11 WG</vt:lpstr>
      <vt:lpstr>SC6/WG7 previously decided to delay decisions on two PWI proposals related to WLAN</vt:lpstr>
      <vt:lpstr>In Ottawa, the appropriate WG for the two PWI proposal related to WLAN was discussed</vt:lpstr>
      <vt:lpstr>It was “decided” to address the proposals in WG7 but neither PWI was approved</vt:lpstr>
      <vt:lpstr>SC6/WG7 are planning to discuss the Virtual AP document in late May 2014 </vt:lpstr>
      <vt:lpstr>The next SC6 meeting will be held in the UK in October 2014</vt:lpstr>
      <vt:lpstr>The SC will probably need to select a new IEEE 802 liaison to SC6</vt:lpstr>
      <vt:lpstr>IEEE 802 JTC1 SC will consider any motions on 802.11</vt:lpstr>
      <vt:lpstr>IEEE 802 JTC1 SC will consider any motions on 802.22</vt:lpstr>
      <vt:lpstr>The IEEE 802 JTC1 SC will prepare for the October SC6 meeting at the July 2014 Plenary meeting</vt:lpstr>
      <vt:lpstr>ISO/IEC JTC1 is changing the way it organises participation in WGs</vt:lpstr>
      <vt:lpstr>ISO/IEC JTC1 is changing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2014-05-16T00:16:12Z</dcterms:modified>
</cp:coreProperties>
</file>