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62"/>
  </p:notesMasterIdLst>
  <p:handoutMasterIdLst>
    <p:handoutMasterId r:id="rId63"/>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342" r:id="rId14"/>
    <p:sldId id="1245" r:id="rId15"/>
    <p:sldId id="1343" r:id="rId16"/>
    <p:sldId id="1248" r:id="rId17"/>
    <p:sldId id="1284" r:id="rId18"/>
    <p:sldId id="1368" r:id="rId19"/>
    <p:sldId id="1285" r:id="rId20"/>
    <p:sldId id="1286" r:id="rId21"/>
    <p:sldId id="1164" r:id="rId22"/>
    <p:sldId id="1101" r:id="rId23"/>
    <p:sldId id="1287" r:id="rId24"/>
    <p:sldId id="1102" r:id="rId25"/>
    <p:sldId id="1092" r:id="rId26"/>
    <p:sldId id="1099" r:id="rId27"/>
    <p:sldId id="1174" r:id="rId28"/>
    <p:sldId id="1175" r:id="rId29"/>
    <p:sldId id="1176" r:id="rId30"/>
    <p:sldId id="1093" r:id="rId31"/>
    <p:sldId id="1094" r:id="rId32"/>
    <p:sldId id="1095" r:id="rId33"/>
    <p:sldId id="1098" r:id="rId34"/>
    <p:sldId id="1271" r:id="rId35"/>
    <p:sldId id="1272" r:id="rId36"/>
    <p:sldId id="1364" r:id="rId37"/>
    <p:sldId id="1369" r:id="rId38"/>
    <p:sldId id="1370" r:id="rId39"/>
    <p:sldId id="1371" r:id="rId40"/>
    <p:sldId id="1373" r:id="rId41"/>
    <p:sldId id="1374" r:id="rId42"/>
    <p:sldId id="1367" r:id="rId43"/>
    <p:sldId id="1167" r:id="rId44"/>
    <p:sldId id="1278" r:id="rId45"/>
    <p:sldId id="1166" r:id="rId46"/>
    <p:sldId id="1231" r:id="rId47"/>
    <p:sldId id="1365" r:id="rId48"/>
    <p:sldId id="1366" r:id="rId49"/>
    <p:sldId id="1165" r:id="rId50"/>
    <p:sldId id="1152" r:id="rId51"/>
    <p:sldId id="1144" r:id="rId52"/>
    <p:sldId id="1338" r:id="rId53"/>
    <p:sldId id="1357" r:id="rId54"/>
    <p:sldId id="1372" r:id="rId55"/>
    <p:sldId id="1236" r:id="rId56"/>
    <p:sldId id="1358" r:id="rId57"/>
    <p:sldId id="891" r:id="rId58"/>
    <p:sldId id="967" r:id="rId59"/>
    <p:sldId id="619" r:id="rId60"/>
    <p:sldId id="621" r:id="rId6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2" autoAdjust="0"/>
    <p:restoredTop sz="94660" autoAdjust="0"/>
  </p:normalViewPr>
  <p:slideViewPr>
    <p:cSldViewPr>
      <p:cViewPr varScale="1">
        <p:scale>
          <a:sx n="71" d="100"/>
          <a:sy n="71" d="100"/>
        </p:scale>
        <p:origin x="-129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802.11-14/0553r1</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2014</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802.11-14/0553r1</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2014</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802.11-14/0553r2</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2014</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4/11-14-0570-00-0jtc-minutes-for-beijing-in-march-2014.doc"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hyperlink" Target="http://ieee802.org/1/files/public/docs2014/liaison-ieee802response-ABFDIScmts-0314-V01.pptx" TargetMode="Externa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6.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hyperlink" Target="http://ieee802.org/1/files/public/docs2014/liaison-ieee802response-ARFDIScmts-0314-V01.pptx" TargetMode="Externa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hyperlink" Target="http://ieee802.org/1/files/public/docs2014/liaison-ieee802response-ASFDIScmts-0314-V01.pptx" TargetMode="Externa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8.w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1.w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1.w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4.wmf"/><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34.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7.wmf"/><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20.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7" Type="http://schemas.openxmlformats.org/officeDocument/2006/relationships/hyperlink" Target="https://mentor.ieee.org/802.11/dcn/13/11-13-1150-00-0jtc-process-recommendations-on-coexistence-interference-analysis.ppt"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 Id="rId6" Type="http://schemas.openxmlformats.org/officeDocument/2006/relationships/hyperlink" Target="https://mentor.ieee.org/802.11/dcn/13/11-13-1149-00-0jtc-interference-and-co-existence-issues-of-euht-network.ppt" TargetMode="External"/><Relationship Id="rId5" Type="http://schemas.openxmlformats.org/officeDocument/2006/relationships/hyperlink" Target="https://mentor.ieee.org/802.11/dcn/13/11-13-1148-00-0jtc-euht-technology-document.ppt" TargetMode="External"/><Relationship Id="rId4" Type="http://schemas.openxmlformats.org/officeDocument/2006/relationships/hyperlink" Target="https://mentor.ieee.org/802.11/dcn/13/11-13-1147-00-0jtc-euht-status-description.ppt" TargetMode="Externa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2.wmf"/><Relationship Id="rId5" Type="http://schemas.openxmlformats.org/officeDocument/2006/relationships/oleObject" Target="../embeddings/oleObject24.bin"/><Relationship Id="rId4" Type="http://schemas.openxmlformats.org/officeDocument/2006/relationships/image" Target="../media/image21.wmf"/></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4.wmf"/><Relationship Id="rId5" Type="http://schemas.openxmlformats.org/officeDocument/2006/relationships/package" Target="../embeddings/Microsoft_Word_Document2.docx"/><Relationship Id="rId4" Type="http://schemas.openxmlformats.org/officeDocument/2006/relationships/image" Target="../media/image23.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6.wmf"/><Relationship Id="rId5" Type="http://schemas.openxmlformats.org/officeDocument/2006/relationships/oleObject" Target="../embeddings/oleObject26.bin"/><Relationship Id="rId4" Type="http://schemas.openxmlformats.org/officeDocument/2006/relationships/image" Target="../media/image2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28.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28.bin"/><Relationship Id="rId5" Type="http://schemas.openxmlformats.org/officeDocument/2006/relationships/image" Target="../media/image29.wmf"/><Relationship Id="rId4" Type="http://schemas.openxmlformats.org/officeDocument/2006/relationships/image" Target="../media/image27.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2014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May 2014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March 2014 in Beijing</a:t>
            </a:r>
          </a:p>
          <a:p>
            <a:pPr lvl="1"/>
            <a:r>
              <a:rPr lang="en-AU" dirty="0" smtClean="0"/>
              <a:t>Review extended goals</a:t>
            </a:r>
          </a:p>
          <a:p>
            <a:pPr lvl="2"/>
            <a:r>
              <a:rPr lang="en-AU" dirty="0" smtClean="0"/>
              <a:t>From IEEE 802 </a:t>
            </a:r>
            <a:r>
              <a:rPr lang="en-AU" dirty="0" err="1" smtClean="0"/>
              <a:t>ExCom</a:t>
            </a:r>
            <a:r>
              <a:rPr lang="en-AU" dirty="0" smtClean="0"/>
              <a:t> in Nov 2010</a:t>
            </a:r>
          </a:p>
          <a:p>
            <a:pPr lvl="2"/>
            <a:r>
              <a:rPr lang="en-AU" dirty="0" smtClean="0"/>
              <a:t>Review formal status of SC</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a:t>Consider 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May 2014, as documented on pages 10</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Beijing in March 2014, as documented in </a:t>
            </a:r>
            <a:r>
              <a:rPr lang="en-AU" i="1" dirty="0" smtClean="0">
                <a:hlinkClick r:id="rId3"/>
              </a:rPr>
              <a:t>11-14-0570-r0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13</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IEEE 802 LMSC holds the liaison to SC6, not the IEEE 802.11 WG</a:t>
            </a:r>
          </a:p>
          <a:p>
            <a:pPr lvl="1">
              <a:lnSpc>
                <a:spcPct val="90000"/>
              </a:lnSpc>
              <a:defRPr/>
            </a:pPr>
            <a:r>
              <a:rPr lang="en-AU" dirty="0" smtClean="0"/>
              <a:t>Participates in dialog with IEEE staff and 802 </a:t>
            </a:r>
            <a:r>
              <a:rPr lang="en-AU" dirty="0" err="1" smtClean="0"/>
              <a:t>ExCom</a:t>
            </a:r>
            <a:r>
              <a:rPr lang="en-AU" dirty="0" smtClean="0"/>
              <a:t> on issues concerning IEEE’s relationship with ISO/IEC</a:t>
            </a:r>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IEEE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formal status of the IEEE 802 JTC1 SC has now been “cleaned up”</a:t>
            </a:r>
            <a:endParaRPr lang="en-AU" dirty="0"/>
          </a:p>
        </p:txBody>
      </p:sp>
      <p:sp>
        <p:nvSpPr>
          <p:cNvPr id="3" name="Content Placeholder 2"/>
          <p:cNvSpPr>
            <a:spLocks noGrp="1"/>
          </p:cNvSpPr>
          <p:nvPr>
            <p:ph idx="1"/>
          </p:nvPr>
        </p:nvSpPr>
        <p:spPr/>
        <p:txBody>
          <a:bodyPr/>
          <a:lstStyle/>
          <a:p>
            <a:pPr lvl="1"/>
            <a:r>
              <a:rPr lang="en-AU" dirty="0" smtClean="0"/>
              <a:t>Originally the IEEE 802 JTC1 SC was an ad hoc in IEEE 802.11 WG</a:t>
            </a:r>
          </a:p>
          <a:p>
            <a:pPr lvl="1"/>
            <a:r>
              <a:rPr lang="en-AU" dirty="0" smtClean="0"/>
              <a:t>Its scope was expanded to cover IEEE 802 issues in November 2010</a:t>
            </a:r>
          </a:p>
          <a:p>
            <a:pPr lvl="1"/>
            <a:r>
              <a:rPr lang="en-AU" dirty="0" smtClean="0"/>
              <a:t>It appears, based on minutes, that somewhere between Nov 2011 and March 2012 the ad hoc was formally converted to an IEEE 802 SC</a:t>
            </a:r>
          </a:p>
          <a:p>
            <a:pPr lvl="1"/>
            <a:r>
              <a:rPr lang="en-AU" dirty="0" smtClean="0"/>
              <a:t>However, it is not clear whether this was done under the authority of the IEEE 802 </a:t>
            </a:r>
            <a:r>
              <a:rPr lang="en-AU" dirty="0" err="1" smtClean="0"/>
              <a:t>ExCom</a:t>
            </a:r>
            <a:r>
              <a:rPr lang="en-AU" dirty="0" smtClean="0"/>
              <a:t> Chair or IEEE 802 </a:t>
            </a:r>
            <a:r>
              <a:rPr lang="en-AU" dirty="0" err="1" smtClean="0"/>
              <a:t>ExCom</a:t>
            </a:r>
            <a:r>
              <a:rPr lang="en-AU" dirty="0" smtClean="0"/>
              <a:t> or …</a:t>
            </a:r>
            <a:endParaRPr lang="en-AU" dirty="0"/>
          </a:p>
          <a:p>
            <a:pPr lvl="1"/>
            <a:r>
              <a:rPr lang="en-AU" dirty="0" smtClean="0"/>
              <a:t>In March 2014 the IEEE 802 </a:t>
            </a:r>
            <a:r>
              <a:rPr lang="en-AU" dirty="0" err="1" smtClean="0"/>
              <a:t>ExCom</a:t>
            </a:r>
            <a:r>
              <a:rPr lang="en-AU" dirty="0" smtClean="0"/>
              <a:t> cleaned up the formalities with the following motion</a:t>
            </a:r>
          </a:p>
          <a:p>
            <a:pPr lvl="2"/>
            <a:r>
              <a:rPr lang="en-AU" i="1" dirty="0"/>
              <a:t>As per 802 P&amp;P 5.6 "other subgroups" create an EC 802/JTC1 Standing Committee, with Andrew Myles appointed as SC chairman by the Sponsor Chair 	</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1452666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recent times, IEEE 802 has liaised a variety of drafts to SC6 </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a:t>IEEE 802 has agreed to </a:t>
            </a:r>
            <a:r>
              <a:rPr lang="en-AU" dirty="0" smtClean="0"/>
              <a:t>liaise drafts to SC6 </a:t>
            </a:r>
            <a:r>
              <a:rPr lang="en-AU" dirty="0"/>
              <a:t>when </a:t>
            </a:r>
            <a:r>
              <a:rPr lang="en-AU" dirty="0" smtClean="0"/>
              <a:t>they are in Sponsor Ballot (and sometimes earlier)</a:t>
            </a:r>
            <a:endParaRPr lang="en-AU" dirty="0"/>
          </a:p>
          <a:p>
            <a:pPr lvl="1"/>
            <a:r>
              <a:rPr lang="en-AU" dirty="0"/>
              <a:t>The benefit to IEEE 802 is that it might cause SC6 members to participate in or contribute to IEEE 802 </a:t>
            </a:r>
            <a:r>
              <a:rPr lang="en-AU" dirty="0" smtClean="0"/>
              <a:t>activities before the PSDO process</a:t>
            </a:r>
          </a:p>
          <a:p>
            <a:pPr lvl="1"/>
            <a:r>
              <a:rPr lang="en-AU" dirty="0"/>
              <a:t>Since </a:t>
            </a:r>
            <a:r>
              <a:rPr lang="en-AU" dirty="0" smtClean="0"/>
              <a:t>November 2014,the </a:t>
            </a:r>
            <a:r>
              <a:rPr lang="en-AU" dirty="0"/>
              <a:t>IEEE 802 has liaised </a:t>
            </a:r>
            <a:r>
              <a:rPr lang="en-AU" dirty="0" smtClean="0"/>
              <a:t>the following drafts to SC6 for their information and comment:</a:t>
            </a:r>
          </a:p>
          <a:p>
            <a:pPr lvl="2"/>
            <a:r>
              <a:rPr lang="en-AU" dirty="0" smtClean="0"/>
              <a:t>802.11 WG</a:t>
            </a:r>
          </a:p>
          <a:p>
            <a:pPr lvl="3"/>
            <a:r>
              <a:rPr lang="en-AU" dirty="0" smtClean="0"/>
              <a:t>18 Nov 2013: 802.11ac D7.0 (now ratified by IEEE)</a:t>
            </a:r>
          </a:p>
          <a:p>
            <a:pPr lvl="3"/>
            <a:r>
              <a:rPr lang="en-AU" dirty="0" smtClean="0"/>
              <a:t>18 Nov 2013: 802.11af </a:t>
            </a:r>
            <a:r>
              <a:rPr lang="en-AU" dirty="0"/>
              <a:t>D6.0  (now ratified by IEEE)</a:t>
            </a:r>
            <a:endParaRPr lang="en-AU" dirty="0" smtClean="0"/>
          </a:p>
          <a:p>
            <a:pPr lvl="2"/>
            <a:r>
              <a:rPr lang="en-AU" dirty="0" smtClean="0"/>
              <a:t>802.1 WG</a:t>
            </a:r>
          </a:p>
          <a:p>
            <a:pPr lvl="3"/>
            <a:r>
              <a:rPr lang="en-AU" dirty="0" smtClean="0"/>
              <a:t>25 Nov 2013: </a:t>
            </a:r>
            <a:r>
              <a:rPr lang="en-AU" dirty="0"/>
              <a:t>802.1Xbx </a:t>
            </a:r>
            <a:r>
              <a:rPr lang="en-AU" dirty="0" smtClean="0"/>
              <a:t>D1.2</a:t>
            </a:r>
          </a:p>
          <a:p>
            <a:pPr lvl="3"/>
            <a:r>
              <a:rPr lang="en-AU" dirty="0" smtClean="0"/>
              <a:t>8 May 2014: 802 D1.9</a:t>
            </a:r>
          </a:p>
          <a:p>
            <a:pPr lvl="3"/>
            <a:r>
              <a:rPr lang="en-AU" dirty="0" smtClean="0"/>
              <a:t>8 May 2014: 802.1Q D2.0</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1327633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hear an update on plans for liaising additional IEEE 802.1 drafts to SC6</a:t>
            </a:r>
            <a:endParaRPr lang="en-AU" dirty="0"/>
          </a:p>
        </p:txBody>
      </p:sp>
      <p:sp>
        <p:nvSpPr>
          <p:cNvPr id="3" name="Content Placeholder 2"/>
          <p:cNvSpPr>
            <a:spLocks noGrp="1"/>
          </p:cNvSpPr>
          <p:nvPr>
            <p:ph idx="1"/>
          </p:nvPr>
        </p:nvSpPr>
        <p:spPr/>
        <p:txBody>
          <a:bodyPr/>
          <a:lstStyle/>
          <a:p>
            <a:pPr lvl="1"/>
            <a:r>
              <a:rPr lang="en-AU" dirty="0" smtClean="0"/>
              <a:t>Previously, </a:t>
            </a:r>
            <a:r>
              <a:rPr lang="en-GB" dirty="0" smtClean="0"/>
              <a:t>Mick Seaman took an action to enquire of Tony </a:t>
            </a:r>
            <a:r>
              <a:rPr lang="en-GB" dirty="0" err="1" smtClean="0"/>
              <a:t>Jeffree</a:t>
            </a:r>
            <a:r>
              <a:rPr lang="en-GB" dirty="0" smtClean="0"/>
              <a:t> as to which drafts IEEE 802.1 would like to liaise to SC6</a:t>
            </a:r>
          </a:p>
          <a:p>
            <a:pPr lvl="1"/>
            <a:r>
              <a:rPr lang="en-GB" dirty="0" smtClean="0"/>
              <a:t>It appears that the IEEE 802.1 WG has agreed to send drafts for information including:</a:t>
            </a:r>
          </a:p>
          <a:p>
            <a:pPr lvl="2"/>
            <a:r>
              <a:rPr lang="en-GB" dirty="0" smtClean="0"/>
              <a:t>802.1Xbx</a:t>
            </a:r>
          </a:p>
          <a:p>
            <a:pPr lvl="2"/>
            <a:r>
              <a:rPr lang="en-GB" dirty="0" smtClean="0"/>
              <a:t>802.1Q</a:t>
            </a:r>
          </a:p>
          <a:p>
            <a:pPr lvl="1"/>
            <a:r>
              <a:rPr lang="en-GB" dirty="0" smtClean="0"/>
              <a:t>Last time there was some question as to whether the 802 O&amp;A should be liaised now or after Sponsor Ballot</a:t>
            </a:r>
          </a:p>
          <a:p>
            <a:pPr lvl="2"/>
            <a:r>
              <a:rPr lang="en-GB" dirty="0" smtClean="0"/>
              <a:t>It has been sent</a:t>
            </a:r>
            <a:endParaRPr lang="en-GB" dirty="0"/>
          </a:p>
          <a:p>
            <a:pPr lvl="1"/>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436553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802.3 </a:t>
            </a:r>
            <a:r>
              <a:rPr lang="en-AU" dirty="0"/>
              <a:t>drafts to </a:t>
            </a:r>
            <a:r>
              <a:rPr lang="en-AU" dirty="0" smtClean="0"/>
              <a:t>SC6</a:t>
            </a:r>
            <a:endParaRPr lang="en-AU" dirty="0"/>
          </a:p>
        </p:txBody>
      </p:sp>
      <p:sp>
        <p:nvSpPr>
          <p:cNvPr id="3" name="Content Placeholder 2"/>
          <p:cNvSpPr>
            <a:spLocks noGrp="1"/>
          </p:cNvSpPr>
          <p:nvPr>
            <p:ph idx="1"/>
          </p:nvPr>
        </p:nvSpPr>
        <p:spPr/>
        <p:txBody>
          <a:bodyPr/>
          <a:lstStyle/>
          <a:p>
            <a:pPr lvl="1"/>
            <a:r>
              <a:rPr lang="en-GB" dirty="0"/>
              <a:t>The current </a:t>
            </a:r>
            <a:r>
              <a:rPr lang="en-GB" dirty="0" smtClean="0"/>
              <a:t>plan for the IEEE 802.3 WG </a:t>
            </a:r>
            <a:r>
              <a:rPr lang="en-GB" dirty="0"/>
              <a:t>is that only revisions will be sent through the PSDO process</a:t>
            </a:r>
          </a:p>
          <a:p>
            <a:pPr lvl="1"/>
            <a:r>
              <a:rPr lang="en-AU" dirty="0" smtClean="0"/>
              <a:t>Previously</a:t>
            </a:r>
            <a:r>
              <a:rPr lang="en-AU" dirty="0" smtClean="0"/>
              <a:t>, </a:t>
            </a:r>
            <a:r>
              <a:rPr lang="en-GB" dirty="0" smtClean="0"/>
              <a:t>Geoff Thompson and Bruce Kraemer took an action to enquire of David Law as to which </a:t>
            </a:r>
            <a:r>
              <a:rPr lang="en-GB" dirty="0" smtClean="0"/>
              <a:t>additional drafts </a:t>
            </a:r>
            <a:r>
              <a:rPr lang="en-GB" dirty="0" smtClean="0"/>
              <a:t>IEEE 802.3 would like to liaise to </a:t>
            </a:r>
            <a:r>
              <a:rPr lang="en-GB" dirty="0" smtClean="0"/>
              <a:t>SC6 as part of PSDO process</a:t>
            </a:r>
            <a:endParaRPr lang="en-GB" dirty="0" smtClean="0"/>
          </a:p>
          <a:p>
            <a:pPr lvl="1"/>
            <a:r>
              <a:rPr lang="en-GB" dirty="0" smtClean="0"/>
              <a:t>Subsequently, David Law and Adam Healy </a:t>
            </a:r>
            <a:r>
              <a:rPr lang="en-GB" dirty="0" smtClean="0"/>
              <a:t>sent the Chair an e-mail:</a:t>
            </a:r>
          </a:p>
          <a:p>
            <a:pPr lvl="2"/>
            <a:r>
              <a:rPr lang="en-AU" i="1" dirty="0"/>
              <a:t>We are thinking of proposing to IEEE 802.3 in July that we move to the model of liaising all drafts amendments to SC6 in the future for </a:t>
            </a:r>
            <a:r>
              <a:rPr lang="en-AU" i="1" dirty="0" smtClean="0"/>
              <a:t>comment</a:t>
            </a:r>
          </a:p>
          <a:p>
            <a:pPr lvl="2"/>
            <a:r>
              <a:rPr lang="en-AU" i="1" dirty="0"/>
              <a:t>C</a:t>
            </a:r>
            <a:r>
              <a:rPr lang="en-AU" i="1" dirty="0" smtClean="0"/>
              <a:t>an </a:t>
            </a:r>
            <a:r>
              <a:rPr lang="en-AU" i="1" dirty="0"/>
              <a:t>you explain the process that IEEE 802.11 already uses to do </a:t>
            </a:r>
            <a:r>
              <a:rPr lang="en-AU" i="1" dirty="0" smtClean="0"/>
              <a:t>this?</a:t>
            </a:r>
          </a:p>
          <a:p>
            <a:pPr lvl="2"/>
            <a:r>
              <a:rPr lang="en-AU" i="1" dirty="0" smtClean="0"/>
              <a:t>I </a:t>
            </a:r>
            <a:r>
              <a:rPr lang="en-AU" i="1" dirty="0"/>
              <a:t>believe that IEEE 802.11 submits these drafts at sponsor - is that correct?</a:t>
            </a:r>
          </a:p>
          <a:p>
            <a:pPr lvl="1"/>
            <a:r>
              <a:rPr lang="en-GB" dirty="0" smtClean="0"/>
              <a:t>This will be discussed again in July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339991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802.11 </a:t>
            </a:r>
            <a:r>
              <a:rPr lang="en-AU" dirty="0"/>
              <a:t>drafts to SC6</a:t>
            </a:r>
          </a:p>
        </p:txBody>
      </p:sp>
      <p:sp>
        <p:nvSpPr>
          <p:cNvPr id="3" name="Content Placeholder 2"/>
          <p:cNvSpPr>
            <a:spLocks noGrp="1"/>
          </p:cNvSpPr>
          <p:nvPr>
            <p:ph idx="1"/>
          </p:nvPr>
        </p:nvSpPr>
        <p:spPr/>
        <p:txBody>
          <a:bodyPr/>
          <a:lstStyle/>
          <a:p>
            <a:pPr lvl="1"/>
            <a:r>
              <a:rPr lang="en-AU" dirty="0" smtClean="0"/>
              <a:t>There a couple of amendments that could be sent through the PSDO process immediately</a:t>
            </a:r>
          </a:p>
          <a:p>
            <a:pPr lvl="2"/>
            <a:r>
              <a:rPr lang="en-AU" dirty="0" smtClean="0"/>
              <a:t>802.11ac</a:t>
            </a:r>
          </a:p>
          <a:p>
            <a:pPr lvl="2"/>
            <a:r>
              <a:rPr lang="en-AU" dirty="0" smtClean="0"/>
              <a:t>802.11af</a:t>
            </a:r>
            <a:endParaRPr lang="en-AU" dirty="0"/>
          </a:p>
          <a:p>
            <a:pPr lvl="1"/>
            <a:r>
              <a:rPr lang="en-AU" dirty="0" smtClean="0"/>
              <a:t>Should the 802.11 WG agree to start the PSDO process for 802.11ac and 802.11af?</a:t>
            </a:r>
          </a:p>
          <a:p>
            <a:pPr lvl="2"/>
            <a:r>
              <a:rPr lang="en-AU" dirty="0" smtClean="0"/>
              <a:t>It needs an IEEE 802.11 WG motion and an IEEE 802 EC motion</a:t>
            </a:r>
          </a:p>
          <a:p>
            <a:pPr lvl="2"/>
            <a:r>
              <a:rPr lang="en-AU" dirty="0" smtClean="0"/>
              <a:t>This can be done in July 2014</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4843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Previously, 802.15 WG has been liaising 802.15.4 drafts to SC31</a:t>
            </a:r>
          </a:p>
          <a:p>
            <a:pPr lvl="1"/>
            <a:r>
              <a:rPr lang="en-GB" dirty="0" smtClean="0"/>
              <a:t>Is there any update on the possibility of the 802.15 WG liaising 802.15.4 drafts to SC6?</a:t>
            </a:r>
          </a:p>
          <a:p>
            <a:pPr lvl="2"/>
            <a:r>
              <a:rPr lang="en-US" dirty="0" smtClean="0"/>
              <a:t>Jodi </a:t>
            </a:r>
            <a:r>
              <a:rPr lang="en-US" dirty="0" err="1"/>
              <a:t>Haasz</a:t>
            </a:r>
            <a:r>
              <a:rPr lang="en-US" dirty="0"/>
              <a:t> (IEEE staff) </a:t>
            </a:r>
            <a:r>
              <a:rPr lang="en-US" dirty="0" smtClean="0"/>
              <a:t>had had </a:t>
            </a:r>
            <a:r>
              <a:rPr lang="en-US" dirty="0"/>
              <a:t>a discussion with Henry </a:t>
            </a:r>
            <a:r>
              <a:rPr lang="en-US" dirty="0" err="1"/>
              <a:t>Couchieri</a:t>
            </a:r>
            <a:r>
              <a:rPr lang="en-US" dirty="0"/>
              <a:t> (ISO staff) to move the liaison to </a:t>
            </a:r>
            <a:r>
              <a:rPr lang="en-US" dirty="0" smtClean="0"/>
              <a:t>SC6, but has not reported on the results </a:t>
            </a:r>
          </a:p>
          <a:p>
            <a:pPr lvl="2"/>
            <a:r>
              <a:rPr lang="en-US" dirty="0" smtClean="0"/>
              <a:t>She noted, “</a:t>
            </a:r>
            <a:r>
              <a:rPr lang="en-AU" i="1" dirty="0"/>
              <a:t>did have the conversation with ISO and have nothing to report as of yet.  I will reach out again</a:t>
            </a:r>
            <a:r>
              <a:rPr lang="en-AU" dirty="0" smtClean="0"/>
              <a:t>.”</a:t>
            </a:r>
          </a:p>
          <a:p>
            <a:pPr lvl="1"/>
            <a:r>
              <a:rPr lang="en-AU" dirty="0" smtClean="0"/>
              <a:t>This issue will be discussed on Thursday</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Hawaii in May 2014</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Hawaii in May 2014,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additional IEEE 802.22 drafts to SC6</a:t>
            </a:r>
            <a:endParaRPr lang="en-AU" dirty="0"/>
          </a:p>
        </p:txBody>
      </p:sp>
      <p:sp>
        <p:nvSpPr>
          <p:cNvPr id="3" name="Content Placeholder 2"/>
          <p:cNvSpPr>
            <a:spLocks noGrp="1"/>
          </p:cNvSpPr>
          <p:nvPr>
            <p:ph idx="1"/>
          </p:nvPr>
        </p:nvSpPr>
        <p:spPr/>
        <p:txBody>
          <a:bodyPr/>
          <a:lstStyle/>
          <a:p>
            <a:pPr lvl="1"/>
            <a:r>
              <a:rPr lang="en-GB" dirty="0" smtClean="0"/>
              <a:t>The 802.22 WG decided to submit 802.22 under the PSDO</a:t>
            </a:r>
          </a:p>
          <a:p>
            <a:pPr lvl="1"/>
            <a:r>
              <a:rPr lang="en-GB" dirty="0" smtClean="0"/>
              <a:t>Details later, but this process has started</a:t>
            </a:r>
          </a:p>
          <a:p>
            <a:pPr lvl="2"/>
            <a:r>
              <a:rPr lang="en-GB" dirty="0" smtClean="0"/>
              <a:t>Aside: this would have been a good standard to which to apply the proposed PSDO submission criteria</a:t>
            </a:r>
          </a:p>
          <a:p>
            <a:pPr lvl="1"/>
            <a:r>
              <a:rPr lang="en-GB" dirty="0" smtClean="0"/>
              <a:t>The 802.22 WG will need to decide on which drafts to submit in the future</a:t>
            </a:r>
          </a:p>
          <a:p>
            <a:pPr lvl="1"/>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2199918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In recent times, IEEE 802 has notified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(in 6N15936 in April 2014) IEEE 802 notified SC6 of the approval of the following SGs</a:t>
            </a:r>
          </a:p>
          <a:p>
            <a:pPr lvl="2"/>
            <a:r>
              <a:rPr lang="en-AU" dirty="0" smtClean="0"/>
              <a:t>IEEE 802.3 Gigabit Plastic Optical Fibre (POF) Study Group</a:t>
            </a:r>
          </a:p>
          <a:p>
            <a:pPr lvl="2"/>
            <a:r>
              <a:rPr lang="en-AU" dirty="0" smtClean="0"/>
              <a:t>IEEE 802.3 100 Mb/s Operation over a Single Twisted Pair Study Group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4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9114930"/>
              </p:ext>
            </p:extLst>
          </p:nvPr>
        </p:nvGraphicFramePr>
        <p:xfrm>
          <a:off x="152399" y="1600200"/>
          <a:ext cx="8839200" cy="2017528"/>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9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6676143"/>
              </p:ext>
            </p:extLst>
          </p:nvPr>
        </p:nvGraphicFramePr>
        <p:xfrm>
          <a:off x="152399" y="1600200"/>
          <a:ext cx="8839200" cy="3919294"/>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 &amp; approved by</a:t>
                      </a:r>
                      <a:r>
                        <a:rPr lang="en-AU" sz="1600" b="1" baseline="0" dirty="0" smtClean="0">
                          <a:solidFill>
                            <a:schemeClr val="accent6"/>
                          </a:solidFill>
                        </a:rPr>
                        <a:t> the 802.1 WG in Beijing</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a:t>
                      </a:r>
                      <a:r>
                        <a:rPr lang="en-AU" sz="1600" b="1" baseline="0" dirty="0" smtClean="0">
                          <a:solidFill>
                            <a:schemeClr val="accent6"/>
                          </a:solidFill>
                        </a:rPr>
                        <a:t> in Beijing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chemeClr val="accent6"/>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6"/>
                          </a:solidFill>
                        </a:rPr>
                        <a:t>Will be considered by 802.11 WG in Hawaii </a:t>
                      </a:r>
                      <a:endParaRPr lang="en-AU" sz="1600" b="1" dirty="0" smtClean="0">
                        <a:solidFill>
                          <a:schemeClr val="accent6"/>
                        </a:solidFill>
                      </a:endParaRP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802.1AEbw</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endParaRPr lang="en-AU" dirty="0"/>
                    </a:p>
                  </a:txBody>
                  <a:tcPr marL="115147" marR="115147"/>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 &amp; approved by</a:t>
                      </a:r>
                      <a:r>
                        <a:rPr lang="en-AU" sz="1600" b="1" baseline="0" dirty="0" smtClean="0">
                          <a:solidFill>
                            <a:schemeClr val="accent6"/>
                          </a:solidFill>
                        </a:rPr>
                        <a:t> the 802.1 WG in Beijing</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802.1AEbn</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endParaRPr lang="en-AU" dirty="0"/>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802.22</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(May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FF000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70C0"/>
                        </a:solidFill>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656628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 8802-11:2012 and FDIS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comments liaised</a:t>
            </a:r>
          </a:p>
          <a:p>
            <a:pPr lvl="1"/>
            <a:r>
              <a:rPr lang="en-AU" dirty="0"/>
              <a:t>FDIS passed </a:t>
            </a:r>
            <a:r>
              <a:rPr lang="en-AU" dirty="0" smtClean="0"/>
              <a:t>in 2012</a:t>
            </a:r>
          </a:p>
          <a:p>
            <a:pPr lvl="1"/>
            <a:r>
              <a:rPr lang="en-AU" dirty="0" smtClean="0"/>
              <a:t>Standard published as </a:t>
            </a:r>
            <a:r>
              <a:rPr lang="en-AU" dirty="0"/>
              <a:t>ISO/IEC 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ballot on IEEE </a:t>
            </a:r>
            <a:r>
              <a:rPr lang="en-AU" dirty="0"/>
              <a:t>802.1X </a:t>
            </a:r>
            <a:r>
              <a:rPr lang="en-AU" dirty="0" smtClean="0"/>
              <a:t>passed in Oct 2103 and </a:t>
            </a:r>
            <a:r>
              <a:rPr lang="en-AU" dirty="0"/>
              <a:t>all FDIS </a:t>
            </a:r>
            <a:r>
              <a:rPr lang="en-AU" dirty="0" smtClean="0"/>
              <a:t>comment resolutions liaised in Jan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N15515</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smtClean="0">
                <a:solidFill>
                  <a:srgbClr val="00B050"/>
                </a:solidFill>
              </a:rPr>
              <a:t>passed &amp; comments liaised</a:t>
            </a: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7569537"/>
              </p:ext>
            </p:extLst>
          </p:nvPr>
        </p:nvGraphicFramePr>
        <p:xfrm>
          <a:off x="8965" y="3114675"/>
          <a:ext cx="914400" cy="771525"/>
        </p:xfrm>
        <a:graphic>
          <a:graphicData uri="http://schemas.openxmlformats.org/presentationml/2006/ole">
            <mc:AlternateContent xmlns:mc="http://schemas.openxmlformats.org/markup-compatibility/2006">
              <mc:Choice xmlns:v="urn:schemas-microsoft-com:vml" Requires="v">
                <p:oleObj spid="_x0000_s13885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965" y="3114675"/>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94417938"/>
              </p:ext>
            </p:extLst>
          </p:nvPr>
        </p:nvGraphicFramePr>
        <p:xfrm>
          <a:off x="12700" y="4486275"/>
          <a:ext cx="914400" cy="771525"/>
        </p:xfrm>
        <a:graphic>
          <a:graphicData uri="http://schemas.openxmlformats.org/presentationml/2006/ole">
            <mc:AlternateContent xmlns:mc="http://schemas.openxmlformats.org/markup-compatibility/2006">
              <mc:Choice xmlns:v="urn:schemas-microsoft-com:vml" Requires="v">
                <p:oleObj spid="_x0000_s13885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2700" y="4486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24382184"/>
              </p:ext>
            </p:extLst>
          </p:nvPr>
        </p:nvGraphicFramePr>
        <p:xfrm>
          <a:off x="-13447" y="5410200"/>
          <a:ext cx="914400" cy="771525"/>
        </p:xfrm>
        <a:graphic>
          <a:graphicData uri="http://schemas.openxmlformats.org/presentationml/2006/ole">
            <mc:AlternateContent xmlns:mc="http://schemas.openxmlformats.org/markup-compatibility/2006">
              <mc:Choice xmlns:v="urn:schemas-microsoft-com:vml" Requires="v">
                <p:oleObj spid="_x0000_s138860"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13447" y="5410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ballot on IEEE </a:t>
            </a:r>
            <a:r>
              <a:rPr lang="en-AU" dirty="0" smtClean="0"/>
              <a:t>802.1AE passed in Oct 2013 and </a:t>
            </a:r>
            <a:r>
              <a:rPr lang="en-AU" dirty="0"/>
              <a:t>all FDIS comment resolutions liaised in Jan 2014</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N15516</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comments </a:t>
            </a:r>
            <a:r>
              <a:rPr lang="en-AU" dirty="0" smtClean="0">
                <a:solidFill>
                  <a:srgbClr val="00B050"/>
                </a:solidFill>
              </a:rPr>
              <a:t>liaised</a:t>
            </a: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 </a:t>
            </a:r>
            <a:r>
              <a:rPr lang="en-AU" dirty="0"/>
              <a:t>(see previous </a:t>
            </a:r>
            <a:r>
              <a:rPr lang="en-AU" dirty="0" smtClean="0"/>
              <a:t>page for response file)</a:t>
            </a:r>
            <a:endParaRPr lang="en-AU" dirty="0">
              <a:solidFill>
                <a:srgbClr val="FF0000"/>
              </a:solidFill>
            </a:endParaRP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50531856"/>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3971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670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02989256"/>
              </p:ext>
            </p:extLst>
          </p:nvPr>
        </p:nvGraphicFramePr>
        <p:xfrm>
          <a:off x="35859" y="4562475"/>
          <a:ext cx="914400" cy="771525"/>
        </p:xfrm>
        <a:graphic>
          <a:graphicData uri="http://schemas.openxmlformats.org/presentationml/2006/ole">
            <mc:AlternateContent xmlns:mc="http://schemas.openxmlformats.org/markup-compatibility/2006">
              <mc:Choice xmlns:v="urn:schemas-microsoft-com:vml" Requires="v">
                <p:oleObj spid="_x0000_s13971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35859" y="4562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802.1AB </a:t>
            </a:r>
            <a:r>
              <a:rPr lang="en-AU" dirty="0" smtClean="0">
                <a:solidFill>
                  <a:schemeClr val="accent6"/>
                </a:solidFill>
              </a:rPr>
              <a:t>passed in Dec 2013 and FDIS comment resolution is complete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in N15588</a:t>
            </a:r>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comments in process</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3"/>
              </a:rPr>
              <a:t>FDIS </a:t>
            </a:r>
            <a:r>
              <a:rPr lang="en-AU" dirty="0" smtClean="0">
                <a:hlinkClick r:id="rId3"/>
              </a:rPr>
              <a:t>comment responses </a:t>
            </a:r>
            <a:r>
              <a:rPr lang="en-AU" dirty="0" smtClean="0"/>
              <a:t>were approved by 802.1 WG in March 2014, and liaised to SC6 in May 2014 as N15944</a:t>
            </a:r>
          </a:p>
          <a:p>
            <a:pPr lvl="1"/>
            <a:r>
              <a:rPr lang="en-AU" dirty="0" smtClean="0"/>
              <a:t>The standard </a:t>
            </a:r>
            <a:r>
              <a:rPr lang="en-AU" dirty="0" smtClean="0">
                <a:solidFill>
                  <a:srgbClr val="FF0000"/>
                </a:solidFill>
              </a:rPr>
              <a:t>was </a:t>
            </a:r>
            <a:r>
              <a:rPr lang="en-AU" dirty="0" smtClean="0"/>
              <a:t>published </a:t>
            </a:r>
            <a:r>
              <a:rPr lang="en-AU" dirty="0"/>
              <a:t>as ISO/IEC </a:t>
            </a:r>
            <a:r>
              <a:rPr lang="en-AU" dirty="0" smtClean="0"/>
              <a:t>8802-1AB:2014 on 15 March</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07050169"/>
              </p:ext>
            </p:extLst>
          </p:nvPr>
        </p:nvGraphicFramePr>
        <p:xfrm>
          <a:off x="-12700" y="3200400"/>
          <a:ext cx="914400" cy="771525"/>
        </p:xfrm>
        <a:graphic>
          <a:graphicData uri="http://schemas.openxmlformats.org/presentationml/2006/ole">
            <mc:AlternateContent xmlns:mc="http://schemas.openxmlformats.org/markup-compatibility/2006">
              <mc:Choice xmlns:v="urn:schemas-microsoft-com:vml" Requires="v">
                <p:oleObj spid="_x0000_s156026"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2700" y="3200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69137137"/>
              </p:ext>
            </p:extLst>
          </p:nvPr>
        </p:nvGraphicFramePr>
        <p:xfrm>
          <a:off x="0" y="4572000"/>
          <a:ext cx="914400" cy="771525"/>
        </p:xfrm>
        <a:graphic>
          <a:graphicData uri="http://schemas.openxmlformats.org/presentationml/2006/ole">
            <mc:AlternateContent xmlns:mc="http://schemas.openxmlformats.org/markup-compatibility/2006">
              <mc:Choice xmlns:v="urn:schemas-microsoft-com:vml" Requires="v">
                <p:oleObj spid="_x0000_s156027"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802.1AR </a:t>
            </a:r>
            <a:r>
              <a:rPr lang="en-AU" dirty="0">
                <a:solidFill>
                  <a:schemeClr val="accent6"/>
                </a:solidFill>
              </a:rPr>
              <a:t>passed in Dec 2013 and FDIS comment resolution is complete</a:t>
            </a: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N15589</a:t>
            </a:r>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comments in process</a:t>
            </a:r>
            <a:endParaRPr lang="en-AU" dirty="0" smtClean="0">
              <a:solidFill>
                <a:srgbClr val="00B050"/>
              </a:solidFill>
            </a:endParaRPr>
          </a:p>
          <a:p>
            <a:pPr lvl="1"/>
            <a:r>
              <a:rPr lang="en-AU" dirty="0" smtClean="0"/>
              <a:t>FDIS </a:t>
            </a:r>
            <a:r>
              <a:rPr lang="en-AU" dirty="0"/>
              <a:t>passed </a:t>
            </a:r>
            <a:r>
              <a:rPr lang="en-AU" dirty="0" smtClean="0"/>
              <a:t>17/2/16 </a:t>
            </a:r>
            <a:r>
              <a:rPr lang="en-AU" dirty="0"/>
              <a:t>on 18 </a:t>
            </a:r>
            <a:r>
              <a:rPr lang="en-AU" dirty="0" smtClean="0"/>
              <a:t>Dec </a:t>
            </a:r>
            <a:r>
              <a:rPr lang="en-AU" dirty="0"/>
              <a:t>2013</a:t>
            </a:r>
          </a:p>
          <a:p>
            <a:pPr lvl="2"/>
            <a:r>
              <a:rPr lang="en-AU" dirty="0"/>
              <a:t>Voting 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a:t>
            </a:r>
            <a:r>
              <a:rPr lang="en-AU" dirty="0" smtClean="0">
                <a:solidFill>
                  <a:srgbClr val="FF0000"/>
                </a:solidFill>
              </a:rPr>
              <a:t>was</a:t>
            </a:r>
            <a:r>
              <a:rPr lang="en-AU" dirty="0" smtClean="0"/>
              <a:t> published </a:t>
            </a:r>
            <a:r>
              <a:rPr lang="en-AU" dirty="0"/>
              <a:t>as ISO/IEC 8802-1AR:2014 on 15 March</a:t>
            </a:r>
            <a:endParaRPr lang="en-AU" dirty="0">
              <a:solidFill>
                <a:srgbClr val="FF0000"/>
              </a:solidFill>
            </a:endParaRPr>
          </a:p>
          <a:p>
            <a:pPr marL="184150" lvl="2" indent="0">
              <a:buNone/>
            </a:pPr>
            <a:endParaRPr lang="en-AU" dirty="0"/>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079737"/>
              </p:ext>
            </p:extLst>
          </p:nvPr>
        </p:nvGraphicFramePr>
        <p:xfrm>
          <a:off x="-12700" y="2971800"/>
          <a:ext cx="914400" cy="771525"/>
        </p:xfrm>
        <a:graphic>
          <a:graphicData uri="http://schemas.openxmlformats.org/presentationml/2006/ole">
            <mc:AlternateContent xmlns:mc="http://schemas.openxmlformats.org/markup-compatibility/2006">
              <mc:Choice xmlns:v="urn:schemas-microsoft-com:vml" Requires="v">
                <p:oleObj spid="_x0000_s157052" name="Acrobat Document" showAsIcon="1" r:id="rId4" imgW="914400" imgH="771480" progId="AcroExch.Document.11">
                  <p:embed/>
                </p:oleObj>
              </mc:Choice>
              <mc:Fallback>
                <p:oleObj name="Acrobat Document" showAsIcon="1" r:id="rId4" imgW="914400" imgH="771480" progId="AcroExch.Document.11">
                  <p:embed/>
                  <p:pic>
                    <p:nvPicPr>
                      <p:cNvPr id="0" name=""/>
                      <p:cNvPicPr>
                        <a:picLocks noChangeAspect="1" noChangeArrowheads="1"/>
                      </p:cNvPicPr>
                      <p:nvPr/>
                    </p:nvPicPr>
                    <p:blipFill>
                      <a:blip r:embed="rId5"/>
                      <a:srcRect/>
                      <a:stretch>
                        <a:fillRect/>
                      </a:stretch>
                    </p:blipFill>
                    <p:spPr bwMode="auto">
                      <a:xfrm>
                        <a:off x="-12700" y="2971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6865682"/>
              </p:ext>
            </p:extLst>
          </p:nvPr>
        </p:nvGraphicFramePr>
        <p:xfrm>
          <a:off x="0" y="4495800"/>
          <a:ext cx="914400" cy="771525"/>
        </p:xfrm>
        <a:graphic>
          <a:graphicData uri="http://schemas.openxmlformats.org/presentationml/2006/ole">
            <mc:AlternateContent xmlns:mc="http://schemas.openxmlformats.org/markup-compatibility/2006">
              <mc:Choice xmlns:v="urn:schemas-microsoft-com:vml" Requires="v">
                <p:oleObj spid="_x0000_s157053"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802.1AS </a:t>
            </a:r>
            <a:r>
              <a:rPr lang="en-AU" dirty="0">
                <a:solidFill>
                  <a:schemeClr val="accent6"/>
                </a:solidFill>
              </a:rPr>
              <a:t>passed in Dec 2013 and FDIS comment resolution is complete</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in N15590</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comments in process</a:t>
            </a: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a:t>
            </a:r>
            <a:r>
              <a:rPr lang="en-AU" dirty="0" smtClean="0">
                <a:solidFill>
                  <a:srgbClr val="FF0000"/>
                </a:solidFill>
              </a:rPr>
              <a:t>was</a:t>
            </a:r>
            <a:r>
              <a:rPr lang="en-AU" dirty="0" smtClean="0"/>
              <a:t> published </a:t>
            </a:r>
            <a:r>
              <a:rPr lang="en-AU" dirty="0"/>
              <a:t>as ISO/IEC 8802-1AS:2014 on 15 March</a:t>
            </a:r>
            <a:endParaRPr lang="en-AU" dirty="0">
              <a:solidFill>
                <a:srgbClr val="FF0000"/>
              </a:solidFill>
            </a:endParaRPr>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7658029"/>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806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18717208"/>
              </p:ext>
            </p:extLst>
          </p:nvPr>
        </p:nvGraphicFramePr>
        <p:xfrm>
          <a:off x="-12700" y="4419600"/>
          <a:ext cx="914400" cy="771525"/>
        </p:xfrm>
        <a:graphic>
          <a:graphicData uri="http://schemas.openxmlformats.org/presentationml/2006/ole">
            <mc:AlternateContent xmlns:mc="http://schemas.openxmlformats.org/markup-compatibility/2006">
              <mc:Choice xmlns:v="urn:schemas-microsoft-com:vml" Requires="v">
                <p:oleObj spid="_x0000_s158065"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27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sub-clause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FDIS on </a:t>
            </a:r>
            <a:r>
              <a:rPr lang="en-AU" dirty="0" smtClean="0">
                <a:solidFill>
                  <a:schemeClr val="accent6"/>
                </a:solidFill>
              </a:rPr>
              <a:t>802.11ae passed in Jan 2014 and comment resolution will 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will be considered at this meeting</a:t>
            </a:r>
          </a:p>
          <a:p>
            <a:pPr lvl="2"/>
            <a:r>
              <a:rPr lang="en-AU" dirty="0"/>
              <a:t>See </a:t>
            </a:r>
            <a:r>
              <a:rPr lang="en-AU" dirty="0">
                <a:hlinkClick r:id="rId3"/>
              </a:rPr>
              <a:t>11-14-0552-00</a:t>
            </a:r>
            <a:endParaRPr lang="en-AU" dirty="0"/>
          </a:p>
          <a:p>
            <a:pPr lvl="1"/>
            <a:r>
              <a:rPr lang="en-AU" dirty="0" smtClean="0"/>
              <a:t>Standard </a:t>
            </a:r>
            <a:r>
              <a:rPr lang="en-AU" dirty="0"/>
              <a:t>will be published </a:t>
            </a:r>
            <a:r>
              <a:rPr lang="en-AU" dirty="0" smtClean="0"/>
              <a:t>as </a:t>
            </a:r>
            <a:r>
              <a:rPr lang="en-AU" dirty="0"/>
              <a:t>8802-11:2012/</a:t>
            </a:r>
            <a:r>
              <a:rPr lang="en-AU" dirty="0" err="1"/>
              <a:t>Amd</a:t>
            </a:r>
            <a:r>
              <a:rPr lang="en-AU" dirty="0"/>
              <a:t> 1:2014</a:t>
            </a:r>
          </a:p>
          <a:p>
            <a:pPr lvl="1"/>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12889813"/>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54939"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40164280"/>
              </p:ext>
            </p:extLst>
          </p:nvPr>
        </p:nvGraphicFramePr>
        <p:xfrm>
          <a:off x="31376" y="4495800"/>
          <a:ext cx="914400" cy="771525"/>
        </p:xfrm>
        <a:graphic>
          <a:graphicData uri="http://schemas.openxmlformats.org/presentationml/2006/ole">
            <mc:AlternateContent xmlns:mc="http://schemas.openxmlformats.org/markup-compatibility/2006">
              <mc:Choice xmlns:v="urn:schemas-microsoft-com:vml" Requires="v">
                <p:oleObj spid="_x0000_s154940"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31376"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8852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a:t>
            </a:r>
            <a:r>
              <a:rPr lang="en-AU" dirty="0">
                <a:solidFill>
                  <a:schemeClr val="accent6"/>
                </a:solidFill>
              </a:rPr>
              <a:t>on </a:t>
            </a:r>
            <a:r>
              <a:rPr lang="en-AU" dirty="0" smtClean="0">
                <a:solidFill>
                  <a:schemeClr val="accent6"/>
                </a:solidFill>
              </a:rPr>
              <a:t>802.11ad passed in </a:t>
            </a:r>
            <a:r>
              <a:rPr lang="en-AU" dirty="0">
                <a:solidFill>
                  <a:schemeClr val="accent6"/>
                </a:solidFill>
              </a:rPr>
              <a:t>Jan 2014 and comment resolution will </a:t>
            </a:r>
            <a:r>
              <a:rPr lang="en-AU" dirty="0" smtClean="0">
                <a:solidFill>
                  <a:schemeClr val="accent6"/>
                </a:solidFill>
              </a:rPr>
              <a:t>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will be considered </a:t>
            </a:r>
            <a:r>
              <a:rPr lang="en-AU" dirty="0" smtClean="0"/>
              <a:t>at </a:t>
            </a:r>
            <a:r>
              <a:rPr lang="en-AU" dirty="0"/>
              <a:t>this meeting</a:t>
            </a:r>
          </a:p>
          <a:p>
            <a:pPr lvl="2"/>
            <a:r>
              <a:rPr lang="en-AU" dirty="0"/>
              <a:t>See </a:t>
            </a:r>
            <a:r>
              <a:rPr lang="en-AU" dirty="0">
                <a:hlinkClick r:id="rId3"/>
              </a:rPr>
              <a:t>11-14-0552-00</a:t>
            </a:r>
            <a:endParaRPr lang="en-AU" dirty="0"/>
          </a:p>
          <a:p>
            <a:pPr lvl="1"/>
            <a:r>
              <a:rPr lang="en-AU" dirty="0" smtClean="0"/>
              <a:t>Standard </a:t>
            </a:r>
            <a:r>
              <a:rPr lang="en-AU" dirty="0"/>
              <a:t>will be published as </a:t>
            </a:r>
            <a:r>
              <a:rPr lang="en-AU" dirty="0"/>
              <a:t>8802-11:2012/</a:t>
            </a:r>
            <a:r>
              <a:rPr lang="en-AU" dirty="0" err="1"/>
              <a:t>Amd</a:t>
            </a:r>
            <a:r>
              <a:rPr lang="en-AU" dirty="0"/>
              <a:t> 3: 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0569233"/>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3925"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31901206"/>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153926"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solidFill>
                  <a:schemeClr val="accent6"/>
                </a:solidFill>
              </a:rPr>
              <a:t>802.11aa passed in </a:t>
            </a:r>
            <a:r>
              <a:rPr lang="en-AU" dirty="0">
                <a:solidFill>
                  <a:schemeClr val="accent6"/>
                </a:solidFill>
              </a:rPr>
              <a:t>Jan 2014 and comment resolution will </a:t>
            </a:r>
            <a:r>
              <a:rPr lang="en-AU" dirty="0" smtClean="0">
                <a:solidFill>
                  <a:schemeClr val="accent6"/>
                </a:solidFill>
              </a:rPr>
              <a:t>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will be considered </a:t>
            </a:r>
            <a:r>
              <a:rPr lang="en-AU" dirty="0" smtClean="0"/>
              <a:t>at </a:t>
            </a:r>
            <a:r>
              <a:rPr lang="en-AU" dirty="0"/>
              <a:t>this meeting</a:t>
            </a:r>
          </a:p>
          <a:p>
            <a:pPr lvl="2"/>
            <a:r>
              <a:rPr lang="en-AU" dirty="0"/>
              <a:t>See </a:t>
            </a:r>
            <a:r>
              <a:rPr lang="en-AU" dirty="0" smtClean="0">
                <a:hlinkClick r:id="rId3"/>
              </a:rPr>
              <a:t>11-14-0552-00</a:t>
            </a:r>
            <a:endParaRPr lang="en-AU" dirty="0"/>
          </a:p>
          <a:p>
            <a:pPr lvl="1"/>
            <a:r>
              <a:rPr lang="en-AU" dirty="0" smtClean="0"/>
              <a:t>Standard </a:t>
            </a:r>
            <a:r>
              <a:rPr lang="en-AU" dirty="0"/>
              <a:t>will be published as </a:t>
            </a:r>
            <a:r>
              <a:rPr lang="en-AU" dirty="0"/>
              <a:t>8802-11:2012/</a:t>
            </a:r>
            <a:r>
              <a:rPr lang="en-AU" dirty="0" err="1"/>
              <a:t>Amd</a:t>
            </a:r>
            <a:r>
              <a:rPr lang="en-AU" dirty="0"/>
              <a:t> 2: </a:t>
            </a:r>
            <a:r>
              <a:rPr lang="en-AU" dirty="0" smtClean="0"/>
              <a:t>2014</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694455546"/>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5289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7620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51711491"/>
              </p:ext>
            </p:extLst>
          </p:nvPr>
        </p:nvGraphicFramePr>
        <p:xfrm>
          <a:off x="76200" y="4419600"/>
          <a:ext cx="914400" cy="771525"/>
        </p:xfrm>
        <a:graphic>
          <a:graphicData uri="http://schemas.openxmlformats.org/presentationml/2006/ole">
            <mc:AlternateContent xmlns:mc="http://schemas.openxmlformats.org/markup-compatibility/2006">
              <mc:Choice xmlns:v="urn:schemas-microsoft-com:vml" Requires="v">
                <p:oleObj spid="_x0000_s152899"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762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802.3-2012 </a:t>
            </a:r>
            <a:r>
              <a:rPr lang="en-AU" dirty="0" smtClean="0"/>
              <a:t>passed in Feb 2014, and no </a:t>
            </a:r>
            <a:r>
              <a:rPr lang="en-AU" dirty="0" smtClean="0">
                <a:solidFill>
                  <a:schemeClr val="accent6"/>
                </a:solidFill>
              </a:rPr>
              <a:t>comment </a:t>
            </a:r>
            <a:r>
              <a:rPr lang="en-AU" dirty="0">
                <a:solidFill>
                  <a:schemeClr val="accent6"/>
                </a:solidFill>
              </a:rPr>
              <a:t>resolution </a:t>
            </a:r>
            <a:r>
              <a:rPr lang="en-AU" dirty="0" smtClean="0">
                <a:solidFill>
                  <a:schemeClr val="accent6"/>
                </a:solidFill>
              </a:rPr>
              <a:t>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comments in process</a:t>
            </a: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will be published as </a:t>
            </a:r>
            <a:r>
              <a:rPr lang="en-AU" dirty="0" smtClean="0"/>
              <a:t>8802-3:2014</a:t>
            </a:r>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24029880"/>
              </p:ext>
            </p:extLst>
          </p:nvPr>
        </p:nvGraphicFramePr>
        <p:xfrm>
          <a:off x="0" y="2971800"/>
          <a:ext cx="914400" cy="771525"/>
        </p:xfrm>
        <a:graphic>
          <a:graphicData uri="http://schemas.openxmlformats.org/presentationml/2006/ole">
            <mc:AlternateContent xmlns:mc="http://schemas.openxmlformats.org/markup-compatibility/2006">
              <mc:Choice xmlns:v="urn:schemas-microsoft-com:vml" Requires="v">
                <p:oleObj spid="_x0000_s14972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971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00238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802.1AEbw passed pre-ballot in Jan 2014, and </a:t>
            </a:r>
            <a:r>
              <a:rPr lang="en-AU" dirty="0">
                <a:solidFill>
                  <a:schemeClr val="accent6"/>
                </a:solidFill>
              </a:rPr>
              <a:t>comment resolution </a:t>
            </a:r>
            <a:r>
              <a:rPr lang="en-AU" dirty="0" smtClean="0">
                <a:solidFill>
                  <a:schemeClr val="accent6"/>
                </a:solidFill>
              </a:rPr>
              <a:t>is complete</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a:t>
            </a:r>
            <a:r>
              <a:rPr lang="en-AU" dirty="0"/>
              <a:t>802.1AEbw </a:t>
            </a:r>
            <a:r>
              <a:rPr lang="en-AU" dirty="0" smtClean="0"/>
              <a:t>(</a:t>
            </a:r>
            <a:r>
              <a:rPr lang="en-AU" dirty="0" smtClean="0">
                <a:solidFill>
                  <a:srgbClr val="FF0000"/>
                </a:solidFill>
              </a:rPr>
              <a:t>N15xxx</a:t>
            </a:r>
            <a:r>
              <a:rPr lang="en-AU" dirty="0" smtClean="0"/>
              <a:t>)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a:hlinkClick r:id="rId3"/>
              </a:rPr>
              <a:t>FDIS comment responses </a:t>
            </a:r>
            <a:r>
              <a:rPr lang="en-AU" dirty="0"/>
              <a:t>were approved by 802.1 WG in March 2014, </a:t>
            </a:r>
            <a:r>
              <a:rPr lang="en-AU" dirty="0" smtClean="0"/>
              <a:t>and were liaised </a:t>
            </a:r>
            <a:r>
              <a:rPr lang="en-AU" dirty="0"/>
              <a:t>to </a:t>
            </a:r>
            <a:r>
              <a:rPr lang="en-AU" dirty="0" smtClean="0"/>
              <a:t>SC6 as N15946</a:t>
            </a:r>
            <a:endParaRPr lang="en-AU" dirty="0"/>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08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Pre-ballot on </a:t>
            </a:r>
            <a:r>
              <a:rPr lang="en-AU" dirty="0" smtClean="0"/>
              <a:t>802.1AEbn passed in Feb 2014, and </a:t>
            </a:r>
            <a:r>
              <a:rPr lang="en-AU" dirty="0" smtClean="0">
                <a:solidFill>
                  <a:schemeClr val="accent6"/>
                </a:solidFill>
              </a:rPr>
              <a:t>comment resolution is complete</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comments liaised</a:t>
            </a:r>
            <a:endParaRPr lang="en-AU" dirty="0"/>
          </a:p>
          <a:p>
            <a:pPr lvl="1"/>
            <a:r>
              <a:rPr lang="en-AU" dirty="0"/>
              <a:t>Pre-ballot </a:t>
            </a:r>
            <a:r>
              <a:rPr lang="en-AU" dirty="0" smtClean="0"/>
              <a:t>on 802.1AEbn (</a:t>
            </a:r>
            <a:r>
              <a:rPr lang="en-AU" dirty="0" smtClean="0">
                <a:solidFill>
                  <a:srgbClr val="FF0000"/>
                </a:solidFill>
              </a:rPr>
              <a:t>N15xxx</a:t>
            </a:r>
            <a:r>
              <a:rPr lang="en-AU" dirty="0" smtClean="0"/>
              <a:t>)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a:hlinkClick r:id="rId3"/>
              </a:rPr>
              <a:t>FDIS comment responses </a:t>
            </a:r>
            <a:r>
              <a:rPr lang="en-AU" dirty="0"/>
              <a:t>were approved by 802.1 WG in March 2014, and were liaised to SC6 as </a:t>
            </a:r>
            <a:r>
              <a:rPr lang="en-AU" dirty="0" smtClean="0"/>
              <a:t>N15945</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06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802.22 passed pre-ballot in May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smtClean="0"/>
              <a:t>A response to these comments will need be discussed today</a:t>
            </a:r>
          </a:p>
          <a:p>
            <a:pPr lvl="2"/>
            <a:r>
              <a:rPr lang="en-AU" dirty="0" err="1"/>
              <a:t>Dr.</a:t>
            </a:r>
            <a:r>
              <a:rPr lang="en-AU" dirty="0"/>
              <a:t> </a:t>
            </a:r>
            <a:r>
              <a:rPr lang="en-AU" dirty="0" err="1" smtClean="0"/>
              <a:t>Pyo</a:t>
            </a:r>
            <a:r>
              <a:rPr lang="en-AU" dirty="0" smtClean="0"/>
              <a:t> from 802.22 will be here to assist</a:t>
            </a:r>
          </a:p>
          <a:p>
            <a:pPr lvl="1"/>
            <a:r>
              <a:rPr lang="en-AU" dirty="0" smtClean="0"/>
              <a:t>Note: the IEEE 802 liaison will need to suggest that SC6 pass a motion </a:t>
            </a:r>
            <a:r>
              <a:rPr lang="en-AU" dirty="0" err="1" smtClean="0"/>
              <a:t>wrt</a:t>
            </a:r>
            <a:r>
              <a:rPr lang="en-AU" dirty="0" smtClean="0"/>
              <a:t> 802.22 similar to those on 802.1/3/11, which gave maintenance responsibility to the IEEE 802 WGs; this can be done in July</a:t>
            </a:r>
          </a:p>
        </p:txBody>
      </p:sp>
      <p:graphicFrame>
        <p:nvGraphicFramePr>
          <p:cNvPr id="3" name="Object 2"/>
          <p:cNvGraphicFramePr>
            <a:graphicFrameLocks noChangeAspect="1"/>
          </p:cNvGraphicFramePr>
          <p:nvPr>
            <p:extLst>
              <p:ext uri="{D42A27DB-BD31-4B8C-83A1-F6EECF244321}">
                <p14:modId xmlns:p14="http://schemas.microsoft.com/office/powerpoint/2010/main" val="2185813732"/>
              </p:ext>
            </p:extLst>
          </p:nvPr>
        </p:nvGraphicFramePr>
        <p:xfrm>
          <a:off x="6553200" y="2514600"/>
          <a:ext cx="914400" cy="771525"/>
        </p:xfrm>
        <a:graphic>
          <a:graphicData uri="http://schemas.openxmlformats.org/presentationml/2006/ole">
            <mc:AlternateContent xmlns:mc="http://schemas.openxmlformats.org/markup-compatibility/2006">
              <mc:Choice xmlns:v="urn:schemas-microsoft-com:vml" Requires="v">
                <p:oleObj spid="_x0000_s17717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5532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China </a:t>
            </a:r>
            <a:r>
              <a:rPr lang="en-AU" b="0" i="1" dirty="0"/>
              <a:t>NB thanks for IEEE’s contribution of IEEE 802.22 (in SC6 N15925</a:t>
            </a:r>
            <a:r>
              <a:rPr lang="en-AU" b="0" i="1" dirty="0" smtClean="0"/>
              <a:t>). As always, China </a:t>
            </a:r>
            <a:r>
              <a:rPr lang="en-AU" b="0" i="1" dirty="0"/>
              <a:t>encourages and supports standard collaboration between IEEE and ISO. However, based </a:t>
            </a:r>
            <a:r>
              <a:rPr lang="en-AU" b="0" i="1" dirty="0" smtClean="0"/>
              <a:t>on the </a:t>
            </a:r>
            <a:r>
              <a:rPr lang="en-AU" b="0" i="1" dirty="0"/>
              <a:t>following reasons, China NB cannot support this proposal.</a:t>
            </a:r>
          </a:p>
          <a:p>
            <a:pPr lvl="1"/>
            <a:r>
              <a:rPr lang="en-AU" b="0" i="1" dirty="0"/>
              <a:t>This standard is to be implemented with IEEE 802.1X which has also been proposed to </a:t>
            </a:r>
            <a:r>
              <a:rPr lang="en-AU" b="0" i="1" dirty="0" smtClean="0"/>
              <a:t>ISO for </a:t>
            </a:r>
            <a:r>
              <a:rPr lang="en-AU" b="0" i="1" dirty="0"/>
              <a:t>FDIS consideration under the PSDO agreement and has been published. China NB </a:t>
            </a:r>
            <a:r>
              <a:rPr lang="en-AU" b="0" i="1" dirty="0" smtClean="0"/>
              <a:t>has expressed </a:t>
            </a:r>
            <a:r>
              <a:rPr lang="en-AU" b="0" i="1" dirty="0"/>
              <a:t>objection to its submission and provided detailed comments as in </a:t>
            </a:r>
            <a:r>
              <a:rPr lang="en-AU" b="0" i="1" dirty="0" smtClean="0"/>
              <a:t>SC6N14747、SC6N15083 </a:t>
            </a:r>
            <a:r>
              <a:rPr lang="en-AU" b="0" i="1" dirty="0"/>
              <a:t>and SC6N15555. IEEE had acknowledged the receiving of China NB’s </a:t>
            </a:r>
            <a:r>
              <a:rPr lang="en-AU" b="0" i="1" dirty="0" smtClean="0"/>
              <a:t>comments but </a:t>
            </a:r>
            <a:r>
              <a:rPr lang="en-AU" b="0" i="1" dirty="0"/>
              <a:t>has not made any satisfactory attempt to change China’s negative vote. Since </a:t>
            </a:r>
            <a:r>
              <a:rPr lang="en-AU" b="0" i="1" dirty="0" smtClean="0"/>
              <a:t>China’s objection </a:t>
            </a:r>
            <a:r>
              <a:rPr lang="en-AU" b="0" i="1" dirty="0"/>
              <a:t>to the base/associated standards still stands, we cannot support other standards that </a:t>
            </a:r>
            <a:r>
              <a:rPr lang="en-AU" b="0" i="1" dirty="0" smtClean="0"/>
              <a:t>rely on </a:t>
            </a:r>
            <a:r>
              <a:rPr lang="en-AU" b="0" i="1" dirty="0"/>
              <a:t>previous standard on </a:t>
            </a:r>
            <a:r>
              <a:rPr lang="en-AU" b="0" i="1" dirty="0" smtClean="0"/>
              <a:t>security. For </a:t>
            </a:r>
            <a:r>
              <a:rPr lang="en-AU" b="0" i="1" dirty="0"/>
              <a:t>previous China NB comment, please refer to SC6N15555</a:t>
            </a:r>
            <a:r>
              <a:rPr lang="en-AU" b="0" i="1" dirty="0" smtClean="0"/>
              <a:t>.</a:t>
            </a:r>
            <a:endParaRPr lang="en-AU" b="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117298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In </a:t>
            </a:r>
            <a:r>
              <a:rPr lang="en-AU" b="0" i="1" dirty="0"/>
              <a:t>addition, China NB also has concerns that the ongoing FDIS processes are reducing </a:t>
            </a:r>
            <a:r>
              <a:rPr lang="en-AU" b="0" i="1" dirty="0" smtClean="0"/>
              <a:t>the quality </a:t>
            </a:r>
            <a:r>
              <a:rPr lang="en-AU" b="0" i="1" dirty="0"/>
              <a:t>and reputation of ISO/IEC standards. We will bring our concerns to the attention </a:t>
            </a:r>
            <a:r>
              <a:rPr lang="en-AU" b="0" i="1" dirty="0" smtClean="0"/>
              <a:t>of ISO/IEC </a:t>
            </a:r>
            <a:r>
              <a:rPr lang="en-AU" b="0" i="1" dirty="0"/>
              <a:t>central offices.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409850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response to the China NB comment on IEEE 802.22</a:t>
            </a:r>
            <a:endParaRPr lang="en-AU" dirty="0"/>
          </a:p>
        </p:txBody>
      </p:sp>
      <p:sp>
        <p:nvSpPr>
          <p:cNvPr id="3" name="Content Placeholder 2"/>
          <p:cNvSpPr>
            <a:spLocks noGrp="1"/>
          </p:cNvSpPr>
          <p:nvPr>
            <p:ph idx="1"/>
          </p:nvPr>
        </p:nvSpPr>
        <p:spPr/>
        <p:txBody>
          <a:bodyPr/>
          <a:lstStyle/>
          <a:p>
            <a:r>
              <a:rPr lang="en-AU" dirty="0" smtClean="0"/>
              <a:t>Possible outline …</a:t>
            </a:r>
          </a:p>
          <a:p>
            <a:pPr lvl="1"/>
            <a:r>
              <a:rPr lang="en-AU" i="1" dirty="0" smtClean="0"/>
              <a:t>IEEE 802 thanks the </a:t>
            </a:r>
            <a:r>
              <a:rPr lang="en-AU" i="1" dirty="0" smtClean="0"/>
              <a:t>China NB fo</a:t>
            </a:r>
            <a:r>
              <a:rPr lang="en-AU" i="1" dirty="0" smtClean="0"/>
              <a:t>r its comment during the 60 day ballot on IEEE 802.22 as part of its consideration according to the PSDO agreement</a:t>
            </a:r>
          </a:p>
          <a:p>
            <a:pPr lvl="1"/>
            <a:r>
              <a:rPr lang="en-AU" i="1" dirty="0" smtClean="0"/>
              <a:t>It appears </a:t>
            </a:r>
            <a:r>
              <a:rPr lang="en-AU" i="1" dirty="0" smtClean="0"/>
              <a:t>the China NB objects to IEEE 802.22 using a security mechanism based on the use of ISO/IEC/IEEE 8802-1X because the China NB believes its comments in the previous FDIS ballot on </a:t>
            </a:r>
            <a:r>
              <a:rPr lang="en-AU" i="1" dirty="0" smtClean="0"/>
              <a:t>ISO/IEC/IEEE </a:t>
            </a:r>
            <a:r>
              <a:rPr lang="en-AU" i="1" dirty="0"/>
              <a:t>8802-1X </a:t>
            </a:r>
            <a:r>
              <a:rPr lang="en-AU" i="1" dirty="0" smtClean="0"/>
              <a:t>have not been satisfactorily resolved</a:t>
            </a:r>
          </a:p>
          <a:p>
            <a:pPr lvl="1"/>
            <a:r>
              <a:rPr lang="en-AU" i="1" dirty="0" smtClean="0"/>
              <a:t>It is up to the China NB to determine whether their comments on previous FDIS ballots have been satisfactorily resolved or not.</a:t>
            </a:r>
          </a:p>
          <a:p>
            <a:pPr lvl="1"/>
            <a:r>
              <a:rPr lang="en-AU" i="1" dirty="0" smtClean="0"/>
              <a:t>However, we note IEEE 802 have responded fully  to every comment received from all NBs during all 60 day and FDIS ballots undertaken as part of the PSDO agreement defined approval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17920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response to the China NB comment on IEEE 802.22</a:t>
            </a:r>
            <a:endParaRPr lang="en-AU" dirty="0"/>
          </a:p>
        </p:txBody>
      </p:sp>
      <p:sp>
        <p:nvSpPr>
          <p:cNvPr id="3" name="Content Placeholder 2"/>
          <p:cNvSpPr>
            <a:spLocks noGrp="1"/>
          </p:cNvSpPr>
          <p:nvPr>
            <p:ph idx="1"/>
          </p:nvPr>
        </p:nvSpPr>
        <p:spPr/>
        <p:txBody>
          <a:bodyPr/>
          <a:lstStyle/>
          <a:p>
            <a:r>
              <a:rPr lang="en-AU" dirty="0" smtClean="0"/>
              <a:t>Possible outline</a:t>
            </a:r>
          </a:p>
          <a:p>
            <a:pPr lvl="1"/>
            <a:r>
              <a:rPr lang="en-AU" i="1" dirty="0" smtClean="0"/>
              <a:t>IEEE 802 do not believe there are any outstanding issues related to </a:t>
            </a:r>
            <a:r>
              <a:rPr lang="en-AU" i="1" dirty="0"/>
              <a:t>ISO/IEC/IEEE </a:t>
            </a:r>
            <a:r>
              <a:rPr lang="en-AU" i="1" dirty="0" smtClean="0"/>
              <a:t>8802-1X, and note that this standard is  being successfully implemented globally today in billions of devices.</a:t>
            </a:r>
          </a:p>
          <a:p>
            <a:pPr lvl="1"/>
            <a:r>
              <a:rPr lang="en-AU" i="1" dirty="0" smtClean="0"/>
              <a:t>However, the IEEE 802 encourage China NB security experts to provide further details of any issues related to </a:t>
            </a:r>
            <a:r>
              <a:rPr lang="en-AU" i="1" dirty="0"/>
              <a:t>ISO/IEC/IEEE 8802-1X </a:t>
            </a:r>
            <a:r>
              <a:rPr lang="en-AU" i="1" dirty="0" smtClean="0"/>
              <a:t> at any time, preferably at a face to face meeting of the IEEE 802.1 Working Group.</a:t>
            </a:r>
          </a:p>
          <a:p>
            <a:pPr lvl="1"/>
            <a:r>
              <a:rPr lang="en-AU" i="1" dirty="0" smtClean="0"/>
              <a:t>The </a:t>
            </a:r>
            <a:r>
              <a:rPr lang="en-AU" i="1" dirty="0"/>
              <a:t>IEEE 802.1 Working Group </a:t>
            </a:r>
            <a:r>
              <a:rPr lang="en-AU" i="1" dirty="0" smtClean="0"/>
              <a:t>meeting schedule is available from the IEEE 802.1 Working Group Chair</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352728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response to the China NB comment on IEEE 802.22</a:t>
            </a:r>
            <a:endParaRPr lang="en-AU" dirty="0"/>
          </a:p>
        </p:txBody>
      </p:sp>
      <p:sp>
        <p:nvSpPr>
          <p:cNvPr id="3" name="Content Placeholder 2"/>
          <p:cNvSpPr>
            <a:spLocks noGrp="1"/>
          </p:cNvSpPr>
          <p:nvPr>
            <p:ph idx="1"/>
          </p:nvPr>
        </p:nvSpPr>
        <p:spPr/>
        <p:txBody>
          <a:bodyPr/>
          <a:lstStyle/>
          <a:p>
            <a:r>
              <a:rPr lang="en-AU" dirty="0" smtClean="0"/>
              <a:t>Possible outline</a:t>
            </a:r>
          </a:p>
          <a:p>
            <a:pPr lvl="1"/>
            <a:r>
              <a:rPr lang="en-AU" i="1" dirty="0" smtClean="0"/>
              <a:t>The </a:t>
            </a:r>
            <a:r>
              <a:rPr lang="en-AU" i="1" dirty="0"/>
              <a:t>China NB </a:t>
            </a:r>
            <a:r>
              <a:rPr lang="en-AU" i="1" dirty="0" smtClean="0"/>
              <a:t>also asserted that the quality </a:t>
            </a:r>
            <a:r>
              <a:rPr lang="en-AU" i="1" dirty="0"/>
              <a:t>and reputation of ISO/IEC </a:t>
            </a:r>
            <a:r>
              <a:rPr lang="en-AU" i="1" dirty="0" smtClean="0"/>
              <a:t>standards have been diminished by the use of PSDO defined approval process</a:t>
            </a:r>
          </a:p>
          <a:p>
            <a:pPr lvl="1"/>
            <a:r>
              <a:rPr lang="en-AU" i="1" dirty="0" smtClean="0"/>
              <a:t>No evidence has been provided to justify this assertion, and so it is difficult for the IEEE 802 to respond in any meaningful way.</a:t>
            </a:r>
          </a:p>
          <a:p>
            <a:pPr lvl="1"/>
            <a:r>
              <a:rPr lang="en-AU" i="1" dirty="0" smtClean="0"/>
              <a:t>However, the IEEE 802 note the PSDO agreement between IEEE and ISO has given ISO/IEC JTC1 NBs, as important stakeholders of the widely </a:t>
            </a:r>
            <a:r>
              <a:rPr lang="en-AU" i="1" dirty="0"/>
              <a:t>implemented and used suite of  IEEE 802 </a:t>
            </a:r>
            <a:r>
              <a:rPr lang="en-AU" i="1" dirty="0" smtClean="0"/>
              <a:t>standards, an effective mechanism for input and approval.</a:t>
            </a:r>
          </a:p>
          <a:p>
            <a:pPr lvl="1"/>
            <a:r>
              <a:rPr lang="en-AU" i="1" dirty="0" smtClean="0"/>
              <a:t>The IEEE 802 believes the PSDO process has been very effective and encourages all NBs to make greater use of the opportunity to participate in the development and approval of the IEEE/ISO/IEC 8802 series of standards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194511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discuss a frequent China NB comment</a:t>
            </a:r>
            <a:endParaRPr lang="en-AU" dirty="0"/>
          </a:p>
        </p:txBody>
      </p:sp>
      <p:sp>
        <p:nvSpPr>
          <p:cNvPr id="3" name="Content Placeholder 2"/>
          <p:cNvSpPr>
            <a:spLocks noGrp="1"/>
          </p:cNvSpPr>
          <p:nvPr>
            <p:ph idx="1"/>
          </p:nvPr>
        </p:nvSpPr>
        <p:spPr/>
        <p:txBody>
          <a:bodyPr/>
          <a:lstStyle/>
          <a:p>
            <a:pPr lvl="1"/>
            <a:r>
              <a:rPr lang="en-AU" dirty="0" smtClean="0"/>
              <a:t>In a number of ballots the China NB has stated “</a:t>
            </a:r>
            <a:r>
              <a:rPr lang="en-AU" i="1" dirty="0" smtClean="0"/>
              <a:t>it is regretful for China to be obliged to lose the responsibility and obligation of complying with and adopting the standard</a:t>
            </a:r>
            <a:r>
              <a:rPr lang="en-AU" dirty="0" smtClean="0"/>
              <a:t>”</a:t>
            </a:r>
          </a:p>
          <a:p>
            <a:pPr lvl="1"/>
            <a:r>
              <a:rPr lang="en-AU" dirty="0" smtClean="0"/>
              <a:t>Jodi </a:t>
            </a:r>
            <a:r>
              <a:rPr lang="en-AU" dirty="0" err="1" smtClean="0"/>
              <a:t>Haasz</a:t>
            </a:r>
            <a:r>
              <a:rPr lang="en-AU" dirty="0" smtClean="0"/>
              <a:t> took an action to work with ISO to determine a response to this comment</a:t>
            </a:r>
          </a:p>
          <a:p>
            <a:pPr lvl="1"/>
            <a:r>
              <a:rPr lang="en-AU" dirty="0" smtClean="0"/>
              <a:t>She reports that the comments were referred to the ISO </a:t>
            </a:r>
            <a:r>
              <a:rPr lang="en-AU" dirty="0"/>
              <a:t>Central </a:t>
            </a:r>
            <a:r>
              <a:rPr lang="en-AU" dirty="0" smtClean="0"/>
              <a:t>Secretariat</a:t>
            </a:r>
            <a:endParaRPr lang="en-AU" dirty="0"/>
          </a:p>
          <a:p>
            <a:pPr lvl="2"/>
            <a:r>
              <a:rPr lang="en-AU" dirty="0" smtClean="0"/>
              <a:t>She noted to the </a:t>
            </a:r>
            <a:r>
              <a:rPr lang="en-AU" dirty="0"/>
              <a:t>ISO Central </a:t>
            </a:r>
            <a:r>
              <a:rPr lang="en-AU" dirty="0" smtClean="0"/>
              <a:t>Secretariat that IEEE 802 were unable to respond to these China NB comments</a:t>
            </a:r>
          </a:p>
          <a:p>
            <a:pPr lvl="1"/>
            <a:r>
              <a:rPr lang="en-AU" dirty="0" smtClean="0"/>
              <a:t>Responsibility for resolution now lies with ISO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1699337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security presentations based on </a:t>
            </a:r>
            <a:r>
              <a:rPr lang="en-AU" dirty="0" err="1" smtClean="0"/>
              <a:t>TePA</a:t>
            </a:r>
            <a:r>
              <a:rPr lang="en-AU" dirty="0" smtClean="0"/>
              <a:t>  have been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3726564"/>
              </p:ext>
            </p:extLst>
          </p:nvPr>
        </p:nvGraphicFramePr>
        <p:xfrm>
          <a:off x="685800" y="1981200"/>
          <a:ext cx="7772400" cy="3962400"/>
        </p:xfrm>
        <a:graphic>
          <a:graphicData uri="http://schemas.openxmlformats.org/drawingml/2006/table">
            <a:tbl>
              <a:tblPr firstRow="1" bandRow="1">
                <a:tableStyleId>{5C22544A-7EE6-4342-B048-85BDC9FD1C3A}</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p>
                      <a:r>
                        <a:rPr lang="en-AU" sz="1600" dirty="0" smtClean="0">
                          <a:solidFill>
                            <a:srgbClr val="FF0000"/>
                          </a:solidFill>
                        </a:rPr>
                        <a:t>What</a:t>
                      </a:r>
                      <a:r>
                        <a:rPr lang="en-AU" sz="1600" baseline="0" dirty="0" smtClean="0">
                          <a:solidFill>
                            <a:srgbClr val="FF0000"/>
                          </a:solidFill>
                        </a:rPr>
                        <a:t> type?</a:t>
                      </a:r>
                      <a:endParaRPr lang="en-AU" sz="1600" dirty="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 (can we get a translation?)</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further action on any of the </a:t>
            </a:r>
            <a:r>
              <a:rPr lang="en-AU" dirty="0" err="1" smtClean="0"/>
              <a:t>TePA</a:t>
            </a:r>
            <a:r>
              <a:rPr lang="en-AU" dirty="0" smtClean="0"/>
              <a:t> based proposals</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China NB has been threatening NP proposals for the various </a:t>
            </a:r>
            <a:r>
              <a:rPr lang="en-AU" dirty="0" err="1" smtClean="0"/>
              <a:t>TePA</a:t>
            </a:r>
            <a:r>
              <a:rPr lang="en-AU" dirty="0" smtClean="0"/>
              <a:t> based proposals</a:t>
            </a:r>
          </a:p>
          <a:p>
            <a:pPr lvl="2"/>
            <a:r>
              <a:rPr lang="en-AU" dirty="0" smtClean="0"/>
              <a:t>WAPI, </a:t>
            </a:r>
            <a:r>
              <a:rPr lang="en-AU" dirty="0" err="1" smtClean="0"/>
              <a:t>TLSec</a:t>
            </a:r>
            <a:r>
              <a:rPr lang="en-AU" dirty="0" smtClean="0"/>
              <a:t>, TEPA-AC, TAAA, </a:t>
            </a:r>
            <a:r>
              <a:rPr lang="en-AU" dirty="0" err="1" smtClean="0"/>
              <a:t>TISec</a:t>
            </a:r>
            <a:endParaRPr lang="en-AU" dirty="0" smtClean="0"/>
          </a:p>
          <a:p>
            <a:pPr lvl="1"/>
            <a:r>
              <a:rPr lang="en-AU" dirty="0" smtClean="0"/>
              <a:t>So far no NPs have been proposed</a:t>
            </a:r>
          </a:p>
          <a:p>
            <a:pPr lvl="2"/>
            <a:r>
              <a:rPr lang="en-AU" dirty="0" smtClean="0"/>
              <a:t>Except WAPI, which was withdrawn in 2012 after much controversy</a:t>
            </a:r>
          </a:p>
          <a:p>
            <a:pPr lvl="1"/>
            <a:r>
              <a:rPr lang="en-AU" dirty="0" smtClean="0"/>
              <a:t>It is possible that the China NB may now propose NPs after their Snowden presentation in Ottawa in Feb 2014</a:t>
            </a:r>
          </a:p>
          <a:p>
            <a:pPr lvl="1"/>
            <a:r>
              <a:rPr lang="en-AU" dirty="0" smtClean="0"/>
              <a:t>However, any such NPs face a variety of difficulties</a:t>
            </a:r>
          </a:p>
          <a:p>
            <a:pPr lvl="2"/>
            <a:r>
              <a:rPr lang="en-AU" dirty="0" smtClean="0"/>
              <a:t>Snowden is a very weak justification for a problem best handled by open &amp; transparent standards</a:t>
            </a:r>
          </a:p>
          <a:p>
            <a:pPr lvl="2"/>
            <a:r>
              <a:rPr lang="en-AU" dirty="0" smtClean="0"/>
              <a:t>There are no known technical or market justifications for these NPs</a:t>
            </a:r>
          </a:p>
          <a:p>
            <a:pPr lvl="2"/>
            <a:r>
              <a:rPr lang="en-AU" dirty="0" smtClean="0"/>
              <a:t>It will be very difficult to identify 5 interested experts from 5 NBs</a:t>
            </a:r>
          </a:p>
          <a:p>
            <a:pPr lvl="1"/>
            <a:r>
              <a:rPr lang="en-AU" dirty="0" smtClean="0"/>
              <a:t>If any NP is proposed by the China NB then the IEEE 802 will need to respond to it in detail and lobby SC6 NBs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802536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may be re-proposed in SC6 despite uncertainty about the process</a:t>
            </a:r>
            <a:endParaRPr lang="en-AU" dirty="0"/>
          </a:p>
        </p:txBody>
      </p:sp>
      <p:sp>
        <p:nvSpPr>
          <p:cNvPr id="3" name="Content Placeholder 2"/>
          <p:cNvSpPr>
            <a:spLocks noGrp="1"/>
          </p:cNvSpPr>
          <p:nvPr>
            <p:ph idx="1"/>
          </p:nvPr>
        </p:nvSpPr>
        <p:spPr/>
        <p:txBody>
          <a:bodyPr/>
          <a:lstStyle/>
          <a:p>
            <a:pPr lvl="1"/>
            <a:r>
              <a:rPr lang="en-AU" dirty="0" smtClean="0"/>
              <a:t>WAPI was cancelled as an NP proposal in early 2012</a:t>
            </a:r>
          </a:p>
          <a:p>
            <a:pPr lvl="1"/>
            <a:r>
              <a:rPr lang="en-AU" dirty="0" smtClean="0"/>
              <a:t>There was been little discussion of WAPI in SC6 since that time but there is a possibility it might be re-proposed</a:t>
            </a:r>
          </a:p>
          <a:p>
            <a:pPr lvl="1"/>
            <a:r>
              <a:rPr lang="en-AU" dirty="0" smtClean="0"/>
              <a:t>The process for re-proposing WAPI in SC6 is currently uncertain</a:t>
            </a:r>
          </a:p>
          <a:p>
            <a:pPr lvl="2"/>
            <a:r>
              <a:rPr lang="en-AU" dirty="0"/>
              <a:t>There is a </a:t>
            </a:r>
            <a:r>
              <a:rPr lang="en-AU" dirty="0" smtClean="0"/>
              <a:t>claim made at the Korea meeting in June 2013 </a:t>
            </a:r>
            <a:r>
              <a:rPr lang="en-AU" dirty="0"/>
              <a:t>that the WAPI NP could be </a:t>
            </a:r>
            <a:r>
              <a:rPr lang="en-AU" dirty="0" smtClean="0"/>
              <a:t>un-cancelled </a:t>
            </a:r>
            <a:r>
              <a:rPr lang="en-AU" dirty="0"/>
              <a:t>by a simple vote of SC6 </a:t>
            </a:r>
            <a:r>
              <a:rPr lang="en-AU" dirty="0" smtClean="0"/>
              <a:t>NBs …</a:t>
            </a:r>
          </a:p>
          <a:p>
            <a:pPr lvl="2"/>
            <a:r>
              <a:rPr lang="en-AU" dirty="0" smtClean="0"/>
              <a:t>… despite </a:t>
            </a:r>
            <a:r>
              <a:rPr lang="en-AU" dirty="0"/>
              <a:t>some ambiguity, </a:t>
            </a:r>
            <a:r>
              <a:rPr lang="en-AU" dirty="0" smtClean="0"/>
              <a:t>a good </a:t>
            </a:r>
            <a:r>
              <a:rPr lang="en-AU" dirty="0"/>
              <a:t>case could be made that un-cancelling the WAPI NP requires a new NP ballot </a:t>
            </a:r>
            <a:endParaRPr lang="en-AU" dirty="0" smtClean="0"/>
          </a:p>
          <a:p>
            <a:pPr lvl="1"/>
            <a:r>
              <a:rPr lang="en-AU" dirty="0"/>
              <a:t>WAPI has not gone </a:t>
            </a:r>
            <a:r>
              <a:rPr lang="en-AU" dirty="0" smtClean="0"/>
              <a:t>away</a:t>
            </a:r>
          </a:p>
          <a:p>
            <a:pPr lvl="2"/>
            <a:r>
              <a:rPr lang="en-AU" dirty="0"/>
              <a:t>I</a:t>
            </a:r>
            <a:r>
              <a:rPr lang="en-AU" dirty="0" smtClean="0"/>
              <a:t>t </a:t>
            </a:r>
            <a:r>
              <a:rPr lang="en-AU" dirty="0"/>
              <a:t>has ongoing support in </a:t>
            </a:r>
            <a:r>
              <a:rPr lang="en-AU" dirty="0" smtClean="0"/>
              <a:t>China …</a:t>
            </a:r>
          </a:p>
          <a:p>
            <a:pPr lvl="2"/>
            <a:r>
              <a:rPr lang="en-AU" dirty="0" smtClean="0"/>
              <a:t>… but </a:t>
            </a:r>
            <a:r>
              <a:rPr lang="en-AU" dirty="0"/>
              <a:t>WPA2 is being embraced by </a:t>
            </a:r>
            <a:r>
              <a:rPr lang="en-AU" dirty="0" smtClean="0"/>
              <a:t>Chinese </a:t>
            </a:r>
            <a:r>
              <a:rPr lang="en-AU" dirty="0"/>
              <a:t>SPs </a:t>
            </a:r>
            <a:r>
              <a:rPr lang="en-AU" dirty="0" smtClean="0"/>
              <a:t>anyway</a:t>
            </a:r>
          </a:p>
          <a:p>
            <a:pPr lvl="2"/>
            <a:r>
              <a:rPr lang="en-AU" dirty="0" smtClean="0"/>
              <a:t>… particularly as part of HS2.0 (based on 802.11u) </a:t>
            </a:r>
          </a:p>
          <a:p>
            <a:pPr lvl="2"/>
            <a:r>
              <a:rPr lang="en-AU" dirty="0"/>
              <a:t>WAPI will have ample government funding for the foreseeable future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252209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security discussion between IEEE 802 and the Swiss NB is proceeding “glacially”</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A discussion has been  held between the IEEE 802 delegation to SC6 and the Swiss NB over many months on security issues …</a:t>
            </a:r>
          </a:p>
          <a:p>
            <a:pPr lvl="1"/>
            <a:r>
              <a:rPr lang="en-AU" dirty="0" smtClean="0"/>
              <a:t>… in an attempt to create a better understanding between the two sides</a:t>
            </a:r>
          </a:p>
          <a:p>
            <a:pPr lvl="1"/>
            <a:r>
              <a:rPr lang="en-AU" dirty="0" smtClean="0"/>
              <a:t>An early agreement (August 2013) was that each side should do some “homework”:</a:t>
            </a:r>
          </a:p>
          <a:p>
            <a:pPr lvl="2"/>
            <a:r>
              <a:rPr lang="en-AU" dirty="0" smtClean="0"/>
              <a:t>Dan Harkins: </a:t>
            </a:r>
            <a:r>
              <a:rPr lang="en-AU" dirty="0"/>
              <a:t>how certificates are used and validated in </a:t>
            </a:r>
            <a:r>
              <a:rPr lang="en-AU" dirty="0" smtClean="0"/>
              <a:t>802.1X/EAP-TLS</a:t>
            </a:r>
          </a:p>
          <a:p>
            <a:pPr lvl="2"/>
            <a:r>
              <a:rPr lang="en-AU" dirty="0" smtClean="0"/>
              <a:t>Hans </a:t>
            </a:r>
            <a:r>
              <a:rPr lang="en-AU" dirty="0" err="1" smtClean="0"/>
              <a:t>Thomman</a:t>
            </a:r>
            <a:r>
              <a:rPr lang="en-AU" dirty="0" smtClean="0"/>
              <a:t> </a:t>
            </a:r>
            <a:r>
              <a:rPr lang="en-AU" dirty="0"/>
              <a:t>how certificates are used and validated in </a:t>
            </a:r>
            <a:r>
              <a:rPr lang="en-AU" dirty="0" err="1"/>
              <a:t>TePA</a:t>
            </a:r>
            <a:r>
              <a:rPr lang="en-AU" dirty="0"/>
              <a:t> </a:t>
            </a:r>
            <a:endParaRPr lang="en-AU" dirty="0" smtClean="0"/>
          </a:p>
          <a:p>
            <a:pPr lvl="1"/>
            <a:r>
              <a:rPr lang="en-AU" dirty="0"/>
              <a:t>Dan </a:t>
            </a:r>
            <a:r>
              <a:rPr lang="en-AU" dirty="0" smtClean="0"/>
              <a:t>Harkins reviewed his “homework” to this SC in Dallas – a version was subsequently submitted (and presented in February 2014) to SC6</a:t>
            </a:r>
          </a:p>
          <a:p>
            <a:pPr lvl="2"/>
            <a:r>
              <a:rPr lang="en-AU" dirty="0" smtClean="0"/>
              <a:t>See N15845</a:t>
            </a:r>
          </a:p>
          <a:p>
            <a:pPr lvl="2"/>
            <a:r>
              <a:rPr lang="en-AU" dirty="0" smtClean="0"/>
              <a:t>There were no problems identified </a:t>
            </a:r>
            <a:r>
              <a:rPr lang="en-AU" dirty="0"/>
              <a:t>by SC6 NB members in Ottawa</a:t>
            </a:r>
            <a:r>
              <a:rPr lang="en-AU" dirty="0" smtClean="0"/>
              <a:t> in N15845</a:t>
            </a:r>
          </a:p>
          <a:p>
            <a:pPr lvl="1"/>
            <a:r>
              <a:rPr lang="en-AU" dirty="0" smtClean="0"/>
              <a:t>Hans </a:t>
            </a:r>
            <a:r>
              <a:rPr lang="en-AU" dirty="0"/>
              <a:t>Rudolf </a:t>
            </a:r>
            <a:r>
              <a:rPr lang="en-AU" dirty="0" smtClean="0"/>
              <a:t>Thomann was asked in Ottawa to prepare the equivalent for </a:t>
            </a:r>
            <a:r>
              <a:rPr lang="en-AU" dirty="0" err="1" smtClean="0"/>
              <a:t>TePA</a:t>
            </a:r>
            <a:r>
              <a:rPr lang="en-AU" dirty="0" smtClean="0"/>
              <a:t>, which he agree to complete</a:t>
            </a:r>
          </a:p>
          <a:p>
            <a:pPr lvl="1"/>
            <a:r>
              <a:rPr lang="en-AU" dirty="0" smtClean="0"/>
              <a:t>There has been no further progress</a:t>
            </a:r>
          </a:p>
          <a:p>
            <a:pPr lvl="1"/>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9668422"/>
              </p:ext>
            </p:extLst>
          </p:nvPr>
        </p:nvGraphicFramePr>
        <p:xfrm>
          <a:off x="0" y="3581400"/>
          <a:ext cx="914400" cy="771525"/>
        </p:xfrm>
        <a:graphic>
          <a:graphicData uri="http://schemas.openxmlformats.org/presentationml/2006/ole">
            <mc:AlternateContent xmlns:mc="http://schemas.openxmlformats.org/markup-compatibility/2006">
              <mc:Choice xmlns:v="urn:schemas-microsoft-com:vml" Requires="v">
                <p:oleObj spid="_x0000_s16601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60529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Individuals in China and HK are still pushing an alternative security agenda</a:t>
            </a:r>
            <a:endParaRPr lang="en-AU" dirty="0"/>
          </a:p>
        </p:txBody>
      </p:sp>
      <p:sp>
        <p:nvSpPr>
          <p:cNvPr id="3" name="Content Placeholder 2"/>
          <p:cNvSpPr>
            <a:spLocks noGrp="1"/>
          </p:cNvSpPr>
          <p:nvPr>
            <p:ph idx="1"/>
          </p:nvPr>
        </p:nvSpPr>
        <p:spPr/>
        <p:txBody>
          <a:bodyPr/>
          <a:lstStyle/>
          <a:p>
            <a:pPr lvl="1"/>
            <a:r>
              <a:rPr lang="en-AU" dirty="0" smtClean="0"/>
              <a:t>Kingston Zhang (HK NB) and a number of Chinese individual recently presented to SC27</a:t>
            </a:r>
          </a:p>
          <a:p>
            <a:pPr lvl="2"/>
            <a:r>
              <a:rPr lang="en-AU" dirty="0" smtClean="0"/>
              <a:t>See 27N13649</a:t>
            </a:r>
          </a:p>
          <a:p>
            <a:pPr lvl="1"/>
            <a:r>
              <a:rPr lang="en-AU" dirty="0" smtClean="0"/>
              <a:t>They argued for </a:t>
            </a:r>
            <a:r>
              <a:rPr lang="en-AU" dirty="0"/>
              <a:t>a “clean slate approach” </a:t>
            </a:r>
            <a:r>
              <a:rPr lang="en-AU" dirty="0" smtClean="0"/>
              <a:t>in </a:t>
            </a:r>
            <a:r>
              <a:rPr lang="en-AU" dirty="0"/>
              <a:t>SC27, based on a variety of bogus claims about internet </a:t>
            </a:r>
            <a:r>
              <a:rPr lang="en-AU" dirty="0" smtClean="0"/>
              <a:t>security</a:t>
            </a:r>
          </a:p>
          <a:p>
            <a:pPr lvl="1"/>
            <a:r>
              <a:rPr lang="en-AU" dirty="0" smtClean="0"/>
              <a:t>In particular they proposed that the Future Network project in SC6/WG7 take responsibility for “</a:t>
            </a:r>
            <a:r>
              <a:rPr lang="en-AU" b="0" dirty="0" smtClean="0"/>
              <a:t>Path </a:t>
            </a:r>
            <a:r>
              <a:rPr lang="en-AU" b="0" dirty="0"/>
              <a:t>Security for Cloud </a:t>
            </a:r>
            <a:r>
              <a:rPr lang="en-AU" b="0" dirty="0" smtClean="0"/>
              <a:t>Computing”</a:t>
            </a:r>
            <a:endParaRPr lang="en-AU" b="0" dirty="0"/>
          </a:p>
          <a:p>
            <a:pPr lvl="1"/>
            <a:r>
              <a:rPr lang="en-AU" dirty="0" smtClean="0"/>
              <a:t>Reports from SC27 indicate:</a:t>
            </a:r>
          </a:p>
          <a:p>
            <a:pPr lvl="2"/>
            <a:r>
              <a:rPr lang="en-AU" dirty="0" smtClean="0"/>
              <a:t>The presentation didn't </a:t>
            </a:r>
            <a:r>
              <a:rPr lang="en-AU" dirty="0"/>
              <a:t>gain </a:t>
            </a:r>
            <a:r>
              <a:rPr lang="en-AU" dirty="0" smtClean="0"/>
              <a:t>traction</a:t>
            </a:r>
          </a:p>
          <a:p>
            <a:pPr lvl="2"/>
            <a:r>
              <a:rPr lang="en-AU" dirty="0" smtClean="0"/>
              <a:t>CSA asked </a:t>
            </a:r>
            <a:r>
              <a:rPr lang="en-AU" dirty="0"/>
              <a:t>for the picture slide to be removed </a:t>
            </a:r>
          </a:p>
          <a:p>
            <a:pPr lvl="1"/>
            <a:r>
              <a:rPr lang="en-AU" dirty="0" smtClean="0"/>
              <a:t>This is important to IEEE 802 only be cause it indicates the </a:t>
            </a:r>
            <a:r>
              <a:rPr lang="en-AU" dirty="0" err="1" smtClean="0"/>
              <a:t>theat</a:t>
            </a:r>
            <a:r>
              <a:rPr lang="en-AU" dirty="0" smtClean="0"/>
              <a:t> to our security standards has not gone away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850621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r</a:t>
            </a:r>
            <a:r>
              <a:rPr lang="en-AU" dirty="0" smtClean="0"/>
              <a:t>ecent Chinese focus on internet security represents a risk and an opportunity for IEEE 802</a:t>
            </a:r>
            <a:endParaRPr lang="en-AU" dirty="0"/>
          </a:p>
        </p:txBody>
      </p:sp>
      <p:sp>
        <p:nvSpPr>
          <p:cNvPr id="3" name="Content Placeholder 2"/>
          <p:cNvSpPr>
            <a:spLocks noGrp="1"/>
          </p:cNvSpPr>
          <p:nvPr>
            <p:ph idx="1"/>
          </p:nvPr>
        </p:nvSpPr>
        <p:spPr/>
        <p:txBody>
          <a:bodyPr/>
          <a:lstStyle/>
          <a:p>
            <a:pPr lvl="1"/>
            <a:r>
              <a:rPr lang="en-US" dirty="0" smtClean="0"/>
              <a:t>Chinese President </a:t>
            </a:r>
            <a:r>
              <a:rPr lang="en-US" dirty="0"/>
              <a:t>Xi </a:t>
            </a:r>
            <a:r>
              <a:rPr lang="en-US" dirty="0" err="1"/>
              <a:t>Jinping</a:t>
            </a:r>
            <a:r>
              <a:rPr lang="en-US" dirty="0"/>
              <a:t> elevated cybersecurity to a top national priority on February 27, 2014 with the announcement of the Central Internet Security and Information Leading </a:t>
            </a:r>
            <a:r>
              <a:rPr lang="en-US" dirty="0" smtClean="0"/>
              <a:t>Group</a:t>
            </a:r>
          </a:p>
          <a:p>
            <a:pPr lvl="1"/>
            <a:r>
              <a:rPr lang="en-US" dirty="0" smtClean="0"/>
              <a:t>This </a:t>
            </a:r>
            <a:r>
              <a:rPr lang="en-US" dirty="0"/>
              <a:t>decision unifies for the first time all </a:t>
            </a:r>
            <a:r>
              <a:rPr lang="en-US" dirty="0" smtClean="0"/>
              <a:t>organizations </a:t>
            </a:r>
            <a:r>
              <a:rPr lang="en-US" dirty="0"/>
              <a:t>involved in cybersecurity under a single </a:t>
            </a:r>
            <a:r>
              <a:rPr lang="en-US" dirty="0" smtClean="0"/>
              <a:t>structure</a:t>
            </a:r>
          </a:p>
          <a:p>
            <a:pPr lvl="1"/>
            <a:r>
              <a:rPr lang="en-US" dirty="0" smtClean="0"/>
              <a:t>President </a:t>
            </a:r>
            <a:r>
              <a:rPr lang="en-US" dirty="0"/>
              <a:t>Xi personally chairs the </a:t>
            </a:r>
            <a:r>
              <a:rPr lang="en-US" dirty="0" smtClean="0"/>
              <a:t>group, and stated at the group’s inaugural meeting that “There is no national security without Internet security.”</a:t>
            </a:r>
          </a:p>
          <a:p>
            <a:pPr lvl="1"/>
            <a:r>
              <a:rPr lang="en-US" dirty="0" smtClean="0"/>
              <a:t>This represents both a risk and opportunity for IEEE 802 security standards</a:t>
            </a:r>
          </a:p>
          <a:p>
            <a:pPr lvl="1"/>
            <a:r>
              <a:rPr lang="en-US" dirty="0" smtClean="0"/>
              <a:t>The opportunity is to </a:t>
            </a:r>
            <a:r>
              <a:rPr lang="en-US" dirty="0" err="1" smtClean="0"/>
              <a:t>sho</a:t>
            </a:r>
            <a:r>
              <a:rPr lang="en-US" dirty="0" smtClean="0"/>
              <a:t> that IEEE 802.1 Security standards satisfy the Chinese needs for Internet 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4258928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other proposals relevant to IEEE 802.11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2389185"/>
              </p:ext>
            </p:extLst>
          </p:nvPr>
        </p:nvGraphicFramePr>
        <p:xfrm>
          <a:off x="685800" y="1981200"/>
          <a:ext cx="7772400" cy="3906520"/>
        </p:xfrm>
        <a:graphic>
          <a:graphicData uri="http://schemas.openxmlformats.org/drawingml/2006/table">
            <a:tbl>
              <a:tblPr firstRow="1" bandRow="1">
                <a:tableStyleId>{5C22544A-7EE6-4342-B048-85BDC9FD1C3A}</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b="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PWI proposal in WG7</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p>
                      <a:endParaRPr lang="en-AU" sz="1600" dirty="0"/>
                    </a:p>
                  </a:txBody>
                  <a:tcPr/>
                </a:tc>
                <a:tc>
                  <a:txBody>
                    <a:bodyPr/>
                    <a:lstStyle/>
                    <a:p>
                      <a:r>
                        <a:rPr lang="en-AU" sz="1600" dirty="0" smtClean="0"/>
                        <a:t>None obvious</a:t>
                      </a:r>
                      <a:r>
                        <a:rPr lang="en-AU" sz="1600" baseline="0" dirty="0" smtClean="0"/>
                        <a:t>; </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PWI proposal in WG7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is no news on EUHT standardisation in ISO/IEC but some activity in IEEE 802.11 WG</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There is no further news on standardisation of EUHT in ISO/IEC:</a:t>
            </a:r>
          </a:p>
          <a:p>
            <a:pPr lvl="2"/>
            <a:r>
              <a:rPr lang="en-AU" dirty="0" smtClean="0"/>
              <a:t>it was not discussed at the SC6 meeting in Korea in June 2013 or in Ottawa in February 2014</a:t>
            </a:r>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presentation</a:t>
            </a:r>
          </a:p>
          <a:p>
            <a:pPr lvl="2"/>
            <a:r>
              <a:rPr lang="en-AU" dirty="0" smtClean="0"/>
              <a:t>See </a:t>
            </a:r>
            <a:r>
              <a:rPr lang="en-AU" dirty="0" smtClean="0">
                <a:hlinkClick r:id="rId3"/>
              </a:rPr>
              <a:t>640r0</a:t>
            </a:r>
            <a:r>
              <a:rPr lang="en-AU" dirty="0" smtClean="0"/>
              <a:t> for Q&amp;A minutes</a:t>
            </a:r>
          </a:p>
          <a:p>
            <a:pPr lvl="1"/>
            <a:r>
              <a:rPr lang="en-AU" dirty="0" err="1" smtClean="0"/>
              <a:t>Nufront</a:t>
            </a:r>
            <a:r>
              <a:rPr lang="en-AU" dirty="0" smtClean="0"/>
              <a:t> presented to IEEE 802.11 WG  and this SC in relation to EUHT, and more explicitly coexistence with IEEE 802.11 in Sept 2013</a:t>
            </a:r>
          </a:p>
          <a:p>
            <a:pPr lvl="2"/>
            <a:r>
              <a:rPr lang="en-AU" dirty="0" smtClean="0">
                <a:hlinkClick r:id="rId4"/>
              </a:rPr>
              <a:t>1147 </a:t>
            </a:r>
            <a:r>
              <a:rPr lang="en-AU" dirty="0" smtClean="0"/>
              <a:t>- EUHT </a:t>
            </a:r>
            <a:r>
              <a:rPr lang="en-AU" dirty="0"/>
              <a:t>Status Description</a:t>
            </a:r>
          </a:p>
          <a:p>
            <a:pPr lvl="2"/>
            <a:r>
              <a:rPr lang="en-AU" dirty="0" smtClean="0">
                <a:hlinkClick r:id="rId5"/>
              </a:rPr>
              <a:t>1148 </a:t>
            </a:r>
            <a:r>
              <a:rPr lang="en-AU" dirty="0" smtClean="0"/>
              <a:t>- EUHT </a:t>
            </a:r>
            <a:r>
              <a:rPr lang="en-AU" dirty="0"/>
              <a:t>Technology Document</a:t>
            </a:r>
          </a:p>
          <a:p>
            <a:pPr lvl="2"/>
            <a:r>
              <a:rPr lang="en-AU" dirty="0" smtClean="0">
                <a:hlinkClick r:id="rId6"/>
              </a:rPr>
              <a:t>1149 </a:t>
            </a:r>
            <a:r>
              <a:rPr lang="en-AU" dirty="0" smtClean="0"/>
              <a:t>- Interference </a:t>
            </a:r>
            <a:r>
              <a:rPr lang="en-AU" dirty="0"/>
              <a:t>and Co-existence Issues of EUHT network</a:t>
            </a:r>
          </a:p>
          <a:p>
            <a:pPr lvl="2"/>
            <a:r>
              <a:rPr lang="en-AU" dirty="0" smtClean="0">
                <a:hlinkClick r:id="rId7"/>
              </a:rPr>
              <a:t>1150 </a:t>
            </a:r>
            <a:r>
              <a:rPr lang="en-AU" dirty="0" smtClean="0"/>
              <a:t>- Process Recommendations on Coexistence Interference Analysis</a:t>
            </a:r>
          </a:p>
          <a:p>
            <a:pPr lvl="1"/>
            <a:r>
              <a:rPr lang="en-AU" dirty="0"/>
              <a:t>It was hoped that </a:t>
            </a:r>
            <a:r>
              <a:rPr lang="en-AU" dirty="0" err="1"/>
              <a:t>Nufront</a:t>
            </a:r>
            <a:r>
              <a:rPr lang="en-AU" dirty="0"/>
              <a:t> would return in March 2014 to participate in HEW, but </a:t>
            </a:r>
            <a:r>
              <a:rPr lang="en-AU" dirty="0" smtClean="0"/>
              <a:t>they </a:t>
            </a:r>
            <a:r>
              <a:rPr lang="en-AU" dirty="0"/>
              <a:t>did </a:t>
            </a:r>
            <a:r>
              <a:rPr lang="en-AU" dirty="0" smtClean="0"/>
              <a:t>not</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previously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 at the Seoul meeting in 2013</a:t>
            </a:r>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were maybe within the scope of 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91924824"/>
              </p:ext>
            </p:extLst>
          </p:nvPr>
        </p:nvGraphicFramePr>
        <p:xfrm>
          <a:off x="0" y="2657475"/>
          <a:ext cx="914400" cy="771525"/>
        </p:xfrm>
        <a:graphic>
          <a:graphicData uri="http://schemas.openxmlformats.org/presentationml/2006/ole">
            <mc:AlternateContent xmlns:mc="http://schemas.openxmlformats.org/markup-compatibility/2006">
              <mc:Choice xmlns:v="urn:schemas-microsoft-com:vml" Requires="v">
                <p:oleObj spid="_x0000_s14692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657475"/>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10907605"/>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46925"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3267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Ottawa, the appropriate WG for the two PWI proposal related to WLAN was discussed</a:t>
            </a:r>
            <a:endParaRPr lang="en-AU" dirty="0"/>
          </a:p>
        </p:txBody>
      </p:sp>
      <p:sp>
        <p:nvSpPr>
          <p:cNvPr id="3" name="Content Placeholder 2"/>
          <p:cNvSpPr>
            <a:spLocks noGrp="1"/>
          </p:cNvSpPr>
          <p:nvPr>
            <p:ph idx="1"/>
          </p:nvPr>
        </p:nvSpPr>
        <p:spPr/>
        <p:txBody>
          <a:bodyPr/>
          <a:lstStyle/>
          <a:p>
            <a:pPr lvl="1"/>
            <a:r>
              <a:rPr lang="en-AU" dirty="0" smtClean="0"/>
              <a:t>WG1 and WG7 had a joint meeting in Ottawa in Feb 2014 to discuss the appropriate WG for the two PWI proposals</a:t>
            </a:r>
          </a:p>
          <a:p>
            <a:pPr lvl="1"/>
            <a:r>
              <a:rPr lang="en-AU" dirty="0" smtClean="0"/>
              <a:t>New presentations were provided</a:t>
            </a:r>
          </a:p>
          <a:p>
            <a:pPr lvl="2"/>
            <a:r>
              <a:rPr lang="en-GB" dirty="0" smtClean="0"/>
              <a:t>N15913: WLAN Cloud</a:t>
            </a:r>
          </a:p>
          <a:p>
            <a:pPr lvl="3"/>
            <a:r>
              <a:rPr lang="en-GB" dirty="0" smtClean="0"/>
              <a:t>Proponents were not in attendance</a:t>
            </a:r>
          </a:p>
          <a:p>
            <a:pPr lvl="3"/>
            <a:r>
              <a:rPr lang="en-GB" dirty="0" smtClean="0"/>
              <a:t>But presented by China NB representative</a:t>
            </a:r>
          </a:p>
          <a:p>
            <a:pPr lvl="2"/>
            <a:r>
              <a:rPr lang="en-GB" dirty="0" smtClean="0"/>
              <a:t>N15911: Optimization technology in WLAN</a:t>
            </a:r>
          </a:p>
          <a:p>
            <a:pPr lvl="3"/>
            <a:r>
              <a:rPr lang="en-GB" dirty="0" smtClean="0"/>
              <a:t>Presented by proponents</a:t>
            </a:r>
          </a:p>
          <a:p>
            <a:pPr lvl="1"/>
            <a:r>
              <a:rPr lang="en-GB" dirty="0"/>
              <a:t>C</a:t>
            </a:r>
            <a:r>
              <a:rPr lang="en-GB" dirty="0" smtClean="0"/>
              <a:t>ases </a:t>
            </a:r>
            <a:r>
              <a:rPr lang="en-GB" dirty="0"/>
              <a:t>were made for both to remain in </a:t>
            </a:r>
            <a:r>
              <a:rPr lang="en-GB" dirty="0" smtClean="0"/>
              <a:t>WG7</a:t>
            </a:r>
          </a:p>
          <a:p>
            <a:pPr lvl="2"/>
            <a:r>
              <a:rPr lang="en-GB" i="1" dirty="0" smtClean="0"/>
              <a:t>WLAN Cloud </a:t>
            </a:r>
            <a:r>
              <a:rPr lang="en-GB" dirty="0" smtClean="0"/>
              <a:t>makes no change to WLAN interface; only the AP to controller interface (maybe they should go to IETF and change CAPWAP?)</a:t>
            </a:r>
          </a:p>
          <a:p>
            <a:pPr lvl="2"/>
            <a:r>
              <a:rPr lang="en-GB" dirty="0"/>
              <a:t>Optimization technology in </a:t>
            </a:r>
            <a:r>
              <a:rPr lang="en-GB" dirty="0" smtClean="0"/>
              <a:t>WLAN </a:t>
            </a:r>
            <a:r>
              <a:rPr lang="en-GB" dirty="0"/>
              <a:t>makes no change to WLAN </a:t>
            </a:r>
            <a:r>
              <a:rPr lang="en-GB" dirty="0" smtClean="0"/>
              <a:t>interface, rather defining an interface between sniffer and database</a:t>
            </a:r>
            <a:endParaRPr lang="en-GB" dirty="0"/>
          </a:p>
          <a:p>
            <a:pPr lvl="2"/>
            <a:endParaRPr lang="en-GB"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256438645"/>
              </p:ext>
            </p:extLst>
          </p:nvPr>
        </p:nvGraphicFramePr>
        <p:xfrm>
          <a:off x="0" y="3048000"/>
          <a:ext cx="914400" cy="771525"/>
        </p:xfrm>
        <a:graphic>
          <a:graphicData uri="http://schemas.openxmlformats.org/presentationml/2006/ole">
            <mc:AlternateContent xmlns:mc="http://schemas.openxmlformats.org/markup-compatibility/2006">
              <mc:Choice xmlns:v="urn:schemas-microsoft-com:vml" Requires="v">
                <p:oleObj spid="_x0000_s171171"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0" y="3048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78574335"/>
              </p:ext>
            </p:extLst>
          </p:nvPr>
        </p:nvGraphicFramePr>
        <p:xfrm>
          <a:off x="14287" y="3733800"/>
          <a:ext cx="914400" cy="771525"/>
        </p:xfrm>
        <a:graphic>
          <a:graphicData uri="http://schemas.openxmlformats.org/presentationml/2006/ole">
            <mc:AlternateContent xmlns:mc="http://schemas.openxmlformats.org/markup-compatibility/2006">
              <mc:Choice xmlns:v="urn:schemas-microsoft-com:vml" Requires="v">
                <p:oleObj spid="_x0000_s171172"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4287"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24813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was “decided” to address the proposals in WG7 but neither PWI was approved</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GB" dirty="0" smtClean="0"/>
              <a:t>No formal decision was made by the joint WG1/WG7 meeting, or by the SC6 plenary meeting …</a:t>
            </a:r>
          </a:p>
          <a:p>
            <a:pPr lvl="1"/>
            <a:r>
              <a:rPr lang="en-GB" dirty="0" smtClean="0"/>
              <a:t>… but apparently the WG1 and WG7 Chairs made a decision that both activities should take place in WG7</a:t>
            </a:r>
          </a:p>
          <a:p>
            <a:pPr lvl="1"/>
            <a:r>
              <a:rPr lang="en-GB" dirty="0" smtClean="0"/>
              <a:t>... </a:t>
            </a:r>
            <a:r>
              <a:rPr lang="en-GB" dirty="0"/>
              <a:t>t</a:t>
            </a:r>
            <a:r>
              <a:rPr lang="en-GB" dirty="0" smtClean="0"/>
              <a:t>o which the </a:t>
            </a:r>
            <a:r>
              <a:rPr lang="en-GB" dirty="0"/>
              <a:t>US NB objected </a:t>
            </a:r>
            <a:r>
              <a:rPr lang="en-GB" dirty="0" smtClean="0"/>
              <a:t>on procedural grounds</a:t>
            </a:r>
          </a:p>
          <a:p>
            <a:pPr lvl="1"/>
            <a:r>
              <a:rPr lang="en-GB" dirty="0"/>
              <a:t>A resolution to start a PWI on “Optimization technology in WLAN” in WG7 failed</a:t>
            </a:r>
          </a:p>
          <a:p>
            <a:pPr lvl="2"/>
            <a:r>
              <a:rPr lang="en-GB" dirty="0"/>
              <a:t>Failed </a:t>
            </a:r>
            <a:r>
              <a:rPr lang="en-GB" dirty="0" smtClean="0"/>
              <a:t>2/3/2, and no </a:t>
            </a:r>
            <a:r>
              <a:rPr lang="en-GB" dirty="0"/>
              <a:t>further action was taken</a:t>
            </a:r>
          </a:p>
          <a:p>
            <a:pPr lvl="2"/>
            <a:r>
              <a:rPr lang="en-GB" dirty="0"/>
              <a:t>N15911 was subsequently removed from </a:t>
            </a:r>
            <a:r>
              <a:rPr lang="en-GB" dirty="0" smtClean="0"/>
              <a:t>the SC6 document </a:t>
            </a:r>
            <a:r>
              <a:rPr lang="en-GB" dirty="0"/>
              <a:t>sever</a:t>
            </a:r>
          </a:p>
          <a:p>
            <a:pPr lvl="1"/>
            <a:r>
              <a:rPr lang="en-GB" dirty="0"/>
              <a:t>A resolution to send the Virtual AP document out for comment before the May 2014 interim WG7 meeting passed</a:t>
            </a:r>
          </a:p>
          <a:p>
            <a:pPr lvl="2"/>
            <a:r>
              <a:rPr lang="en-GB" dirty="0"/>
              <a:t>Comments </a:t>
            </a:r>
            <a:r>
              <a:rPr lang="en-GB" dirty="0" smtClean="0"/>
              <a:t>were requested </a:t>
            </a:r>
            <a:r>
              <a:rPr lang="en-GB" dirty="0"/>
              <a:t>by 30 </a:t>
            </a:r>
            <a:r>
              <a:rPr lang="en-GB" dirty="0" smtClean="0"/>
              <a:t>April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091050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SC6/WG7 are planning to discuss the </a:t>
            </a:r>
            <a:r>
              <a:rPr lang="en-GB" dirty="0" smtClean="0"/>
              <a:t>Virtual AP document in late May 2014 </a:t>
            </a:r>
            <a:endParaRPr lang="en-AU" dirty="0"/>
          </a:p>
        </p:txBody>
      </p:sp>
      <p:sp>
        <p:nvSpPr>
          <p:cNvPr id="8" name="Content Placeholder 7"/>
          <p:cNvSpPr>
            <a:spLocks noGrp="1"/>
          </p:cNvSpPr>
          <p:nvPr>
            <p:ph idx="1"/>
          </p:nvPr>
        </p:nvSpPr>
        <p:spPr/>
        <p:txBody>
          <a:bodyPr/>
          <a:lstStyle/>
          <a:p>
            <a:pPr lvl="1"/>
            <a:r>
              <a:rPr lang="en-GB" dirty="0" smtClean="0"/>
              <a:t>The IEEE </a:t>
            </a:r>
            <a:r>
              <a:rPr lang="en-GB" dirty="0"/>
              <a:t>802.11 WG responded </a:t>
            </a:r>
            <a:r>
              <a:rPr lang="en-GB" dirty="0" smtClean="0"/>
              <a:t>to the call for comments on the </a:t>
            </a:r>
            <a:r>
              <a:rPr lang="en-GB" dirty="0"/>
              <a:t>Virtual </a:t>
            </a:r>
            <a:r>
              <a:rPr lang="en-GB" dirty="0" smtClean="0"/>
              <a:t>AP document in March 2014</a:t>
            </a:r>
          </a:p>
          <a:p>
            <a:pPr lvl="2"/>
            <a:r>
              <a:rPr lang="en-GB" dirty="0" smtClean="0"/>
              <a:t>See N15931</a:t>
            </a:r>
          </a:p>
          <a:p>
            <a:pPr lvl="1"/>
            <a:r>
              <a:rPr lang="en-GB" dirty="0" smtClean="0"/>
              <a:t>The China NB responded in May 2014</a:t>
            </a:r>
            <a:endParaRPr lang="en-GB" dirty="0"/>
          </a:p>
          <a:p>
            <a:pPr lvl="2"/>
            <a:r>
              <a:rPr lang="en-GB" dirty="0" smtClean="0"/>
              <a:t>See N15951 – “</a:t>
            </a:r>
            <a:r>
              <a:rPr lang="en-US" i="1" dirty="0"/>
              <a:t>The Research Report on Framework and Interface of WLAN Virtual </a:t>
            </a:r>
            <a:r>
              <a:rPr lang="en-US" i="1" dirty="0" smtClean="0"/>
              <a:t>Network</a:t>
            </a:r>
            <a:r>
              <a:rPr lang="en-US" dirty="0" smtClean="0"/>
              <a:t>”</a:t>
            </a:r>
          </a:p>
          <a:p>
            <a:pPr lvl="2"/>
            <a:r>
              <a:rPr lang="en-US" dirty="0" smtClean="0"/>
              <a:t>It seems to totally ignore the IEEE 802 submission noting that the problem has already been solved</a:t>
            </a:r>
          </a:p>
          <a:p>
            <a:pPr lvl="1"/>
            <a:r>
              <a:rPr lang="en-GB" dirty="0" smtClean="0"/>
              <a:t>WG7 will discuss this issue during their meeting in Beijing on 28-30 May 2014</a:t>
            </a:r>
            <a:endParaRPr lang="en-AU" dirty="0"/>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504349168"/>
              </p:ext>
            </p:extLst>
          </p:nvPr>
        </p:nvGraphicFramePr>
        <p:xfrm>
          <a:off x="-76200" y="2133600"/>
          <a:ext cx="914400" cy="771525"/>
        </p:xfrm>
        <a:graphic>
          <a:graphicData uri="http://schemas.openxmlformats.org/presentationml/2006/ole">
            <mc:AlternateContent xmlns:mc="http://schemas.openxmlformats.org/markup-compatibility/2006">
              <mc:Choice xmlns:v="urn:schemas-microsoft-com:vml" Requires="v">
                <p:oleObj spid="_x0000_s178207" name="Acrobat Document" showAsIcon="1" r:id="rId3" imgW="914400" imgH="771480" progId="AcroExch.Document.11">
                  <p:embed/>
                </p:oleObj>
              </mc:Choice>
              <mc:Fallback>
                <p:oleObj name="Acrobat Document" showAsIcon="1" r:id="rId3" imgW="914400" imgH="771480" progId="AcroExch.Document.11">
                  <p:embed/>
                  <p:pic>
                    <p:nvPicPr>
                      <p:cNvPr id="0" name="Object 5"/>
                      <p:cNvPicPr>
                        <a:picLocks noChangeAspect="1" noChangeArrowheads="1"/>
                      </p:cNvPicPr>
                      <p:nvPr/>
                    </p:nvPicPr>
                    <p:blipFill>
                      <a:blip r:embed="rId4"/>
                      <a:srcRect/>
                      <a:stretch>
                        <a:fillRect/>
                      </a:stretch>
                    </p:blipFill>
                    <p:spPr bwMode="auto">
                      <a:xfrm>
                        <a:off x="-76200" y="2133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90943248"/>
              </p:ext>
            </p:extLst>
          </p:nvPr>
        </p:nvGraphicFramePr>
        <p:xfrm>
          <a:off x="-76200" y="3048000"/>
          <a:ext cx="914400" cy="771525"/>
        </p:xfrm>
        <a:graphic>
          <a:graphicData uri="http://schemas.openxmlformats.org/presentationml/2006/ole">
            <mc:AlternateContent xmlns:mc="http://schemas.openxmlformats.org/markup-compatibility/2006">
              <mc:Choice xmlns:v="urn:schemas-microsoft-com:vml" Requires="v">
                <p:oleObj spid="_x0000_s17820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762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06364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the UK in October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BSI</a:t>
            </a:r>
          </a:p>
          <a:p>
            <a:r>
              <a:rPr lang="en-AU" dirty="0" smtClean="0"/>
              <a:t>Date</a:t>
            </a:r>
          </a:p>
          <a:p>
            <a:pPr lvl="1"/>
            <a:r>
              <a:rPr lang="en-AU" dirty="0" smtClean="0"/>
              <a:t>Week of 20-24 October 2014</a:t>
            </a:r>
            <a:br>
              <a:rPr lang="en-AU" dirty="0" smtClean="0"/>
            </a:br>
            <a:r>
              <a:rPr lang="en-AU" dirty="0" smtClean="0"/>
              <a:t>(week after WFA meeting in Berlin)</a:t>
            </a:r>
          </a:p>
          <a:p>
            <a:r>
              <a:rPr lang="en-AU" dirty="0" smtClean="0"/>
              <a:t>Location</a:t>
            </a:r>
          </a:p>
          <a:p>
            <a:pPr lvl="1"/>
            <a:r>
              <a:rPr lang="en-AU" dirty="0" smtClean="0"/>
              <a:t>Offices of BSI in London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86671672"/>
              </p:ext>
            </p:extLst>
          </p:nvPr>
        </p:nvGraphicFramePr>
        <p:xfrm>
          <a:off x="990600" y="5562600"/>
          <a:ext cx="914400" cy="771525"/>
        </p:xfrm>
        <a:graphic>
          <a:graphicData uri="http://schemas.openxmlformats.org/presentationml/2006/ole">
            <mc:AlternateContent xmlns:mc="http://schemas.openxmlformats.org/markup-compatibility/2006">
              <mc:Choice xmlns:v="urn:schemas-microsoft-com:vml" Requires="v">
                <p:oleObj spid="_x0000_s16300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5562600"/>
                        <a:ext cx="914400" cy="771525"/>
                      </a:xfrm>
                      <a:prstGeom prst="rect">
                        <a:avLst/>
                      </a:prstGeom>
                    </p:spPr>
                  </p:pic>
                </p:oleObj>
              </mc:Fallback>
            </mc:AlternateContent>
          </a:graphicData>
        </a:graphic>
      </p:graphicFrame>
      <p:pic>
        <p:nvPicPr>
          <p:cNvPr id="162930" name="Picture 114" descr="C:\Users\amyles\AppData\Local\Microsoft\Windows\Temporary Internet Files\Content.IE5\553VMVFW\MC90001589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8413" y="2586038"/>
            <a:ext cx="2846387" cy="2290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240470247"/>
              </p:ext>
            </p:extLst>
          </p:nvPr>
        </p:nvGraphicFramePr>
        <p:xfrm>
          <a:off x="1981200" y="5562600"/>
          <a:ext cx="914400" cy="771525"/>
        </p:xfrm>
        <a:graphic>
          <a:graphicData uri="http://schemas.openxmlformats.org/presentationml/2006/ole">
            <mc:AlternateContent xmlns:mc="http://schemas.openxmlformats.org/markup-compatibility/2006">
              <mc:Choice xmlns:v="urn:schemas-microsoft-com:vml" Requires="v">
                <p:oleObj spid="_x0000_s163010"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981200" y="5562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probably need to select a new IEEE 802 liaison to SC6</a:t>
            </a:r>
            <a:endParaRPr lang="en-AU" dirty="0"/>
          </a:p>
        </p:txBody>
      </p:sp>
      <p:sp>
        <p:nvSpPr>
          <p:cNvPr id="3" name="Content Placeholder 2"/>
          <p:cNvSpPr>
            <a:spLocks noGrp="1"/>
          </p:cNvSpPr>
          <p:nvPr>
            <p:ph idx="1"/>
          </p:nvPr>
        </p:nvSpPr>
        <p:spPr/>
        <p:txBody>
          <a:bodyPr/>
          <a:lstStyle/>
          <a:p>
            <a:pPr lvl="1"/>
            <a:r>
              <a:rPr lang="en-AU" dirty="0" smtClean="0"/>
              <a:t>Bruce Kraemer has acted as the IEEE 802 liaison officer to SC6 for some years</a:t>
            </a:r>
          </a:p>
          <a:p>
            <a:pPr lvl="1"/>
            <a:r>
              <a:rPr lang="en-AU" dirty="0" smtClean="0"/>
              <a:t>It is possible/likely that Bruce will unavailable to continue this role</a:t>
            </a:r>
          </a:p>
          <a:p>
            <a:pPr lvl="1"/>
            <a:r>
              <a:rPr lang="en-AU" dirty="0" smtClean="0"/>
              <a:t>Who would like to take over?</a:t>
            </a:r>
          </a:p>
          <a:p>
            <a:pPr lvl="1"/>
            <a:r>
              <a:rPr lang="en-AU" dirty="0" smtClean="0"/>
              <a:t>Note: it is probably inappropriate for Andrew Myles to take this role because of a perceived conflict with his “other hat”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610500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Motion 1</a:t>
            </a:r>
          </a:p>
          <a:p>
            <a:pPr lvl="2"/>
            <a:r>
              <a:rPr lang="en-AU" i="1" dirty="0" smtClean="0"/>
              <a:t>The IEEE 802 JTC1 SC recommends to the IEEE 802.11 WG that </a:t>
            </a:r>
            <a:r>
              <a:rPr lang="en-AU" i="1" dirty="0" smtClean="0">
                <a:hlinkClick r:id="rId2"/>
              </a:rPr>
              <a:t>11-14-0552-00</a:t>
            </a:r>
            <a:r>
              <a:rPr lang="en-AU" i="1" dirty="0" smtClean="0"/>
              <a:t> be liaised to SC6 as the IEEE 802.11 WG response to SC6 NB comments on the recent FDIS ballots on 802.11aa/ad/</a:t>
            </a:r>
            <a:r>
              <a:rPr lang="en-AU" i="1" dirty="0" err="1" smtClean="0"/>
              <a:t>ae</a:t>
            </a:r>
            <a:endParaRPr lang="en-AU" i="1" dirty="0" smtClean="0"/>
          </a:p>
          <a:p>
            <a:pPr lvl="2"/>
            <a:r>
              <a:rPr lang="en-AU" dirty="0" smtClean="0"/>
              <a:t>Moved</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October SC6 meeting at the July 2014 Plenary meeting</a:t>
            </a:r>
            <a:endParaRPr lang="en-AU" dirty="0"/>
          </a:p>
        </p:txBody>
      </p:sp>
      <p:sp>
        <p:nvSpPr>
          <p:cNvPr id="3" name="Content Placeholder 2"/>
          <p:cNvSpPr>
            <a:spLocks noGrp="1"/>
          </p:cNvSpPr>
          <p:nvPr>
            <p:ph idx="1"/>
          </p:nvPr>
        </p:nvSpPr>
        <p:spPr/>
        <p:txBody>
          <a:bodyPr/>
          <a:lstStyle/>
          <a:p>
            <a:pPr lvl="1"/>
            <a:r>
              <a:rPr lang="en-US" dirty="0" smtClean="0"/>
              <a:t>Resolution </a:t>
            </a:r>
            <a:r>
              <a:rPr lang="en-US" dirty="0"/>
              <a:t>from SC6 on scheduling for Oct </a:t>
            </a:r>
            <a:r>
              <a:rPr lang="en-US" dirty="0" smtClean="0"/>
              <a:t>meeting suggests we need to have our submissions to SC6 ready out of the Jul meeting</a:t>
            </a:r>
            <a:endParaRPr lang="en-US" dirty="0"/>
          </a:p>
          <a:p>
            <a:pPr lvl="2"/>
            <a:r>
              <a:rPr lang="en-US" i="1" dirty="0"/>
              <a:t>Following the ISO/IEC Directives, JTC 1 Supplement and JTC 1 Standing Document on Meetings, SC 6 establishes the following deadlines for contributions for the 2014 SC 6 meetings in UK: </a:t>
            </a:r>
            <a:endParaRPr lang="en-AU" i="1" dirty="0"/>
          </a:p>
          <a:p>
            <a:pPr lvl="2"/>
            <a:r>
              <a:rPr lang="en-US" i="1" dirty="0"/>
              <a:t>Documents for the meetings, particularly those raising new issues/new agenda items or those for which approval at the meeting is desired, must be delivered to the Secretariat no later than 2014-09-05 for posting on the SC 6 web server. Documents received by the Secretariat after 2014-09-05 will be circulated for information but will not be considered, unless they fall into the exceptions specified in JTC 1 Standing Document on Meetings, in which case the deadline is 2014-09-30</a:t>
            </a:r>
          </a:p>
          <a:p>
            <a:pPr lvl="1"/>
            <a:r>
              <a:rPr lang="en-AU" dirty="0"/>
              <a:t>The agenda for July will be constructed as SC6 agenda items become </a:t>
            </a:r>
            <a:r>
              <a:rPr lang="en-AU" dirty="0" smtClean="0"/>
              <a:t>clear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Hawaii in May 2014,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two slots at the Hawaii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a:p>
            <a:pPr marL="180975" indent="-180975">
              <a:spcBef>
                <a:spcPts val="800"/>
              </a:spcBef>
              <a:buFont typeface="Arial" pitchFamily="34" charset="0"/>
              <a:buChar char="•"/>
              <a:defRPr/>
            </a:pPr>
            <a:r>
              <a:rPr lang="en-AU" sz="1600" dirty="0" smtClean="0">
                <a:solidFill>
                  <a:srgbClr val="FF0000"/>
                </a:solidFill>
                <a:latin typeface="+mj-lt"/>
              </a:rPr>
              <a:t>Note: Probably any motions today</a:t>
            </a:r>
            <a:endParaRPr lang="en-AU" sz="1600" dirty="0">
              <a:solidFill>
                <a:srgbClr val="FF0000"/>
              </a:solidFill>
              <a:latin typeface="+mj-lt"/>
            </a:endParaRPr>
          </a:p>
          <a:p>
            <a:pPr marL="180975" indent="-180975">
              <a:spcBef>
                <a:spcPts val="800"/>
              </a:spcBef>
              <a:buFont typeface="Arial" pitchFamily="34" charset="0"/>
              <a:buChar char="•"/>
              <a:defRPr/>
            </a:pP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13 May,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15 May,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6460</Words>
  <Application>Microsoft Office PowerPoint</Application>
  <PresentationFormat>On-screen Show (4:3)</PresentationFormat>
  <Paragraphs>769</Paragraphs>
  <Slides>60</Slides>
  <Notes>15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60</vt:i4>
      </vt:variant>
    </vt:vector>
  </HeadingPairs>
  <TitlesOfParts>
    <vt:vector size="65" baseType="lpstr">
      <vt:lpstr>802-11-Submission</vt:lpstr>
      <vt:lpstr>Adobe Acrobat Document</vt:lpstr>
      <vt:lpstr>Acrobat Document</vt:lpstr>
      <vt:lpstr>Presentation</vt:lpstr>
      <vt:lpstr>Document</vt:lpstr>
      <vt:lpstr>IEEE 802 JTC1 Standing Committee May 2014 agenda</vt:lpstr>
      <vt:lpstr>This presentation will be used to run the IEEE 802 JTC1 SC meetings in Hawaii in May 2014</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two slots at the Hawaii interim meeting</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The formal status of the IEEE 802 JTC1 SC has now been “cleaned up”</vt:lpstr>
      <vt:lpstr>In recent times, IEEE 802 has liaised a variety of drafts to SC6 </vt:lpstr>
      <vt:lpstr>The SC will hear an update on plans for liaising additional IEEE 802.1 drafts to SC6</vt:lpstr>
      <vt:lpstr>The SC will hear an update on plans for liaising additional IEEE 802.3 drafts to SC6</vt:lpstr>
      <vt:lpstr>The SC will hear an update on plans for liaising additional IEEE 802.11 drafts to SC6</vt:lpstr>
      <vt:lpstr>The SC will discuss the possibility of liaising IEEE 802.15 drafts to SC6</vt:lpstr>
      <vt:lpstr>The SC will discuss the possibility of liaising additional IEEE 802.22 drafts to SC6</vt:lpstr>
      <vt:lpstr>In recent times, IEEE 802 has notified SC6 of various new projects</vt:lpstr>
      <vt:lpstr>IEEE 802 has pushed 4 standards completely through the PSDO ratification process</vt:lpstr>
      <vt:lpstr>IEEE 802 has 9 standards in the pipeline for ratification under the PSDO</vt:lpstr>
      <vt:lpstr>IEEE 802.11-2012 has been ratified as ISO/IEC 8802-11:2012 and FDIS comment resolutions  liaised</vt:lpstr>
      <vt:lpstr>FDIS ballot on IEEE 802.1X passed in Oct 2103 and all FDIS comment resolutions liaised in Jan 2014</vt:lpstr>
      <vt:lpstr>FDIS ballot on IEEE 802.1AE passed in Oct 2013 and all FDIS comment resolutions liaised in Jan 2014</vt:lpstr>
      <vt:lpstr>FDIS on 802.1AB passed in Dec 2013 and FDIS comment resolution is complete</vt:lpstr>
      <vt:lpstr>FDIS on 802.1AR passed in Dec 2013 and FDIS comment resolution is complete</vt:lpstr>
      <vt:lpstr>FDIS on 802.1AS passed in Dec 2013 and FDIS comment resolution is complete</vt:lpstr>
      <vt:lpstr>FDIS on 802.11ae passed in Jan 2014 and comment resolution will finish in May 2014</vt:lpstr>
      <vt:lpstr>FDIS on 802.11ad passed in Jan 2014 and comment resolution will finish in May 2014</vt:lpstr>
      <vt:lpstr>FDIS on 802.11aa passed in Jan 2014 and comment resolution will finish in May 2014</vt:lpstr>
      <vt:lpstr>FDIS on 802.3-2012 passed in Feb 2014, and no comment resolution is required</vt:lpstr>
      <vt:lpstr>Pre-ballot on 802.1AEbw passed pre-ballot in Jan 2014, and comment resolution is complete</vt:lpstr>
      <vt:lpstr>Pre-ballot on 802.1AEbn passed in Feb 2014, and comment resolution is complete</vt:lpstr>
      <vt:lpstr>Pre-ballot on 802.22 passed pre-ballot in May 2014</vt:lpstr>
      <vt:lpstr>The China NB contributed a variation on the “usual comment” on IEEE 802.22</vt:lpstr>
      <vt:lpstr>The China NB contributed a variation on the “usual comment” on IEEE 802.22</vt:lpstr>
      <vt:lpstr>The SC will discuss a response to the China NB comment on IEEE 802.22</vt:lpstr>
      <vt:lpstr>The SC will discuss a response to the China NB comment on IEEE 802.22</vt:lpstr>
      <vt:lpstr>The SC will discuss a response to the China NB comment on IEEE 802.22</vt:lpstr>
      <vt:lpstr>The SC will discuss a frequent China NB comment</vt:lpstr>
      <vt:lpstr>A number of security presentations based on TePA  have been considered by SC6</vt:lpstr>
      <vt:lpstr>There has been no further action on any of the TePA based proposals</vt:lpstr>
      <vt:lpstr>WAPI has not gone away; it may be re-proposed in SC6 despite uncertainty about the process</vt:lpstr>
      <vt:lpstr>The security discussion between IEEE 802 and the Swiss NB is proceeding “glacially”</vt:lpstr>
      <vt:lpstr>Individuals in China and HK are still pushing an alternative security agenda</vt:lpstr>
      <vt:lpstr>A recent Chinese focus on internet security represents a risk and an opportunity for IEEE 802</vt:lpstr>
      <vt:lpstr>A number of other proposals relevant to IEEE 802.11  are being considered by SC6</vt:lpstr>
      <vt:lpstr>There is no news on EUHT standardisation in ISO/IEC but some activity in IEEE 802.11 WG</vt:lpstr>
      <vt:lpstr>SC6/WG7 previously decided to delay decisions on two PWI proposals related to WLAN</vt:lpstr>
      <vt:lpstr>In Ottawa, the appropriate WG for the two PWI proposal related to WLAN was discussed</vt:lpstr>
      <vt:lpstr>It was “decided” to address the proposals in WG7 but neither PWI was approved</vt:lpstr>
      <vt:lpstr>SC6/WG7 are planning to discuss the Virtual AP document in late May 2014 </vt:lpstr>
      <vt:lpstr>The next SC6 meeting will be held in the UK in October 2014</vt:lpstr>
      <vt:lpstr>The SC will probably need to select a new IEEE 802 liaison to SC6</vt:lpstr>
      <vt:lpstr>IEEE 802 JTC1 SC will consider any motions</vt:lpstr>
      <vt:lpstr>The IEEE 802 JTC1 SC will prepare for the October SC6 meeting at the July 2014 Plenary meeting</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2014-05-13T03:47:55Z</dcterms:modified>
</cp:coreProperties>
</file>