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54"/>
  </p:notesMasterIdLst>
  <p:handoutMasterIdLst>
    <p:handoutMasterId r:id="rId55"/>
  </p:handoutMasterIdLst>
  <p:sldIdLst>
    <p:sldId id="269" r:id="rId2"/>
    <p:sldId id="278" r:id="rId3"/>
    <p:sldId id="354" r:id="rId4"/>
    <p:sldId id="355" r:id="rId5"/>
    <p:sldId id="356" r:id="rId6"/>
    <p:sldId id="357" r:id="rId7"/>
    <p:sldId id="358" r:id="rId8"/>
    <p:sldId id="359" r:id="rId9"/>
    <p:sldId id="287" r:id="rId10"/>
    <p:sldId id="343" r:id="rId11"/>
    <p:sldId id="344" r:id="rId12"/>
    <p:sldId id="345" r:id="rId13"/>
    <p:sldId id="342" r:id="rId14"/>
    <p:sldId id="1245" r:id="rId15"/>
    <p:sldId id="1343" r:id="rId16"/>
    <p:sldId id="1248" r:id="rId17"/>
    <p:sldId id="1284" r:id="rId18"/>
    <p:sldId id="1285" r:id="rId19"/>
    <p:sldId id="1286" r:id="rId20"/>
    <p:sldId id="1164" r:id="rId21"/>
    <p:sldId id="1101" r:id="rId22"/>
    <p:sldId id="1287" r:id="rId23"/>
    <p:sldId id="1102" r:id="rId24"/>
    <p:sldId id="1092" r:id="rId25"/>
    <p:sldId id="1099" r:id="rId26"/>
    <p:sldId id="1174" r:id="rId27"/>
    <p:sldId id="1175" r:id="rId28"/>
    <p:sldId id="1176" r:id="rId29"/>
    <p:sldId id="1093" r:id="rId30"/>
    <p:sldId id="1094" r:id="rId31"/>
    <p:sldId id="1095" r:id="rId32"/>
    <p:sldId id="1098" r:id="rId33"/>
    <p:sldId id="1271" r:id="rId34"/>
    <p:sldId id="1272" r:id="rId35"/>
    <p:sldId id="1364" r:id="rId36"/>
    <p:sldId id="1167" r:id="rId37"/>
    <p:sldId id="1278" r:id="rId38"/>
    <p:sldId id="1166" r:id="rId39"/>
    <p:sldId id="1231" r:id="rId40"/>
    <p:sldId id="1365" r:id="rId41"/>
    <p:sldId id="1366" r:id="rId42"/>
    <p:sldId id="1165" r:id="rId43"/>
    <p:sldId id="1152" r:id="rId44"/>
    <p:sldId id="1144" r:id="rId45"/>
    <p:sldId id="1338" r:id="rId46"/>
    <p:sldId id="1357" r:id="rId47"/>
    <p:sldId id="1236" r:id="rId48"/>
    <p:sldId id="1358" r:id="rId49"/>
    <p:sldId id="891" r:id="rId50"/>
    <p:sldId id="967" r:id="rId51"/>
    <p:sldId id="619" r:id="rId52"/>
    <p:sldId id="621" r:id="rId5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2" autoAdjust="0"/>
    <p:restoredTop sz="94660" autoAdjust="0"/>
  </p:normalViewPr>
  <p:slideViewPr>
    <p:cSldViewPr>
      <p:cViewPr varScale="1">
        <p:scale>
          <a:sx n="105" d="100"/>
          <a:sy n="105" d="100"/>
        </p:scale>
        <p:origin x="-90" y="-21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802.11-14/0553r0</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2014</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802.11-14/0553r0</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2014</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51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52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802.11-14/0553r0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2014</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26.xml.rels><?xml version="1.0" encoding="UTF-8" standalone="yes"?>
<Relationships xmlns="http://schemas.openxmlformats.org/package/2006/relationships"><Relationship Id="rId3" Type="http://schemas.openxmlformats.org/officeDocument/2006/relationships/hyperlink" Target="http://ieee802.org/1/files/public/docs2014/liaison-ieee802response-ABFDIScmts-0314-V01.pptx" TargetMode="External"/><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6.wmf"/><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3" Type="http://schemas.openxmlformats.org/officeDocument/2006/relationships/hyperlink" Target="http://ieee802.org/1/files/public/docs2014/liaison-ieee802response-ARFDIScmts-0314-V01.pptx" TargetMode="External"/><Relationship Id="rId7"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8.wmf"/><Relationship Id="rId4"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3" Type="http://schemas.openxmlformats.org/officeDocument/2006/relationships/hyperlink" Target="http://ieee802.org/1/files/public/docs2014/liaison-ieee802response-ASFDIScmts-0314-V01.pptx" TargetMode="External"/><Relationship Id="rId7" Type="http://schemas.openxmlformats.org/officeDocument/2006/relationships/image" Target="../media/image10.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8.wmf"/><Relationship Id="rId4"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2.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11.wmf"/><Relationship Id="rId4"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11.wmf"/><Relationship Id="rId4" Type="http://schemas.openxmlformats.org/officeDocument/2006/relationships/oleObject" Target="../embeddings/oleObject14.bin"/></Relationships>
</file>

<file path=ppt/slides/_rels/slide31.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5.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14.wmf"/><Relationship Id="rId4" Type="http://schemas.openxmlformats.org/officeDocument/2006/relationships/oleObject" Target="../embeddings/oleObject16.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6.wmf"/></Relationships>
</file>

<file path=ppt/slides/_rels/slide33.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7.wmf"/><Relationship Id="rId4" Type="http://schemas.openxmlformats.org/officeDocument/2006/relationships/oleObject" Target="../embeddings/oleObject19.bin"/></Relationships>
</file>

<file path=ppt/slides/_rels/slide34.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8.wmf"/><Relationship Id="rId4" Type="http://schemas.openxmlformats.org/officeDocument/2006/relationships/oleObject" Target="../embeddings/oleObject20.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9.wmf"/></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tandards.ieee.org/board/pat/index.html" TargetMode="External"/><Relationship Id="rId4" Type="http://schemas.openxmlformats.org/officeDocument/2006/relationships/hyperlink" Target="mailto:patcom@ieee.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1/dcn/13/11-13-0640-00-0jtc-uht-q-a-minutes.docx" TargetMode="External"/><Relationship Id="rId7" Type="http://schemas.openxmlformats.org/officeDocument/2006/relationships/hyperlink" Target="https://mentor.ieee.org/802.11/dcn/13/11-13-1150-00-0jtc-process-recommendations-on-coexistence-interference-analysis.ppt" TargetMode="External"/><Relationship Id="rId2" Type="http://schemas.openxmlformats.org/officeDocument/2006/relationships/hyperlink" Target="https://mentor.ieee.org/802.11/dcn/13/11-13-0595-00-0000-introduction-of-euht.pptx" TargetMode="External"/><Relationship Id="rId1" Type="http://schemas.openxmlformats.org/officeDocument/2006/relationships/slideLayout" Target="../slideLayouts/slideLayout1.xml"/><Relationship Id="rId6" Type="http://schemas.openxmlformats.org/officeDocument/2006/relationships/hyperlink" Target="https://mentor.ieee.org/802.11/dcn/13/11-13-1149-00-0jtc-interference-and-co-existence-issues-of-euht-network.ppt" TargetMode="External"/><Relationship Id="rId5" Type="http://schemas.openxmlformats.org/officeDocument/2006/relationships/hyperlink" Target="https://mentor.ieee.org/802.11/dcn/13/11-13-1148-00-0jtc-euht-technology-document.ppt" TargetMode="External"/><Relationship Id="rId4" Type="http://schemas.openxmlformats.org/officeDocument/2006/relationships/hyperlink" Target="https://mentor.ieee.org/802.11/dcn/13/11-13-1147-00-0jtc-euht-status-description.ppt" TargetMode="Externa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21.wmf"/><Relationship Id="rId5" Type="http://schemas.openxmlformats.org/officeDocument/2006/relationships/oleObject" Target="../embeddings/oleObject23.bin"/><Relationship Id="rId4" Type="http://schemas.openxmlformats.org/officeDocument/2006/relationships/image" Target="../media/image20.wmf"/></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23.wmf"/><Relationship Id="rId5" Type="http://schemas.openxmlformats.org/officeDocument/2006/relationships/package" Target="../embeddings/Microsoft_Word_Document2.docx"/><Relationship Id="rId4" Type="http://schemas.openxmlformats.org/officeDocument/2006/relationships/image" Target="../media/image22.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24.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26.wmf"/><Relationship Id="rId4" Type="http://schemas.openxmlformats.org/officeDocument/2006/relationships/image" Target="../media/image25.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2014 </a:t>
            </a:r>
            <a:r>
              <a:rPr lang="en-US" dirty="0" smtClean="0">
                <a:solidFill>
                  <a:schemeClr val="accent2">
                    <a:lumMod val="75000"/>
                  </a:schemeClr>
                </a:solidFill>
              </a:rPr>
              <a:t>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13 May </a:t>
            </a:r>
            <a:r>
              <a:rPr lang="en-US" b="0" dirty="0" smtClean="0">
                <a:solidFill>
                  <a:schemeClr val="accent2">
                    <a:lumMod val="75000"/>
                  </a:schemeClr>
                </a:solidFill>
              </a:rPr>
              <a:t>2014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a:t>
            </a:r>
            <a:r>
              <a:rPr lang="en-AU" dirty="0" smtClean="0"/>
              <a:t>plenary meeting </a:t>
            </a:r>
            <a:r>
              <a:rPr lang="en-AU" dirty="0" smtClean="0"/>
              <a:t>in </a:t>
            </a:r>
            <a:r>
              <a:rPr lang="en-AU" dirty="0" smtClean="0"/>
              <a:t>March 2014 </a:t>
            </a:r>
            <a:r>
              <a:rPr lang="en-AU" dirty="0" smtClean="0"/>
              <a:t>in </a:t>
            </a:r>
            <a:r>
              <a:rPr lang="en-AU" dirty="0" smtClean="0"/>
              <a:t>Beijing</a:t>
            </a:r>
            <a:endParaRPr lang="en-AU" dirty="0" smtClean="0"/>
          </a:p>
          <a:p>
            <a:pPr lvl="1"/>
            <a:r>
              <a:rPr lang="en-AU" dirty="0" smtClean="0"/>
              <a:t>Review extended goals</a:t>
            </a:r>
          </a:p>
          <a:p>
            <a:pPr lvl="2"/>
            <a:r>
              <a:rPr lang="en-AU" dirty="0" smtClean="0"/>
              <a:t>From IEEE 802 </a:t>
            </a:r>
            <a:r>
              <a:rPr lang="en-AU" dirty="0" err="1" smtClean="0"/>
              <a:t>ExCom</a:t>
            </a:r>
            <a:r>
              <a:rPr lang="en-AU" dirty="0" smtClean="0"/>
              <a:t> in Nov 2010</a:t>
            </a:r>
          </a:p>
          <a:p>
            <a:pPr lvl="2"/>
            <a:r>
              <a:rPr lang="en-AU" dirty="0" smtClean="0"/>
              <a:t>Review formal status of SC</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a:t>
            </a:r>
            <a:r>
              <a:rPr lang="en-AU" dirty="0" smtClean="0"/>
              <a:t>ballots</a:t>
            </a:r>
          </a:p>
          <a:p>
            <a:pPr lvl="1"/>
            <a:r>
              <a:rPr lang="en-AU" dirty="0"/>
              <a:t>Consider 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
            </a:r>
            <a:r>
              <a:rPr lang="en-AU" i="1" dirty="0" smtClean="0"/>
              <a:t>Hawaii in May 2014</a:t>
            </a:r>
            <a:r>
              <a:rPr lang="en-AU" i="1" dirty="0" smtClean="0"/>
              <a:t>, as documented on pages </a:t>
            </a:r>
            <a:r>
              <a:rPr lang="en-AU" i="1" dirty="0" smtClean="0"/>
              <a:t>10</a:t>
            </a:r>
            <a:r>
              <a:rPr lang="en-AU" i="1" dirty="0" smtClean="0">
                <a:solidFill>
                  <a:srgbClr val="FF0000"/>
                </a:solidFill>
              </a:rPr>
              <a:t> </a:t>
            </a:r>
            <a:r>
              <a:rPr lang="en-AU" i="1" dirty="0" smtClean="0"/>
              <a:t>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
            </a:r>
            <a:r>
              <a:rPr lang="en-AU" i="1" dirty="0" smtClean="0"/>
              <a:t>Beijing in March 2014</a:t>
            </a:r>
            <a:r>
              <a:rPr lang="en-AU" i="1" dirty="0" smtClean="0"/>
              <a:t>, as documented in </a:t>
            </a:r>
            <a:r>
              <a:rPr lang="en-AU" i="1" dirty="0" smtClean="0"/>
              <a:t>11-14-0xxx-r0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13</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IEEE 802 LMSC holds the liaison to SC6, not the IEEE 802.11 WG</a:t>
            </a:r>
          </a:p>
          <a:p>
            <a:pPr lvl="1">
              <a:lnSpc>
                <a:spcPct val="90000"/>
              </a:lnSpc>
              <a:defRPr/>
            </a:pPr>
            <a:r>
              <a:rPr lang="en-AU" dirty="0" smtClean="0"/>
              <a:t>Participates in dialog with IEEE staff and 802 </a:t>
            </a:r>
            <a:r>
              <a:rPr lang="en-AU" dirty="0" err="1" smtClean="0"/>
              <a:t>ExCom</a:t>
            </a:r>
            <a:r>
              <a:rPr lang="en-AU" dirty="0" smtClean="0"/>
              <a:t> on issues concerning IEEE’s relationship with ISO/IEC</a:t>
            </a:r>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IEEE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formal status of the IEEE 802 JTC1 SC </a:t>
            </a:r>
            <a:r>
              <a:rPr lang="en-AU" dirty="0" smtClean="0"/>
              <a:t>has now been “</a:t>
            </a:r>
            <a:r>
              <a:rPr lang="en-AU" dirty="0" smtClean="0"/>
              <a:t>cleaned up”</a:t>
            </a:r>
            <a:endParaRPr lang="en-AU" dirty="0"/>
          </a:p>
        </p:txBody>
      </p:sp>
      <p:sp>
        <p:nvSpPr>
          <p:cNvPr id="3" name="Content Placeholder 2"/>
          <p:cNvSpPr>
            <a:spLocks noGrp="1"/>
          </p:cNvSpPr>
          <p:nvPr>
            <p:ph idx="1"/>
          </p:nvPr>
        </p:nvSpPr>
        <p:spPr/>
        <p:txBody>
          <a:bodyPr/>
          <a:lstStyle/>
          <a:p>
            <a:pPr lvl="1"/>
            <a:r>
              <a:rPr lang="en-AU" dirty="0" smtClean="0"/>
              <a:t>Originally the IEEE 802 JTC1 SC was an ad hoc in IEEE 802.11 WG</a:t>
            </a:r>
          </a:p>
          <a:p>
            <a:pPr lvl="1"/>
            <a:r>
              <a:rPr lang="en-AU" dirty="0" smtClean="0"/>
              <a:t>Its scope was expanded to cover IEEE 802 issues in November 2010</a:t>
            </a:r>
          </a:p>
          <a:p>
            <a:pPr lvl="1"/>
            <a:r>
              <a:rPr lang="en-AU" dirty="0" smtClean="0"/>
              <a:t>It appears, based on minutes, that somewhere between Nov 2011 and March 2012 the ad hoc was formally converted to an IEEE 802 SC</a:t>
            </a:r>
          </a:p>
          <a:p>
            <a:pPr lvl="1"/>
            <a:r>
              <a:rPr lang="en-AU" dirty="0" smtClean="0"/>
              <a:t>However, it is not clear whether this was done under the authority of the IEEE 802 </a:t>
            </a:r>
            <a:r>
              <a:rPr lang="en-AU" dirty="0" err="1" smtClean="0"/>
              <a:t>ExCom</a:t>
            </a:r>
            <a:r>
              <a:rPr lang="en-AU" dirty="0" smtClean="0"/>
              <a:t> Chair or IEEE 802 </a:t>
            </a:r>
            <a:r>
              <a:rPr lang="en-AU" dirty="0" err="1" smtClean="0"/>
              <a:t>ExCom</a:t>
            </a:r>
            <a:r>
              <a:rPr lang="en-AU" dirty="0" smtClean="0"/>
              <a:t> or …</a:t>
            </a:r>
            <a:endParaRPr lang="en-AU" dirty="0"/>
          </a:p>
          <a:p>
            <a:pPr lvl="1"/>
            <a:r>
              <a:rPr lang="en-AU" dirty="0" smtClean="0"/>
              <a:t>In March 2014 the IEEE </a:t>
            </a:r>
            <a:r>
              <a:rPr lang="en-AU" dirty="0" smtClean="0"/>
              <a:t>802 </a:t>
            </a:r>
            <a:r>
              <a:rPr lang="en-AU" dirty="0" err="1" smtClean="0"/>
              <a:t>ExCom</a:t>
            </a:r>
            <a:r>
              <a:rPr lang="en-AU" dirty="0" smtClean="0"/>
              <a:t> </a:t>
            </a:r>
            <a:r>
              <a:rPr lang="en-AU" dirty="0" smtClean="0"/>
              <a:t>cleaned </a:t>
            </a:r>
            <a:r>
              <a:rPr lang="en-AU" dirty="0" smtClean="0"/>
              <a:t>up the </a:t>
            </a:r>
            <a:r>
              <a:rPr lang="en-AU" dirty="0" smtClean="0"/>
              <a:t>formalities with the following motion</a:t>
            </a:r>
          </a:p>
          <a:p>
            <a:pPr lvl="2"/>
            <a:r>
              <a:rPr lang="en-AU" i="1" dirty="0"/>
              <a:t>As per 802 P&amp;P 5.6 "other subgroups" create an EC 802/JTC1 Standing Committee, with Andrew Myles appointed as SC chairman by the Sponsor Chair 	</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1452666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recent times, IEEE 802 has liaised a variety of drafts to SC6 </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a:t>IEEE 802 has agreed to </a:t>
            </a:r>
            <a:r>
              <a:rPr lang="en-AU" dirty="0" smtClean="0"/>
              <a:t>liaise drafts to SC6 </a:t>
            </a:r>
            <a:r>
              <a:rPr lang="en-AU" dirty="0"/>
              <a:t>when </a:t>
            </a:r>
            <a:r>
              <a:rPr lang="en-AU" dirty="0" smtClean="0"/>
              <a:t>they are in Sponsor Ballot (and sometimes earlier)</a:t>
            </a:r>
            <a:endParaRPr lang="en-AU" dirty="0"/>
          </a:p>
          <a:p>
            <a:pPr lvl="1"/>
            <a:r>
              <a:rPr lang="en-AU" dirty="0"/>
              <a:t>The benefit to IEEE 802 is that it might cause SC6 members to participate in or contribute to IEEE 802 </a:t>
            </a:r>
            <a:r>
              <a:rPr lang="en-AU" dirty="0" smtClean="0"/>
              <a:t>activities</a:t>
            </a:r>
          </a:p>
          <a:p>
            <a:pPr lvl="1"/>
            <a:r>
              <a:rPr lang="en-AU" dirty="0"/>
              <a:t>Since the July plenary in Geneva the IEEE 802 has liaised </a:t>
            </a:r>
            <a:r>
              <a:rPr lang="en-AU" dirty="0" smtClean="0"/>
              <a:t>the following drafts to SC6:</a:t>
            </a:r>
          </a:p>
          <a:p>
            <a:pPr lvl="2"/>
            <a:r>
              <a:rPr lang="en-AU" dirty="0" smtClean="0"/>
              <a:t>802.11 WG</a:t>
            </a:r>
          </a:p>
          <a:p>
            <a:pPr lvl="3"/>
            <a:r>
              <a:rPr lang="en-AU" dirty="0" smtClean="0"/>
              <a:t>27 Aug 2013: 802.11ac D6.0</a:t>
            </a:r>
          </a:p>
          <a:p>
            <a:pPr lvl="3"/>
            <a:r>
              <a:rPr lang="en-AU" dirty="0" smtClean="0"/>
              <a:t>27 Aug 2013: 802.11af D5.0</a:t>
            </a:r>
          </a:p>
          <a:p>
            <a:pPr lvl="3"/>
            <a:r>
              <a:rPr lang="en-AU" dirty="0" smtClean="0"/>
              <a:t>18 Nov 2013: 802.11ac D7.0 (now ratified by IEEE)</a:t>
            </a:r>
          </a:p>
          <a:p>
            <a:pPr lvl="3"/>
            <a:r>
              <a:rPr lang="en-AU" dirty="0" smtClean="0"/>
              <a:t>18 Nov 2013: 802.11af </a:t>
            </a:r>
            <a:r>
              <a:rPr lang="en-AU" dirty="0"/>
              <a:t>D6.0  (now ratified by IEEE)</a:t>
            </a:r>
            <a:endParaRPr lang="en-AU" dirty="0" smtClean="0"/>
          </a:p>
          <a:p>
            <a:pPr lvl="2"/>
            <a:r>
              <a:rPr lang="en-AU" dirty="0" smtClean="0"/>
              <a:t>802.1 WG</a:t>
            </a:r>
          </a:p>
          <a:p>
            <a:pPr lvl="3"/>
            <a:r>
              <a:rPr lang="en-AU" dirty="0" smtClean="0"/>
              <a:t>9 Aug 2013: 802.1Xbx D1.0</a:t>
            </a:r>
          </a:p>
          <a:p>
            <a:pPr lvl="3"/>
            <a:r>
              <a:rPr lang="en-AU" dirty="0" smtClean="0"/>
              <a:t>25 Nov 2013: </a:t>
            </a:r>
            <a:r>
              <a:rPr lang="en-AU" dirty="0"/>
              <a:t>802.1Xbx </a:t>
            </a:r>
            <a:r>
              <a:rPr lang="en-AU" dirty="0" smtClean="0"/>
              <a:t>D1.2</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1327633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a:t>
            </a:r>
            <a:r>
              <a:rPr lang="en-AU" smtClean="0"/>
              <a:t>l hear an update on plans for liaising </a:t>
            </a:r>
            <a:r>
              <a:rPr lang="en-AU" smtClean="0"/>
              <a:t>additional IEEE 802.1 drafts to SC6</a:t>
            </a:r>
            <a:endParaRPr lang="en-AU" dirty="0"/>
          </a:p>
        </p:txBody>
      </p:sp>
      <p:sp>
        <p:nvSpPr>
          <p:cNvPr id="3" name="Content Placeholder 2"/>
          <p:cNvSpPr>
            <a:spLocks noGrp="1"/>
          </p:cNvSpPr>
          <p:nvPr>
            <p:ph idx="1"/>
          </p:nvPr>
        </p:nvSpPr>
        <p:spPr/>
        <p:txBody>
          <a:bodyPr/>
          <a:lstStyle/>
          <a:p>
            <a:pPr lvl="1"/>
            <a:r>
              <a:rPr lang="en-AU" smtClean="0"/>
              <a:t>Previously, </a:t>
            </a:r>
            <a:r>
              <a:rPr lang="en-GB" smtClean="0"/>
              <a:t>Mick Seaman took an action to enquire of Tony Jeffree as to which drafts IEEE 802.1 would like to liaise to SC6</a:t>
            </a:r>
          </a:p>
          <a:p>
            <a:pPr lvl="1"/>
            <a:r>
              <a:rPr lang="en-GB" smtClean="0"/>
              <a:t>It appears that the IEEE 802.1 WG has agreed to send drafts </a:t>
            </a:r>
            <a:r>
              <a:rPr lang="en-GB" smtClean="0"/>
              <a:t>for information of:</a:t>
            </a:r>
            <a:endParaRPr lang="en-GB" smtClean="0"/>
          </a:p>
          <a:p>
            <a:pPr lvl="2"/>
            <a:r>
              <a:rPr lang="en-GB" smtClean="0"/>
              <a:t>802.1Xbx</a:t>
            </a:r>
          </a:p>
          <a:p>
            <a:pPr lvl="2"/>
            <a:r>
              <a:rPr lang="en-GB" smtClean="0"/>
              <a:t>802.1Q</a:t>
            </a:r>
          </a:p>
          <a:p>
            <a:pPr lvl="1"/>
            <a:r>
              <a:rPr lang="en-GB" smtClean="0"/>
              <a:t>Glenn Parsons has an action to send them through</a:t>
            </a:r>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2436553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hear an update on plans for liaising additional IEEE </a:t>
            </a:r>
            <a:r>
              <a:rPr lang="en-AU" dirty="0" smtClean="0"/>
              <a:t>802.3 </a:t>
            </a:r>
            <a:r>
              <a:rPr lang="en-AU" dirty="0"/>
              <a:t>drafts to </a:t>
            </a:r>
            <a:r>
              <a:rPr lang="en-AU" dirty="0" smtClean="0"/>
              <a:t>SC6</a:t>
            </a:r>
            <a:endParaRPr lang="en-AU" dirty="0"/>
          </a:p>
        </p:txBody>
      </p:sp>
      <p:sp>
        <p:nvSpPr>
          <p:cNvPr id="3" name="Content Placeholder 2"/>
          <p:cNvSpPr>
            <a:spLocks noGrp="1"/>
          </p:cNvSpPr>
          <p:nvPr>
            <p:ph idx="1"/>
          </p:nvPr>
        </p:nvSpPr>
        <p:spPr/>
        <p:txBody>
          <a:bodyPr/>
          <a:lstStyle/>
          <a:p>
            <a:pPr lvl="1"/>
            <a:r>
              <a:rPr lang="en-AU" dirty="0" smtClean="0"/>
              <a:t>Previously, </a:t>
            </a:r>
            <a:r>
              <a:rPr lang="en-GB" dirty="0" smtClean="0"/>
              <a:t>Geoff Thompson and Bruce Kraemer took an action to enquire of David Law as to which drafts IEEE 802.3 would like to liaise to SC6</a:t>
            </a:r>
          </a:p>
          <a:p>
            <a:pPr lvl="1"/>
            <a:r>
              <a:rPr lang="en-GB" dirty="0" smtClean="0"/>
              <a:t>Subsequently, David Law and Adam Healy </a:t>
            </a:r>
            <a:r>
              <a:rPr lang="en-GB" dirty="0" smtClean="0"/>
              <a:t>met in Beijing  </a:t>
            </a:r>
            <a:r>
              <a:rPr lang="en-GB" dirty="0" smtClean="0"/>
              <a:t>discuss </a:t>
            </a:r>
            <a:r>
              <a:rPr lang="en-GB" dirty="0" smtClean="0"/>
              <a:t>this </a:t>
            </a:r>
            <a:r>
              <a:rPr lang="en-GB" dirty="0" smtClean="0"/>
              <a:t>question</a:t>
            </a:r>
            <a:endParaRPr lang="en-GB" dirty="0" smtClean="0"/>
          </a:p>
          <a:p>
            <a:pPr lvl="1"/>
            <a:r>
              <a:rPr lang="en-GB" dirty="0" smtClean="0"/>
              <a:t>The current plan </a:t>
            </a:r>
            <a:r>
              <a:rPr lang="en-GB" dirty="0" smtClean="0"/>
              <a:t>is that only revisions will be sent through </a:t>
            </a:r>
            <a:r>
              <a:rPr lang="en-GB" dirty="0" smtClean="0"/>
              <a:t>the PSDO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2339991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smtClean="0"/>
              <a:t>Previously, 802.15 WG has been liaising 802.15.4 drafts to SC31</a:t>
            </a:r>
          </a:p>
          <a:p>
            <a:pPr lvl="1"/>
            <a:r>
              <a:rPr lang="en-GB" smtClean="0"/>
              <a:t>Is there any update on the possibility of the 802.15 WG liaising 802.15.4 drafts to SC6?</a:t>
            </a:r>
          </a:p>
          <a:p>
            <a:pPr lvl="2"/>
            <a:r>
              <a:rPr lang="en-GB" smtClean="0"/>
              <a:t>It is rumoured that the ISO Secretariat would like these drafts to be liaise to SC6</a:t>
            </a:r>
          </a:p>
          <a:p>
            <a:pPr lvl="1"/>
            <a:r>
              <a:rPr lang="en-AU" smtClean="0"/>
              <a:t>What is the status?</a:t>
            </a:r>
          </a:p>
          <a:p>
            <a:pPr lvl="2"/>
            <a:r>
              <a:rPr lang="en-AU" smtClean="0"/>
              <a:t>Andrew Myles has an action to check with Bob Heile on plans for future submissions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the possibility of liaising additional IEEE 802.22 drafts to SC6</a:t>
            </a:r>
            <a:endParaRPr lang="en-AU" dirty="0"/>
          </a:p>
        </p:txBody>
      </p:sp>
      <p:sp>
        <p:nvSpPr>
          <p:cNvPr id="3" name="Content Placeholder 2"/>
          <p:cNvSpPr>
            <a:spLocks noGrp="1"/>
          </p:cNvSpPr>
          <p:nvPr>
            <p:ph idx="1"/>
          </p:nvPr>
        </p:nvSpPr>
        <p:spPr/>
        <p:txBody>
          <a:bodyPr/>
          <a:lstStyle/>
          <a:p>
            <a:pPr lvl="1"/>
            <a:r>
              <a:rPr lang="en-GB" dirty="0" smtClean="0"/>
              <a:t>The 802.22 WG decided to submit 802.22 under the PSDO</a:t>
            </a:r>
          </a:p>
          <a:p>
            <a:pPr lvl="1"/>
            <a:r>
              <a:rPr lang="en-GB" dirty="0" smtClean="0"/>
              <a:t>Details later, but this process has started</a:t>
            </a:r>
          </a:p>
          <a:p>
            <a:pPr lvl="2"/>
            <a:r>
              <a:rPr lang="en-GB" dirty="0" smtClean="0"/>
              <a:t>Aside: this would have been a good standard to which to apply the proposed PSDO submission criteria</a:t>
            </a:r>
          </a:p>
          <a:p>
            <a:pPr lvl="1"/>
            <a:r>
              <a:rPr lang="en-GB" dirty="0" smtClean="0"/>
              <a:t>The 802.22 WG will need to decide on which drafts to submit in the future</a:t>
            </a:r>
          </a:p>
          <a:p>
            <a:pPr lvl="1"/>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2199918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a:t>
            </a:r>
            <a:r>
              <a:rPr lang="en-US" dirty="0" smtClean="0"/>
              <a:t>Hawaii in May 2014</a:t>
            </a:r>
            <a:endParaRPr lang="en-US" dirty="0" smtClean="0"/>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a:t>
            </a:r>
            <a:r>
              <a:rPr lang="en-US" dirty="0" smtClean="0"/>
              <a:t>Hawaii in May </a:t>
            </a:r>
            <a:r>
              <a:rPr lang="en-US" dirty="0" smtClean="0"/>
              <a:t>2014,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In recent times, IEEE 802 has notified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Most recently (in 6N15936 in April 2014) </a:t>
            </a:r>
            <a:r>
              <a:rPr lang="en-AU" dirty="0" smtClean="0"/>
              <a:t>IEEE 802 notified SC6 of the approval of the following SGs</a:t>
            </a:r>
          </a:p>
          <a:p>
            <a:pPr lvl="2"/>
            <a:r>
              <a:rPr lang="en-AU" dirty="0" smtClean="0"/>
              <a:t>IEEE 802.3 Gigabit Plastic Optical Fibre (POF) Study Group</a:t>
            </a:r>
          </a:p>
          <a:p>
            <a:pPr lvl="2"/>
            <a:r>
              <a:rPr lang="en-AU" dirty="0" smtClean="0"/>
              <a:t>IEEE 802.3 100 Mb/s Operation over a Single Twisted Pair Study Group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4 standards completely through the PSDO ratification 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49114930"/>
              </p:ext>
            </p:extLst>
          </p:nvPr>
        </p:nvGraphicFramePr>
        <p:xfrm>
          <a:off x="152399" y="1600200"/>
          <a:ext cx="8839200" cy="2017528"/>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a:t>
                      </a:r>
                      <a:r>
                        <a:rPr lang="en-AU" sz="1600" dirty="0" err="1" smtClean="0"/>
                        <a:t>balllot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9602">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9602">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9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1982222"/>
              </p:ext>
            </p:extLst>
          </p:nvPr>
        </p:nvGraphicFramePr>
        <p:xfrm>
          <a:off x="152399" y="1600200"/>
          <a:ext cx="8839200" cy="3919294"/>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a:t>
                      </a:r>
                      <a:r>
                        <a:rPr lang="en-AU" sz="1600" dirty="0" err="1" smtClean="0"/>
                        <a:t>balllot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Finished &amp; approved by</a:t>
                      </a:r>
                      <a:r>
                        <a:rPr lang="en-AU" sz="1600" b="1" baseline="0" dirty="0" smtClean="0">
                          <a:solidFill>
                            <a:schemeClr val="accent6"/>
                          </a:solidFill>
                        </a:rPr>
                        <a:t> the 802.1 WG </a:t>
                      </a:r>
                      <a:r>
                        <a:rPr lang="en-AU" sz="1600" b="1" baseline="0" dirty="0" smtClean="0">
                          <a:solidFill>
                            <a:schemeClr val="accent6"/>
                          </a:solidFill>
                        </a:rPr>
                        <a:t>in </a:t>
                      </a:r>
                      <a:r>
                        <a:rPr lang="en-AU" sz="1600" b="1" baseline="0" dirty="0" smtClean="0">
                          <a:solidFill>
                            <a:schemeClr val="accent6"/>
                          </a:solidFill>
                        </a:rPr>
                        <a:t>Beijing</a:t>
                      </a:r>
                      <a:endParaRPr lang="en-AU" sz="1600" b="1" baseline="0" dirty="0" smtClean="0">
                        <a:solidFill>
                          <a:schemeClr val="accent6"/>
                        </a:solidFill>
                      </a:endParaRPr>
                    </a:p>
                  </a:txBody>
                  <a:tcPr marL="115147" marR="115147"/>
                </a:tc>
              </a:tr>
              <a:tr h="359602">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Finished</a:t>
                      </a:r>
                      <a:r>
                        <a:rPr lang="en-AU" sz="1600" b="1" baseline="0" dirty="0" smtClean="0">
                          <a:solidFill>
                            <a:schemeClr val="accent6"/>
                          </a:solidFill>
                        </a:rPr>
                        <a:t> in Beijing</a:t>
                      </a:r>
                    </a:p>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chemeClr val="accent6"/>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accent6"/>
                          </a:solidFill>
                        </a:rPr>
                        <a:t>Will be </a:t>
                      </a:r>
                      <a:r>
                        <a:rPr lang="en-AU" sz="1600" b="1" baseline="0" dirty="0" smtClean="0">
                          <a:solidFill>
                            <a:schemeClr val="accent6"/>
                          </a:solidFill>
                        </a:rPr>
                        <a:t>considered by </a:t>
                      </a:r>
                      <a:r>
                        <a:rPr lang="en-AU" sz="1600" b="1" baseline="0" dirty="0" smtClean="0">
                          <a:solidFill>
                            <a:schemeClr val="accent6"/>
                          </a:solidFill>
                        </a:rPr>
                        <a:t>802.11 WG in Hawaii </a:t>
                      </a:r>
                      <a:endParaRPr lang="en-AU" sz="1600" b="1" dirty="0" smtClean="0">
                        <a:solidFill>
                          <a:schemeClr val="accent6"/>
                        </a:solidFill>
                      </a:endParaRPr>
                    </a:p>
                  </a:txBody>
                  <a:tcPr marL="115147" marR="115147"/>
                </a:tc>
              </a:tr>
              <a:tr h="359602">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802.1AEbw</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a:t>
                      </a:r>
                      <a:r>
                        <a:rPr lang="en-AU" sz="1600" b="1" baseline="0" dirty="0" smtClean="0">
                          <a:solidFill>
                            <a:srgbClr val="00B050"/>
                          </a:solidFill>
                          <a:latin typeface="Arial" panose="020B0604020202020204" pitchFamily="34" charset="0"/>
                          <a:cs typeface="Arial" panose="020B0604020202020204" pitchFamily="34" charset="0"/>
                        </a:rPr>
                        <a:t> (Jan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endParaRPr lang="en-AU" dirty="0"/>
                    </a:p>
                  </a:txBody>
                  <a:tcPr marL="115147" marR="115147"/>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Finished &amp; approved by</a:t>
                      </a:r>
                      <a:r>
                        <a:rPr lang="en-AU" sz="1600" b="1" baseline="0" dirty="0" smtClean="0">
                          <a:solidFill>
                            <a:schemeClr val="accent6"/>
                          </a:solidFill>
                        </a:rPr>
                        <a:t> the 802.1 WG in Beijing</a:t>
                      </a: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802.1AEbn</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 (Jan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endParaRPr lang="en-AU" dirty="0"/>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802.22</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chemeClr val="accent2"/>
                          </a:solidFill>
                          <a:latin typeface="Arial" panose="020B0604020202020204" pitchFamily="34" charset="0"/>
                          <a:cs typeface="Arial" panose="020B0604020202020204" pitchFamily="34" charset="0"/>
                        </a:rPr>
                        <a:t>Closes</a:t>
                      </a:r>
                      <a:r>
                        <a:rPr lang="en-AU" sz="1600" b="1" baseline="0" dirty="0" smtClean="0">
                          <a:solidFill>
                            <a:schemeClr val="accent2"/>
                          </a:solidFill>
                          <a:latin typeface="Arial" panose="020B0604020202020204" pitchFamily="34" charset="0"/>
                          <a:cs typeface="Arial" panose="020B0604020202020204" pitchFamily="34" charset="0"/>
                        </a:rPr>
                        <a:t> 5 May 2014</a:t>
                      </a:r>
                      <a:endParaRPr lang="en-AU" sz="1600" b="1" dirty="0">
                        <a:solidFill>
                          <a:schemeClr val="accent2"/>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FF000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70C0"/>
                        </a:solidFill>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spTree>
    <p:extLst>
      <p:ext uri="{BB962C8B-B14F-4D97-AF65-F5344CB8AC3E}">
        <p14:creationId xmlns:p14="http://schemas.microsoft.com/office/powerpoint/2010/main" val="1656628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 8802-11:2012 and FDIS comment resolutions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a:t>
            </a:r>
            <a:r>
              <a:rPr lang="en-AU" dirty="0" smtClean="0">
                <a:solidFill>
                  <a:srgbClr val="00B050"/>
                </a:solidFill>
              </a:rPr>
              <a:t>liaised</a:t>
            </a: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comments liaised</a:t>
            </a:r>
          </a:p>
          <a:p>
            <a:pPr lvl="1"/>
            <a:r>
              <a:rPr lang="en-AU" dirty="0"/>
              <a:t>FDIS passed </a:t>
            </a:r>
            <a:r>
              <a:rPr lang="en-AU" dirty="0" smtClean="0"/>
              <a:t>in 2012</a:t>
            </a:r>
          </a:p>
          <a:p>
            <a:pPr lvl="1"/>
            <a:r>
              <a:rPr lang="en-AU" dirty="0" smtClean="0"/>
              <a:t>Standard published as </a:t>
            </a:r>
            <a:r>
              <a:rPr lang="en-AU" dirty="0"/>
              <a:t>ISO/IEC 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FDIS ballot on IEEE </a:t>
            </a:r>
            <a:r>
              <a:rPr lang="en-AU" dirty="0"/>
              <a:t>802.1X </a:t>
            </a:r>
            <a:r>
              <a:rPr lang="en-AU" dirty="0" smtClean="0"/>
              <a:t>passed in Oct 2103 and </a:t>
            </a:r>
            <a:r>
              <a:rPr lang="en-AU" dirty="0"/>
              <a:t>all FDIS </a:t>
            </a:r>
            <a:r>
              <a:rPr lang="en-AU" dirty="0" smtClean="0"/>
              <a:t>comment resolutions liaised in Jan 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in N15515</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smtClean="0">
                <a:solidFill>
                  <a:srgbClr val="00B050"/>
                </a:solidFill>
              </a:rPr>
              <a:t>passed &amp; comments liaised</a:t>
            </a: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6829028"/>
              </p:ext>
            </p:extLst>
          </p:nvPr>
        </p:nvGraphicFramePr>
        <p:xfrm>
          <a:off x="8965" y="3114675"/>
          <a:ext cx="914400" cy="771525"/>
        </p:xfrm>
        <a:graphic>
          <a:graphicData uri="http://schemas.openxmlformats.org/presentationml/2006/ole">
            <mc:AlternateContent xmlns:mc="http://schemas.openxmlformats.org/markup-compatibility/2006">
              <mc:Choice xmlns:v="urn:schemas-microsoft-com:vml" Requires="v">
                <p:oleObj spid="_x0000_s13876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8965" y="3114675"/>
                        <a:ext cx="914400" cy="7715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94417938"/>
              </p:ext>
            </p:extLst>
          </p:nvPr>
        </p:nvGraphicFramePr>
        <p:xfrm>
          <a:off x="12700" y="4486275"/>
          <a:ext cx="914400" cy="771525"/>
        </p:xfrm>
        <a:graphic>
          <a:graphicData uri="http://schemas.openxmlformats.org/presentationml/2006/ole">
            <mc:AlternateContent xmlns:mc="http://schemas.openxmlformats.org/markup-compatibility/2006">
              <mc:Choice xmlns:v="urn:schemas-microsoft-com:vml" Requires="v">
                <p:oleObj spid="_x0000_s138769"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2700" y="44862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064232265"/>
              </p:ext>
            </p:extLst>
          </p:nvPr>
        </p:nvGraphicFramePr>
        <p:xfrm>
          <a:off x="-13447" y="5410200"/>
          <a:ext cx="914400" cy="771525"/>
        </p:xfrm>
        <a:graphic>
          <a:graphicData uri="http://schemas.openxmlformats.org/presentationml/2006/ole">
            <mc:AlternateContent xmlns:mc="http://schemas.openxmlformats.org/markup-compatibility/2006">
              <mc:Choice xmlns:v="urn:schemas-microsoft-com:vml" Requires="v">
                <p:oleObj spid="_x0000_s138770" name="Acrobat Document" showAsIcon="1" r:id="rId7" imgW="914400" imgH="771480" progId="AcroExch.Document.11">
                  <p:embed/>
                </p:oleObj>
              </mc:Choice>
              <mc:Fallback>
                <p:oleObj name="Acrobat Document" showAsIcon="1" r:id="rId7" imgW="914400" imgH="771480" progId="AcroExch.Document.11">
                  <p:embed/>
                  <p:pic>
                    <p:nvPicPr>
                      <p:cNvPr id="0" name=""/>
                      <p:cNvPicPr/>
                      <p:nvPr/>
                    </p:nvPicPr>
                    <p:blipFill>
                      <a:blip r:embed="rId8"/>
                      <a:stretch>
                        <a:fillRect/>
                      </a:stretch>
                    </p:blipFill>
                    <p:spPr>
                      <a:xfrm>
                        <a:off x="-13447" y="5410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ballot on IEEE </a:t>
            </a:r>
            <a:r>
              <a:rPr lang="en-AU" dirty="0" smtClean="0"/>
              <a:t>802.1AE passed in Oct 2013 and </a:t>
            </a:r>
            <a:r>
              <a:rPr lang="en-AU" dirty="0"/>
              <a:t>all FDIS comment resolutions liaised in Jan 2014</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in N15516</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comments </a:t>
            </a:r>
            <a:r>
              <a:rPr lang="en-AU" dirty="0" smtClean="0">
                <a:solidFill>
                  <a:srgbClr val="00B050"/>
                </a:solidFill>
              </a:rPr>
              <a:t>liaised</a:t>
            </a: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 </a:t>
            </a:r>
            <a:r>
              <a:rPr lang="en-AU" dirty="0"/>
              <a:t>(see previous </a:t>
            </a:r>
            <a:r>
              <a:rPr lang="en-AU" dirty="0" smtClean="0"/>
              <a:t>page for response file)</a:t>
            </a:r>
            <a:endParaRPr lang="en-AU" dirty="0">
              <a:solidFill>
                <a:srgbClr val="FF0000"/>
              </a:solidFill>
            </a:endParaRP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50531856"/>
              </p:ext>
            </p:extLst>
          </p:nvPr>
        </p:nvGraphicFramePr>
        <p:xfrm>
          <a:off x="0" y="3267075"/>
          <a:ext cx="914400" cy="771525"/>
        </p:xfrm>
        <a:graphic>
          <a:graphicData uri="http://schemas.openxmlformats.org/presentationml/2006/ole">
            <mc:AlternateContent xmlns:mc="http://schemas.openxmlformats.org/markup-compatibility/2006">
              <mc:Choice xmlns:v="urn:schemas-microsoft-com:vml" Requires="v">
                <p:oleObj spid="_x0000_s13966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670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502989256"/>
              </p:ext>
            </p:extLst>
          </p:nvPr>
        </p:nvGraphicFramePr>
        <p:xfrm>
          <a:off x="35859" y="4562475"/>
          <a:ext cx="914400" cy="771525"/>
        </p:xfrm>
        <a:graphic>
          <a:graphicData uri="http://schemas.openxmlformats.org/presentationml/2006/ole">
            <mc:AlternateContent xmlns:mc="http://schemas.openxmlformats.org/markup-compatibility/2006">
              <mc:Choice xmlns:v="urn:schemas-microsoft-com:vml" Requires="v">
                <p:oleObj spid="_x0000_s139661"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35859" y="4562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802.1AB </a:t>
            </a:r>
            <a:r>
              <a:rPr lang="en-AU" dirty="0" smtClean="0">
                <a:solidFill>
                  <a:schemeClr val="accent6"/>
                </a:solidFill>
              </a:rPr>
              <a:t>passed in Dec 2013 and FDIS comment resolution </a:t>
            </a:r>
            <a:r>
              <a:rPr lang="en-AU" dirty="0" smtClean="0">
                <a:solidFill>
                  <a:schemeClr val="accent6"/>
                </a:solidFill>
              </a:rPr>
              <a:t>is complete</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p>
          <a:p>
            <a:pPr lvl="1"/>
            <a:r>
              <a:rPr lang="en-AU" dirty="0" smtClean="0"/>
              <a:t>Submission in N15588</a:t>
            </a:r>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comments in process</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3"/>
              </a:rPr>
              <a:t>FDIS </a:t>
            </a:r>
            <a:r>
              <a:rPr lang="en-AU" dirty="0" smtClean="0">
                <a:hlinkClick r:id="rId3"/>
              </a:rPr>
              <a:t>comment responses </a:t>
            </a:r>
            <a:r>
              <a:rPr lang="en-AU" dirty="0" smtClean="0"/>
              <a:t>were approved by 802.1 WG in March 2014, but not have not yet been liaised to SC6</a:t>
            </a:r>
          </a:p>
          <a:p>
            <a:pPr lvl="1"/>
            <a:r>
              <a:rPr lang="en-AU" dirty="0" smtClean="0"/>
              <a:t>The s</a:t>
            </a:r>
            <a:r>
              <a:rPr lang="en-AU" dirty="0" smtClean="0"/>
              <a:t>tandard </a:t>
            </a:r>
            <a:r>
              <a:rPr lang="en-AU" dirty="0" smtClean="0">
                <a:solidFill>
                  <a:srgbClr val="FF0000"/>
                </a:solidFill>
              </a:rPr>
              <a:t>was </a:t>
            </a:r>
            <a:r>
              <a:rPr lang="en-AU" dirty="0" smtClean="0"/>
              <a:t>published </a:t>
            </a:r>
            <a:r>
              <a:rPr lang="en-AU" dirty="0"/>
              <a:t>as ISO/IEC </a:t>
            </a:r>
            <a:r>
              <a:rPr lang="en-AU" dirty="0" smtClean="0"/>
              <a:t>8802-1AB:2014 on 15 March</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07050169"/>
              </p:ext>
            </p:extLst>
          </p:nvPr>
        </p:nvGraphicFramePr>
        <p:xfrm>
          <a:off x="-12700" y="3200400"/>
          <a:ext cx="914400" cy="771525"/>
        </p:xfrm>
        <a:graphic>
          <a:graphicData uri="http://schemas.openxmlformats.org/presentationml/2006/ole">
            <mc:AlternateContent xmlns:mc="http://schemas.openxmlformats.org/markup-compatibility/2006">
              <mc:Choice xmlns:v="urn:schemas-microsoft-com:vml" Requires="v">
                <p:oleObj spid="_x0000_s155974"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12700" y="3200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069137137"/>
              </p:ext>
            </p:extLst>
          </p:nvPr>
        </p:nvGraphicFramePr>
        <p:xfrm>
          <a:off x="0" y="4572000"/>
          <a:ext cx="914400" cy="771525"/>
        </p:xfrm>
        <a:graphic>
          <a:graphicData uri="http://schemas.openxmlformats.org/presentationml/2006/ole">
            <mc:AlternateContent xmlns:mc="http://schemas.openxmlformats.org/markup-compatibility/2006">
              <mc:Choice xmlns:v="urn:schemas-microsoft-com:vml" Requires="v">
                <p:oleObj spid="_x0000_s155975"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802.1AR </a:t>
            </a:r>
            <a:r>
              <a:rPr lang="en-AU" dirty="0">
                <a:solidFill>
                  <a:schemeClr val="accent6"/>
                </a:solidFill>
              </a:rPr>
              <a:t>passed in Dec 2013 and FDIS comment resolution </a:t>
            </a:r>
            <a:r>
              <a:rPr lang="en-AU" dirty="0">
                <a:solidFill>
                  <a:schemeClr val="accent6"/>
                </a:solidFill>
              </a:rPr>
              <a:t>is complete</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in N15589</a:t>
            </a:r>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comments in process</a:t>
            </a:r>
            <a:endParaRPr lang="en-AU" dirty="0" smtClean="0">
              <a:solidFill>
                <a:srgbClr val="00B050"/>
              </a:solidFill>
            </a:endParaRPr>
          </a:p>
          <a:p>
            <a:pPr lvl="1"/>
            <a:r>
              <a:rPr lang="en-AU" dirty="0" smtClean="0"/>
              <a:t>FDIS </a:t>
            </a:r>
            <a:r>
              <a:rPr lang="en-AU" dirty="0"/>
              <a:t>passed </a:t>
            </a:r>
            <a:r>
              <a:rPr lang="en-AU" dirty="0" smtClean="0"/>
              <a:t>17/2/16 </a:t>
            </a:r>
            <a:r>
              <a:rPr lang="en-AU" dirty="0"/>
              <a:t>on 18 </a:t>
            </a:r>
            <a:r>
              <a:rPr lang="en-AU" dirty="0" smtClean="0"/>
              <a:t>Dec </a:t>
            </a:r>
            <a:r>
              <a:rPr lang="en-AU" dirty="0"/>
              <a:t>2013</a:t>
            </a:r>
          </a:p>
          <a:p>
            <a:pPr lvl="2"/>
            <a:r>
              <a:rPr lang="en-AU" dirty="0"/>
              <a:t>Voting 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3"/>
              </a:rPr>
              <a:t>FDIS comment responses </a:t>
            </a:r>
            <a:r>
              <a:rPr lang="en-AU" dirty="0"/>
              <a:t>were approved by 802.1 </a:t>
            </a:r>
            <a:r>
              <a:rPr lang="en-AU" dirty="0" smtClean="0"/>
              <a:t>WG </a:t>
            </a:r>
            <a:r>
              <a:rPr lang="en-AU" dirty="0"/>
              <a:t>in March 2014</a:t>
            </a:r>
            <a:r>
              <a:rPr lang="en-AU" dirty="0" smtClean="0"/>
              <a:t>, </a:t>
            </a:r>
            <a:r>
              <a:rPr lang="en-AU" dirty="0"/>
              <a:t>but not have not yet been liaised to SC6</a:t>
            </a:r>
          </a:p>
          <a:p>
            <a:pPr lvl="1"/>
            <a:r>
              <a:rPr lang="en-AU" dirty="0" smtClean="0"/>
              <a:t>Standard </a:t>
            </a:r>
            <a:r>
              <a:rPr lang="en-AU" dirty="0" smtClean="0">
                <a:solidFill>
                  <a:srgbClr val="FF0000"/>
                </a:solidFill>
              </a:rPr>
              <a:t>was</a:t>
            </a:r>
            <a:r>
              <a:rPr lang="en-AU" dirty="0" smtClean="0"/>
              <a:t> published </a:t>
            </a:r>
            <a:r>
              <a:rPr lang="en-AU" dirty="0"/>
              <a:t>as ISO/IEC 8802-1AR:2014 on 15 March</a:t>
            </a:r>
            <a:endParaRPr lang="en-AU" dirty="0">
              <a:solidFill>
                <a:srgbClr val="FF0000"/>
              </a:solidFill>
            </a:endParaRPr>
          </a:p>
          <a:p>
            <a:pPr marL="184150" lvl="2" indent="0">
              <a:buNone/>
            </a:pPr>
            <a:endParaRPr lang="en-AU" dirty="0"/>
          </a:p>
          <a:p>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1079737"/>
              </p:ext>
            </p:extLst>
          </p:nvPr>
        </p:nvGraphicFramePr>
        <p:xfrm>
          <a:off x="-12700" y="2971800"/>
          <a:ext cx="914400" cy="771525"/>
        </p:xfrm>
        <a:graphic>
          <a:graphicData uri="http://schemas.openxmlformats.org/presentationml/2006/ole">
            <mc:AlternateContent xmlns:mc="http://schemas.openxmlformats.org/markup-compatibility/2006">
              <mc:Choice xmlns:v="urn:schemas-microsoft-com:vml" Requires="v">
                <p:oleObj spid="_x0000_s157000" name="Acrobat Document" showAsIcon="1" r:id="rId4" imgW="914400" imgH="771480" progId="AcroExch.Document.11">
                  <p:embed/>
                </p:oleObj>
              </mc:Choice>
              <mc:Fallback>
                <p:oleObj name="Acrobat Document" showAsIcon="1" r:id="rId4" imgW="914400" imgH="771480" progId="AcroExch.Document.11">
                  <p:embed/>
                  <p:pic>
                    <p:nvPicPr>
                      <p:cNvPr id="0" name=""/>
                      <p:cNvPicPr>
                        <a:picLocks noChangeAspect="1" noChangeArrowheads="1"/>
                      </p:cNvPicPr>
                      <p:nvPr/>
                    </p:nvPicPr>
                    <p:blipFill>
                      <a:blip r:embed="rId5"/>
                      <a:srcRect/>
                      <a:stretch>
                        <a:fillRect/>
                      </a:stretch>
                    </p:blipFill>
                    <p:spPr bwMode="auto">
                      <a:xfrm>
                        <a:off x="-12700" y="29718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26865682"/>
              </p:ext>
            </p:extLst>
          </p:nvPr>
        </p:nvGraphicFramePr>
        <p:xfrm>
          <a:off x="0" y="4495800"/>
          <a:ext cx="914400" cy="771525"/>
        </p:xfrm>
        <a:graphic>
          <a:graphicData uri="http://schemas.openxmlformats.org/presentationml/2006/ole">
            <mc:AlternateContent xmlns:mc="http://schemas.openxmlformats.org/markup-compatibility/2006">
              <mc:Choice xmlns:v="urn:schemas-microsoft-com:vml" Requires="v">
                <p:oleObj spid="_x0000_s157001"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495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802.1AS </a:t>
            </a:r>
            <a:r>
              <a:rPr lang="en-AU" dirty="0">
                <a:solidFill>
                  <a:schemeClr val="accent6"/>
                </a:solidFill>
              </a:rPr>
              <a:t>passed in Dec 2013 and FDIS comment resolution </a:t>
            </a:r>
            <a:r>
              <a:rPr lang="en-AU" dirty="0">
                <a:solidFill>
                  <a:schemeClr val="accent6"/>
                </a:solidFill>
              </a:rPr>
              <a:t>is complete</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p>
          <a:p>
            <a:pPr lvl="1"/>
            <a:r>
              <a:rPr lang="en-AU" dirty="0" smtClean="0"/>
              <a:t>Submission in N15590</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comments in process</a:t>
            </a: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3"/>
              </a:rPr>
              <a:t>FDIS comment responses </a:t>
            </a:r>
            <a:r>
              <a:rPr lang="en-AU" dirty="0"/>
              <a:t>were approved by 802.1 </a:t>
            </a:r>
            <a:r>
              <a:rPr lang="en-AU" dirty="0" smtClean="0"/>
              <a:t>WG </a:t>
            </a:r>
            <a:r>
              <a:rPr lang="en-AU" dirty="0"/>
              <a:t>in March 2014</a:t>
            </a:r>
            <a:r>
              <a:rPr lang="en-AU" dirty="0" smtClean="0"/>
              <a:t>, </a:t>
            </a:r>
            <a:r>
              <a:rPr lang="en-AU" dirty="0"/>
              <a:t>but not have not yet been liaised to SC6</a:t>
            </a:r>
          </a:p>
          <a:p>
            <a:pPr lvl="1"/>
            <a:r>
              <a:rPr lang="en-AU" dirty="0" smtClean="0"/>
              <a:t>Standard </a:t>
            </a:r>
            <a:r>
              <a:rPr lang="en-AU" dirty="0" smtClean="0">
                <a:solidFill>
                  <a:srgbClr val="FF0000"/>
                </a:solidFill>
              </a:rPr>
              <a:t>was</a:t>
            </a:r>
            <a:r>
              <a:rPr lang="en-AU" dirty="0" smtClean="0"/>
              <a:t> published </a:t>
            </a:r>
            <a:r>
              <a:rPr lang="en-AU" dirty="0"/>
              <a:t>as ISO/IEC 8802-1AS:2014 on 15 March</a:t>
            </a:r>
            <a:endParaRPr lang="en-AU" dirty="0">
              <a:solidFill>
                <a:srgbClr val="FF0000"/>
              </a:solidFill>
            </a:endParaRPr>
          </a:p>
          <a:p>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37658029"/>
              </p:ext>
            </p:extLst>
          </p:nvPr>
        </p:nvGraphicFramePr>
        <p:xfrm>
          <a:off x="0" y="3124200"/>
          <a:ext cx="914400" cy="771525"/>
        </p:xfrm>
        <a:graphic>
          <a:graphicData uri="http://schemas.openxmlformats.org/presentationml/2006/ole">
            <mc:AlternateContent xmlns:mc="http://schemas.openxmlformats.org/markup-compatibility/2006">
              <mc:Choice xmlns:v="urn:schemas-microsoft-com:vml" Requires="v">
                <p:oleObj spid="_x0000_s158012"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31242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918717208"/>
              </p:ext>
            </p:extLst>
          </p:nvPr>
        </p:nvGraphicFramePr>
        <p:xfrm>
          <a:off x="-12700" y="4419600"/>
          <a:ext cx="914400" cy="771525"/>
        </p:xfrm>
        <a:graphic>
          <a:graphicData uri="http://schemas.openxmlformats.org/presentationml/2006/ole">
            <mc:AlternateContent xmlns:mc="http://schemas.openxmlformats.org/markup-compatibility/2006">
              <mc:Choice xmlns:v="urn:schemas-microsoft-com:vml" Requires="v">
                <p:oleObj spid="_x0000_s158013"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127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FDIS on </a:t>
            </a:r>
            <a:r>
              <a:rPr lang="en-AU" dirty="0" smtClean="0">
                <a:solidFill>
                  <a:schemeClr val="accent6"/>
                </a:solidFill>
              </a:rPr>
              <a:t>802.11ae passed in Jan 2014 and comment resolution will </a:t>
            </a:r>
            <a:r>
              <a:rPr lang="en-AU" dirty="0" smtClean="0">
                <a:solidFill>
                  <a:schemeClr val="accent6"/>
                </a:solidFill>
              </a:rPr>
              <a:t>finish in May </a:t>
            </a:r>
            <a:r>
              <a:rPr lang="en-AU" dirty="0" smtClean="0">
                <a:solidFill>
                  <a:schemeClr val="accent6"/>
                </a:solidFill>
              </a:rPr>
              <a:t>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will be considered at this meeting</a:t>
            </a:r>
          </a:p>
          <a:p>
            <a:pPr lvl="2"/>
            <a:r>
              <a:rPr lang="en-AU" dirty="0"/>
              <a:t>See </a:t>
            </a:r>
            <a:r>
              <a:rPr lang="en-AU" dirty="0">
                <a:hlinkClick r:id="rId3"/>
              </a:rPr>
              <a:t>11-14-0552-00</a:t>
            </a:r>
            <a:endParaRPr lang="en-AU" dirty="0"/>
          </a:p>
          <a:p>
            <a:pPr lvl="1"/>
            <a:r>
              <a:rPr lang="en-AU" dirty="0" smtClean="0"/>
              <a:t>Standard </a:t>
            </a:r>
            <a:r>
              <a:rPr lang="en-AU" dirty="0"/>
              <a:t>will be published as </a:t>
            </a:r>
            <a:r>
              <a:rPr lang="en-AU" dirty="0" smtClean="0">
                <a:solidFill>
                  <a:srgbClr val="FF0000"/>
                </a:solidFill>
              </a:rPr>
              <a:t>&lt;what&gt;</a:t>
            </a:r>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12889813"/>
              </p:ext>
            </p:extLst>
          </p:nvPr>
        </p:nvGraphicFramePr>
        <p:xfrm>
          <a:off x="76200" y="3124200"/>
          <a:ext cx="914400" cy="771525"/>
        </p:xfrm>
        <a:graphic>
          <a:graphicData uri="http://schemas.openxmlformats.org/presentationml/2006/ole">
            <mc:AlternateContent xmlns:mc="http://schemas.openxmlformats.org/markup-compatibility/2006">
              <mc:Choice xmlns:v="urn:schemas-microsoft-com:vml" Requires="v">
                <p:oleObj spid="_x0000_s154889" name="Acrobat Document" showAsIcon="1" r:id="rId4" imgW="914400" imgH="771480" progId="AcroExch.Document.7">
                  <p:embed/>
                </p:oleObj>
              </mc:Choice>
              <mc:Fallback>
                <p:oleObj name="Acrobat Document" showAsIcon="1" r:id="rId4" imgW="914400" imgH="771480"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124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440164280"/>
              </p:ext>
            </p:extLst>
          </p:nvPr>
        </p:nvGraphicFramePr>
        <p:xfrm>
          <a:off x="31376" y="4495800"/>
          <a:ext cx="914400" cy="771525"/>
        </p:xfrm>
        <a:graphic>
          <a:graphicData uri="http://schemas.openxmlformats.org/presentationml/2006/ole">
            <mc:AlternateContent xmlns:mc="http://schemas.openxmlformats.org/markup-compatibility/2006">
              <mc:Choice xmlns:v="urn:schemas-microsoft-com:vml" Requires="v">
                <p:oleObj spid="_x0000_s154890"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31376" y="4495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8852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dirty="0" smtClean="0"/>
              <a:t>All participants in this meeting have certain obligations under the IEEE-SA Patent Policy (</a:t>
            </a:r>
            <a:r>
              <a:rPr lang="en-GB" dirty="0" smtClean="0"/>
              <a:t>IEEE-SA SB Bylaws sub-clause 6.2)</a:t>
            </a:r>
            <a:r>
              <a:rPr lang="en-US" dirty="0" smtClean="0"/>
              <a:t>. Participants: </a:t>
            </a:r>
          </a:p>
          <a:p>
            <a:pPr lvl="2"/>
            <a:r>
              <a:rPr lang="en-US" dirty="0"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dirty="0" smtClean="0"/>
              <a:t>“Personal awareness” means that the participant “is personally aware that the holder may have a potential Essential Patent Claim,” even if the participant is not personally aware of the specific patents or patent claims</a:t>
            </a:r>
          </a:p>
          <a:p>
            <a:pPr lvl="2"/>
            <a:r>
              <a:rPr lang="en-US" dirty="0"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dirty="0" smtClean="0"/>
              <a:t>The above does not apply if the patent claim is already the subject of an Accepted Letter of Assurance that applies to the proposed standard(s) under consideration by this group</a:t>
            </a:r>
          </a:p>
          <a:p>
            <a:pPr lvl="1"/>
            <a:r>
              <a:rPr lang="en-US" dirty="0" smtClean="0"/>
              <a:t>Early identification of holders of potential Essential Patent Claims is strongly encouraged; there is no duty to perform a patent search</a:t>
            </a:r>
            <a:endParaRPr lang="en-AU" dirty="0"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a:t>
            </a:r>
            <a:r>
              <a:rPr lang="en-AU" dirty="0">
                <a:solidFill>
                  <a:schemeClr val="accent6"/>
                </a:solidFill>
              </a:rPr>
              <a:t>on </a:t>
            </a:r>
            <a:r>
              <a:rPr lang="en-AU" dirty="0" smtClean="0">
                <a:solidFill>
                  <a:schemeClr val="accent6"/>
                </a:solidFill>
              </a:rPr>
              <a:t>802.11ad passed in </a:t>
            </a:r>
            <a:r>
              <a:rPr lang="en-AU" dirty="0">
                <a:solidFill>
                  <a:schemeClr val="accent6"/>
                </a:solidFill>
              </a:rPr>
              <a:t>Jan 2014 and comment resolution will </a:t>
            </a:r>
            <a:r>
              <a:rPr lang="en-AU" dirty="0" smtClean="0">
                <a:solidFill>
                  <a:schemeClr val="accent6"/>
                </a:solidFill>
              </a:rPr>
              <a:t>finish in May 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will be considered </a:t>
            </a:r>
            <a:r>
              <a:rPr lang="en-AU" dirty="0" smtClean="0"/>
              <a:t>at </a:t>
            </a:r>
            <a:r>
              <a:rPr lang="en-AU" dirty="0"/>
              <a:t>this meeting</a:t>
            </a:r>
          </a:p>
          <a:p>
            <a:pPr lvl="2"/>
            <a:r>
              <a:rPr lang="en-AU" dirty="0"/>
              <a:t>See </a:t>
            </a:r>
            <a:r>
              <a:rPr lang="en-AU" dirty="0">
                <a:hlinkClick r:id="rId3"/>
              </a:rPr>
              <a:t>11-14-0552-00</a:t>
            </a:r>
            <a:endParaRPr lang="en-AU" dirty="0"/>
          </a:p>
          <a:p>
            <a:pPr lvl="1"/>
            <a:r>
              <a:rPr lang="en-AU" dirty="0" smtClean="0"/>
              <a:t>Standard </a:t>
            </a:r>
            <a:r>
              <a:rPr lang="en-AU" dirty="0"/>
              <a:t>will be published as </a:t>
            </a:r>
            <a:r>
              <a:rPr lang="en-AU" dirty="0">
                <a:solidFill>
                  <a:srgbClr val="FF0000"/>
                </a:solidFill>
              </a:rPr>
              <a:t>&lt;</a:t>
            </a:r>
            <a:r>
              <a:rPr lang="en-AU" dirty="0" smtClean="0">
                <a:solidFill>
                  <a:srgbClr val="FF0000"/>
                </a:solidFill>
              </a:rPr>
              <a:t>what&gt;</a:t>
            </a:r>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80569233"/>
              </p:ext>
            </p:extLst>
          </p:nvPr>
        </p:nvGraphicFramePr>
        <p:xfrm>
          <a:off x="0" y="3124200"/>
          <a:ext cx="914400" cy="771525"/>
        </p:xfrm>
        <a:graphic>
          <a:graphicData uri="http://schemas.openxmlformats.org/presentationml/2006/ole">
            <mc:AlternateContent xmlns:mc="http://schemas.openxmlformats.org/markup-compatibility/2006">
              <mc:Choice xmlns:v="urn:schemas-microsoft-com:vml" Requires="v">
                <p:oleObj spid="_x0000_s153875" name="Acrobat Document" showAsIcon="1" r:id="rId4" imgW="914400" imgH="771480" progId="AcroExch.Document.7">
                  <p:embed/>
                </p:oleObj>
              </mc:Choice>
              <mc:Fallback>
                <p:oleObj name="Acrobat Document" showAsIcon="1" r:id="rId4" imgW="914400" imgH="771480"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24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631901206"/>
              </p:ext>
            </p:extLst>
          </p:nvPr>
        </p:nvGraphicFramePr>
        <p:xfrm>
          <a:off x="0" y="4648200"/>
          <a:ext cx="914400" cy="771525"/>
        </p:xfrm>
        <a:graphic>
          <a:graphicData uri="http://schemas.openxmlformats.org/presentationml/2006/ole">
            <mc:AlternateContent xmlns:mc="http://schemas.openxmlformats.org/markup-compatibility/2006">
              <mc:Choice xmlns:v="urn:schemas-microsoft-com:vml" Requires="v">
                <p:oleObj spid="_x0000_s153876"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solidFill>
                  <a:schemeClr val="accent6"/>
                </a:solidFill>
              </a:rPr>
              <a:t>802.11aa passed in </a:t>
            </a:r>
            <a:r>
              <a:rPr lang="en-AU" dirty="0">
                <a:solidFill>
                  <a:schemeClr val="accent6"/>
                </a:solidFill>
              </a:rPr>
              <a:t>Jan 2014 and comment resolution will </a:t>
            </a:r>
            <a:r>
              <a:rPr lang="en-AU" dirty="0" smtClean="0">
                <a:solidFill>
                  <a:schemeClr val="accent6"/>
                </a:solidFill>
              </a:rPr>
              <a:t>finish in May 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will be considered </a:t>
            </a:r>
            <a:r>
              <a:rPr lang="en-AU" dirty="0" smtClean="0"/>
              <a:t>at </a:t>
            </a:r>
            <a:r>
              <a:rPr lang="en-AU" dirty="0"/>
              <a:t>this meeting</a:t>
            </a:r>
          </a:p>
          <a:p>
            <a:pPr lvl="2"/>
            <a:r>
              <a:rPr lang="en-AU" dirty="0"/>
              <a:t>See </a:t>
            </a:r>
            <a:r>
              <a:rPr lang="en-AU" dirty="0" smtClean="0">
                <a:hlinkClick r:id="rId3"/>
              </a:rPr>
              <a:t>11-14-0552-00</a:t>
            </a:r>
            <a:endParaRPr lang="en-AU" dirty="0"/>
          </a:p>
          <a:p>
            <a:pPr lvl="1"/>
            <a:r>
              <a:rPr lang="en-AU" dirty="0" smtClean="0"/>
              <a:t>Standard </a:t>
            </a:r>
            <a:r>
              <a:rPr lang="en-AU" dirty="0"/>
              <a:t>will be published as </a:t>
            </a:r>
            <a:r>
              <a:rPr lang="en-AU" dirty="0">
                <a:solidFill>
                  <a:srgbClr val="FF0000"/>
                </a:solidFill>
              </a:rPr>
              <a:t>&lt;what</a:t>
            </a:r>
            <a:r>
              <a:rPr lang="en-AU" dirty="0" smtClean="0">
                <a:solidFill>
                  <a:srgbClr val="FF0000"/>
                </a:solidFill>
              </a:rPr>
              <a:t>&gt;</a:t>
            </a:r>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694455546"/>
              </p:ext>
            </p:extLst>
          </p:nvPr>
        </p:nvGraphicFramePr>
        <p:xfrm>
          <a:off x="76200" y="3124200"/>
          <a:ext cx="914400" cy="771525"/>
        </p:xfrm>
        <a:graphic>
          <a:graphicData uri="http://schemas.openxmlformats.org/presentationml/2006/ole">
            <mc:AlternateContent xmlns:mc="http://schemas.openxmlformats.org/markup-compatibility/2006">
              <mc:Choice xmlns:v="urn:schemas-microsoft-com:vml" Requires="v">
                <p:oleObj spid="_x0000_s152848"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76200" y="31242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251711491"/>
              </p:ext>
            </p:extLst>
          </p:nvPr>
        </p:nvGraphicFramePr>
        <p:xfrm>
          <a:off x="76200" y="4419600"/>
          <a:ext cx="914400" cy="771525"/>
        </p:xfrm>
        <a:graphic>
          <a:graphicData uri="http://schemas.openxmlformats.org/presentationml/2006/ole">
            <mc:AlternateContent xmlns:mc="http://schemas.openxmlformats.org/markup-compatibility/2006">
              <mc:Choice xmlns:v="urn:schemas-microsoft-com:vml" Requires="v">
                <p:oleObj spid="_x0000_s152849"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762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802.3-2012 </a:t>
            </a:r>
            <a:r>
              <a:rPr lang="en-AU" dirty="0" smtClean="0"/>
              <a:t>passed in Feb 2014, and no </a:t>
            </a:r>
            <a:r>
              <a:rPr lang="en-AU" dirty="0" smtClean="0">
                <a:solidFill>
                  <a:schemeClr val="accent6"/>
                </a:solidFill>
              </a:rPr>
              <a:t>comment </a:t>
            </a:r>
            <a:r>
              <a:rPr lang="en-AU" dirty="0">
                <a:solidFill>
                  <a:schemeClr val="accent6"/>
                </a:solidFill>
              </a:rPr>
              <a:t>resolution </a:t>
            </a:r>
            <a:r>
              <a:rPr lang="en-AU" dirty="0" smtClean="0">
                <a:solidFill>
                  <a:schemeClr val="accent6"/>
                </a:solidFill>
              </a:rPr>
              <a:t>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a:t>
            </a:r>
            <a:r>
              <a:rPr lang="en-AU" dirty="0" smtClean="0">
                <a:solidFill>
                  <a:srgbClr val="00B050"/>
                </a:solidFill>
              </a:rPr>
              <a:t>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comments in process</a:t>
            </a: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will be published as </a:t>
            </a:r>
            <a:r>
              <a:rPr lang="en-AU" dirty="0">
                <a:solidFill>
                  <a:srgbClr val="FF0000"/>
                </a:solidFill>
              </a:rPr>
              <a:t>&lt;what</a:t>
            </a:r>
            <a:r>
              <a:rPr lang="en-AU" dirty="0" smtClean="0">
                <a:solidFill>
                  <a:srgbClr val="FF0000"/>
                </a:solidFill>
              </a:rPr>
              <a:t>&gt;</a:t>
            </a:r>
          </a:p>
          <a:p>
            <a:pPr lvl="1"/>
            <a:r>
              <a:rPr lang="en-AU" dirty="0" smtClean="0"/>
              <a:t>The name of the standard will be corrected as an editorial action by ISO editorial staff</a:t>
            </a:r>
            <a:endParaRPr lang="en-AU" dirty="0"/>
          </a:p>
          <a:p>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324029880"/>
              </p:ext>
            </p:extLst>
          </p:nvPr>
        </p:nvGraphicFramePr>
        <p:xfrm>
          <a:off x="0" y="2971800"/>
          <a:ext cx="914400" cy="771525"/>
        </p:xfrm>
        <a:graphic>
          <a:graphicData uri="http://schemas.openxmlformats.org/presentationml/2006/ole">
            <mc:AlternateContent xmlns:mc="http://schemas.openxmlformats.org/markup-compatibility/2006">
              <mc:Choice xmlns:v="urn:schemas-microsoft-com:vml" Requires="v">
                <p:oleObj spid="_x0000_s14969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971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00238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Pre-</a:t>
            </a:r>
            <a:r>
              <a:rPr lang="en-AU" dirty="0" smtClean="0"/>
              <a:t>ballot </a:t>
            </a:r>
            <a:r>
              <a:rPr lang="en-AU" dirty="0" smtClean="0"/>
              <a:t>on </a:t>
            </a:r>
            <a:r>
              <a:rPr lang="en-AU" dirty="0" smtClean="0"/>
              <a:t>802.1AEbw passed pre-ballot in Jan 2014, and </a:t>
            </a:r>
            <a:r>
              <a:rPr lang="en-AU" dirty="0">
                <a:solidFill>
                  <a:schemeClr val="accent6"/>
                </a:solidFill>
              </a:rPr>
              <a:t>comment resolution </a:t>
            </a:r>
            <a:r>
              <a:rPr lang="en-AU" dirty="0" smtClean="0">
                <a:solidFill>
                  <a:schemeClr val="accent6"/>
                </a:solidFill>
              </a:rPr>
              <a:t>is complete</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comments liaised</a:t>
            </a:r>
            <a:endParaRPr lang="en-AU" dirty="0" smtClean="0"/>
          </a:p>
          <a:p>
            <a:pPr lvl="1"/>
            <a:r>
              <a:rPr lang="en-AU" dirty="0" smtClean="0"/>
              <a:t>Pre-ballot on </a:t>
            </a:r>
            <a:r>
              <a:rPr lang="en-AU" dirty="0"/>
              <a:t>802.1AEbw </a:t>
            </a:r>
            <a:r>
              <a:rPr lang="en-AU" dirty="0" smtClean="0"/>
              <a:t>(</a:t>
            </a:r>
            <a:r>
              <a:rPr lang="en-AU" dirty="0" smtClean="0">
                <a:solidFill>
                  <a:srgbClr val="FF0000"/>
                </a:solidFill>
              </a:rPr>
              <a:t>N15xxx</a:t>
            </a:r>
            <a:r>
              <a:rPr lang="en-AU" dirty="0" smtClean="0"/>
              <a:t>) </a:t>
            </a:r>
            <a:r>
              <a:rPr lang="en-AU" dirty="0" smtClean="0"/>
              <a:t>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a:hlinkClick r:id="rId3"/>
              </a:rPr>
              <a:t>FDIS comment responses </a:t>
            </a:r>
            <a:r>
              <a:rPr lang="en-AU" dirty="0"/>
              <a:t>were approved by 802.1 WG in March 2014, but not have not yet been liaised to SC6</a:t>
            </a:r>
          </a:p>
          <a:p>
            <a:pPr lvl="2"/>
            <a:endParaRPr lang="en-AU"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54577209"/>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170055"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Pre-ballot on </a:t>
            </a:r>
            <a:r>
              <a:rPr lang="en-AU" dirty="0" smtClean="0"/>
              <a:t>802.1AEbn passed in Feb 2014, and </a:t>
            </a:r>
            <a:r>
              <a:rPr lang="en-AU" dirty="0" smtClean="0">
                <a:solidFill>
                  <a:schemeClr val="accent6"/>
                </a:solidFill>
              </a:rPr>
              <a:t>comment resolution </a:t>
            </a:r>
            <a:r>
              <a:rPr lang="en-AU" dirty="0" smtClean="0">
                <a:solidFill>
                  <a:schemeClr val="accent6"/>
                </a:solidFill>
              </a:rPr>
              <a:t>is complete</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comments liaised</a:t>
            </a:r>
            <a:endParaRPr lang="en-AU" dirty="0"/>
          </a:p>
          <a:p>
            <a:pPr lvl="1"/>
            <a:r>
              <a:rPr lang="en-AU" dirty="0"/>
              <a:t>Pre-ballot </a:t>
            </a:r>
            <a:r>
              <a:rPr lang="en-AU" dirty="0" smtClean="0"/>
              <a:t>on </a:t>
            </a:r>
            <a:r>
              <a:rPr lang="en-AU" dirty="0" smtClean="0"/>
              <a:t>802.1AEbn (</a:t>
            </a:r>
            <a:r>
              <a:rPr lang="en-AU" dirty="0" smtClean="0">
                <a:solidFill>
                  <a:srgbClr val="FF0000"/>
                </a:solidFill>
              </a:rPr>
              <a:t>N15xxx</a:t>
            </a:r>
            <a:r>
              <a:rPr lang="en-AU" dirty="0" smtClean="0"/>
              <a:t>)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a:hlinkClick r:id="rId3"/>
              </a:rPr>
              <a:t>FDIS comment responses </a:t>
            </a:r>
            <a:r>
              <a:rPr lang="en-AU" dirty="0"/>
              <a:t>were approved by 802.1 WG in March 2014, but not have not yet been liaised to SC6</a:t>
            </a:r>
          </a:p>
          <a:p>
            <a:pPr lvl="2"/>
            <a:endParaRPr lang="en-AU" dirty="0"/>
          </a:p>
          <a:p>
            <a:pPr lvl="2"/>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1213465327"/>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169039"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Pre-ballot on 802.22 </a:t>
            </a:r>
            <a:r>
              <a:rPr lang="en-AU" dirty="0" smtClean="0">
                <a:solidFill>
                  <a:srgbClr val="FF0000"/>
                </a:solidFill>
              </a:rPr>
              <a:t>passed</a:t>
            </a:r>
            <a:r>
              <a:rPr lang="en-AU" dirty="0" smtClean="0"/>
              <a:t> pre-ballot in </a:t>
            </a:r>
            <a:r>
              <a:rPr lang="en-AU" dirty="0" smtClean="0"/>
              <a:t>May 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comments liaised</a:t>
            </a:r>
            <a:endParaRPr lang="en-AU" dirty="0" smtClean="0"/>
          </a:p>
          <a:p>
            <a:pPr lvl="1"/>
            <a:r>
              <a:rPr lang="en-AU" dirty="0" smtClean="0"/>
              <a:t>Pre-ballot on </a:t>
            </a:r>
            <a:r>
              <a:rPr lang="en-AU" dirty="0" smtClean="0"/>
              <a:t>802.22 (</a:t>
            </a:r>
            <a:r>
              <a:rPr lang="en-AU" dirty="0" smtClean="0">
                <a:solidFill>
                  <a:srgbClr val="FF0000"/>
                </a:solidFill>
              </a:rPr>
              <a:t>N15xxx</a:t>
            </a:r>
            <a:r>
              <a:rPr lang="en-AU" dirty="0" smtClean="0"/>
              <a:t>) </a:t>
            </a:r>
            <a:r>
              <a:rPr lang="en-AU" dirty="0" smtClean="0">
                <a:solidFill>
                  <a:srgbClr val="FF0000"/>
                </a:solidFill>
              </a:rPr>
              <a:t>passed</a:t>
            </a:r>
            <a:r>
              <a:rPr lang="en-AU" dirty="0" smtClean="0"/>
              <a:t> in </a:t>
            </a:r>
            <a:r>
              <a:rPr lang="en-AU" dirty="0" smtClean="0"/>
              <a:t>May 2014</a:t>
            </a:r>
            <a:endParaRPr lang="en-AU" dirty="0" smtClean="0"/>
          </a:p>
          <a:p>
            <a:pPr lvl="2"/>
            <a:r>
              <a:rPr lang="en-AU" dirty="0" smtClean="0"/>
              <a:t>Voting results </a:t>
            </a:r>
            <a:r>
              <a:rPr lang="en-AU" dirty="0"/>
              <a:t>in </a:t>
            </a:r>
            <a:r>
              <a:rPr lang="en-AU" dirty="0">
                <a:solidFill>
                  <a:srgbClr val="FF0000"/>
                </a:solidFill>
              </a:rPr>
              <a:t>N15xxx</a:t>
            </a:r>
            <a:endParaRPr lang="en-AU" dirty="0" smtClean="0"/>
          </a:p>
          <a:p>
            <a:pPr lvl="2"/>
            <a:r>
              <a:rPr lang="en-AU" dirty="0" smtClean="0"/>
              <a:t>Passed </a:t>
            </a:r>
            <a:r>
              <a:rPr lang="en-AU" dirty="0" smtClean="0">
                <a:solidFill>
                  <a:srgbClr val="FF0000"/>
                </a:solidFill>
              </a:rPr>
              <a:t>y/n/a</a:t>
            </a:r>
            <a:endParaRPr lang="en-AU" dirty="0"/>
          </a:p>
          <a:p>
            <a:pPr lvl="1"/>
            <a:r>
              <a:rPr lang="en-AU" dirty="0" smtClean="0"/>
              <a:t>Note: the IEEE 802 liaison will need to suggest that SC6 </a:t>
            </a:r>
            <a:r>
              <a:rPr lang="en-AU" dirty="0" err="1" smtClean="0"/>
              <a:t>passs</a:t>
            </a:r>
            <a:r>
              <a:rPr lang="en-AU" dirty="0" smtClean="0"/>
              <a:t> a motion </a:t>
            </a:r>
            <a:r>
              <a:rPr lang="en-AU" dirty="0" err="1" smtClean="0"/>
              <a:t>wrt</a:t>
            </a:r>
            <a:r>
              <a:rPr lang="en-AU" dirty="0" smtClean="0"/>
              <a:t> 802.22 similar to those on 802.1/3/11, which gave maintenance responsibility to the IEEE 802 WGs; this can be done in July</a:t>
            </a:r>
            <a:endParaRPr lang="en-AU" dirty="0" smtClean="0"/>
          </a:p>
        </p:txBody>
      </p:sp>
    </p:spTree>
    <p:extLst>
      <p:ext uri="{BB962C8B-B14F-4D97-AF65-F5344CB8AC3E}">
        <p14:creationId xmlns:p14="http://schemas.microsoft.com/office/powerpoint/2010/main" val="842333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of security presentations based on </a:t>
            </a:r>
            <a:r>
              <a:rPr lang="en-AU" dirty="0" err="1" smtClean="0"/>
              <a:t>TePA</a:t>
            </a:r>
            <a:r>
              <a:rPr lang="en-AU" dirty="0" smtClean="0"/>
              <a:t>  have been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83726564"/>
              </p:ext>
            </p:extLst>
          </p:nvPr>
        </p:nvGraphicFramePr>
        <p:xfrm>
          <a:off x="685800" y="1981200"/>
          <a:ext cx="7772400" cy="3962400"/>
        </p:xfrm>
        <a:graphic>
          <a:graphicData uri="http://schemas.openxmlformats.org/drawingml/2006/table">
            <a:tbl>
              <a:tblPr firstRow="1" bandRow="1">
                <a:tableStyleId>{5C22544A-7EE6-4342-B048-85BDC9FD1C3A}</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smtClean="0">
                        <a:solidFill>
                          <a:srgbClr val="FF0000"/>
                        </a:solidFill>
                      </a:endParaRPr>
                    </a:p>
                    <a:p>
                      <a:r>
                        <a:rPr lang="en-AU" sz="1600" dirty="0" smtClean="0">
                          <a:solidFill>
                            <a:srgbClr val="FF0000"/>
                          </a:solidFill>
                        </a:rPr>
                        <a:t>What</a:t>
                      </a:r>
                      <a:r>
                        <a:rPr lang="en-AU" sz="1600" baseline="0" dirty="0" smtClean="0">
                          <a:solidFill>
                            <a:srgbClr val="FF0000"/>
                          </a:solidFill>
                        </a:rPr>
                        <a:t> type?</a:t>
                      </a:r>
                      <a:endParaRPr lang="en-AU" sz="1600" dirty="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 (can we get a translation?)</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36</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has been no further action on any of the </a:t>
            </a:r>
            <a:r>
              <a:rPr lang="en-AU" dirty="0" err="1" smtClean="0"/>
              <a:t>TePA</a:t>
            </a:r>
            <a:r>
              <a:rPr lang="en-AU" dirty="0" smtClean="0"/>
              <a:t> based proposals</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 China NB has been threatening NP proposals for the various </a:t>
            </a:r>
            <a:r>
              <a:rPr lang="en-AU" dirty="0" err="1" smtClean="0"/>
              <a:t>TePA</a:t>
            </a:r>
            <a:r>
              <a:rPr lang="en-AU" dirty="0" smtClean="0"/>
              <a:t> based proposals</a:t>
            </a:r>
          </a:p>
          <a:p>
            <a:pPr lvl="2"/>
            <a:r>
              <a:rPr lang="en-AU" dirty="0" smtClean="0"/>
              <a:t>WAPI, </a:t>
            </a:r>
            <a:r>
              <a:rPr lang="en-AU" dirty="0" err="1" smtClean="0"/>
              <a:t>TLSec</a:t>
            </a:r>
            <a:r>
              <a:rPr lang="en-AU" dirty="0" smtClean="0"/>
              <a:t>, TEPA-AC, TAAA, </a:t>
            </a:r>
            <a:r>
              <a:rPr lang="en-AU" dirty="0" err="1" smtClean="0"/>
              <a:t>TISec</a:t>
            </a:r>
            <a:endParaRPr lang="en-AU" dirty="0" smtClean="0"/>
          </a:p>
          <a:p>
            <a:pPr lvl="1"/>
            <a:r>
              <a:rPr lang="en-AU" dirty="0" smtClean="0"/>
              <a:t>So far no NPs have been proposed</a:t>
            </a:r>
          </a:p>
          <a:p>
            <a:pPr lvl="2"/>
            <a:r>
              <a:rPr lang="en-AU" dirty="0" smtClean="0"/>
              <a:t>Except WAPI, which was withdrawn in 2012 after much controversy</a:t>
            </a:r>
          </a:p>
          <a:p>
            <a:pPr lvl="1"/>
            <a:r>
              <a:rPr lang="en-AU" dirty="0" smtClean="0"/>
              <a:t>It is possible that the China NB may now propose NPs after their Snowden </a:t>
            </a:r>
            <a:r>
              <a:rPr lang="en-AU" dirty="0" smtClean="0"/>
              <a:t>presentation in Ottawa in Feb 2014</a:t>
            </a:r>
            <a:endParaRPr lang="en-AU" dirty="0" smtClean="0"/>
          </a:p>
          <a:p>
            <a:pPr lvl="1"/>
            <a:r>
              <a:rPr lang="en-AU" dirty="0" smtClean="0"/>
              <a:t>However, any such NPs face a variety of difficulties</a:t>
            </a:r>
          </a:p>
          <a:p>
            <a:pPr lvl="2"/>
            <a:r>
              <a:rPr lang="en-AU" dirty="0" smtClean="0"/>
              <a:t>Snowden is a very weak </a:t>
            </a:r>
            <a:r>
              <a:rPr lang="en-AU" dirty="0" smtClean="0"/>
              <a:t>justification for a problem </a:t>
            </a:r>
            <a:r>
              <a:rPr lang="en-AU" dirty="0" smtClean="0"/>
              <a:t>best handled by open &amp; transparent standards</a:t>
            </a:r>
          </a:p>
          <a:p>
            <a:pPr lvl="2"/>
            <a:r>
              <a:rPr lang="en-AU" dirty="0" smtClean="0"/>
              <a:t>There are no known technical or market </a:t>
            </a:r>
            <a:r>
              <a:rPr lang="en-AU" dirty="0" smtClean="0"/>
              <a:t>justifications for these NPs</a:t>
            </a:r>
            <a:endParaRPr lang="en-AU" dirty="0" smtClean="0"/>
          </a:p>
          <a:p>
            <a:pPr lvl="2"/>
            <a:r>
              <a:rPr lang="en-AU" dirty="0" smtClean="0"/>
              <a:t>It will be very difficult to identify 5 interested experts from 5 </a:t>
            </a:r>
            <a:r>
              <a:rPr lang="en-AU" dirty="0" smtClean="0"/>
              <a:t>NBs</a:t>
            </a:r>
            <a:endParaRPr lang="en-AU" dirty="0" smtClean="0"/>
          </a:p>
          <a:p>
            <a:pPr lvl="1"/>
            <a:r>
              <a:rPr lang="en-AU" dirty="0" smtClean="0"/>
              <a:t>If any NP is proposed by the China NB then the IEEE 802 will need to respond to it in detail and lobby SC6 NBs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8025362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has not gone away; it may be re-proposed in SC6 despite uncertainty about the process</a:t>
            </a:r>
            <a:endParaRPr lang="en-AU" dirty="0"/>
          </a:p>
        </p:txBody>
      </p:sp>
      <p:sp>
        <p:nvSpPr>
          <p:cNvPr id="3" name="Content Placeholder 2"/>
          <p:cNvSpPr>
            <a:spLocks noGrp="1"/>
          </p:cNvSpPr>
          <p:nvPr>
            <p:ph idx="1"/>
          </p:nvPr>
        </p:nvSpPr>
        <p:spPr/>
        <p:txBody>
          <a:bodyPr/>
          <a:lstStyle/>
          <a:p>
            <a:pPr lvl="1"/>
            <a:r>
              <a:rPr lang="en-AU" dirty="0" smtClean="0"/>
              <a:t>WAPI was cancelled as an NP proposal in early 2012</a:t>
            </a:r>
          </a:p>
          <a:p>
            <a:pPr lvl="1"/>
            <a:r>
              <a:rPr lang="en-AU" dirty="0" smtClean="0"/>
              <a:t>There was been little discussion of WAPI in SC6 since that time but there is a possibility it might be re-proposed</a:t>
            </a:r>
          </a:p>
          <a:p>
            <a:pPr lvl="1"/>
            <a:r>
              <a:rPr lang="en-AU" dirty="0" smtClean="0"/>
              <a:t>The process for re-proposing WAPI in SC6 is currently uncertain</a:t>
            </a:r>
          </a:p>
          <a:p>
            <a:pPr lvl="2"/>
            <a:r>
              <a:rPr lang="en-AU" dirty="0"/>
              <a:t>There is a </a:t>
            </a:r>
            <a:r>
              <a:rPr lang="en-AU" dirty="0" smtClean="0"/>
              <a:t>claim made at the Korea meeting in June 2013 </a:t>
            </a:r>
            <a:r>
              <a:rPr lang="en-AU" dirty="0"/>
              <a:t>that the WAPI NP could be </a:t>
            </a:r>
            <a:r>
              <a:rPr lang="en-AU" dirty="0" smtClean="0"/>
              <a:t>un-cancelled </a:t>
            </a:r>
            <a:r>
              <a:rPr lang="en-AU" dirty="0"/>
              <a:t>by a simple vote of SC6 </a:t>
            </a:r>
            <a:r>
              <a:rPr lang="en-AU" dirty="0" smtClean="0"/>
              <a:t>NBs …</a:t>
            </a:r>
          </a:p>
          <a:p>
            <a:pPr lvl="2"/>
            <a:r>
              <a:rPr lang="en-AU" dirty="0" smtClean="0"/>
              <a:t>… despite </a:t>
            </a:r>
            <a:r>
              <a:rPr lang="en-AU" dirty="0"/>
              <a:t>some ambiguity, </a:t>
            </a:r>
            <a:r>
              <a:rPr lang="en-AU" dirty="0" smtClean="0"/>
              <a:t>a good </a:t>
            </a:r>
            <a:r>
              <a:rPr lang="en-AU" dirty="0"/>
              <a:t>case could be made that un-cancelling the WAPI NP requires a new NP ballot </a:t>
            </a:r>
            <a:endParaRPr lang="en-AU" dirty="0" smtClean="0"/>
          </a:p>
          <a:p>
            <a:pPr lvl="1"/>
            <a:r>
              <a:rPr lang="en-AU" dirty="0"/>
              <a:t>WAPI has not gone </a:t>
            </a:r>
            <a:r>
              <a:rPr lang="en-AU" dirty="0" smtClean="0"/>
              <a:t>away</a:t>
            </a:r>
          </a:p>
          <a:p>
            <a:pPr lvl="2"/>
            <a:r>
              <a:rPr lang="en-AU" dirty="0"/>
              <a:t>I</a:t>
            </a:r>
            <a:r>
              <a:rPr lang="en-AU" dirty="0" smtClean="0"/>
              <a:t>t </a:t>
            </a:r>
            <a:r>
              <a:rPr lang="en-AU" dirty="0"/>
              <a:t>has ongoing support in </a:t>
            </a:r>
            <a:r>
              <a:rPr lang="en-AU" dirty="0" smtClean="0"/>
              <a:t>China …</a:t>
            </a:r>
          </a:p>
          <a:p>
            <a:pPr lvl="2"/>
            <a:r>
              <a:rPr lang="en-AU" dirty="0" smtClean="0"/>
              <a:t>… but </a:t>
            </a:r>
            <a:r>
              <a:rPr lang="en-AU" dirty="0"/>
              <a:t>WPA2 is being embraced by </a:t>
            </a:r>
            <a:r>
              <a:rPr lang="en-AU" dirty="0" smtClean="0"/>
              <a:t>Chinese </a:t>
            </a:r>
            <a:r>
              <a:rPr lang="en-AU" dirty="0"/>
              <a:t>SPs </a:t>
            </a:r>
            <a:r>
              <a:rPr lang="en-AU" dirty="0" smtClean="0"/>
              <a:t>anyway</a:t>
            </a:r>
          </a:p>
          <a:p>
            <a:pPr lvl="2"/>
            <a:r>
              <a:rPr lang="en-AU" dirty="0" smtClean="0"/>
              <a:t>… particularly as part of HS2.0 (based on 802.11u) </a:t>
            </a:r>
          </a:p>
          <a:p>
            <a:pPr lvl="2"/>
            <a:r>
              <a:rPr lang="en-AU" dirty="0"/>
              <a:t>WAPI will have ample government funding for the foreseeable future</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25220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security discussion between IEEE 802 and the Swiss NB is proceeding “glacially”</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A discussion has been  held between the IEEE 802 delegation to SC6 and the Swiss NB over many months on security issues …</a:t>
            </a:r>
          </a:p>
          <a:p>
            <a:pPr lvl="1"/>
            <a:r>
              <a:rPr lang="en-AU" dirty="0" smtClean="0"/>
              <a:t>… in an attempt to create a better understanding between the two sides</a:t>
            </a:r>
          </a:p>
          <a:p>
            <a:pPr lvl="1"/>
            <a:r>
              <a:rPr lang="en-AU" dirty="0" smtClean="0"/>
              <a:t>An early agreement (August 2013) was that each side should do some “homework”:</a:t>
            </a:r>
          </a:p>
          <a:p>
            <a:pPr lvl="2"/>
            <a:r>
              <a:rPr lang="en-AU" dirty="0" smtClean="0"/>
              <a:t>Dan Harkins: </a:t>
            </a:r>
            <a:r>
              <a:rPr lang="en-AU" dirty="0"/>
              <a:t>how certificates are used and validated in </a:t>
            </a:r>
            <a:r>
              <a:rPr lang="en-AU" dirty="0" smtClean="0"/>
              <a:t>802.1X/EAP-TLS</a:t>
            </a:r>
          </a:p>
          <a:p>
            <a:pPr lvl="2"/>
            <a:r>
              <a:rPr lang="en-AU" dirty="0" smtClean="0"/>
              <a:t>Hans </a:t>
            </a:r>
            <a:r>
              <a:rPr lang="en-AU" dirty="0" err="1" smtClean="0"/>
              <a:t>Thomman</a:t>
            </a:r>
            <a:r>
              <a:rPr lang="en-AU" dirty="0" smtClean="0"/>
              <a:t> </a:t>
            </a:r>
            <a:r>
              <a:rPr lang="en-AU" dirty="0"/>
              <a:t>how certificates are used and validated in </a:t>
            </a:r>
            <a:r>
              <a:rPr lang="en-AU" dirty="0" err="1"/>
              <a:t>TePA</a:t>
            </a:r>
            <a:r>
              <a:rPr lang="en-AU" dirty="0"/>
              <a:t> </a:t>
            </a:r>
            <a:endParaRPr lang="en-AU" dirty="0" smtClean="0"/>
          </a:p>
          <a:p>
            <a:pPr lvl="1"/>
            <a:r>
              <a:rPr lang="en-AU" dirty="0"/>
              <a:t>Dan </a:t>
            </a:r>
            <a:r>
              <a:rPr lang="en-AU" dirty="0" smtClean="0"/>
              <a:t>Harkins reviewed his “homework” to this SC in Dallas – a version was subsequently submitted (and presented in February 2014) to SC6</a:t>
            </a:r>
          </a:p>
          <a:p>
            <a:pPr lvl="2"/>
            <a:r>
              <a:rPr lang="en-AU" dirty="0" smtClean="0"/>
              <a:t>See N15845</a:t>
            </a:r>
          </a:p>
          <a:p>
            <a:pPr lvl="2"/>
            <a:r>
              <a:rPr lang="en-AU" dirty="0" smtClean="0"/>
              <a:t>There were no problems identified </a:t>
            </a:r>
            <a:r>
              <a:rPr lang="en-AU" dirty="0"/>
              <a:t>by SC6 NB members in Ottawa</a:t>
            </a:r>
            <a:r>
              <a:rPr lang="en-AU" dirty="0" smtClean="0"/>
              <a:t> in N15845</a:t>
            </a:r>
          </a:p>
          <a:p>
            <a:pPr lvl="1"/>
            <a:r>
              <a:rPr lang="en-AU" dirty="0" smtClean="0"/>
              <a:t>Hans </a:t>
            </a:r>
            <a:r>
              <a:rPr lang="en-AU" dirty="0"/>
              <a:t>Rudolf </a:t>
            </a:r>
            <a:r>
              <a:rPr lang="en-AU" dirty="0" smtClean="0"/>
              <a:t>Thomann was asked in Ottawa to prepare the equivalent for </a:t>
            </a:r>
            <a:r>
              <a:rPr lang="en-AU" dirty="0" err="1" smtClean="0"/>
              <a:t>TePA</a:t>
            </a:r>
            <a:r>
              <a:rPr lang="en-AU" dirty="0" smtClean="0"/>
              <a:t>, which he agree to complete</a:t>
            </a:r>
          </a:p>
          <a:p>
            <a:pPr lvl="1"/>
            <a:r>
              <a:rPr lang="en-AU" dirty="0" smtClean="0"/>
              <a:t>There has been no further progress</a:t>
            </a:r>
            <a:endParaRPr lang="en-AU" dirty="0" smtClean="0"/>
          </a:p>
          <a:p>
            <a:pPr lvl="1"/>
            <a:endParaRPr lang="en-AU" i="1"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9668422"/>
              </p:ext>
            </p:extLst>
          </p:nvPr>
        </p:nvGraphicFramePr>
        <p:xfrm>
          <a:off x="0" y="3581400"/>
          <a:ext cx="914400" cy="771525"/>
        </p:xfrm>
        <a:graphic>
          <a:graphicData uri="http://schemas.openxmlformats.org/presentationml/2006/ole">
            <mc:AlternateContent xmlns:mc="http://schemas.openxmlformats.org/markup-compatibility/2006">
              <mc:Choice xmlns:v="urn:schemas-microsoft-com:vml" Requires="v">
                <p:oleObj spid="_x0000_s16598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960529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dirty="0" smtClean="0"/>
              <a:t>All participants should be familiar with their obligations under the IEEE-SA Policies &amp; Procedures for standards development.</a:t>
            </a:r>
          </a:p>
          <a:p>
            <a:pPr lvl="1">
              <a:lnSpc>
                <a:spcPct val="90000"/>
              </a:lnSpc>
            </a:pPr>
            <a:r>
              <a:rPr lang="en-US" dirty="0" smtClean="0"/>
              <a:t>Patent Policy is stated in these sources:</a:t>
            </a:r>
          </a:p>
          <a:p>
            <a:pPr lvl="2">
              <a:lnSpc>
                <a:spcPct val="90000"/>
              </a:lnSpc>
            </a:pPr>
            <a:r>
              <a:rPr lang="en-GB" dirty="0" smtClean="0"/>
              <a:t>IEEE-SA Standards Boards Bylaws</a:t>
            </a:r>
          </a:p>
          <a:p>
            <a:pPr lvl="3">
              <a:lnSpc>
                <a:spcPct val="90000"/>
              </a:lnSpc>
            </a:pPr>
            <a:r>
              <a:rPr lang="en-US" dirty="0" smtClean="0"/>
              <a:t>http://standards.ieee.org/guides/bylaws/sect6-7.html#6</a:t>
            </a:r>
          </a:p>
          <a:p>
            <a:pPr lvl="2">
              <a:lnSpc>
                <a:spcPct val="90000"/>
              </a:lnSpc>
            </a:pPr>
            <a:r>
              <a:rPr lang="en-GB" dirty="0" smtClean="0"/>
              <a:t>IEEE-SA Standards Board Operations Manual</a:t>
            </a:r>
          </a:p>
          <a:p>
            <a:pPr lvl="3">
              <a:lnSpc>
                <a:spcPct val="90000"/>
              </a:lnSpc>
            </a:pPr>
            <a:r>
              <a:rPr lang="en-US" dirty="0" smtClean="0"/>
              <a:t>http://standards.ieee.org/guides/opman/sect6.html#6.3</a:t>
            </a:r>
          </a:p>
          <a:p>
            <a:pPr lvl="1">
              <a:lnSpc>
                <a:spcPct val="90000"/>
              </a:lnSpc>
            </a:pPr>
            <a:r>
              <a:rPr lang="en-US" dirty="0" smtClean="0"/>
              <a:t>Material about the patent policy is available at </a:t>
            </a:r>
          </a:p>
          <a:p>
            <a:pPr lvl="2">
              <a:lnSpc>
                <a:spcPct val="90000"/>
              </a:lnSpc>
            </a:pPr>
            <a:r>
              <a:rPr lang="en-US" dirty="0" smtClean="0">
                <a:hlinkClick r:id="rId3"/>
              </a:rPr>
              <a:t>http://standards.ieee.org/board/pat/pat-material.html</a:t>
            </a:r>
            <a:endParaRPr lang="en-US" dirty="0" smtClean="0"/>
          </a:p>
          <a:p>
            <a:pPr lvl="1">
              <a:lnSpc>
                <a:spcPct val="90000"/>
              </a:lnSpc>
            </a:pPr>
            <a:r>
              <a:rPr lang="en-US" dirty="0" smtClean="0"/>
              <a:t>If you have questions, contact the IEEE-SA Standards Board Patent Committee Administrator at </a:t>
            </a:r>
            <a:r>
              <a:rPr lang="en-US" dirty="0" smtClean="0">
                <a:hlinkClick r:id="rId4"/>
              </a:rPr>
              <a:t>patcom@ieee.org</a:t>
            </a:r>
            <a:endParaRPr lang="en-US" dirty="0" smtClean="0"/>
          </a:p>
          <a:p>
            <a:pPr lvl="2">
              <a:lnSpc>
                <a:spcPct val="90000"/>
              </a:lnSpc>
            </a:pPr>
            <a:r>
              <a:rPr lang="en-US" dirty="0" smtClean="0"/>
              <a:t>or visit </a:t>
            </a:r>
            <a:r>
              <a:rPr lang="en-US" dirty="0" smtClean="0">
                <a:hlinkClick r:id="rId5"/>
              </a:rPr>
              <a:t>http://standards.ieee.org/board/pat/index.html</a:t>
            </a:r>
            <a:endParaRPr lang="en-US" dirty="0" smtClean="0"/>
          </a:p>
          <a:p>
            <a:pPr lvl="1">
              <a:lnSpc>
                <a:spcPct val="90000"/>
              </a:lnSpc>
            </a:pPr>
            <a:r>
              <a:rPr lang="en-US" dirty="0"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Individuals in China and HK are still pushing an alternative security agenda</a:t>
            </a:r>
            <a:endParaRPr lang="en-AU" dirty="0"/>
          </a:p>
        </p:txBody>
      </p:sp>
      <p:sp>
        <p:nvSpPr>
          <p:cNvPr id="3" name="Content Placeholder 2"/>
          <p:cNvSpPr>
            <a:spLocks noGrp="1"/>
          </p:cNvSpPr>
          <p:nvPr>
            <p:ph idx="1"/>
          </p:nvPr>
        </p:nvSpPr>
        <p:spPr/>
        <p:txBody>
          <a:bodyPr/>
          <a:lstStyle/>
          <a:p>
            <a:pPr lvl="1"/>
            <a:r>
              <a:rPr lang="en-AU" dirty="0" smtClean="0"/>
              <a:t>Kingston Zhang (HK NB) and a number of Chinese individual recently presented to SC27</a:t>
            </a:r>
          </a:p>
          <a:p>
            <a:pPr lvl="2"/>
            <a:r>
              <a:rPr lang="en-AU" dirty="0" smtClean="0"/>
              <a:t>See 27N13649</a:t>
            </a:r>
          </a:p>
          <a:p>
            <a:pPr lvl="1"/>
            <a:r>
              <a:rPr lang="en-AU" dirty="0" smtClean="0"/>
              <a:t>They argued for </a:t>
            </a:r>
            <a:r>
              <a:rPr lang="en-AU" dirty="0"/>
              <a:t>a “clean slate approach” </a:t>
            </a:r>
            <a:r>
              <a:rPr lang="en-AU" dirty="0" smtClean="0"/>
              <a:t>in </a:t>
            </a:r>
            <a:r>
              <a:rPr lang="en-AU" dirty="0"/>
              <a:t>SC27, based on a variety of bogus claims about internet </a:t>
            </a:r>
            <a:r>
              <a:rPr lang="en-AU" dirty="0" smtClean="0"/>
              <a:t>security</a:t>
            </a:r>
          </a:p>
          <a:p>
            <a:pPr lvl="1"/>
            <a:r>
              <a:rPr lang="en-AU" dirty="0" smtClean="0"/>
              <a:t>In particular they proposed that the Future Network project in SC6/WG7 take responsibility for “</a:t>
            </a:r>
            <a:r>
              <a:rPr lang="en-AU" b="0" dirty="0" smtClean="0"/>
              <a:t>Path </a:t>
            </a:r>
            <a:r>
              <a:rPr lang="en-AU" b="0" dirty="0"/>
              <a:t>Security for Cloud </a:t>
            </a:r>
            <a:r>
              <a:rPr lang="en-AU" b="0" dirty="0" smtClean="0"/>
              <a:t>Computing”</a:t>
            </a:r>
            <a:endParaRPr lang="en-AU" b="0" dirty="0"/>
          </a:p>
          <a:p>
            <a:pPr lvl="1"/>
            <a:r>
              <a:rPr lang="en-AU" dirty="0" smtClean="0"/>
              <a:t>Reports from SC27 indicate:</a:t>
            </a:r>
          </a:p>
          <a:p>
            <a:pPr lvl="2"/>
            <a:r>
              <a:rPr lang="en-AU" dirty="0" smtClean="0"/>
              <a:t>The presentation didn't </a:t>
            </a:r>
            <a:r>
              <a:rPr lang="en-AU" dirty="0"/>
              <a:t>gain </a:t>
            </a:r>
            <a:r>
              <a:rPr lang="en-AU" dirty="0" smtClean="0"/>
              <a:t>traction</a:t>
            </a:r>
          </a:p>
          <a:p>
            <a:pPr lvl="2"/>
            <a:r>
              <a:rPr lang="en-AU" dirty="0" smtClean="0"/>
              <a:t>CSA asked </a:t>
            </a:r>
            <a:r>
              <a:rPr lang="en-AU" dirty="0"/>
              <a:t>for the picture slide to be removed </a:t>
            </a:r>
          </a:p>
          <a:p>
            <a:pPr lvl="1"/>
            <a:r>
              <a:rPr lang="en-AU" dirty="0" smtClean="0"/>
              <a:t>This is important to IEEE 802 only be cause it indicates the </a:t>
            </a:r>
            <a:r>
              <a:rPr lang="en-AU" dirty="0" err="1" smtClean="0"/>
              <a:t>theat</a:t>
            </a:r>
            <a:r>
              <a:rPr lang="en-AU" dirty="0" smtClean="0"/>
              <a:t> to our security standards has not gone away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850621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r</a:t>
            </a:r>
            <a:r>
              <a:rPr lang="en-AU" dirty="0" smtClean="0"/>
              <a:t>ecent Chinese focus on internet security represents a risk and an opportunity for IEEE 802</a:t>
            </a:r>
            <a:endParaRPr lang="en-AU" dirty="0"/>
          </a:p>
        </p:txBody>
      </p:sp>
      <p:sp>
        <p:nvSpPr>
          <p:cNvPr id="3" name="Content Placeholder 2"/>
          <p:cNvSpPr>
            <a:spLocks noGrp="1"/>
          </p:cNvSpPr>
          <p:nvPr>
            <p:ph idx="1"/>
          </p:nvPr>
        </p:nvSpPr>
        <p:spPr/>
        <p:txBody>
          <a:bodyPr/>
          <a:lstStyle/>
          <a:p>
            <a:pPr lvl="1"/>
            <a:r>
              <a:rPr lang="en-US" dirty="0" smtClean="0"/>
              <a:t>Chinese President </a:t>
            </a:r>
            <a:r>
              <a:rPr lang="en-US" dirty="0"/>
              <a:t>Xi </a:t>
            </a:r>
            <a:r>
              <a:rPr lang="en-US" dirty="0" err="1"/>
              <a:t>Jinping</a:t>
            </a:r>
            <a:r>
              <a:rPr lang="en-US" dirty="0"/>
              <a:t> elevated cybersecurity to a top national priority on February 27, 2014 with the announcement of the Central Internet Security and Information Leading </a:t>
            </a:r>
            <a:r>
              <a:rPr lang="en-US" dirty="0" smtClean="0"/>
              <a:t>Group</a:t>
            </a:r>
          </a:p>
          <a:p>
            <a:pPr lvl="1"/>
            <a:r>
              <a:rPr lang="en-US" dirty="0" smtClean="0"/>
              <a:t>This </a:t>
            </a:r>
            <a:r>
              <a:rPr lang="en-US" dirty="0"/>
              <a:t>decision unifies for the first time all </a:t>
            </a:r>
            <a:r>
              <a:rPr lang="en-US" dirty="0" smtClean="0"/>
              <a:t>organizations </a:t>
            </a:r>
            <a:r>
              <a:rPr lang="en-US" dirty="0"/>
              <a:t>involved in cybersecurity under a single </a:t>
            </a:r>
            <a:r>
              <a:rPr lang="en-US" dirty="0" smtClean="0"/>
              <a:t>structure</a:t>
            </a:r>
          </a:p>
          <a:p>
            <a:pPr lvl="1"/>
            <a:r>
              <a:rPr lang="en-US" dirty="0" smtClean="0"/>
              <a:t>President </a:t>
            </a:r>
            <a:r>
              <a:rPr lang="en-US" dirty="0"/>
              <a:t>Xi personally chairs the </a:t>
            </a:r>
            <a:r>
              <a:rPr lang="en-US" dirty="0" smtClean="0"/>
              <a:t>group, and stated at the group’s inaugural meeting that “There is no national security without Internet security.”</a:t>
            </a:r>
          </a:p>
          <a:p>
            <a:pPr lvl="1"/>
            <a:r>
              <a:rPr lang="en-US" dirty="0" smtClean="0"/>
              <a:t>This represents both a risk and opportunity for IEEE 802 security standards</a:t>
            </a:r>
          </a:p>
          <a:p>
            <a:pPr lvl="1"/>
            <a:r>
              <a:rPr lang="en-US" dirty="0" smtClean="0"/>
              <a:t>The opportunity is to </a:t>
            </a:r>
            <a:r>
              <a:rPr lang="en-US" dirty="0" err="1" smtClean="0"/>
              <a:t>sho</a:t>
            </a:r>
            <a:r>
              <a:rPr lang="en-US" dirty="0" smtClean="0"/>
              <a:t> that IEEE 802.1 Security standards satisfy the Chinese needs for Internet security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4258928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of other proposals relevant to IEEE 802.11  are being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12389185"/>
              </p:ext>
            </p:extLst>
          </p:nvPr>
        </p:nvGraphicFramePr>
        <p:xfrm>
          <a:off x="685800" y="1981200"/>
          <a:ext cx="7772400" cy="3906520"/>
        </p:xfrm>
        <a:graphic>
          <a:graphicData uri="http://schemas.openxmlformats.org/drawingml/2006/table">
            <a:tbl>
              <a:tblPr firstRow="1" bandRow="1">
                <a:tableStyleId>{5C22544A-7EE6-4342-B048-85BDC9FD1C3A}</a:tableStyleId>
              </a:tblPr>
              <a:tblGrid>
                <a:gridCol w="1371600"/>
                <a:gridCol w="2057400"/>
                <a:gridCol w="1295400"/>
                <a:gridCol w="14478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b="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PWI proposal in WG7</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p>
                      <a:endParaRPr lang="en-AU" sz="1600" dirty="0"/>
                    </a:p>
                  </a:txBody>
                  <a:tcPr/>
                </a:tc>
                <a:tc>
                  <a:txBody>
                    <a:bodyPr/>
                    <a:lstStyle/>
                    <a:p>
                      <a:r>
                        <a:rPr lang="en-AU" sz="1600" dirty="0" smtClean="0"/>
                        <a:t>None obvious</a:t>
                      </a:r>
                      <a:r>
                        <a:rPr lang="en-AU" sz="1600" baseline="0" dirty="0" smtClean="0"/>
                        <a:t>; </a:t>
                      </a:r>
                      <a:endParaRPr lang="en-AU" sz="1600" dirty="0"/>
                    </a:p>
                  </a:txBody>
                  <a:tcPr/>
                </a:tc>
                <a:tc>
                  <a:txBody>
                    <a:bodyPr/>
                    <a:lstStyle/>
                    <a:p>
                      <a:r>
                        <a:rPr lang="en-AU" sz="1600" dirty="0" smtClean="0"/>
                        <a:t>No</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PWI proposal in WG7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There is no news on EUHT standardisation in ISO/IEC but some activity in IEEE 802.11 WG</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There is no further news on standardisation of EUHT in ISO/IEC:</a:t>
            </a:r>
          </a:p>
          <a:p>
            <a:pPr lvl="2"/>
            <a:r>
              <a:rPr lang="en-AU" dirty="0" smtClean="0"/>
              <a:t>it was not discussed at the SC6 meeting in Korea in June 2013 or in </a:t>
            </a:r>
            <a:r>
              <a:rPr lang="en-AU" dirty="0" smtClean="0"/>
              <a:t>Ottawa </a:t>
            </a:r>
            <a:r>
              <a:rPr lang="en-AU" dirty="0" smtClean="0"/>
              <a:t>in February 2014</a:t>
            </a:r>
          </a:p>
          <a:p>
            <a:pPr lvl="1"/>
            <a:r>
              <a:rPr lang="en-AU" dirty="0" err="1" smtClean="0"/>
              <a:t>Nufront</a:t>
            </a:r>
            <a:r>
              <a:rPr lang="en-AU" dirty="0" smtClean="0"/>
              <a:t> presented to the IEEE 802.11 WG and conducted a Q&amp;A in Hawaii in May 2013</a:t>
            </a:r>
          </a:p>
          <a:p>
            <a:pPr lvl="2"/>
            <a:r>
              <a:rPr lang="en-AU" dirty="0" smtClean="0"/>
              <a:t>See </a:t>
            </a:r>
            <a:r>
              <a:rPr lang="en-AU" dirty="0" smtClean="0">
                <a:hlinkClick r:id="rId2"/>
              </a:rPr>
              <a:t>595r0</a:t>
            </a:r>
            <a:r>
              <a:rPr lang="en-AU" dirty="0" smtClean="0"/>
              <a:t> &amp; </a:t>
            </a:r>
            <a:r>
              <a:rPr lang="en-AU" dirty="0" smtClean="0">
                <a:hlinkClick r:id="rId2"/>
              </a:rPr>
              <a:t>595r1</a:t>
            </a:r>
            <a:r>
              <a:rPr lang="en-AU" dirty="0" smtClean="0"/>
              <a:t> for presentation</a:t>
            </a:r>
          </a:p>
          <a:p>
            <a:pPr lvl="2"/>
            <a:r>
              <a:rPr lang="en-AU" dirty="0" smtClean="0"/>
              <a:t>See </a:t>
            </a:r>
            <a:r>
              <a:rPr lang="en-AU" dirty="0" smtClean="0">
                <a:hlinkClick r:id="rId3"/>
              </a:rPr>
              <a:t>640r0</a:t>
            </a:r>
            <a:r>
              <a:rPr lang="en-AU" dirty="0" smtClean="0"/>
              <a:t> for Q&amp;A minutes</a:t>
            </a:r>
          </a:p>
          <a:p>
            <a:pPr lvl="1"/>
            <a:r>
              <a:rPr lang="en-AU" dirty="0" err="1" smtClean="0"/>
              <a:t>Nufront</a:t>
            </a:r>
            <a:r>
              <a:rPr lang="en-AU" dirty="0" smtClean="0"/>
              <a:t> presented to IEEE 802.11 WG  and this SC in relation to EUHT, and more explicitly coexistence with IEEE 802.11 in Sept 2013</a:t>
            </a:r>
          </a:p>
          <a:p>
            <a:pPr lvl="2"/>
            <a:r>
              <a:rPr lang="en-AU" dirty="0" smtClean="0">
                <a:hlinkClick r:id="rId4"/>
              </a:rPr>
              <a:t>1147 </a:t>
            </a:r>
            <a:r>
              <a:rPr lang="en-AU" dirty="0" smtClean="0"/>
              <a:t>- EUHT </a:t>
            </a:r>
            <a:r>
              <a:rPr lang="en-AU" dirty="0"/>
              <a:t>Status Description</a:t>
            </a:r>
          </a:p>
          <a:p>
            <a:pPr lvl="2"/>
            <a:r>
              <a:rPr lang="en-AU" dirty="0" smtClean="0">
                <a:hlinkClick r:id="rId5"/>
              </a:rPr>
              <a:t>1148 </a:t>
            </a:r>
            <a:r>
              <a:rPr lang="en-AU" dirty="0" smtClean="0"/>
              <a:t>- EUHT </a:t>
            </a:r>
            <a:r>
              <a:rPr lang="en-AU" dirty="0"/>
              <a:t>Technology Document</a:t>
            </a:r>
          </a:p>
          <a:p>
            <a:pPr lvl="2"/>
            <a:r>
              <a:rPr lang="en-AU" dirty="0" smtClean="0">
                <a:hlinkClick r:id="rId6"/>
              </a:rPr>
              <a:t>1149 </a:t>
            </a:r>
            <a:r>
              <a:rPr lang="en-AU" dirty="0" smtClean="0"/>
              <a:t>- Interference </a:t>
            </a:r>
            <a:r>
              <a:rPr lang="en-AU" dirty="0"/>
              <a:t>and Co-existence Issues of EUHT network</a:t>
            </a:r>
          </a:p>
          <a:p>
            <a:pPr lvl="2"/>
            <a:r>
              <a:rPr lang="en-AU" dirty="0" smtClean="0">
                <a:hlinkClick r:id="rId7"/>
              </a:rPr>
              <a:t>1150 </a:t>
            </a:r>
            <a:r>
              <a:rPr lang="en-AU" dirty="0" smtClean="0"/>
              <a:t>- Process Recommendations on Coexistence Interference </a:t>
            </a:r>
            <a:r>
              <a:rPr lang="en-AU" dirty="0" smtClean="0"/>
              <a:t>Analysis</a:t>
            </a:r>
          </a:p>
          <a:p>
            <a:pPr lvl="1"/>
            <a:r>
              <a:rPr lang="en-AU" dirty="0"/>
              <a:t>It was hoped that </a:t>
            </a:r>
            <a:r>
              <a:rPr lang="en-AU" dirty="0" err="1"/>
              <a:t>Nufront</a:t>
            </a:r>
            <a:r>
              <a:rPr lang="en-AU" dirty="0"/>
              <a:t> would return in March 2014 to participate in HEW, but </a:t>
            </a:r>
            <a:r>
              <a:rPr lang="en-AU" dirty="0" smtClean="0"/>
              <a:t>they </a:t>
            </a:r>
            <a:r>
              <a:rPr lang="en-AU" dirty="0"/>
              <a:t>did </a:t>
            </a:r>
            <a:r>
              <a:rPr lang="en-AU" dirty="0" smtClean="0"/>
              <a:t>not</a:t>
            </a:r>
            <a:endParaRPr lang="en-AU" dirty="0" smtClean="0"/>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32517915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SC6/WG7 previously decided to delay decisions on two PWI proposals related to WLAN</a:t>
            </a:r>
            <a:endParaRPr lang="en-AU" dirty="0"/>
          </a:p>
        </p:txBody>
      </p:sp>
      <p:sp>
        <p:nvSpPr>
          <p:cNvPr id="3" name="Content Placeholder 2"/>
          <p:cNvSpPr>
            <a:spLocks noGrp="1"/>
          </p:cNvSpPr>
          <p:nvPr>
            <p:ph idx="1"/>
          </p:nvPr>
        </p:nvSpPr>
        <p:spPr/>
        <p:txBody>
          <a:bodyPr/>
          <a:lstStyle/>
          <a:p>
            <a:pPr lvl="1"/>
            <a:r>
              <a:rPr lang="en-AU" dirty="0" smtClean="0"/>
              <a:t>SC6/WG7 discussed two proposals for PWIs related to WLAN at the Seoul meeting </a:t>
            </a:r>
            <a:r>
              <a:rPr lang="en-AU" dirty="0" smtClean="0"/>
              <a:t>in 2013</a:t>
            </a:r>
            <a:endParaRPr lang="en-AU" dirty="0" smtClean="0"/>
          </a:p>
          <a:p>
            <a:pPr lvl="2"/>
            <a:r>
              <a:rPr lang="en-GB" dirty="0" smtClean="0"/>
              <a:t>N15692: WLAN Cloud</a:t>
            </a:r>
          </a:p>
          <a:p>
            <a:pPr lvl="3"/>
            <a:r>
              <a:rPr lang="en-GB" dirty="0" smtClean="0"/>
              <a:t>Allows sharing of APs by SPs</a:t>
            </a:r>
          </a:p>
          <a:p>
            <a:pPr lvl="2"/>
            <a:r>
              <a:rPr lang="en-GB" dirty="0" smtClean="0"/>
              <a:t>N15691: </a:t>
            </a:r>
            <a:r>
              <a:rPr lang="en-GB" dirty="0"/>
              <a:t>Optimization technology in </a:t>
            </a:r>
            <a:r>
              <a:rPr lang="en-GB" dirty="0" smtClean="0"/>
              <a:t>WLAN</a:t>
            </a:r>
          </a:p>
          <a:p>
            <a:pPr lvl="3"/>
            <a:r>
              <a:rPr lang="en-GB" dirty="0" smtClean="0"/>
              <a:t>Defines protocol for sending WLAN sniffing data to central database</a:t>
            </a:r>
          </a:p>
          <a:p>
            <a:pPr lvl="1"/>
            <a:r>
              <a:rPr lang="en-GB" dirty="0" smtClean="0"/>
              <a:t>It appears the IEEE 802 delegation was not in attendance when the items were initially discussed</a:t>
            </a:r>
          </a:p>
          <a:p>
            <a:pPr lvl="1"/>
            <a:r>
              <a:rPr lang="en-GB" dirty="0" smtClean="0"/>
              <a:t>However, later in the week the US NB rep successfully argued that PWIs should not be started in WG7 because the items were maybe within the scope of WG1</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591924824"/>
              </p:ext>
            </p:extLst>
          </p:nvPr>
        </p:nvGraphicFramePr>
        <p:xfrm>
          <a:off x="0" y="2657475"/>
          <a:ext cx="914400" cy="771525"/>
        </p:xfrm>
        <a:graphic>
          <a:graphicData uri="http://schemas.openxmlformats.org/presentationml/2006/ole">
            <mc:AlternateContent xmlns:mc="http://schemas.openxmlformats.org/markup-compatibility/2006">
              <mc:Choice xmlns:v="urn:schemas-microsoft-com:vml" Requires="v">
                <p:oleObj spid="_x0000_s14687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657475"/>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10907605"/>
              </p:ext>
            </p:extLst>
          </p:nvPr>
        </p:nvGraphicFramePr>
        <p:xfrm>
          <a:off x="0" y="3267075"/>
          <a:ext cx="914400" cy="771525"/>
        </p:xfrm>
        <a:graphic>
          <a:graphicData uri="http://schemas.openxmlformats.org/presentationml/2006/ole">
            <mc:AlternateContent xmlns:mc="http://schemas.openxmlformats.org/markup-compatibility/2006">
              <mc:Choice xmlns:v="urn:schemas-microsoft-com:vml" Requires="v">
                <p:oleObj spid="_x0000_s146875"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32670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404373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Ottawa, the appropriate WG for the two PWI proposal related to WLAN was discussed</a:t>
            </a:r>
            <a:endParaRPr lang="en-AU" dirty="0"/>
          </a:p>
        </p:txBody>
      </p:sp>
      <p:sp>
        <p:nvSpPr>
          <p:cNvPr id="3" name="Content Placeholder 2"/>
          <p:cNvSpPr>
            <a:spLocks noGrp="1"/>
          </p:cNvSpPr>
          <p:nvPr>
            <p:ph idx="1"/>
          </p:nvPr>
        </p:nvSpPr>
        <p:spPr/>
        <p:txBody>
          <a:bodyPr/>
          <a:lstStyle/>
          <a:p>
            <a:pPr lvl="1"/>
            <a:r>
              <a:rPr lang="en-AU" dirty="0" smtClean="0"/>
              <a:t>WG1 and WG7 had </a:t>
            </a:r>
            <a:r>
              <a:rPr lang="en-AU" dirty="0" smtClean="0"/>
              <a:t>a </a:t>
            </a:r>
            <a:r>
              <a:rPr lang="en-AU" dirty="0" smtClean="0"/>
              <a:t>joint meeting </a:t>
            </a:r>
            <a:r>
              <a:rPr lang="en-AU" dirty="0" smtClean="0"/>
              <a:t>in Ottawa in Feb 2014 to </a:t>
            </a:r>
            <a:r>
              <a:rPr lang="en-AU" dirty="0" smtClean="0"/>
              <a:t>discuss the appropriate WG for the two PWI proposals</a:t>
            </a:r>
          </a:p>
          <a:p>
            <a:pPr lvl="1"/>
            <a:r>
              <a:rPr lang="en-AU" dirty="0" smtClean="0"/>
              <a:t>New presentations were provided</a:t>
            </a:r>
          </a:p>
          <a:p>
            <a:pPr lvl="2"/>
            <a:r>
              <a:rPr lang="en-GB" dirty="0" smtClean="0"/>
              <a:t>N15913: WLAN Cloud</a:t>
            </a:r>
          </a:p>
          <a:p>
            <a:pPr lvl="3"/>
            <a:r>
              <a:rPr lang="en-GB" dirty="0" smtClean="0"/>
              <a:t>Proponents were not in attendance</a:t>
            </a:r>
          </a:p>
          <a:p>
            <a:pPr lvl="3"/>
            <a:r>
              <a:rPr lang="en-GB" dirty="0" smtClean="0"/>
              <a:t>But presented by China NB representative</a:t>
            </a:r>
          </a:p>
          <a:p>
            <a:pPr lvl="2"/>
            <a:r>
              <a:rPr lang="en-GB" dirty="0" smtClean="0"/>
              <a:t>N15911: Optimization technology in WLAN</a:t>
            </a:r>
          </a:p>
          <a:p>
            <a:pPr lvl="3"/>
            <a:r>
              <a:rPr lang="en-GB" dirty="0" smtClean="0"/>
              <a:t>Presented by proponents</a:t>
            </a:r>
          </a:p>
          <a:p>
            <a:pPr lvl="1"/>
            <a:r>
              <a:rPr lang="en-GB" dirty="0"/>
              <a:t>C</a:t>
            </a:r>
            <a:r>
              <a:rPr lang="en-GB" dirty="0" smtClean="0"/>
              <a:t>ases </a:t>
            </a:r>
            <a:r>
              <a:rPr lang="en-GB" dirty="0"/>
              <a:t>were made for both to remain in </a:t>
            </a:r>
            <a:r>
              <a:rPr lang="en-GB" dirty="0" smtClean="0"/>
              <a:t>WG7</a:t>
            </a:r>
          </a:p>
          <a:p>
            <a:pPr lvl="2"/>
            <a:r>
              <a:rPr lang="en-GB" i="1" dirty="0" smtClean="0"/>
              <a:t>WLAN Cloud </a:t>
            </a:r>
            <a:r>
              <a:rPr lang="en-GB" dirty="0" smtClean="0"/>
              <a:t>makes no change to WLAN interface; only the AP to controller interface (maybe they should go to IETF and change CAPWAP?)</a:t>
            </a:r>
          </a:p>
          <a:p>
            <a:pPr lvl="2"/>
            <a:r>
              <a:rPr lang="en-GB" dirty="0"/>
              <a:t>Optimization technology in </a:t>
            </a:r>
            <a:r>
              <a:rPr lang="en-GB" dirty="0" smtClean="0"/>
              <a:t>WLAN </a:t>
            </a:r>
            <a:r>
              <a:rPr lang="en-GB" dirty="0"/>
              <a:t>makes no change to WLAN </a:t>
            </a:r>
            <a:r>
              <a:rPr lang="en-GB" dirty="0" smtClean="0"/>
              <a:t>interface, rather defining an interface between sniffer and database</a:t>
            </a:r>
            <a:endParaRPr lang="en-GB" dirty="0"/>
          </a:p>
          <a:p>
            <a:pPr lvl="2"/>
            <a:endParaRPr lang="en-GB" dirty="0"/>
          </a:p>
          <a:p>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4256438645"/>
              </p:ext>
            </p:extLst>
          </p:nvPr>
        </p:nvGraphicFramePr>
        <p:xfrm>
          <a:off x="0" y="3048000"/>
          <a:ext cx="914400" cy="771525"/>
        </p:xfrm>
        <a:graphic>
          <a:graphicData uri="http://schemas.openxmlformats.org/presentationml/2006/ole">
            <mc:AlternateContent xmlns:mc="http://schemas.openxmlformats.org/markup-compatibility/2006">
              <mc:Choice xmlns:v="urn:schemas-microsoft-com:vml" Requires="v">
                <p:oleObj spid="_x0000_s171121" name="Presentation" showAsIcon="1" r:id="rId3" imgW="914400" imgH="771480" progId="PowerPoint.Show.12">
                  <p:embed/>
                </p:oleObj>
              </mc:Choice>
              <mc:Fallback>
                <p:oleObj name="Presentation" showAsIcon="1" r:id="rId3" imgW="914400" imgH="771480" progId="PowerPoint.Show.12">
                  <p:embed/>
                  <p:pic>
                    <p:nvPicPr>
                      <p:cNvPr id="0" name=""/>
                      <p:cNvPicPr/>
                      <p:nvPr/>
                    </p:nvPicPr>
                    <p:blipFill>
                      <a:blip r:embed="rId4"/>
                      <a:stretch>
                        <a:fillRect/>
                      </a:stretch>
                    </p:blipFill>
                    <p:spPr>
                      <a:xfrm>
                        <a:off x="0" y="3048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78574335"/>
              </p:ext>
            </p:extLst>
          </p:nvPr>
        </p:nvGraphicFramePr>
        <p:xfrm>
          <a:off x="14287" y="3733800"/>
          <a:ext cx="914400" cy="771525"/>
        </p:xfrm>
        <a:graphic>
          <a:graphicData uri="http://schemas.openxmlformats.org/presentationml/2006/ole">
            <mc:AlternateContent xmlns:mc="http://schemas.openxmlformats.org/markup-compatibility/2006">
              <mc:Choice xmlns:v="urn:schemas-microsoft-com:vml" Requires="v">
                <p:oleObj spid="_x0000_s171122"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14287"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24813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was “decided” to address the proposals in WG7 but neither PWI was approved</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GB" dirty="0" smtClean="0"/>
              <a:t>No formal decision was made by the joint WG1/WG7 meeting, or by the SC6 plenary meeting …</a:t>
            </a:r>
          </a:p>
          <a:p>
            <a:pPr lvl="1"/>
            <a:r>
              <a:rPr lang="en-GB" dirty="0" smtClean="0"/>
              <a:t>… but apparently the WG1 and WG7 Chairs made a decision that both activities should take place in WG7</a:t>
            </a:r>
          </a:p>
          <a:p>
            <a:pPr lvl="1"/>
            <a:r>
              <a:rPr lang="en-GB" dirty="0" smtClean="0"/>
              <a:t>... </a:t>
            </a:r>
            <a:r>
              <a:rPr lang="en-GB" dirty="0"/>
              <a:t>t</a:t>
            </a:r>
            <a:r>
              <a:rPr lang="en-GB" dirty="0" smtClean="0"/>
              <a:t>o which the </a:t>
            </a:r>
            <a:r>
              <a:rPr lang="en-GB" dirty="0"/>
              <a:t>US NB objected </a:t>
            </a:r>
            <a:r>
              <a:rPr lang="en-GB" dirty="0" smtClean="0"/>
              <a:t>on procedural grounds</a:t>
            </a:r>
          </a:p>
          <a:p>
            <a:pPr lvl="1"/>
            <a:r>
              <a:rPr lang="en-GB" dirty="0"/>
              <a:t>A resolution to start a PWI on “Optimization technology in WLAN” in WG7 failed</a:t>
            </a:r>
          </a:p>
          <a:p>
            <a:pPr lvl="2"/>
            <a:r>
              <a:rPr lang="en-GB" dirty="0"/>
              <a:t>Failed </a:t>
            </a:r>
            <a:r>
              <a:rPr lang="en-GB" dirty="0" smtClean="0"/>
              <a:t>2/3/2, and no </a:t>
            </a:r>
            <a:r>
              <a:rPr lang="en-GB" dirty="0"/>
              <a:t>further action was taken</a:t>
            </a:r>
          </a:p>
          <a:p>
            <a:pPr lvl="2"/>
            <a:r>
              <a:rPr lang="en-GB" dirty="0"/>
              <a:t>N15911 was subsequently removed from </a:t>
            </a:r>
            <a:r>
              <a:rPr lang="en-GB" dirty="0" smtClean="0"/>
              <a:t>the SC6 document </a:t>
            </a:r>
            <a:r>
              <a:rPr lang="en-GB" dirty="0"/>
              <a:t>sever</a:t>
            </a:r>
          </a:p>
          <a:p>
            <a:pPr lvl="1"/>
            <a:r>
              <a:rPr lang="en-GB" dirty="0"/>
              <a:t>A resolution to send the Virtual AP document out for comment before the May 2014 interim WG7 meeting passed</a:t>
            </a:r>
          </a:p>
          <a:p>
            <a:pPr lvl="2"/>
            <a:r>
              <a:rPr lang="en-GB" dirty="0"/>
              <a:t>Comments </a:t>
            </a:r>
            <a:r>
              <a:rPr lang="en-GB" dirty="0" smtClean="0"/>
              <a:t>were requested </a:t>
            </a:r>
            <a:r>
              <a:rPr lang="en-GB" dirty="0"/>
              <a:t>by 30 </a:t>
            </a:r>
            <a:r>
              <a:rPr lang="en-GB" dirty="0" smtClean="0"/>
              <a:t>April …</a:t>
            </a:r>
          </a:p>
          <a:p>
            <a:pPr lvl="2"/>
            <a:r>
              <a:rPr lang="en-GB" dirty="0" smtClean="0"/>
              <a:t>… </a:t>
            </a:r>
            <a:r>
              <a:rPr lang="en-GB" dirty="0" smtClean="0"/>
              <a:t>to which the IEEE 802.11 WG responded with N15931</a:t>
            </a:r>
          </a:p>
          <a:p>
            <a:pPr lvl="2"/>
            <a:r>
              <a:rPr lang="en-GB" dirty="0" smtClean="0"/>
              <a:t>… but there has been no response at all from anyone</a:t>
            </a:r>
            <a:r>
              <a:rPr lang="en-GB" dirty="0" smtClean="0"/>
              <a:t> </a:t>
            </a:r>
            <a:endParaRPr lang="en-GB"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26942601"/>
              </p:ext>
            </p:extLst>
          </p:nvPr>
        </p:nvGraphicFramePr>
        <p:xfrm>
          <a:off x="6629400" y="5562600"/>
          <a:ext cx="914400" cy="771525"/>
        </p:xfrm>
        <a:graphic>
          <a:graphicData uri="http://schemas.openxmlformats.org/presentationml/2006/ole">
            <mc:AlternateContent xmlns:mc="http://schemas.openxmlformats.org/markup-compatibility/2006">
              <mc:Choice xmlns:v="urn:schemas-microsoft-com:vml" Requires="v">
                <p:oleObj spid="_x0000_s17613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6629400" y="5562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910501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will be held in the UK in October 2014</a:t>
            </a:r>
            <a:endParaRPr lang="en-AU" dirty="0"/>
          </a:p>
        </p:txBody>
      </p:sp>
      <p:sp>
        <p:nvSpPr>
          <p:cNvPr id="3" name="Content Placeholder 2"/>
          <p:cNvSpPr>
            <a:spLocks noGrp="1"/>
          </p:cNvSpPr>
          <p:nvPr>
            <p:ph idx="1"/>
          </p:nvPr>
        </p:nvSpPr>
        <p:spPr/>
        <p:txBody>
          <a:bodyPr/>
          <a:lstStyle/>
          <a:p>
            <a:r>
              <a:rPr lang="en-AU" dirty="0"/>
              <a:t>Meeting</a:t>
            </a:r>
          </a:p>
          <a:p>
            <a:pPr lvl="1"/>
            <a:r>
              <a:rPr lang="en-AU" dirty="0"/>
              <a:t>ISO/IEC JTC1/SC6</a:t>
            </a:r>
          </a:p>
          <a:p>
            <a:r>
              <a:rPr lang="en-AU" dirty="0" smtClean="0"/>
              <a:t>Host</a:t>
            </a:r>
          </a:p>
          <a:p>
            <a:pPr lvl="1"/>
            <a:r>
              <a:rPr lang="en-AU" dirty="0" smtClean="0"/>
              <a:t>BSI</a:t>
            </a:r>
          </a:p>
          <a:p>
            <a:r>
              <a:rPr lang="en-AU" dirty="0" smtClean="0"/>
              <a:t>Date</a:t>
            </a:r>
          </a:p>
          <a:p>
            <a:pPr lvl="1"/>
            <a:r>
              <a:rPr lang="en-AU" dirty="0" smtClean="0"/>
              <a:t>Week of 20-24 October 2014</a:t>
            </a:r>
            <a:br>
              <a:rPr lang="en-AU" dirty="0" smtClean="0"/>
            </a:br>
            <a:r>
              <a:rPr lang="en-AU" dirty="0" smtClean="0"/>
              <a:t>(week after WFA meeting in Berlin)</a:t>
            </a:r>
          </a:p>
          <a:p>
            <a:r>
              <a:rPr lang="en-AU" dirty="0" smtClean="0"/>
              <a:t>Location</a:t>
            </a:r>
          </a:p>
          <a:p>
            <a:pPr lvl="1"/>
            <a:r>
              <a:rPr lang="en-AU" dirty="0" smtClean="0"/>
              <a:t>Offices of BSI in London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86671672"/>
              </p:ext>
            </p:extLst>
          </p:nvPr>
        </p:nvGraphicFramePr>
        <p:xfrm>
          <a:off x="990600" y="5562600"/>
          <a:ext cx="914400" cy="771525"/>
        </p:xfrm>
        <a:graphic>
          <a:graphicData uri="http://schemas.openxmlformats.org/presentationml/2006/ole">
            <mc:AlternateContent xmlns:mc="http://schemas.openxmlformats.org/markup-compatibility/2006">
              <mc:Choice xmlns:v="urn:schemas-microsoft-com:vml" Requires="v">
                <p:oleObj spid="_x0000_s16297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990600" y="5562600"/>
                        <a:ext cx="914400" cy="771525"/>
                      </a:xfrm>
                      <a:prstGeom prst="rect">
                        <a:avLst/>
                      </a:prstGeom>
                    </p:spPr>
                  </p:pic>
                </p:oleObj>
              </mc:Fallback>
            </mc:AlternateContent>
          </a:graphicData>
        </a:graphic>
      </p:graphicFrame>
      <p:pic>
        <p:nvPicPr>
          <p:cNvPr id="162930" name="Picture 114" descr="C:\Users\amyles\AppData\Local\Microsoft\Windows\Temporary Internet Files\Content.IE5\553VMVFW\MC90001589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8413" y="2586038"/>
            <a:ext cx="2846387" cy="229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845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probably need to select a new IEEE 802 liaison to SC6</a:t>
            </a:r>
            <a:endParaRPr lang="en-AU" dirty="0"/>
          </a:p>
        </p:txBody>
      </p:sp>
      <p:sp>
        <p:nvSpPr>
          <p:cNvPr id="3" name="Content Placeholder 2"/>
          <p:cNvSpPr>
            <a:spLocks noGrp="1"/>
          </p:cNvSpPr>
          <p:nvPr>
            <p:ph idx="1"/>
          </p:nvPr>
        </p:nvSpPr>
        <p:spPr/>
        <p:txBody>
          <a:bodyPr/>
          <a:lstStyle/>
          <a:p>
            <a:pPr lvl="1"/>
            <a:r>
              <a:rPr lang="en-AU" dirty="0" smtClean="0"/>
              <a:t>Bruce Kraemer has acted as the IEEE 802 liaison officer to SC6 for some years</a:t>
            </a:r>
          </a:p>
          <a:p>
            <a:pPr lvl="1"/>
            <a:r>
              <a:rPr lang="en-AU" dirty="0" smtClean="0"/>
              <a:t>It is possible/likely that Bruce will unavailable to continue this role</a:t>
            </a:r>
          </a:p>
          <a:p>
            <a:pPr lvl="1"/>
            <a:r>
              <a:rPr lang="en-AU" dirty="0" smtClean="0"/>
              <a:t>Who would like to take over?</a:t>
            </a:r>
          </a:p>
          <a:p>
            <a:pPr lvl="1"/>
            <a:r>
              <a:rPr lang="en-AU" dirty="0" smtClean="0"/>
              <a:t>Note: it is probably inappropriate for Andrew Myles to take this role because of a perceived conflict with his “other hat”</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36105003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Motion 1</a:t>
            </a:r>
          </a:p>
          <a:p>
            <a:pPr lvl="2"/>
            <a:r>
              <a:rPr lang="en-AU" i="1" dirty="0" smtClean="0"/>
              <a:t>The IEEE 802 JTC1 SC recommends to the IEEE 802.11 WG that </a:t>
            </a:r>
            <a:r>
              <a:rPr lang="en-AU" i="1" dirty="0" smtClean="0">
                <a:hlinkClick r:id="rId2"/>
              </a:rPr>
              <a:t>11-14-0552-00</a:t>
            </a:r>
            <a:r>
              <a:rPr lang="en-AU" i="1" dirty="0" smtClean="0"/>
              <a:t> be liaised to SC6 as the IEEE 802.11 WG response to SC6 NB comments on the recent FDIS ballots on 802.11aa/ad/</a:t>
            </a:r>
            <a:r>
              <a:rPr lang="en-AU" i="1" dirty="0" err="1" smtClean="0"/>
              <a:t>ae</a:t>
            </a:r>
            <a:endParaRPr lang="en-AU" i="1" dirty="0" smtClean="0"/>
          </a:p>
          <a:p>
            <a:pPr lvl="2"/>
            <a:r>
              <a:rPr lang="en-AU" dirty="0" smtClean="0"/>
              <a:t>Moved</a:t>
            </a:r>
          </a:p>
          <a:p>
            <a:pPr lvl="2"/>
            <a:r>
              <a:rPr lang="en-AU" dirty="0" smtClean="0"/>
              <a:t>Seconded</a:t>
            </a:r>
          </a:p>
          <a:p>
            <a:pPr lvl="2"/>
            <a:r>
              <a:rPr lang="en-AU" dirty="0" smtClean="0"/>
              <a:t>Result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a:t>
            </a:r>
            <a:r>
              <a:rPr lang="en-AU" dirty="0" smtClean="0"/>
              <a:t>prepare for the October SC6 meeting </a:t>
            </a:r>
            <a:r>
              <a:rPr lang="en-AU" dirty="0" smtClean="0"/>
              <a:t>at </a:t>
            </a:r>
            <a:r>
              <a:rPr lang="en-AU" dirty="0" smtClean="0"/>
              <a:t>the </a:t>
            </a:r>
            <a:r>
              <a:rPr lang="en-AU" dirty="0" smtClean="0"/>
              <a:t>July 2014 Plenary meeting</a:t>
            </a:r>
            <a:endParaRPr lang="en-AU" dirty="0"/>
          </a:p>
        </p:txBody>
      </p:sp>
      <p:sp>
        <p:nvSpPr>
          <p:cNvPr id="3" name="Content Placeholder 2"/>
          <p:cNvSpPr>
            <a:spLocks noGrp="1"/>
          </p:cNvSpPr>
          <p:nvPr>
            <p:ph idx="1"/>
          </p:nvPr>
        </p:nvSpPr>
        <p:spPr/>
        <p:txBody>
          <a:bodyPr/>
          <a:lstStyle/>
          <a:p>
            <a:pPr lvl="1"/>
            <a:r>
              <a:rPr lang="en-US" dirty="0" smtClean="0"/>
              <a:t>Resolution </a:t>
            </a:r>
            <a:r>
              <a:rPr lang="en-US" dirty="0"/>
              <a:t>from SC6 on scheduling for Oct </a:t>
            </a:r>
            <a:r>
              <a:rPr lang="en-US" dirty="0" smtClean="0"/>
              <a:t>meeting suggests we need to have our submissions to SC6 ready out of the Jul meeting</a:t>
            </a:r>
            <a:endParaRPr lang="en-US" dirty="0"/>
          </a:p>
          <a:p>
            <a:pPr lvl="2"/>
            <a:r>
              <a:rPr lang="en-US" i="1" dirty="0"/>
              <a:t>Following the ISO/IEC Directives, JTC 1 Supplement and JTC 1 Standing Document on Meetings, SC 6 establishes the following deadlines for contributions for the 2014 SC 6 meetings in UK: </a:t>
            </a:r>
            <a:endParaRPr lang="en-AU" i="1" dirty="0"/>
          </a:p>
          <a:p>
            <a:pPr lvl="2"/>
            <a:r>
              <a:rPr lang="en-US" i="1" dirty="0"/>
              <a:t>Documents for the meetings, particularly those raising new issues/new agenda items or those for which approval at the meeting is desired, must be delivered to the Secretariat no later than 2014-09-05 for posting on the SC 6 web server. Documents received by the Secretariat after 2014-09-05 will be circulated for information but will not be considered, unless they fall into the exceptions specified in JTC 1 Standing Document on Meetings, in which case the deadline is 2014-09-30</a:t>
            </a:r>
          </a:p>
          <a:p>
            <a:pPr lvl="1"/>
            <a:r>
              <a:rPr lang="en-AU" dirty="0"/>
              <a:t>The agenda for July will be constructed as SC6 agenda items become </a:t>
            </a:r>
            <a:r>
              <a:rPr lang="en-AU" dirty="0" smtClean="0"/>
              <a:t>clear</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AU" i="1" dirty="0" smtClean="0"/>
              <a:t>Hawaii in May 2014</a:t>
            </a:r>
            <a:r>
              <a:rPr lang="en-AU" i="1" dirty="0" smtClean="0"/>
              <a:t>, adjourns</a:t>
            </a:r>
          </a:p>
          <a:p>
            <a:pPr lvl="1"/>
            <a:r>
              <a:rPr lang="en-AU" dirty="0" smtClean="0"/>
              <a:t>Moved</a:t>
            </a:r>
            <a:r>
              <a:rPr lang="en-AU" dirty="0" smtClean="0"/>
              <a:t>:</a:t>
            </a:r>
            <a:endParaRPr lang="en-AU" dirty="0" smtClean="0"/>
          </a:p>
          <a:p>
            <a:pPr lvl="1"/>
            <a:r>
              <a:rPr lang="en-AU" dirty="0" smtClean="0"/>
              <a:t>Seconded:</a:t>
            </a:r>
          </a:p>
          <a:p>
            <a:pPr lvl="1"/>
            <a:r>
              <a:rPr lang="en-AU" dirty="0" smtClean="0"/>
              <a:t>Result</a:t>
            </a:r>
            <a:r>
              <a:rPr lang="en-AU" dirty="0" smtClean="0"/>
              <a: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p:txBody>
          <a:bodyPr/>
          <a:lstStyle/>
          <a:p>
            <a:r>
              <a:rPr lang="en-US" dirty="0" smtClean="0"/>
              <a:t>The IEEE 802 JTC1 SC has </a:t>
            </a:r>
            <a:r>
              <a:rPr lang="en-US" dirty="0" smtClean="0"/>
              <a:t>two slots </a:t>
            </a:r>
            <a:r>
              <a:rPr lang="en-US" dirty="0" smtClean="0"/>
              <a:t>at the </a:t>
            </a:r>
            <a:r>
              <a:rPr lang="en-US" dirty="0" smtClean="0"/>
              <a:t>Hawaii interim meeting</a:t>
            </a:r>
            <a:endParaRPr lang="en-US" dirty="0" smtClean="0"/>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a:latin typeface="+mj-lt"/>
              </a:rPr>
              <a:t>Adjourn</a:t>
            </a:r>
          </a:p>
          <a:p>
            <a:pPr marL="180975" indent="-180975">
              <a:spcBef>
                <a:spcPts val="800"/>
              </a:spcBef>
              <a:buFont typeface="Arial" pitchFamily="34" charset="0"/>
              <a:buChar char="•"/>
              <a:defRPr/>
            </a:pPr>
            <a:endParaRPr lang="en-US" sz="1600" dirty="0">
              <a:latin typeface="+mj-lt"/>
            </a:endParaRP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13 May,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15 May,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5467</Words>
  <Application>Microsoft Office PowerPoint</Application>
  <PresentationFormat>On-screen Show (4:3)</PresentationFormat>
  <Paragraphs>705</Paragraphs>
  <Slides>52</Slides>
  <Notes>15</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52</vt:i4>
      </vt:variant>
    </vt:vector>
  </HeadingPairs>
  <TitlesOfParts>
    <vt:vector size="57" baseType="lpstr">
      <vt:lpstr>802-11-Submission</vt:lpstr>
      <vt:lpstr>Acrobat Document</vt:lpstr>
      <vt:lpstr>Adobe Acrobat Document</vt:lpstr>
      <vt:lpstr>Presentation</vt:lpstr>
      <vt:lpstr>Document</vt:lpstr>
      <vt:lpstr>IEEE 802 JTC1 Standing Committee May 2014 agenda</vt:lpstr>
      <vt:lpstr>This presentation will be used to run the IEEE 802 JTC1 SC meetings in Hawaii in May 2014</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two slots at the Hawaii interim meeting</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The formal status of the IEEE 802 JTC1 SC has now been “cleaned up”</vt:lpstr>
      <vt:lpstr>In recent times, IEEE 802 has liaised a variety of drafts to SC6 </vt:lpstr>
      <vt:lpstr>The SC will hear an update on plans for liaising additional IEEE 802.1 drafts to SC6</vt:lpstr>
      <vt:lpstr>The SC will hear an update on plans for liaising additional IEEE 802.3 drafts to SC6</vt:lpstr>
      <vt:lpstr>The SC will discuss the possibility of liaising IEEE 802.15 drafts to SC6</vt:lpstr>
      <vt:lpstr>The SC will discuss the possibility of liaising additional IEEE 802.22 drafts to SC6</vt:lpstr>
      <vt:lpstr>In recent times, IEEE 802 has notified SC6 of various new projects</vt:lpstr>
      <vt:lpstr>IEEE 802 has pushed 4 standards completely through the PSDO ratification process</vt:lpstr>
      <vt:lpstr>IEEE 802 has 9 standards in the pipeline for ratification under the PSDO</vt:lpstr>
      <vt:lpstr>IEEE 802.11-2012 has been ratified as ISO/IEC 8802-11:2012 and FDIS comment resolutions  liaised</vt:lpstr>
      <vt:lpstr>FDIS ballot on IEEE 802.1X passed in Oct 2103 and all FDIS comment resolutions liaised in Jan 2014</vt:lpstr>
      <vt:lpstr>FDIS ballot on IEEE 802.1AE passed in Oct 2013 and all FDIS comment resolutions liaised in Jan 2014</vt:lpstr>
      <vt:lpstr>FDIS on 802.1AB passed in Dec 2013 and FDIS comment resolution is complete</vt:lpstr>
      <vt:lpstr>FDIS on 802.1AR passed in Dec 2013 and FDIS comment resolution is complete</vt:lpstr>
      <vt:lpstr>FDIS on 802.1AS passed in Dec 2013 and FDIS comment resolution is complete</vt:lpstr>
      <vt:lpstr>FDIS on 802.11ae passed in Jan 2014 and comment resolution will finish in May 2014</vt:lpstr>
      <vt:lpstr>FDIS on 802.11ad passed in Jan 2014 and comment resolution will finish in May 2014</vt:lpstr>
      <vt:lpstr>FDIS on 802.11aa passed in Jan 2014 and comment resolution will finish in May 2014</vt:lpstr>
      <vt:lpstr>FDIS on 802.3-2012 passed in Feb 2014, and no comment resolution is required</vt:lpstr>
      <vt:lpstr>Pre-ballot on 802.1AEbw passed pre-ballot in Jan 2014, and comment resolution is complete</vt:lpstr>
      <vt:lpstr>Pre-ballot on 802.1AEbn passed in Feb 2014, and comment resolution is complete</vt:lpstr>
      <vt:lpstr>Pre-ballot on 802.22 passed pre-ballot in May 2014</vt:lpstr>
      <vt:lpstr>A number of security presentations based on TePA  have been considered by SC6</vt:lpstr>
      <vt:lpstr>There has been no further action on any of the TePA based proposals</vt:lpstr>
      <vt:lpstr>WAPI has not gone away; it may be re-proposed in SC6 despite uncertainty about the process</vt:lpstr>
      <vt:lpstr>The security discussion between IEEE 802 and the Swiss NB is proceeding “glacially”</vt:lpstr>
      <vt:lpstr>Individuals in China and HK are still pushing an alternative security agenda</vt:lpstr>
      <vt:lpstr>A recent Chinese focus on internet security represents a risk and an opportunity for IEEE 802</vt:lpstr>
      <vt:lpstr>A number of other proposals relevant to IEEE 802.11  are being considered by SC6</vt:lpstr>
      <vt:lpstr>There is no news on EUHT standardisation in ISO/IEC but some activity in IEEE 802.11 WG</vt:lpstr>
      <vt:lpstr>SC6/WG7 previously decided to delay decisions on two PWI proposals related to WLAN</vt:lpstr>
      <vt:lpstr>In Ottawa, the appropriate WG for the two PWI proposal related to WLAN was discussed</vt:lpstr>
      <vt:lpstr>It was “decided” to address the proposals in WG7 but neither PWI was approved</vt:lpstr>
      <vt:lpstr>The next SC6 meeting will be held in the UK in October 2014</vt:lpstr>
      <vt:lpstr>The SC will probably need to select a new IEEE 802 liaison to SC6</vt:lpstr>
      <vt:lpstr>IEEE 802 JTC1 SC will consider any motions</vt:lpstr>
      <vt:lpstr>The IEEE 802 JTC1 SC will prepare for the October SC6 meeting at the July 2014 Plenary meeting</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2014-05-05T05:47:52Z</dcterms:modified>
</cp:coreProperties>
</file>