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95" r:id="rId2"/>
    <p:sldId id="303" r:id="rId3"/>
    <p:sldId id="351" r:id="rId4"/>
    <p:sldId id="352" r:id="rId5"/>
    <p:sldId id="355" r:id="rId6"/>
    <p:sldId id="332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0000"/>
    <a:srgbClr val="00B050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385" autoAdjust="0"/>
    <p:restoredTop sz="94676" autoAdjust="0"/>
  </p:normalViewPr>
  <p:slideViewPr>
    <p:cSldViewPr>
      <p:cViewPr varScale="1">
        <p:scale>
          <a:sx n="86" d="100"/>
          <a:sy n="86" d="100"/>
        </p:scale>
        <p:origin x="-1404" y="-84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61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2928"/>
    </p:cViewPr>
  </p:sorterViewPr>
  <p:notesViewPr>
    <p:cSldViewPr>
      <p:cViewPr>
        <p:scale>
          <a:sx n="100" d="100"/>
          <a:sy n="100" d="100"/>
        </p:scale>
        <p:origin x="-2568" y="-7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691063" y="8982075"/>
            <a:ext cx="162718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2AEFAE9-F16A-44B0-9614-A9CC926917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9436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97350" y="8985250"/>
            <a:ext cx="20843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CEF1741-1A40-4514-953E-00C57A8BD1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304903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  <p:sp>
        <p:nvSpPr>
          <p:cNvPr id="4710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471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554447F-A678-4ED9-8E54-D24F45F2B035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5010710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  <p:sp>
        <p:nvSpPr>
          <p:cNvPr id="5120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2A966BB1-2648-428D-89B2-DEE69CF444F7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9434038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5559884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  <p:sp>
        <p:nvSpPr>
          <p:cNvPr id="5939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59397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9398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9399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617E4734-E93D-4119-AD53-64F2B1E3BFF1}" type="slidenum">
              <a:rPr lang="en-US" smtClean="0"/>
              <a:pPr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418986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2009</a:t>
            </a:r>
          </a:p>
        </p:txBody>
      </p:sp>
      <p:sp>
        <p:nvSpPr>
          <p:cNvPr id="6144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0088"/>
            <a:ext cx="4627562" cy="3470275"/>
          </a:xfrm>
          <a:ln/>
        </p:spPr>
      </p:sp>
      <p:sp>
        <p:nvSpPr>
          <p:cNvPr id="6144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3646" tIns="46030" rIns="93646" bIns="46030"/>
          <a:lstStyle/>
          <a:p>
            <a:endParaRPr lang="en-GB" smtClean="0"/>
          </a:p>
        </p:txBody>
      </p:sp>
      <p:sp>
        <p:nvSpPr>
          <p:cNvPr id="61445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61446" name="Footer Placeholder 4"/>
          <p:cNvSpPr txBox="1">
            <a:spLocks noGrp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/>
              <a:t>Peter Ecclesine (Cisco Systems)</a:t>
            </a:r>
          </a:p>
        </p:txBody>
      </p:sp>
      <p:sp>
        <p:nvSpPr>
          <p:cNvPr id="61447" name="Slide Number Placeholder 5"/>
          <p:cNvSpPr txBox="1">
            <a:spLocks noGrp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/>
              <a:t>Page </a:t>
            </a:r>
            <a:fld id="{21B25F91-49BD-4174-ABE5-DAB1B1B7A3E6}" type="slidenum">
              <a:rPr lang="en-US"/>
              <a:pPr algn="r" defTabSz="93345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545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8DA8A4D-514D-4F10-8470-E7DBD1F4B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7AC36D-AB09-4F67-BEBE-3C34A62A31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D41E83-5642-4D1B-BE59-0E57F43E6E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C4EEAD-D47F-49AB-A4FD-EAD18A4F25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BD51C0-984A-42EB-B1D1-D00F04D390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5122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AD8484D-9D52-4005-BFCF-78AC5E78CF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C3F39C-AE37-421C-B73C-6601D762A6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2EEB20-A790-4875-9B11-1760A2C9DD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21A0AF-1F4B-40A9-9FD3-C0B5836ED4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C852EAA-55A2-42ED-A7D0-B44537ACD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5AFE51-6B43-4F27-864D-DB62B645A2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D375DA1-01C6-437F-9DBD-60D51F5D1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5776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02475" y="6475413"/>
            <a:ext cx="14414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AD8484D-9D52-4005-BFCF-78AC5E78CF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5181600" y="335776"/>
            <a:ext cx="32639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802.11-14/0545r2</a:t>
            </a:r>
            <a:endParaRPr 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28" r:id="rId1"/>
    <p:sldLayoutId id="2147485329" r:id="rId2"/>
    <p:sldLayoutId id="2147485341" r:id="rId3"/>
    <p:sldLayoutId id="2147485330" r:id="rId4"/>
    <p:sldLayoutId id="2147485331" r:id="rId5"/>
    <p:sldLayoutId id="2147485332" r:id="rId6"/>
    <p:sldLayoutId id="2147485334" r:id="rId7"/>
    <p:sldLayoutId id="2147485335" r:id="rId8"/>
    <p:sldLayoutId id="2147485336" r:id="rId9"/>
    <p:sldLayoutId id="2147485337" r:id="rId10"/>
    <p:sldLayoutId id="2147485338" r:id="rId11"/>
    <p:sldLayoutId id="2147485339" r:id="rId12"/>
    <p:sldLayoutId id="2147485340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jiamin.chen@mail01.huawei.com" TargetMode="External"/><Relationship Id="rId13" Type="http://schemas.openxmlformats.org/officeDocument/2006/relationships/hyperlink" Target="mailto:carlos.cordeiro@intel.com" TargetMode="External"/><Relationship Id="rId3" Type="http://schemas.openxmlformats.org/officeDocument/2006/relationships/hyperlink" Target="mailto:adrian.p.stephens@intel.com" TargetMode="External"/><Relationship Id="rId7" Type="http://schemas.openxmlformats.org/officeDocument/2006/relationships/hyperlink" Target="mailto:Ping.FANG@huawei.com" TargetMode="External"/><Relationship Id="rId12" Type="http://schemas.openxmlformats.org/officeDocument/2006/relationships/hyperlink" Target="mailto:robert.stacey@intel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LRA@tiac.net" TargetMode="External"/><Relationship Id="rId11" Type="http://schemas.openxmlformats.org/officeDocument/2006/relationships/hyperlink" Target="mailto:alex.ashley@hotmail.co.uk" TargetMode="External"/><Relationship Id="rId5" Type="http://schemas.openxmlformats.org/officeDocument/2006/relationships/hyperlink" Target="mailto:aasterja@qti.qualcomm.com" TargetMode="External"/><Relationship Id="rId15" Type="http://schemas.openxmlformats.org/officeDocument/2006/relationships/hyperlink" Target="mailto:pecclesi@cisco.com" TargetMode="External"/><Relationship Id="rId10" Type="http://schemas.openxmlformats.org/officeDocument/2006/relationships/hyperlink" Target="mailto:ddrgal@gmail.com" TargetMode="External"/><Relationship Id="rId4" Type="http://schemas.openxmlformats.org/officeDocument/2006/relationships/hyperlink" Target="mailto:yongho.seok@lge.com" TargetMode="External"/><Relationship Id="rId9" Type="http://schemas.openxmlformats.org/officeDocument/2006/relationships/hyperlink" Target="mailto:d3e3e3@gmail.com" TargetMode="External"/><Relationship Id="rId14" Type="http://schemas.openxmlformats.org/officeDocument/2006/relationships/hyperlink" Target="mailto:henry@LOGOUT.CO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ment.standards.ieee.org/myproject/Public/mytools/draft/styleman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E645108C-F4BD-42F7-A73B-AA473E24AA0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  <a:noFill/>
        </p:spPr>
        <p:txBody>
          <a:bodyPr/>
          <a:lstStyle/>
          <a:p>
            <a:r>
              <a:rPr lang="en-US" dirty="0" smtClean="0"/>
              <a:t>802.11 WG Editor’s Meeting (May ‘14)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3388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2014-05-01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3789153"/>
              </p:ext>
            </p:extLst>
          </p:nvPr>
        </p:nvGraphicFramePr>
        <p:xfrm>
          <a:off x="534988" y="2505075"/>
          <a:ext cx="7920037" cy="2579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5" name="Document" r:id="rId4" imgW="8606510" imgH="2806597" progId="Word.Document.8">
                  <p:embed/>
                </p:oleObj>
              </mc:Choice>
              <mc:Fallback>
                <p:oleObj name="Document" r:id="rId4" imgW="8606510" imgH="2806597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505075"/>
                        <a:ext cx="7920037" cy="2579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31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F256CC3-709F-4B73-B483-640656AD6A99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smtClean="0"/>
              <a:t>Volunteer Editor Contacts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181600"/>
          </a:xfrm>
          <a:noFill/>
        </p:spPr>
        <p:txBody>
          <a:bodyPr/>
          <a:lstStyle/>
          <a:p>
            <a:r>
              <a:rPr lang="en-US" sz="1600" dirty="0" err="1" smtClean="0"/>
              <a:t>TGmc</a:t>
            </a:r>
            <a:r>
              <a:rPr lang="en-US" sz="1600" dirty="0" smtClean="0"/>
              <a:t> – Adrian Stephens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3"/>
              </a:rPr>
              <a:t>adrian.p.stephens@intel.com</a:t>
            </a:r>
            <a:endParaRPr lang="en-US" sz="1600" b="0" dirty="0" smtClean="0"/>
          </a:p>
          <a:p>
            <a:r>
              <a:rPr lang="en-US" sz="1600" dirty="0" err="1" smtClean="0"/>
              <a:t>TGah</a:t>
            </a:r>
            <a:r>
              <a:rPr lang="en-US" sz="1600" dirty="0" smtClean="0"/>
              <a:t> – </a:t>
            </a:r>
            <a:r>
              <a:rPr lang="en-US" sz="1600" dirty="0" err="1" smtClean="0"/>
              <a:t>Yongho</a:t>
            </a:r>
            <a:r>
              <a:rPr lang="en-US" sz="1600" dirty="0" smtClean="0"/>
              <a:t> </a:t>
            </a:r>
            <a:r>
              <a:rPr lang="en-US" sz="1600" dirty="0" err="1" smtClean="0"/>
              <a:t>Seok</a:t>
            </a:r>
            <a:r>
              <a:rPr lang="en-US" sz="1600" dirty="0" smtClean="0"/>
              <a:t> </a:t>
            </a:r>
            <a:r>
              <a:rPr lang="en-US" sz="1600" b="0" dirty="0" smtClean="0">
                <a:hlinkClick r:id="rId4"/>
              </a:rPr>
              <a:t>yongho.seok@lge.com</a:t>
            </a:r>
            <a:r>
              <a:rPr lang="en-US" sz="1600" b="0" dirty="0" smtClean="0"/>
              <a:t>, </a:t>
            </a:r>
            <a:r>
              <a:rPr lang="en-US" sz="1600" dirty="0" smtClean="0"/>
              <a:t>Alfred </a:t>
            </a:r>
            <a:r>
              <a:rPr lang="en-US" sz="1600" dirty="0" err="1" smtClean="0"/>
              <a:t>Asterjadhi</a:t>
            </a:r>
            <a:r>
              <a:rPr lang="en-US" sz="1600" dirty="0" smtClean="0"/>
              <a:t> – </a:t>
            </a:r>
            <a:r>
              <a:rPr lang="en-US" sz="1600" b="0" dirty="0" smtClean="0">
                <a:hlinkClick r:id="rId5"/>
              </a:rPr>
              <a:t>aasterja@qti.qualcomm.com</a:t>
            </a:r>
            <a:r>
              <a:rPr lang="en-US" sz="1600" b="0" dirty="0" smtClean="0"/>
              <a:t>   </a:t>
            </a:r>
          </a:p>
          <a:p>
            <a:r>
              <a:rPr lang="en-US" sz="1600" dirty="0" err="1" smtClean="0"/>
              <a:t>TGai</a:t>
            </a:r>
            <a:r>
              <a:rPr lang="en-US" sz="1600" dirty="0" smtClean="0"/>
              <a:t> – Lee Armstrong – </a:t>
            </a:r>
            <a:r>
              <a:rPr lang="en-US" sz="1600" b="0" dirty="0" smtClean="0">
                <a:hlinkClick r:id="rId6"/>
              </a:rPr>
              <a:t>LRA@tiac.net</a:t>
            </a:r>
            <a:r>
              <a:rPr lang="en-US" sz="1600" b="0" dirty="0" smtClean="0"/>
              <a:t>, </a:t>
            </a:r>
            <a:r>
              <a:rPr lang="en-US" sz="1600" dirty="0" smtClean="0"/>
              <a:t>Ping FANG </a:t>
            </a:r>
            <a:r>
              <a:rPr lang="en-US" sz="1600" b="0" dirty="0" smtClean="0">
                <a:hlinkClick r:id="rId7"/>
              </a:rPr>
              <a:t>Ping.FANG@huawei.com</a:t>
            </a:r>
            <a:endParaRPr lang="en-US" sz="1600" b="0" dirty="0" smtClean="0"/>
          </a:p>
          <a:p>
            <a:r>
              <a:rPr lang="en-US" sz="1600" dirty="0" err="1" smtClean="0"/>
              <a:t>TGaj</a:t>
            </a:r>
            <a:r>
              <a:rPr lang="en-US" sz="1600" dirty="0" smtClean="0"/>
              <a:t> – </a:t>
            </a:r>
            <a:r>
              <a:rPr lang="en-US" sz="1600" dirty="0" err="1" smtClean="0"/>
              <a:t>Jiamin</a:t>
            </a:r>
            <a:r>
              <a:rPr lang="en-US" sz="1600" dirty="0" smtClean="0"/>
              <a:t> CHEN – </a:t>
            </a:r>
            <a:r>
              <a:rPr lang="en-US" sz="1600" b="0" dirty="0" smtClean="0">
                <a:hlinkClick r:id="rId8"/>
              </a:rPr>
              <a:t>jiamin.chen@mail01.huawei.com</a:t>
            </a:r>
            <a:r>
              <a:rPr lang="en-US" sz="1600" b="0" dirty="0" smtClean="0"/>
              <a:t> </a:t>
            </a:r>
            <a:endParaRPr lang="en-US" sz="1600" dirty="0" smtClean="0"/>
          </a:p>
          <a:p>
            <a:r>
              <a:rPr lang="en-US" sz="1600" dirty="0" err="1" smtClean="0"/>
              <a:t>Tgak</a:t>
            </a:r>
            <a:r>
              <a:rPr lang="en-US" sz="1600" dirty="0" smtClean="0"/>
              <a:t> – Donald Eastlake – </a:t>
            </a:r>
            <a:r>
              <a:rPr lang="en-US" sz="1600" b="0" dirty="0" smtClean="0">
                <a:hlinkClick r:id="rId9"/>
              </a:rPr>
              <a:t>d3e3e3@gmail.com</a:t>
            </a:r>
            <a:r>
              <a:rPr lang="en-US" sz="1600" b="0" dirty="0" smtClean="0"/>
              <a:t> </a:t>
            </a:r>
            <a:endParaRPr lang="en-US" sz="1600" dirty="0" smtClean="0"/>
          </a:p>
          <a:p>
            <a:r>
              <a:rPr lang="en-US" sz="1600" dirty="0" err="1" smtClean="0"/>
              <a:t>TGaq</a:t>
            </a:r>
            <a:r>
              <a:rPr lang="en-US" sz="1600" dirty="0" smtClean="0"/>
              <a:t> – Dan Gal – </a:t>
            </a:r>
            <a:r>
              <a:rPr lang="en-US" sz="1600" b="0" dirty="0" smtClean="0">
                <a:hlinkClick r:id="rId10"/>
              </a:rPr>
              <a:t>ddrgal@gmail.com</a:t>
            </a:r>
            <a:r>
              <a:rPr lang="en-US" sz="1600" b="0" dirty="0" smtClean="0"/>
              <a:t>   </a:t>
            </a:r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1600" dirty="0" smtClean="0"/>
              <a:t>Editors Emeritus:</a:t>
            </a:r>
          </a:p>
          <a:p>
            <a:pPr lvl="1"/>
            <a:r>
              <a:rPr lang="en-US" sz="1600" dirty="0" err="1"/>
              <a:t>TGaa</a:t>
            </a:r>
            <a:r>
              <a:rPr lang="en-US" sz="1600" dirty="0"/>
              <a:t> – Alex Ashley – </a:t>
            </a:r>
            <a:r>
              <a:rPr lang="en-US" sz="1600" dirty="0" smtClean="0">
                <a:hlinkClick r:id="rId11"/>
              </a:rPr>
              <a:t>alex.ashley@hotmail.co.uk</a:t>
            </a:r>
            <a:endParaRPr lang="en-US" sz="1600" dirty="0" smtClean="0"/>
          </a:p>
          <a:p>
            <a:pPr lvl="1"/>
            <a:r>
              <a:rPr lang="en-US" sz="1600" dirty="0" err="1" smtClean="0"/>
              <a:t>TGac</a:t>
            </a:r>
            <a:r>
              <a:rPr lang="en-US" sz="1600" dirty="0" smtClean="0"/>
              <a:t> – Robert Stacey – </a:t>
            </a:r>
            <a:r>
              <a:rPr lang="en-US" sz="1600" dirty="0" smtClean="0">
                <a:hlinkClick r:id="rId12"/>
              </a:rPr>
              <a:t>robert.stacey@intel.com</a:t>
            </a:r>
            <a:r>
              <a:rPr lang="en-US" sz="1600" dirty="0" smtClean="0"/>
              <a:t> </a:t>
            </a:r>
          </a:p>
          <a:p>
            <a:pPr lvl="1"/>
            <a:r>
              <a:rPr lang="en-US" sz="1600" dirty="0" err="1"/>
              <a:t>TGad</a:t>
            </a:r>
            <a:r>
              <a:rPr lang="en-US" sz="1600" dirty="0"/>
              <a:t> – Carlos Cordeiro – </a:t>
            </a:r>
            <a:r>
              <a:rPr lang="en-US" sz="1600" dirty="0">
                <a:hlinkClick r:id="rId13"/>
              </a:rPr>
              <a:t>carlos.cordeiro@intel.com</a:t>
            </a:r>
            <a:r>
              <a:rPr lang="en-US" sz="1600" dirty="0"/>
              <a:t> </a:t>
            </a:r>
            <a:r>
              <a:rPr lang="en-US" sz="1600" dirty="0" smtClean="0"/>
              <a:t> </a:t>
            </a:r>
          </a:p>
          <a:p>
            <a:pPr lvl="1"/>
            <a:r>
              <a:rPr lang="en-US" sz="1600" dirty="0" err="1" smtClean="0"/>
              <a:t>TGae</a:t>
            </a:r>
            <a:r>
              <a:rPr lang="en-US" sz="1600" dirty="0" smtClean="0"/>
              <a:t> – Henry </a:t>
            </a:r>
            <a:r>
              <a:rPr lang="en-US" sz="1600" dirty="0" err="1" smtClean="0"/>
              <a:t>Ptasinski</a:t>
            </a:r>
            <a:r>
              <a:rPr lang="en-US" sz="1600" dirty="0" smtClean="0"/>
              <a:t> – </a:t>
            </a:r>
            <a:r>
              <a:rPr lang="en-US" sz="1600" dirty="0" smtClean="0">
                <a:hlinkClick r:id="rId14"/>
              </a:rPr>
              <a:t>henry@LOGOUT.COM</a:t>
            </a:r>
            <a:r>
              <a:rPr lang="en-US" sz="1600" dirty="0" smtClean="0"/>
              <a:t> </a:t>
            </a:r>
          </a:p>
          <a:p>
            <a:pPr lvl="1"/>
            <a:r>
              <a:rPr lang="en-US" sz="1600" dirty="0" err="1" smtClean="0"/>
              <a:t>TGaf</a:t>
            </a:r>
            <a:r>
              <a:rPr lang="en-US" sz="1600" dirty="0" smtClean="0"/>
              <a:t> – Peter Ecclesine – </a:t>
            </a:r>
            <a:r>
              <a:rPr lang="en-US" sz="1600" dirty="0" smtClean="0">
                <a:hlinkClick r:id="rId15"/>
              </a:rPr>
              <a:t>pecclesi@cisco.com</a:t>
            </a:r>
            <a:r>
              <a:rPr lang="en-US" sz="1600" dirty="0" smtClean="0"/>
              <a:t> </a:t>
            </a:r>
          </a:p>
          <a:p>
            <a:pPr lvl="1"/>
            <a:endParaRPr lang="en-US" sz="1600" dirty="0" smtClean="0"/>
          </a:p>
          <a:p>
            <a:endParaRPr lang="en-US" sz="1600" dirty="0" smtClean="0"/>
          </a:p>
        </p:txBody>
      </p:sp>
      <p:sp>
        <p:nvSpPr>
          <p:cNvPr id="1946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946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802.11 Style Guide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GB" dirty="0" smtClean="0"/>
              <a:t>See 11-09-1034-09-0000-wg11-style-guide.doc</a:t>
            </a:r>
          </a:p>
          <a:p>
            <a:pPr lvl="1"/>
            <a:r>
              <a:rPr lang="en-US" dirty="0" smtClean="0"/>
              <a:t>We updated 802.11 </a:t>
            </a:r>
            <a:r>
              <a:rPr lang="en-US" dirty="0" err="1" smtClean="0"/>
              <a:t>WG</a:t>
            </a:r>
            <a:r>
              <a:rPr lang="en-US" dirty="0" smtClean="0"/>
              <a:t> Style Guide based on 2012 IEEE Standards Style Manual and consistency changes in final publication of the 802.11 standard</a:t>
            </a:r>
            <a:endParaRPr lang="en-GB" dirty="0" smtClean="0"/>
          </a:p>
          <a:p>
            <a:r>
              <a:rPr lang="en-US" b="0" dirty="0" smtClean="0"/>
              <a:t>Editor’s responsibility includes checking the </a:t>
            </a:r>
            <a:r>
              <a:rPr lang="en-US" dirty="0" smtClean="0"/>
              <a:t>2012 IEEE Standards Style Manual </a:t>
            </a:r>
            <a:r>
              <a:rPr lang="en-US" b="0" dirty="0" smtClean="0"/>
              <a:t>when creating or updating drafts. </a:t>
            </a:r>
            <a:r>
              <a:rPr lang="en-GB" u="sng" dirty="0" smtClean="0">
                <a:hlinkClick r:id="rId3"/>
              </a:rPr>
              <a:t>https://development.standards.ieee.org/myproject/Public/mytools/draft/styleman.pdf</a:t>
            </a:r>
            <a:endParaRPr lang="en-US" b="0" dirty="0" smtClean="0"/>
          </a:p>
          <a:p>
            <a:r>
              <a:rPr lang="en-US" b="0" dirty="0" smtClean="0"/>
              <a:t>Submissions with draft text should conform to both the </a:t>
            </a:r>
            <a:r>
              <a:rPr lang="en-US" b="0" dirty="0" err="1" smtClean="0"/>
              <a:t>WG11</a:t>
            </a:r>
            <a:r>
              <a:rPr lang="en-US" b="0" dirty="0" smtClean="0"/>
              <a:t> Style Guide and IEEE Standards Style Manual</a:t>
            </a:r>
          </a:p>
          <a:p>
            <a:r>
              <a:rPr lang="en-US" b="0" dirty="0" smtClean="0"/>
              <a:t>Note that the Style Guide evolves with our practice</a:t>
            </a:r>
          </a:p>
          <a:p>
            <a:pPr>
              <a:buFontTx/>
              <a:buNone/>
            </a:pPr>
            <a:endParaRPr lang="en-GB" dirty="0" smtClean="0"/>
          </a:p>
        </p:txBody>
      </p:sp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7D261DD-C19A-4D33-B792-98F42174A4BE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867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8678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267CEDAE-0893-43B3-92C5-6D110BF9235A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9699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mtClean="0"/>
              <a:t>Editor Amendment Ordering</a:t>
            </a:r>
          </a:p>
        </p:txBody>
      </p:sp>
      <p:graphicFrame>
        <p:nvGraphicFramePr>
          <p:cNvPr id="14461" name="Group 12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7493192"/>
              </p:ext>
            </p:extLst>
          </p:nvPr>
        </p:nvGraphicFramePr>
        <p:xfrm>
          <a:off x="914400" y="2398816"/>
          <a:ext cx="7772400" cy="2880360"/>
        </p:xfrm>
        <a:graphic>
          <a:graphicData uri="http://schemas.openxmlformats.org/drawingml/2006/table">
            <a:tbl>
              <a:tblPr/>
              <a:tblGrid>
                <a:gridCol w="2894013"/>
                <a:gridCol w="2284412"/>
                <a:gridCol w="2593975"/>
              </a:tblGrid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REVCOM Date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802.11-2012 Amendment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802.11-2012 Amendment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TGaa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Jun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802.11-2012 Amendment 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TGad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Oct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802.11-2012 Amendment 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802.11-2012 Amendment 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TGaf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802.11REVmc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TGmc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802.11-2015 Amendment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 2015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802.11-2015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TGah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754" name="Rectangle 65"/>
          <p:cNvSpPr>
            <a:spLocks noChangeArrowheads="1"/>
          </p:cNvSpPr>
          <p:nvPr/>
        </p:nvSpPr>
        <p:spPr bwMode="auto">
          <a:xfrm>
            <a:off x="533400" y="1219200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b="1" dirty="0"/>
              <a:t>Data as of </a:t>
            </a:r>
            <a:r>
              <a:rPr lang="en-US" sz="1400" b="1" dirty="0" smtClean="0">
                <a:solidFill>
                  <a:srgbClr val="FF0000"/>
                </a:solidFill>
              </a:rPr>
              <a:t>May 2014</a:t>
            </a:r>
            <a:endParaRPr lang="en-US" sz="1400" b="1" dirty="0">
              <a:solidFill>
                <a:srgbClr val="FF0000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dirty="0"/>
              <a:t>See </a:t>
            </a:r>
            <a:r>
              <a:rPr lang="en-US" sz="1400" dirty="0">
                <a:hlinkClick r:id="rId3"/>
              </a:rPr>
              <a:t>http://</a:t>
            </a:r>
            <a:r>
              <a:rPr lang="en-US" sz="1400" dirty="0" smtClean="0">
                <a:hlinkClick r:id="rId3"/>
              </a:rPr>
              <a:t>grouper.ieee.org/groups/802/11/Reports/802.11_Timelines.htm</a:t>
            </a:r>
            <a:endParaRPr lang="en-US" sz="1400" dirty="0" smtClean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 smtClean="0"/>
              <a:t>July 2013 Editors changed the running order and will revisit in July 2014, maintaining this order in the interim </a:t>
            </a:r>
            <a:endParaRPr lang="en-US" sz="1600" dirty="0"/>
          </a:p>
        </p:txBody>
      </p:sp>
      <p:sp>
        <p:nvSpPr>
          <p:cNvPr id="29755" name="Text Box 66"/>
          <p:cNvSpPr txBox="1">
            <a:spLocks noChangeArrowheads="1"/>
          </p:cNvSpPr>
          <p:nvPr/>
        </p:nvSpPr>
        <p:spPr bwMode="auto">
          <a:xfrm>
            <a:off x="6705600" y="609600"/>
            <a:ext cx="19812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Amendment numbering is editorial! No need to make ballot comments on these dynamic numbers!</a:t>
            </a:r>
          </a:p>
        </p:txBody>
      </p:sp>
      <p:sp>
        <p:nvSpPr>
          <p:cNvPr id="29756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9757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16"/>
          <p:cNvSpPr txBox="1">
            <a:spLocks noChangeArrowheads="1"/>
          </p:cNvSpPr>
          <p:nvPr/>
        </p:nvSpPr>
        <p:spPr bwMode="auto">
          <a:xfrm>
            <a:off x="7543800" y="762000"/>
            <a:ext cx="1295400" cy="457200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/>
              <a:t>Most current doc shaded green.</a:t>
            </a:r>
            <a:endParaRPr lang="en-US" b="1"/>
          </a:p>
        </p:txBody>
      </p:sp>
      <p:graphicFrame>
        <p:nvGraphicFramePr>
          <p:cNvPr id="7987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9235771"/>
              </p:ext>
            </p:extLst>
          </p:nvPr>
        </p:nvGraphicFramePr>
        <p:xfrm>
          <a:off x="457200" y="1371600"/>
          <a:ext cx="8077200" cy="3185160"/>
        </p:xfrm>
        <a:graphic>
          <a:graphicData uri="http://schemas.openxmlformats.org/drawingml/2006/table">
            <a:tbl>
              <a:tblPr/>
              <a:tblGrid>
                <a:gridCol w="325603"/>
                <a:gridCol w="402976"/>
                <a:gridCol w="338221"/>
                <a:gridCol w="347579"/>
                <a:gridCol w="338221"/>
                <a:gridCol w="381000"/>
                <a:gridCol w="457200"/>
                <a:gridCol w="381000"/>
                <a:gridCol w="304800"/>
                <a:gridCol w="762000"/>
                <a:gridCol w="533400"/>
                <a:gridCol w="533400"/>
                <a:gridCol w="1524000"/>
                <a:gridCol w="1447800"/>
              </a:tblGrid>
              <a:tr h="261938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or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Draft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Baseline Documents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Source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Style Guide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Editor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Snapshot Date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814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2.8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1-May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1.0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Frame 9.0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Ping FANG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13-May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2.5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1.3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11.0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Yongho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Seok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Alfred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Asterjadhi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28-Apr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0.01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Jiamin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Chen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18-Mar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2.4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0.01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1-May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0.0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Dan Gal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15-May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2012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970" name="Text Box 116"/>
          <p:cNvSpPr txBox="1">
            <a:spLocks noChangeArrowheads="1"/>
          </p:cNvSpPr>
          <p:nvPr/>
        </p:nvSpPr>
        <p:spPr bwMode="auto">
          <a:xfrm>
            <a:off x="152400" y="838200"/>
            <a:ext cx="16764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Changes from  last report shown in </a:t>
            </a:r>
            <a:r>
              <a:rPr lang="en-US" b="1">
                <a:solidFill>
                  <a:srgbClr val="FF0000"/>
                </a:solidFill>
              </a:rPr>
              <a:t>red.</a:t>
            </a:r>
          </a:p>
        </p:txBody>
      </p:sp>
      <p:sp>
        <p:nvSpPr>
          <p:cNvPr id="31971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31972" name="Slide Number Placeholder 8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/>
              <a:t>Slide </a:t>
            </a:r>
            <a:fld id="{3CC2130E-942E-44E1-91AF-4824D5157D33}" type="slidenum">
              <a:rPr lang="en-US"/>
              <a:pPr algn="ctr"/>
              <a:t>5</a:t>
            </a:fld>
            <a:endParaRPr lang="en-US"/>
          </a:p>
        </p:txBody>
      </p:sp>
      <p:sp>
        <p:nvSpPr>
          <p:cNvPr id="31973" name="Text Box 231"/>
          <p:cNvSpPr txBox="1">
            <a:spLocks noChangeArrowheads="1"/>
          </p:cNvSpPr>
          <p:nvPr/>
        </p:nvSpPr>
        <p:spPr bwMode="auto">
          <a:xfrm>
            <a:off x="152400" y="6096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800" dirty="0" smtClean="0">
                <a:solidFill>
                  <a:srgbClr val="FF0000"/>
                </a:solidFill>
                <a:latin typeface="Arial" charset="0"/>
              </a:rPr>
              <a:t>May 2014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1974" name="Rectangle 232"/>
          <p:cNvSpPr>
            <a:spLocks noGrp="1" noChangeArrowheads="1"/>
          </p:cNvSpPr>
          <p:nvPr>
            <p:ph type="title" idx="4294967295"/>
          </p:nvPr>
        </p:nvSpPr>
        <p:spPr>
          <a:xfrm>
            <a:off x="696913" y="691116"/>
            <a:ext cx="7772400" cy="457200"/>
          </a:xfrm>
        </p:spPr>
        <p:txBody>
          <a:bodyPr/>
          <a:lstStyle/>
          <a:p>
            <a:r>
              <a:rPr lang="en-US" sz="2800" dirty="0" smtClean="0"/>
              <a:t>Draft Development Snapshot</a:t>
            </a:r>
            <a:endParaRPr lang="en-GB" sz="2800" dirty="0" smtClean="0"/>
          </a:p>
        </p:txBody>
      </p:sp>
      <p:sp>
        <p:nvSpPr>
          <p:cNvPr id="31975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5EAAF8-1103-4F9A-8384-029AC986883C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31976" name="Footer Placeholder 10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1977" name="Date Placeholder 10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MIB style, Visio and Frame practices</a:t>
            </a:r>
            <a:br>
              <a:rPr lang="en-US" smtClean="0"/>
            </a:br>
            <a:endParaRPr lang="en-US" smtClean="0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GB" dirty="0" smtClean="0"/>
              <a:t>I’m going to suggest going forward we use a single style with appropriately set tabs,  and use leading</a:t>
            </a:r>
            <a:r>
              <a:rPr lang="en-US" dirty="0" smtClean="0"/>
              <a:t> </a:t>
            </a:r>
            <a:r>
              <a:rPr lang="en-GB" dirty="0" smtClean="0"/>
              <a:t>Tabs to distinguish the syntax and description parts. (Adrian Stephens Feb 9, 2010)</a:t>
            </a:r>
          </a:p>
          <a:p>
            <a:r>
              <a:rPr lang="en-GB" dirty="0" smtClean="0"/>
              <a:t> Keep embedded figures using </a:t>
            </a:r>
            <a:r>
              <a:rPr lang="en-GB" dirty="0" err="1" smtClean="0"/>
              <a:t>visio</a:t>
            </a:r>
            <a:r>
              <a:rPr lang="en-GB" dirty="0" smtClean="0"/>
              <a:t> as long as possible</a:t>
            </a:r>
            <a:endParaRPr lang="en-US" dirty="0" smtClean="0"/>
          </a:p>
          <a:p>
            <a:pPr lvl="1"/>
            <a:r>
              <a:rPr lang="en-GB" dirty="0" smtClean="0"/>
              <a:t>Near the end of sponsor ballot,  turn these all into .</a:t>
            </a:r>
            <a:r>
              <a:rPr lang="en-GB" dirty="0" err="1" smtClean="0"/>
              <a:t>wmf</a:t>
            </a:r>
            <a:r>
              <a:rPr lang="en-GB" dirty="0" smtClean="0"/>
              <a:t> (windows meta file) format files (you can do this from </a:t>
            </a:r>
            <a:r>
              <a:rPr lang="en-GB" dirty="0" err="1" smtClean="0"/>
              <a:t>visio</a:t>
            </a:r>
            <a:r>
              <a:rPr lang="en-GB" dirty="0" smtClean="0"/>
              <a:t> using “save as”).   Keep separate files for the .</a:t>
            </a:r>
            <a:r>
              <a:rPr lang="en-GB" dirty="0" err="1" smtClean="0"/>
              <a:t>vsd</a:t>
            </a:r>
            <a:r>
              <a:rPr lang="en-GB" dirty="0" smtClean="0"/>
              <a:t> source and the .</a:t>
            </a:r>
            <a:r>
              <a:rPr lang="en-GB" dirty="0" err="1" smtClean="0"/>
              <a:t>wmf</a:t>
            </a:r>
            <a:r>
              <a:rPr lang="en-GB" dirty="0" smtClean="0"/>
              <a:t> file that is linked to from frame. There is likelihood we should use .</a:t>
            </a:r>
            <a:r>
              <a:rPr lang="en-GB" dirty="0" err="1" smtClean="0"/>
              <a:t>emf</a:t>
            </a:r>
            <a:endParaRPr lang="en-GB" dirty="0" smtClean="0"/>
          </a:p>
          <a:p>
            <a:r>
              <a:rPr lang="en-GB" dirty="0" smtClean="0"/>
              <a:t>Frame templates for </a:t>
            </a:r>
            <a:r>
              <a:rPr lang="en-GB" dirty="0" err="1" smtClean="0"/>
              <a:t>11aa</a:t>
            </a:r>
            <a:r>
              <a:rPr lang="en-GB" dirty="0" smtClean="0"/>
              <a:t>, </a:t>
            </a:r>
            <a:r>
              <a:rPr lang="en-GB" dirty="0" err="1" smtClean="0"/>
              <a:t>11ac</a:t>
            </a:r>
            <a:r>
              <a:rPr lang="en-GB" dirty="0" smtClean="0"/>
              <a:t>, </a:t>
            </a:r>
            <a:r>
              <a:rPr lang="en-GB" dirty="0" err="1" smtClean="0"/>
              <a:t>11af</a:t>
            </a:r>
            <a:r>
              <a:rPr lang="en-GB" dirty="0" smtClean="0"/>
              <a:t> </a:t>
            </a:r>
          </a:p>
          <a:p>
            <a:r>
              <a:rPr lang="en-GB" dirty="0" smtClean="0"/>
              <a:t>Text version of </a:t>
            </a:r>
            <a:r>
              <a:rPr lang="en-GB" dirty="0" err="1" smtClean="0"/>
              <a:t>MIB</a:t>
            </a:r>
            <a:r>
              <a:rPr lang="en-GB" dirty="0" smtClean="0"/>
              <a:t> is available (2012, </a:t>
            </a:r>
            <a:r>
              <a:rPr lang="en-GB" dirty="0" err="1" smtClean="0"/>
              <a:t>ae2012</a:t>
            </a:r>
            <a:r>
              <a:rPr lang="en-GB" dirty="0" smtClean="0"/>
              <a:t>, </a:t>
            </a:r>
            <a:r>
              <a:rPr lang="en-GB" dirty="0" err="1" smtClean="0"/>
              <a:t>aa2012</a:t>
            </a:r>
            <a:r>
              <a:rPr lang="en-GB" dirty="0" smtClean="0"/>
              <a:t>, </a:t>
            </a:r>
            <a:r>
              <a:rPr lang="en-GB" dirty="0" err="1" smtClean="0"/>
              <a:t>ad2012</a:t>
            </a:r>
            <a:r>
              <a:rPr lang="en-GB" dirty="0" smtClean="0"/>
              <a:t>, </a:t>
            </a:r>
            <a:r>
              <a:rPr lang="en-GB" dirty="0" err="1" smtClean="0"/>
              <a:t>acD5.0</a:t>
            </a:r>
            <a:r>
              <a:rPr lang="en-GB" dirty="0" smtClean="0"/>
              <a:t>, </a:t>
            </a:r>
            <a:r>
              <a:rPr lang="en-GB" dirty="0" err="1" smtClean="0"/>
              <a:t>afD5.0</a:t>
            </a:r>
            <a:r>
              <a:rPr lang="en-GB" dirty="0" smtClean="0"/>
              <a:t>)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3277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2014</a:t>
            </a:r>
          </a:p>
        </p:txBody>
      </p:sp>
      <p:sp>
        <p:nvSpPr>
          <p:cNvPr id="3277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27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B6A5EF2C-B352-4DCD-8AF4-06278E96712B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509</Words>
  <Application>Microsoft Office PowerPoint</Application>
  <PresentationFormat>On-screen Show (4:3)</PresentationFormat>
  <Paragraphs>175</Paragraphs>
  <Slides>6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Default Design</vt:lpstr>
      <vt:lpstr>Document</vt:lpstr>
      <vt:lpstr>802.11 WG Editor’s Meeting (May ‘14)</vt:lpstr>
      <vt:lpstr>Volunteer Editor Contacts</vt:lpstr>
      <vt:lpstr>802.11 Style Guide</vt:lpstr>
      <vt:lpstr>Editor Amendment Ordering</vt:lpstr>
      <vt:lpstr>Draft Development Snapshot</vt:lpstr>
      <vt:lpstr>MIB style, Visio and Frame practices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2012-11-02T16:14:11Z</dcterms:created>
  <dcterms:modified xsi:type="dcterms:W3CDTF">2014-05-16T03:06:23Z</dcterms:modified>
</cp:coreProperties>
</file>