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5"/>
  </p:notesMasterIdLst>
  <p:handoutMasterIdLst>
    <p:handoutMasterId r:id="rId26"/>
  </p:handoutMasterIdLst>
  <p:sldIdLst>
    <p:sldId id="295" r:id="rId2"/>
    <p:sldId id="321" r:id="rId3"/>
    <p:sldId id="287" r:id="rId4"/>
    <p:sldId id="302" r:id="rId5"/>
    <p:sldId id="303" r:id="rId6"/>
    <p:sldId id="322" r:id="rId7"/>
    <p:sldId id="304" r:id="rId8"/>
    <p:sldId id="306" r:id="rId9"/>
    <p:sldId id="314" r:id="rId10"/>
    <p:sldId id="311" r:id="rId11"/>
    <p:sldId id="317" r:id="rId12"/>
    <p:sldId id="351" r:id="rId13"/>
    <p:sldId id="358" r:id="rId14"/>
    <p:sldId id="352" r:id="rId15"/>
    <p:sldId id="310" r:id="rId16"/>
    <p:sldId id="355" r:id="rId17"/>
    <p:sldId id="360" r:id="rId18"/>
    <p:sldId id="362" r:id="rId19"/>
    <p:sldId id="332" r:id="rId20"/>
    <p:sldId id="335" r:id="rId21"/>
    <p:sldId id="356" r:id="rId22"/>
    <p:sldId id="357" r:id="rId23"/>
    <p:sldId id="336"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0000"/>
    <a:srgbClr val="00B05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385" autoAdjust="0"/>
    <p:restoredTop sz="94676" autoAdjust="0"/>
  </p:normalViewPr>
  <p:slideViewPr>
    <p:cSldViewPr>
      <p:cViewPr varScale="1">
        <p:scale>
          <a:sx n="86" d="100"/>
          <a:sy n="86" d="100"/>
        </p:scale>
        <p:origin x="-1404" y="-84"/>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2568" y="-7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Jan 2014</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Jan 2014</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smtClean="0"/>
              <a:t>Jan 2014</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7109" name="Rectangle 7"/>
          <p:cNvSpPr>
            <a:spLocks noGrp="1" noChangeArrowheads="1"/>
          </p:cNvSpPr>
          <p:nvPr>
            <p:ph type="sldNum" sz="quarter" idx="5"/>
          </p:nvPr>
        </p:nvSpPr>
        <p:spPr>
          <a:noFill/>
        </p:spPr>
        <p:txBody>
          <a:bodyPr/>
          <a:lstStyle/>
          <a:p>
            <a:r>
              <a:rPr lang="en-US" smtClean="0"/>
              <a:t>Page </a:t>
            </a:r>
            <a:fld id="{3554447F-A678-4ED9-8E54-D24F45F2B035}" type="slidenum">
              <a:rPr lang="en-US" smtClean="0"/>
              <a:pPr/>
              <a:t>1</a:t>
            </a:fld>
            <a:endParaRPr lang="en-US" smtClean="0"/>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smtClean="0"/>
              <a:t>Jan 2014</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748677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smtClean="0"/>
              <a:t>Jan 2014</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015355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5559884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smtClean="0"/>
              <a:t>Jan 2014</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smtClean="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9399" name="Slide Number Placeholder 5"/>
          <p:cNvSpPr>
            <a:spLocks noGrp="1"/>
          </p:cNvSpPr>
          <p:nvPr>
            <p:ph type="sldNum" sz="quarter" idx="5"/>
          </p:nvPr>
        </p:nvSpPr>
        <p:spPr>
          <a:noFill/>
        </p:spPr>
        <p:txBody>
          <a:bodyPr/>
          <a:lstStyle/>
          <a:p>
            <a:r>
              <a:rPr lang="en-US" smtClean="0"/>
              <a:t>Page </a:t>
            </a:r>
            <a:fld id="{617E4734-E93D-4119-AD53-64F2B1E3BFF1}" type="slidenum">
              <a:rPr lang="en-US" smtClean="0"/>
              <a:pPr/>
              <a:t>14</a:t>
            </a:fld>
            <a:endParaRPr lang="en-US" smtClean="0"/>
          </a:p>
        </p:txBody>
      </p:sp>
    </p:spTree>
    <p:extLst>
      <p:ext uri="{BB962C8B-B14F-4D97-AF65-F5344CB8AC3E}">
        <p14:creationId xmlns:p14="http://schemas.microsoft.com/office/powerpoint/2010/main" val="2441898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smtClean="0"/>
              <a:t>Jan 2014</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60421" name="Rectangle 7"/>
          <p:cNvSpPr>
            <a:spLocks noGrp="1" noChangeArrowheads="1"/>
          </p:cNvSpPr>
          <p:nvPr>
            <p:ph type="sldNum" sz="quarter" idx="5"/>
          </p:nvPr>
        </p:nvSpPr>
        <p:spPr>
          <a:noFill/>
        </p:spPr>
        <p:txBody>
          <a:bodyPr/>
          <a:lstStyle/>
          <a:p>
            <a:r>
              <a:rPr lang="en-US" smtClean="0"/>
              <a:t>Page </a:t>
            </a:r>
            <a:fld id="{F9C44FAB-61B8-4A66-BBA1-94E6BB943BF4}" type="slidenum">
              <a:rPr lang="en-US" smtClean="0"/>
              <a:pPr/>
              <a:t>15</a:t>
            </a:fld>
            <a:endParaRPr lang="en-US" smtClean="0"/>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3106085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smtClean="0"/>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16</a:t>
            </a:fld>
            <a:endParaRPr lang="en-US"/>
          </a:p>
        </p:txBody>
      </p:sp>
    </p:spTree>
    <p:extLst>
      <p:ext uri="{BB962C8B-B14F-4D97-AF65-F5344CB8AC3E}">
        <p14:creationId xmlns:p14="http://schemas.microsoft.com/office/powerpoint/2010/main" val="2663545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smtClean="0"/>
              <a:t>Jan 2014</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259512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smtClean="0"/>
              <a:t>Jan 2014</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9157" name="Rectangle 7"/>
          <p:cNvSpPr>
            <a:spLocks noGrp="1" noChangeArrowheads="1"/>
          </p:cNvSpPr>
          <p:nvPr>
            <p:ph type="sldNum" sz="quarter" idx="5"/>
          </p:nvPr>
        </p:nvSpPr>
        <p:spPr>
          <a:noFill/>
        </p:spPr>
        <p:txBody>
          <a:bodyPr/>
          <a:lstStyle/>
          <a:p>
            <a:r>
              <a:rPr lang="en-US" smtClean="0"/>
              <a:t>Page </a:t>
            </a:r>
            <a:fld id="{6B24DE20-1BFC-4A96-BB8D-D873FAF42809}" type="slidenum">
              <a:rPr lang="en-US" smtClean="0"/>
              <a:pPr/>
              <a:t>3</a:t>
            </a:fld>
            <a:endParaRPr 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006266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smtClean="0"/>
              <a:t>Jan 2014</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0181" name="Rectangle 7"/>
          <p:cNvSpPr>
            <a:spLocks noGrp="1" noChangeArrowheads="1"/>
          </p:cNvSpPr>
          <p:nvPr>
            <p:ph type="sldNum" sz="quarter" idx="5"/>
          </p:nvPr>
        </p:nvSpPr>
        <p:spPr>
          <a:noFill/>
        </p:spPr>
        <p:txBody>
          <a:bodyPr/>
          <a:lstStyle/>
          <a:p>
            <a:r>
              <a:rPr lang="en-US" smtClean="0"/>
              <a:t>Page </a:t>
            </a:r>
            <a:fld id="{C2D12055-9FED-41AC-BC41-66DDF4A95F6E}" type="slidenum">
              <a:rPr lang="en-US" smtClean="0"/>
              <a:pPr/>
              <a:t>4</a:t>
            </a:fld>
            <a:endParaRPr lang="en-US" smtClean="0"/>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149484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smtClean="0"/>
              <a:t>Jan 2014</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1205" name="Rectangle 7"/>
          <p:cNvSpPr>
            <a:spLocks noGrp="1" noChangeArrowheads="1"/>
          </p:cNvSpPr>
          <p:nvPr>
            <p:ph type="sldNum" sz="quarter" idx="5"/>
          </p:nvPr>
        </p:nvSpPr>
        <p:spPr>
          <a:noFill/>
        </p:spPr>
        <p:txBody>
          <a:bodyPr/>
          <a:lstStyle/>
          <a:p>
            <a:r>
              <a:rPr lang="en-US" smtClean="0"/>
              <a:t>Page </a:t>
            </a:r>
            <a:fld id="{2A966BB1-2648-428D-89B2-DEE69CF444F7}" type="slidenum">
              <a:rPr lang="en-US" smtClean="0"/>
              <a:pPr/>
              <a:t>5</a:t>
            </a:fld>
            <a:endParaRPr 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943403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586586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smtClean="0"/>
              <a:t>Jan 2014</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smtClean="0"/>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3255" name="Slide Number Placeholder 5"/>
          <p:cNvSpPr>
            <a:spLocks noGrp="1"/>
          </p:cNvSpPr>
          <p:nvPr>
            <p:ph type="sldNum" sz="quarter" idx="5"/>
          </p:nvPr>
        </p:nvSpPr>
        <p:spPr>
          <a:noFill/>
        </p:spPr>
        <p:txBody>
          <a:bodyPr/>
          <a:lstStyle/>
          <a:p>
            <a:r>
              <a:rPr lang="en-US" smtClean="0"/>
              <a:t>Page </a:t>
            </a:r>
            <a:fld id="{17C76FB5-D21E-4856-9A2E-583C467B7A54}" type="slidenum">
              <a:rPr lang="en-US" smtClean="0"/>
              <a:pPr/>
              <a:t>7</a:t>
            </a:fld>
            <a:endParaRPr lang="en-US" smtClean="0"/>
          </a:p>
        </p:txBody>
      </p:sp>
    </p:spTree>
    <p:extLst>
      <p:ext uri="{BB962C8B-B14F-4D97-AF65-F5344CB8AC3E}">
        <p14:creationId xmlns:p14="http://schemas.microsoft.com/office/powerpoint/2010/main" val="4528012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smtClean="0"/>
              <a:t>Jan 2014</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4277" name="Rectangle 7"/>
          <p:cNvSpPr>
            <a:spLocks noGrp="1" noChangeArrowheads="1"/>
          </p:cNvSpPr>
          <p:nvPr>
            <p:ph type="sldNum" sz="quarter" idx="5"/>
          </p:nvPr>
        </p:nvSpPr>
        <p:spPr>
          <a:noFill/>
        </p:spPr>
        <p:txBody>
          <a:bodyPr/>
          <a:lstStyle/>
          <a:p>
            <a:r>
              <a:rPr lang="en-US" smtClean="0"/>
              <a:t>Page </a:t>
            </a:r>
            <a:fld id="{8E69B3AA-26FE-4019-9278-A38067FC49B3}" type="slidenum">
              <a:rPr lang="en-US" smtClean="0"/>
              <a:pPr/>
              <a:t>8</a:t>
            </a:fld>
            <a:endParaRPr lang="en-US" smtClean="0"/>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0999282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type="dt" sz="quarter" idx="1"/>
          </p:nvPr>
        </p:nvSpPr>
        <p:spPr>
          <a:noFill/>
        </p:spPr>
        <p:txBody>
          <a:bodyPr/>
          <a:lstStyle/>
          <a:p>
            <a:r>
              <a:rPr lang="en-US" smtClean="0"/>
              <a:t>Jan 2014</a:t>
            </a:r>
          </a:p>
        </p:txBody>
      </p:sp>
      <p:sp>
        <p:nvSpPr>
          <p:cNvPr id="55299" name="Rectangle 2"/>
          <p:cNvSpPr>
            <a:spLocks noGrp="1" noRot="1" noChangeAspect="1" noChangeArrowheads="1" noTextEdit="1"/>
          </p:cNvSpPr>
          <p:nvPr>
            <p:ph type="sldImg"/>
          </p:nvPr>
        </p:nvSpPr>
        <p:spPr>
          <a:xfrm>
            <a:off x="1154113" y="701675"/>
            <a:ext cx="4625975" cy="3468688"/>
          </a:xfrm>
          <a:ln/>
        </p:spPr>
      </p:sp>
      <p:sp>
        <p:nvSpPr>
          <p:cNvPr id="55300"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62060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5776"/>
            <a:ext cx="968214" cy="276999"/>
          </a:xfrm>
        </p:spPr>
        <p:txBody>
          <a:bodyPr/>
          <a:lstStyle>
            <a:lvl1pPr>
              <a:defRPr/>
            </a:lvl1pPr>
          </a:lstStyle>
          <a:p>
            <a:pPr>
              <a:defRPr/>
            </a:pPr>
            <a:r>
              <a:rPr lang="en-US" smtClean="0"/>
              <a:t>May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r>
              <a:rPr lang="en-US" smtClean="0"/>
              <a:t>May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5776"/>
            <a:ext cx="951222" cy="276999"/>
          </a:xfrm>
        </p:spPr>
        <p:txBody>
          <a:bodyPr/>
          <a:lstStyle>
            <a:lvl1pPr>
              <a:defRPr/>
            </a:lvl1pPr>
          </a:lstStyle>
          <a:p>
            <a:pPr>
              <a:defRPr/>
            </a:pPr>
            <a:r>
              <a:rPr lang="en-US" smtClean="0"/>
              <a:t>May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May 2014</a:t>
            </a:r>
            <a:endParaRPr lang="en-US" dirty="0"/>
          </a:p>
        </p:txBody>
      </p:sp>
      <p:sp>
        <p:nvSpPr>
          <p:cNvPr id="4" name="Footer Placeholder 3"/>
          <p:cNvSpPr>
            <a:spLocks noGrp="1"/>
          </p:cNvSpPr>
          <p:nvPr>
            <p:ph type="ftr" sz="quarter" idx="11"/>
          </p:nvPr>
        </p:nvSpPr>
        <p:spPr/>
        <p:txBody>
          <a:bodyPr/>
          <a:lstStyle/>
          <a:p>
            <a:pPr>
              <a:defRPr/>
            </a:pPr>
            <a:r>
              <a:rPr lang="en-US" smtClean="0"/>
              <a:t>Peter Ecclesine (Cisco Systems)</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smtClean="0"/>
              <a:t>May 2014</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5776"/>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May 2014</a:t>
            </a:r>
            <a:endParaRPr lang="en-US" dirty="0"/>
          </a:p>
        </p:txBody>
      </p:sp>
      <p:sp>
        <p:nvSpPr>
          <p:cNvPr id="1029" name="Rectangle 5"/>
          <p:cNvSpPr>
            <a:spLocks noGrp="1" noChangeArrowheads="1"/>
          </p:cNvSpPr>
          <p:nvPr>
            <p:ph type="ftr" sz="quarter" idx="3"/>
          </p:nvPr>
        </p:nvSpPr>
        <p:spPr bwMode="auto">
          <a:xfrm>
            <a:off x="7102475" y="6475413"/>
            <a:ext cx="1441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smtClean="0"/>
              <a:t>Peter Ecclesine (Cisco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a:t>
            </a:r>
            <a:r>
              <a:rPr lang="en-US" sz="1800" b="1" dirty="0" smtClean="0"/>
              <a:t>802.11-14/0545r1</a:t>
            </a:r>
            <a:endParaRPr lang="en-US" sz="1800" b="1" dirty="0"/>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1/11-11-0875-03-0000-editor-s-guide.doc"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turne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s.h.kim@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jiamin.chen@mail01.huawei.com" TargetMode="External"/><Relationship Id="rId13" Type="http://schemas.openxmlformats.org/officeDocument/2006/relationships/hyperlink" Target="mailto:carlos.cordeiro@intel.com" TargetMode="External"/><Relationship Id="rId3" Type="http://schemas.openxmlformats.org/officeDocument/2006/relationships/hyperlink" Target="mailto:adrian.p.stephens@intel.com" TargetMode="External"/><Relationship Id="rId7" Type="http://schemas.openxmlformats.org/officeDocument/2006/relationships/hyperlink" Target="mailto:Ping.FANG@huawei.com" TargetMode="External"/><Relationship Id="rId12" Type="http://schemas.openxmlformats.org/officeDocument/2006/relationships/hyperlink" Target="mailto:robert.stacey@intel.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mailto:LRA@tiac.net" TargetMode="External"/><Relationship Id="rId11" Type="http://schemas.openxmlformats.org/officeDocument/2006/relationships/hyperlink" Target="mailto:alex.ashley@hotmail.co.uk" TargetMode="External"/><Relationship Id="rId5" Type="http://schemas.openxmlformats.org/officeDocument/2006/relationships/hyperlink" Target="mailto:aasterja@qti.qualcomm.com" TargetMode="External"/><Relationship Id="rId15" Type="http://schemas.openxmlformats.org/officeDocument/2006/relationships/hyperlink" Target="mailto:pecclesi@cisco.com" TargetMode="External"/><Relationship Id="rId10" Type="http://schemas.openxmlformats.org/officeDocument/2006/relationships/hyperlink" Target="mailto:ddrgal@gmail.com" TargetMode="External"/><Relationship Id="rId4" Type="http://schemas.openxmlformats.org/officeDocument/2006/relationships/hyperlink" Target="mailto:yongho.seok@lge.com" TargetMode="External"/><Relationship Id="rId9" Type="http://schemas.openxmlformats.org/officeDocument/2006/relationships/hyperlink" Target="mailto:d3e3e3@gmail.com" TargetMode="External"/><Relationship Id="rId14" Type="http://schemas.openxmlformats.org/officeDocument/2006/relationships/hyperlink" Target="mailto:henry@LOGOUT.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smtClean="0"/>
              <a:t>Slide </a:t>
            </a:r>
            <a:fld id="{E645108C-F4BD-42F7-A73B-AA473E24AA03}" type="slidenum">
              <a:rPr lang="en-US" smtClean="0"/>
              <a:pPr/>
              <a:t>1</a:t>
            </a:fld>
            <a:endParaRPr lang="en-US" smtClean="0"/>
          </a:p>
        </p:txBody>
      </p:sp>
      <p:sp>
        <p:nvSpPr>
          <p:cNvPr id="1028" name="Rectangle 2"/>
          <p:cNvSpPr>
            <a:spLocks noGrp="1" noChangeArrowheads="1"/>
          </p:cNvSpPr>
          <p:nvPr>
            <p:ph type="title"/>
          </p:nvPr>
        </p:nvSpPr>
        <p:spPr>
          <a:xfrm>
            <a:off x="685800" y="685800"/>
            <a:ext cx="7772400" cy="914400"/>
          </a:xfrm>
          <a:noFill/>
        </p:spPr>
        <p:txBody>
          <a:bodyPr/>
          <a:lstStyle/>
          <a:p>
            <a:r>
              <a:rPr lang="en-US" dirty="0" smtClean="0"/>
              <a:t>802.11 WG Editor’s Meeting (May ‘14)</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smtClean="0"/>
              <a:t>Date:</a:t>
            </a:r>
            <a:r>
              <a:rPr lang="en-US" sz="2000" b="0" dirty="0" smtClean="0"/>
              <a:t> 2014-05-01</a:t>
            </a:r>
          </a:p>
        </p:txBody>
      </p:sp>
      <p:graphicFrame>
        <p:nvGraphicFramePr>
          <p:cNvPr id="1026" name="Object 4"/>
          <p:cNvGraphicFramePr>
            <a:graphicFrameLocks noChangeAspect="1"/>
          </p:cNvGraphicFramePr>
          <p:nvPr>
            <p:extLst>
              <p:ext uri="{D42A27DB-BD31-4B8C-83A1-F6EECF244321}">
                <p14:modId xmlns:p14="http://schemas.microsoft.com/office/powerpoint/2010/main" val="4213789153"/>
              </p:ext>
            </p:extLst>
          </p:nvPr>
        </p:nvGraphicFramePr>
        <p:xfrm>
          <a:off x="534988" y="2505075"/>
          <a:ext cx="7920037" cy="2579688"/>
        </p:xfrm>
        <a:graphic>
          <a:graphicData uri="http://schemas.openxmlformats.org/presentationml/2006/ole">
            <mc:AlternateContent xmlns:mc="http://schemas.openxmlformats.org/markup-compatibility/2006">
              <mc:Choice xmlns:v="urn:schemas-microsoft-com:vml" Requires="v">
                <p:oleObj spid="_x0000_s1262" name="Document" r:id="rId5" imgW="8606510" imgH="2806597" progId="Word.Document.8">
                  <p:embed/>
                </p:oleObj>
              </mc:Choice>
              <mc:Fallback>
                <p:oleObj name="Document" r:id="rId5" imgW="8606510" imgH="2806597" progId="Word.Document.8">
                  <p:embed/>
                  <p:pic>
                    <p:nvPicPr>
                      <p:cNvPr id="0" name="Picture 4"/>
                      <p:cNvPicPr>
                        <a:picLocks noChangeAspect="1" noChangeArrowheads="1"/>
                      </p:cNvPicPr>
                      <p:nvPr/>
                    </p:nvPicPr>
                    <p:blipFill>
                      <a:blip r:embed="rId6"/>
                      <a:srcRect/>
                      <a:stretch>
                        <a:fillRect/>
                      </a:stretch>
                    </p:blipFill>
                    <p:spPr bwMode="auto">
                      <a:xfrm>
                        <a:off x="534988" y="2505075"/>
                        <a:ext cx="7920037" cy="2579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smtClean="0"/>
              <a:t>Peter Ecclesine (Cisco Systems)</a:t>
            </a:r>
          </a:p>
        </p:txBody>
      </p:sp>
      <p:sp>
        <p:nvSpPr>
          <p:cNvPr id="2" name="Date Placeholder 1"/>
          <p:cNvSpPr>
            <a:spLocks noGrp="1"/>
          </p:cNvSpPr>
          <p:nvPr>
            <p:ph type="dt" sz="half" idx="10"/>
          </p:nvPr>
        </p:nvSpPr>
        <p:spPr/>
        <p:txBody>
          <a:bodyPr/>
          <a:lstStyle/>
          <a:p>
            <a:pPr>
              <a:defRPr/>
            </a:pPr>
            <a:r>
              <a:rPr lang="en-US" smtClean="0"/>
              <a:t>May 2014</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smtClean="0"/>
              <a:t>Editors define publication order independent of working group public timelines:</a:t>
            </a:r>
          </a:p>
          <a:p>
            <a:pPr lvl="1"/>
            <a:r>
              <a:rPr lang="en-US" dirty="0" smtClean="0"/>
              <a:t>Since official timeline is volatile and moves around</a:t>
            </a:r>
          </a:p>
          <a:p>
            <a:pPr lvl="1"/>
            <a:r>
              <a:rPr lang="en-US" dirty="0" smtClean="0"/>
              <a:t>Publication order helps provide stability in amendment numbering, figures, clauses and other numbering assignments</a:t>
            </a:r>
          </a:p>
          <a:p>
            <a:pPr lvl="1"/>
            <a:r>
              <a:rPr lang="en-US" dirty="0" smtClean="0"/>
              <a:t>Editors are committed to maintain a rational publication order</a:t>
            </a:r>
          </a:p>
          <a:p>
            <a:r>
              <a:rPr lang="en-US" dirty="0" smtClean="0"/>
              <a:t>Numbering spreadsheet 802.11-11/1149:</a:t>
            </a:r>
          </a:p>
          <a:p>
            <a:pPr lvl="1"/>
            <a:r>
              <a:rPr lang="en-US" dirty="0" smtClean="0"/>
              <a:t>Succeeding amendments to do their respective updates</a:t>
            </a:r>
          </a:p>
          <a:p>
            <a:pPr lvl="1"/>
            <a:r>
              <a:rPr lang="en-US" dirty="0" smtClean="0"/>
              <a:t>Must match the official timeline after plenaries</a:t>
            </a:r>
          </a:p>
          <a:p>
            <a:endParaRPr lang="en-US" dirty="0" smtClean="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smtClean="0"/>
              <a:t>Slide </a:t>
            </a:r>
            <a:fld id="{ACE635F6-8864-4BBD-8832-5B292A43C38D}" type="slidenum">
              <a:rPr lang="en-US" smtClean="0"/>
              <a:pPr/>
              <a:t>10</a:t>
            </a:fld>
            <a:endParaRPr lang="en-US" smtClean="0"/>
          </a:p>
        </p:txBody>
      </p:sp>
      <p:sp>
        <p:nvSpPr>
          <p:cNvPr id="24582" name="Footer Placeholder 6"/>
          <p:cNvSpPr>
            <a:spLocks noGrp="1"/>
          </p:cNvSpPr>
          <p:nvPr>
            <p:ph type="ftr" sz="quarter" idx="11"/>
          </p:nvPr>
        </p:nvSpPr>
        <p:spPr>
          <a:noFill/>
        </p:spPr>
        <p:txBody>
          <a:bodyPr/>
          <a:lstStyle/>
          <a:p>
            <a:r>
              <a:rPr lang="en-US" smtClean="0"/>
              <a:t>Peter Ecclesine (Cisco Systems)</a:t>
            </a:r>
          </a:p>
        </p:txBody>
      </p:sp>
      <p:sp>
        <p:nvSpPr>
          <p:cNvPr id="24583" name="Date Placeholder 6"/>
          <p:cNvSpPr>
            <a:spLocks noGrp="1"/>
          </p:cNvSpPr>
          <p:nvPr>
            <p:ph type="dt" sz="quarter" idx="10"/>
          </p:nvPr>
        </p:nvSpPr>
        <p:spPr>
          <a:noFill/>
        </p:spPr>
        <p:txBody>
          <a:bodyPr/>
          <a:lstStyle/>
          <a:p>
            <a:r>
              <a:rPr lang="en-US" smtClean="0"/>
              <a:t>May 2014</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MDR Status</a:t>
            </a:r>
          </a:p>
        </p:txBody>
      </p:sp>
      <p:sp>
        <p:nvSpPr>
          <p:cNvPr id="26627" name="Rectangle 3"/>
          <p:cNvSpPr>
            <a:spLocks noGrp="1" noChangeArrowheads="1"/>
          </p:cNvSpPr>
          <p:nvPr>
            <p:ph type="body" idx="1"/>
          </p:nvPr>
        </p:nvSpPr>
        <p:spPr>
          <a:xfrm>
            <a:off x="685800" y="1524000"/>
            <a:ext cx="7772400" cy="4876800"/>
          </a:xfrm>
        </p:spPr>
        <p:txBody>
          <a:bodyPr/>
          <a:lstStyle/>
          <a:p>
            <a:r>
              <a:rPr lang="en-US" dirty="0" smtClean="0"/>
              <a:t>802.11 Working Group Mandatory Draft Review</a:t>
            </a:r>
          </a:p>
          <a:p>
            <a:pPr lvl="1">
              <a:buFontTx/>
              <a:buNone/>
            </a:pPr>
            <a:r>
              <a:rPr lang="en-US" sz="1600" dirty="0" smtClean="0"/>
              <a:t>802.11-11/</a:t>
            </a:r>
            <a:r>
              <a:rPr lang="en-US" sz="1600" dirty="0" err="1" smtClean="0"/>
              <a:t>615r4</a:t>
            </a:r>
            <a:r>
              <a:rPr lang="en-US" sz="1600" dirty="0" smtClean="0"/>
              <a:t> documents the process. There is an </a:t>
            </a:r>
            <a:r>
              <a:rPr lang="en-US" sz="1600" dirty="0" err="1" smtClean="0"/>
              <a:t>r5</a:t>
            </a:r>
            <a:r>
              <a:rPr lang="en-US" sz="1600" dirty="0" smtClean="0"/>
              <a:t>.</a:t>
            </a:r>
          </a:p>
          <a:p>
            <a:pPr lvl="1">
              <a:buFontTx/>
              <a:buNone/>
            </a:pPr>
            <a:r>
              <a:rPr lang="en-US" sz="1600" dirty="0" smtClean="0"/>
              <a:t>MDR now in the 802.11 Operating Manual 802.11-09/0002r12</a:t>
            </a:r>
          </a:p>
          <a:p>
            <a:r>
              <a:rPr lang="en-US" sz="2000" dirty="0" err="1" smtClean="0"/>
              <a:t>P802.11aa</a:t>
            </a:r>
            <a:r>
              <a:rPr lang="en-US" sz="2000" dirty="0" smtClean="0"/>
              <a:t> </a:t>
            </a:r>
            <a:r>
              <a:rPr lang="en-US" sz="2000" dirty="0" err="1" smtClean="0"/>
              <a:t>D5.0</a:t>
            </a:r>
            <a:r>
              <a:rPr lang="en-US" sz="2000" dirty="0" smtClean="0"/>
              <a:t> went through Working Group Mandatory Editorial Coordination before July 2011</a:t>
            </a:r>
          </a:p>
          <a:p>
            <a:r>
              <a:rPr lang="en-US" sz="2000" dirty="0" err="1" smtClean="0"/>
              <a:t>P802.11ad</a:t>
            </a:r>
            <a:r>
              <a:rPr lang="en-US" sz="2000" dirty="0" smtClean="0"/>
              <a:t> </a:t>
            </a:r>
            <a:r>
              <a:rPr lang="en-US" sz="2000" dirty="0" err="1" smtClean="0"/>
              <a:t>D4.0</a:t>
            </a:r>
            <a:r>
              <a:rPr lang="en-US" sz="2000" dirty="0" smtClean="0"/>
              <a:t> went through Working Group Mandatory Editorial Coordination before July 2011</a:t>
            </a:r>
          </a:p>
          <a:p>
            <a:r>
              <a:rPr lang="en-US" sz="2000" dirty="0" err="1" smtClean="0"/>
              <a:t>P802.11ae</a:t>
            </a:r>
            <a:r>
              <a:rPr lang="en-US" sz="2000" dirty="0" smtClean="0"/>
              <a:t> </a:t>
            </a:r>
            <a:r>
              <a:rPr lang="en-US" sz="2000" dirty="0" err="1" smtClean="0"/>
              <a:t>D4.0</a:t>
            </a:r>
            <a:r>
              <a:rPr lang="en-US" sz="2000" dirty="0" smtClean="0"/>
              <a:t> went through Working Group Mandatory Editorial Coordination before July 2011</a:t>
            </a:r>
          </a:p>
          <a:p>
            <a:r>
              <a:rPr lang="en-US" sz="2000" dirty="0" err="1" smtClean="0"/>
              <a:t>P802.11ac</a:t>
            </a:r>
            <a:r>
              <a:rPr lang="en-US" sz="2000" dirty="0" smtClean="0"/>
              <a:t> </a:t>
            </a:r>
            <a:r>
              <a:rPr lang="en-US" sz="2000" dirty="0" err="1" smtClean="0"/>
              <a:t>D4.0</a:t>
            </a:r>
            <a:r>
              <a:rPr lang="en-US" sz="2000" dirty="0" smtClean="0"/>
              <a:t> went through Working Group Mandatory Draft Review</a:t>
            </a:r>
            <a:r>
              <a:rPr lang="en-US" sz="2000" dirty="0"/>
              <a:t> </a:t>
            </a:r>
            <a:r>
              <a:rPr lang="en-US" sz="2000" dirty="0" smtClean="0"/>
              <a:t>before January 2013</a:t>
            </a:r>
          </a:p>
          <a:p>
            <a:r>
              <a:rPr lang="en-US" sz="2000" dirty="0" smtClean="0"/>
              <a:t>P802.11af D4.0 went through Working Group Mandatory Draft Review before Saturday May 18, 2013</a:t>
            </a:r>
          </a:p>
          <a:p>
            <a:r>
              <a:rPr lang="en-US" sz="2000" dirty="0" smtClean="0"/>
              <a:t>All editors are willing to participate in the </a:t>
            </a:r>
            <a:r>
              <a:rPr lang="en-US" sz="2000" dirty="0" err="1" smtClean="0"/>
              <a:t>REVmc</a:t>
            </a:r>
            <a:r>
              <a:rPr lang="en-US" sz="2000" dirty="0" smtClean="0"/>
              <a:t> MDR process</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smtClean="0"/>
              <a:t>Slide </a:t>
            </a:r>
            <a:fld id="{C2F44440-AD43-43F2-939F-6A909DC803D7}" type="slidenum">
              <a:rPr lang="en-US" smtClean="0"/>
              <a:pPr/>
              <a:t>11</a:t>
            </a:fld>
            <a:endParaRPr lang="en-US" smtClean="0"/>
          </a:p>
        </p:txBody>
      </p:sp>
      <p:sp>
        <p:nvSpPr>
          <p:cNvPr id="26629" name="Footer Placeholder 5"/>
          <p:cNvSpPr>
            <a:spLocks noGrp="1"/>
          </p:cNvSpPr>
          <p:nvPr>
            <p:ph type="ftr" sz="quarter" idx="11"/>
          </p:nvPr>
        </p:nvSpPr>
        <p:spPr>
          <a:noFill/>
        </p:spPr>
        <p:txBody>
          <a:bodyPr/>
          <a:lstStyle/>
          <a:p>
            <a:r>
              <a:rPr lang="en-US" smtClean="0"/>
              <a:t>Peter Ecclesine (Cisco Systems)</a:t>
            </a:r>
          </a:p>
        </p:txBody>
      </p:sp>
      <p:sp>
        <p:nvSpPr>
          <p:cNvPr id="26630" name="Date Placeholder 5"/>
          <p:cNvSpPr>
            <a:spLocks noGrp="1"/>
          </p:cNvSpPr>
          <p:nvPr>
            <p:ph type="dt" sz="quarter" idx="10"/>
          </p:nvPr>
        </p:nvSpPr>
        <p:spPr>
          <a:noFill/>
        </p:spPr>
        <p:txBody>
          <a:bodyPr/>
          <a:lstStyle/>
          <a:p>
            <a:r>
              <a:rPr lang="en-US" smtClean="0"/>
              <a:t>May 2014</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mtClean="0"/>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smtClean="0"/>
              <a:t>See 11-09-1034-09-0000-wg11-style-guide.doc</a:t>
            </a:r>
          </a:p>
          <a:p>
            <a:pPr lvl="1"/>
            <a:r>
              <a:rPr lang="en-US" dirty="0" smtClean="0"/>
              <a:t>We updated 802.11 </a:t>
            </a:r>
            <a:r>
              <a:rPr lang="en-US" dirty="0" err="1" smtClean="0"/>
              <a:t>WG</a:t>
            </a:r>
            <a:r>
              <a:rPr lang="en-US" dirty="0" smtClean="0"/>
              <a:t> Style Guide based on 2012 IEEE Standards Style Manual and consistency changes in final publication of the 802.11 standard</a:t>
            </a:r>
            <a:endParaRPr lang="en-GB" dirty="0" smtClean="0"/>
          </a:p>
          <a:p>
            <a:r>
              <a:rPr lang="en-US" b="0" dirty="0" smtClean="0"/>
              <a:t>Editor’s responsibility includes checking the </a:t>
            </a:r>
            <a:r>
              <a:rPr lang="en-US" dirty="0" smtClean="0"/>
              <a:t>2012 IEEE Standards Style Manual </a:t>
            </a:r>
            <a:r>
              <a:rPr lang="en-US" b="0" dirty="0" smtClean="0"/>
              <a:t>when creating or updating drafts. </a:t>
            </a:r>
            <a:r>
              <a:rPr lang="en-GB" u="sng" dirty="0" smtClean="0">
                <a:hlinkClick r:id="rId3"/>
              </a:rPr>
              <a:t>https://development.standards.ieee.org/myproject/Public/mytools/draft/styleman.pdf</a:t>
            </a:r>
            <a:endParaRPr lang="en-US" b="0" dirty="0" smtClean="0"/>
          </a:p>
          <a:p>
            <a:r>
              <a:rPr lang="en-US" b="0" dirty="0" smtClean="0"/>
              <a:t>Submissions with draft text should conform to both the </a:t>
            </a:r>
            <a:r>
              <a:rPr lang="en-US" b="0" dirty="0" err="1" smtClean="0"/>
              <a:t>WG11</a:t>
            </a:r>
            <a:r>
              <a:rPr lang="en-US" b="0" dirty="0" smtClean="0"/>
              <a:t> Style Guide and IEEE Standards Style Manual</a:t>
            </a:r>
          </a:p>
          <a:p>
            <a:r>
              <a:rPr lang="en-US" b="0" dirty="0" smtClean="0"/>
              <a:t>Note that the Style Guide evolves with our practice</a:t>
            </a:r>
          </a:p>
          <a:p>
            <a:pPr>
              <a:buFontTx/>
              <a:buNone/>
            </a:pPr>
            <a:endParaRPr lang="en-GB" dirty="0" smtClean="0"/>
          </a:p>
        </p:txBody>
      </p:sp>
      <p:sp>
        <p:nvSpPr>
          <p:cNvPr id="28676" name="Slide Number Placeholder 4"/>
          <p:cNvSpPr>
            <a:spLocks noGrp="1"/>
          </p:cNvSpPr>
          <p:nvPr>
            <p:ph type="sldNum" sz="quarter" idx="12"/>
          </p:nvPr>
        </p:nvSpPr>
        <p:spPr>
          <a:noFill/>
        </p:spPr>
        <p:txBody>
          <a:bodyPr/>
          <a:lstStyle/>
          <a:p>
            <a:r>
              <a:rPr lang="en-US" smtClean="0"/>
              <a:t>Slide </a:t>
            </a:r>
            <a:fld id="{47D261DD-C19A-4D33-B792-98F42174A4BE}" type="slidenum">
              <a:rPr lang="en-US" smtClean="0"/>
              <a:pPr/>
              <a:t>12</a:t>
            </a:fld>
            <a:endParaRPr lang="en-US" smtClean="0"/>
          </a:p>
        </p:txBody>
      </p:sp>
      <p:sp>
        <p:nvSpPr>
          <p:cNvPr id="28677" name="Footer Placeholder 5"/>
          <p:cNvSpPr>
            <a:spLocks noGrp="1"/>
          </p:cNvSpPr>
          <p:nvPr>
            <p:ph type="ftr" sz="quarter" idx="11"/>
          </p:nvPr>
        </p:nvSpPr>
        <p:spPr>
          <a:noFill/>
        </p:spPr>
        <p:txBody>
          <a:bodyPr/>
          <a:lstStyle/>
          <a:p>
            <a:r>
              <a:rPr lang="en-US" smtClean="0"/>
              <a:t>Peter Ecclesine (Cisco Systems)</a:t>
            </a:r>
          </a:p>
        </p:txBody>
      </p:sp>
      <p:sp>
        <p:nvSpPr>
          <p:cNvPr id="28678" name="Date Placeholder 5"/>
          <p:cNvSpPr>
            <a:spLocks noGrp="1"/>
          </p:cNvSpPr>
          <p:nvPr>
            <p:ph type="dt" sz="quarter" idx="10"/>
          </p:nvPr>
        </p:nvSpPr>
        <p:spPr>
          <a:noFill/>
        </p:spPr>
        <p:txBody>
          <a:bodyPr/>
          <a:lstStyle/>
          <a:p>
            <a:r>
              <a:rPr lang="en-US" smtClean="0"/>
              <a:t>May 2014</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Editor’s Guide</a:t>
            </a:r>
            <a:endParaRPr lang="en-US" dirty="0"/>
          </a:p>
        </p:txBody>
      </p:sp>
      <p:sp>
        <p:nvSpPr>
          <p:cNvPr id="3" name="Content Placeholder 2"/>
          <p:cNvSpPr>
            <a:spLocks noGrp="1"/>
          </p:cNvSpPr>
          <p:nvPr>
            <p:ph idx="1"/>
          </p:nvPr>
        </p:nvSpPr>
        <p:spPr/>
        <p:txBody>
          <a:bodyPr/>
          <a:lstStyle/>
          <a:p>
            <a:r>
              <a:rPr lang="en-GB" sz="2000" dirty="0">
                <a:hlinkClick r:id="rId2"/>
              </a:rPr>
              <a:t>https://</a:t>
            </a:r>
            <a:r>
              <a:rPr lang="en-GB" sz="2000" dirty="0" smtClean="0">
                <a:hlinkClick r:id="rId2"/>
              </a:rPr>
              <a:t>mentor.ieee.org/802.11/dcn/11/11-11-0875-03-0000-editor-s-guide.doc</a:t>
            </a:r>
            <a:r>
              <a:rPr lang="en-GB" sz="2000" dirty="0" smtClean="0"/>
              <a:t>   </a:t>
            </a:r>
            <a:endParaRPr lang="en-GB" sz="2000" dirty="0"/>
          </a:p>
          <a:p>
            <a:r>
              <a:rPr lang="en-GB" dirty="0" smtClean="0"/>
              <a:t>This document contains material relevant to the job of being an 802.11 editor.</a:t>
            </a:r>
            <a:endParaRPr lang="en-US" dirty="0" smtClean="0"/>
          </a:p>
          <a:p>
            <a:r>
              <a:rPr lang="en-GB" dirty="0" smtClean="0"/>
              <a:t>It is recommended that editors read this material before they start, as it may avoid them needlessly re-inventing the wheel.</a:t>
            </a:r>
            <a:endParaRPr lang="en-US" dirty="0" smtClean="0"/>
          </a:p>
          <a:p>
            <a:r>
              <a:rPr lang="en-US" dirty="0" smtClean="0"/>
              <a:t>Creating a Redline, Graphics, Numbering and ANA, Source Control</a:t>
            </a:r>
          </a:p>
          <a:p>
            <a:r>
              <a:rPr lang="en-US" dirty="0" smtClean="0"/>
              <a:t>Comment Resolution and Publication</a:t>
            </a:r>
            <a:endParaRPr lang="en-US" dirty="0"/>
          </a:p>
        </p:txBody>
      </p:sp>
      <p:sp>
        <p:nvSpPr>
          <p:cNvPr id="4" name="Date Placeholder 3"/>
          <p:cNvSpPr>
            <a:spLocks noGrp="1"/>
          </p:cNvSpPr>
          <p:nvPr>
            <p:ph type="dt" sz="half" idx="10"/>
          </p:nvPr>
        </p:nvSpPr>
        <p:spPr/>
        <p:txBody>
          <a:body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13</a:t>
            </a:fld>
            <a:endParaRPr lang="en-US"/>
          </a:p>
        </p:txBody>
      </p:sp>
    </p:spTree>
    <p:extLst>
      <p:ext uri="{BB962C8B-B14F-4D97-AF65-F5344CB8AC3E}">
        <p14:creationId xmlns:p14="http://schemas.microsoft.com/office/powerpoint/2010/main" val="2327688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smtClean="0"/>
              <a:t>Slide </a:t>
            </a:r>
            <a:fld id="{267CEDAE-0893-43B3-92C5-6D110BF9235A}" type="slidenum">
              <a:rPr lang="en-US" smtClean="0"/>
              <a:pPr/>
              <a:t>14</a:t>
            </a:fld>
            <a:endParaRPr lang="en-US" smtClean="0"/>
          </a:p>
        </p:txBody>
      </p:sp>
      <p:sp>
        <p:nvSpPr>
          <p:cNvPr id="29699" name="Rectangle 4"/>
          <p:cNvSpPr>
            <a:spLocks noGrp="1" noChangeArrowheads="1"/>
          </p:cNvSpPr>
          <p:nvPr>
            <p:ph type="title"/>
          </p:nvPr>
        </p:nvSpPr>
        <p:spPr>
          <a:xfrm>
            <a:off x="685800" y="685800"/>
            <a:ext cx="7772400" cy="685800"/>
          </a:xfrm>
        </p:spPr>
        <p:txBody>
          <a:bodyPr/>
          <a:lstStyle/>
          <a:p>
            <a:r>
              <a:rPr lang="en-US" smtClean="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837493192"/>
              </p:ext>
            </p:extLst>
          </p:nvPr>
        </p:nvGraphicFramePr>
        <p:xfrm>
          <a:off x="914400" y="2398816"/>
          <a:ext cx="7772400" cy="2880360"/>
        </p:xfrm>
        <a:graphic>
          <a:graphicData uri="http://schemas.openxmlformats.org/drawingml/2006/table">
            <a:tbl>
              <a:tblPr/>
              <a:tblGrid>
                <a:gridCol w="2894013"/>
                <a:gridCol w="2284412"/>
                <a:gridCol w="2593975"/>
              </a:tblGrid>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802.11-2012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TGae</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2012</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802.11-2012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TGaa</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Jun 2012</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802.11-2012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TGad</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Oct 2012</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802.11-2012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TGac</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Dec 2013</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802.11-2012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TGaf</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Dec 2013</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802.11REVmc</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TGmc</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2015</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802.11-2015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TGai</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Nov 2015</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802.11-2015 </a:t>
                      </a:r>
                      <a:r>
                        <a:rPr kumimoji="0" lang="en-US" sz="1400" b="0" i="0" u="none" strike="noStrike" cap="none" normalizeH="0" baseline="0" dirty="0" smtClean="0">
                          <a:ln>
                            <a:noFill/>
                          </a:ln>
                          <a:solidFill>
                            <a:schemeClr val="tx1"/>
                          </a:solidFill>
                          <a:effectLst/>
                          <a:latin typeface="Times New Roman" pitchFamily="18" charset="0"/>
                        </a:rPr>
                        <a:t>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TGah</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smtClean="0">
                <a:solidFill>
                  <a:srgbClr val="FF0000"/>
                </a:solidFill>
              </a:rPr>
              <a:t>May 2014</a:t>
            </a:r>
            <a:endParaRPr lang="en-US" sz="1400" b="1" dirty="0">
              <a:solidFill>
                <a:srgbClr val="FF0000"/>
              </a:solidFill>
            </a:endParaRPr>
          </a:p>
          <a:p>
            <a:pPr marL="342900" indent="-342900">
              <a:lnSpc>
                <a:spcPct val="80000"/>
              </a:lnSpc>
              <a:spcBef>
                <a:spcPct val="20000"/>
              </a:spcBef>
              <a:buFontTx/>
              <a:buChar char="•"/>
            </a:pPr>
            <a:r>
              <a:rPr lang="en-US" sz="1400" dirty="0"/>
              <a:t>See </a:t>
            </a:r>
            <a:r>
              <a:rPr lang="en-US" sz="1400" dirty="0">
                <a:hlinkClick r:id="rId3"/>
              </a:rPr>
              <a:t>http://</a:t>
            </a:r>
            <a:r>
              <a:rPr lang="en-US" sz="1400" dirty="0" smtClean="0">
                <a:hlinkClick r:id="rId3"/>
              </a:rPr>
              <a:t>grouper.ieee.org/groups/802/11/Reports/802.11_Timelines.htm</a:t>
            </a:r>
            <a:endParaRPr lang="en-US" sz="1400" dirty="0" smtClean="0"/>
          </a:p>
          <a:p>
            <a:pPr marL="342900" indent="-342900">
              <a:lnSpc>
                <a:spcPct val="80000"/>
              </a:lnSpc>
              <a:spcBef>
                <a:spcPct val="20000"/>
              </a:spcBef>
              <a:buFontTx/>
              <a:buChar char="•"/>
            </a:pPr>
            <a:r>
              <a:rPr lang="en-US" sz="1600" dirty="0" smtClean="0"/>
              <a:t>July 2013 Editors changed the running order and will revisit in July 2014, maintaining this order in the interim </a:t>
            </a:r>
            <a:endParaRPr lang="en-US" sz="1600" dirty="0"/>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smtClean="0"/>
              <a:t>Peter Ecclesine (Cisco Systems)</a:t>
            </a:r>
          </a:p>
        </p:txBody>
      </p:sp>
      <p:sp>
        <p:nvSpPr>
          <p:cNvPr id="29757" name="Date Placeholder 7"/>
          <p:cNvSpPr>
            <a:spLocks noGrp="1"/>
          </p:cNvSpPr>
          <p:nvPr>
            <p:ph type="dt" sz="quarter" idx="10"/>
          </p:nvPr>
        </p:nvSpPr>
        <p:spPr>
          <a:noFill/>
        </p:spPr>
        <p:txBody>
          <a:bodyPr/>
          <a:lstStyle/>
          <a:p>
            <a:r>
              <a:rPr lang="en-US" smtClean="0"/>
              <a:t>May 2014</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smtClean="0"/>
              <a:t>Slide </a:t>
            </a:r>
            <a:fld id="{530BA4BB-2CC5-42D0-8747-56B48B57AB9A}" type="slidenum">
              <a:rPr lang="en-US" smtClean="0"/>
              <a:pPr/>
              <a:t>15</a:t>
            </a:fld>
            <a:endParaRPr lang="en-US" smtClean="0"/>
          </a:p>
        </p:txBody>
      </p:sp>
      <p:sp>
        <p:nvSpPr>
          <p:cNvPr id="30723" name="Rectangle 2"/>
          <p:cNvSpPr>
            <a:spLocks noGrp="1" noChangeArrowheads="1"/>
          </p:cNvSpPr>
          <p:nvPr>
            <p:ph type="title"/>
          </p:nvPr>
        </p:nvSpPr>
        <p:spPr/>
        <p:txBody>
          <a:bodyPr/>
          <a:lstStyle/>
          <a:p>
            <a:r>
              <a:rPr lang="en-US" smtClean="0"/>
              <a:t>Email Your Draft Status Updates</a:t>
            </a:r>
          </a:p>
        </p:txBody>
      </p:sp>
      <p:sp>
        <p:nvSpPr>
          <p:cNvPr id="30724" name="Rectangle 3"/>
          <p:cNvSpPr>
            <a:spLocks noGrp="1" noChangeArrowheads="1"/>
          </p:cNvSpPr>
          <p:nvPr>
            <p:ph type="body" idx="1"/>
          </p:nvPr>
        </p:nvSpPr>
        <p:spPr/>
        <p:txBody>
          <a:bodyPr/>
          <a:lstStyle/>
          <a:p>
            <a:r>
              <a:rPr lang="en-US" smtClean="0"/>
              <a:t>Each editor, please send update for next page via the editor’s reflector </a:t>
            </a:r>
            <a:r>
              <a:rPr lang="en-US" smtClean="0">
                <a:solidFill>
                  <a:srgbClr val="FF0000"/>
                </a:solidFill>
              </a:rPr>
              <a:t>no later than Thursday am2 to update table on next page</a:t>
            </a:r>
            <a:r>
              <a:rPr lang="en-US" smtClean="0"/>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smtClean="0"/>
              <a:t>Peter Ecclesine (Cisco Systems)</a:t>
            </a:r>
          </a:p>
        </p:txBody>
      </p:sp>
      <p:sp>
        <p:nvSpPr>
          <p:cNvPr id="30727" name="Date Placeholder 6"/>
          <p:cNvSpPr>
            <a:spLocks noGrp="1"/>
          </p:cNvSpPr>
          <p:nvPr>
            <p:ph type="dt" sz="quarter" idx="10"/>
          </p:nvPr>
        </p:nvSpPr>
        <p:spPr>
          <a:noFill/>
        </p:spPr>
        <p:txBody>
          <a:bodyPr/>
          <a:lstStyle/>
          <a:p>
            <a:r>
              <a:rPr lang="en-US" smtClean="0"/>
              <a:t>May 2014</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62000"/>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a:t>Most current doc shaded green.</a:t>
            </a:r>
            <a:endParaRPr lang="en-US" b="1"/>
          </a:p>
        </p:txBody>
      </p:sp>
      <p:graphicFrame>
        <p:nvGraphicFramePr>
          <p:cNvPr id="79875" name="Group 3"/>
          <p:cNvGraphicFramePr>
            <a:graphicFrameLocks noGrp="1"/>
          </p:cNvGraphicFramePr>
          <p:nvPr>
            <p:extLst>
              <p:ext uri="{D42A27DB-BD31-4B8C-83A1-F6EECF244321}">
                <p14:modId xmlns:p14="http://schemas.microsoft.com/office/powerpoint/2010/main" val="3449235771"/>
              </p:ext>
            </p:extLst>
          </p:nvPr>
        </p:nvGraphicFramePr>
        <p:xfrm>
          <a:off x="457200" y="1371600"/>
          <a:ext cx="8077200" cy="3185160"/>
        </p:xfrm>
        <a:graphic>
          <a:graphicData uri="http://schemas.openxmlformats.org/drawingml/2006/table">
            <a:tbl>
              <a:tblPr/>
              <a:tblGrid>
                <a:gridCol w="325603"/>
                <a:gridCol w="402976"/>
                <a:gridCol w="338221"/>
                <a:gridCol w="347579"/>
                <a:gridCol w="338221"/>
                <a:gridCol w="381000"/>
                <a:gridCol w="457200"/>
                <a:gridCol w="381000"/>
                <a:gridCol w="304800"/>
                <a:gridCol w="762000"/>
                <a:gridCol w="533400"/>
                <a:gridCol w="533400"/>
                <a:gridCol w="1524000"/>
                <a:gridCol w="1447800"/>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8">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Times New Roman" pitchFamily="18" charset="0"/>
                        </a:rPr>
                        <a:t>Published </a:t>
                      </a:r>
                      <a:r>
                        <a:rPr kumimoji="0" lang="en-US" sz="1000" b="1" i="0" u="none" strike="noStrike" cap="none" normalizeH="0" baseline="0" dirty="0" smtClean="0">
                          <a:ln>
                            <a:noFill/>
                          </a:ln>
                          <a:solidFill>
                            <a:schemeClr val="tx1"/>
                          </a:solidFill>
                          <a:effectLst/>
                          <a:latin typeface="Times New Roman" pitchFamily="18" charset="0"/>
                        </a:rPr>
                        <a:t>or </a:t>
                      </a:r>
                      <a:r>
                        <a:rPr kumimoji="0" lang="en-US" sz="1000" b="1" i="0" u="none" strike="noStrike" cap="none" normalizeH="0" baseline="0" dirty="0" smtClean="0">
                          <a:ln>
                            <a:noFill/>
                          </a:ln>
                          <a:solidFill>
                            <a:srgbClr val="0000CC"/>
                          </a:solidFill>
                          <a:effectLst/>
                          <a:latin typeface="Times New Roman" pitchFamily="18" charset="0"/>
                        </a:rPr>
                        <a:t>Draft</a:t>
                      </a:r>
                      <a:r>
                        <a:rPr kumimoji="0" lang="en-US" sz="1000" b="1" i="0" u="none" strike="noStrike" cap="none" normalizeH="0" baseline="0" dirty="0" smtClean="0">
                          <a:ln>
                            <a:noFill/>
                          </a:ln>
                          <a:solidFill>
                            <a:schemeClr val="tx1"/>
                          </a:solidFill>
                          <a:effectLst/>
                          <a:latin typeface="Times New Roman" pitchFamily="18" charset="0"/>
                        </a:rPr>
                        <a:t> Baseline Documents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Source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B050"/>
                          </a:solidFill>
                          <a:effectLst/>
                          <a:latin typeface="Times New Roman" pitchFamily="18" charset="0"/>
                        </a:rPr>
                        <a:t>Published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mc</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ai</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aj</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ak</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aq</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0000"/>
                          </a:solidFill>
                          <a:effectLst/>
                          <a:latin typeface="Times New Roman" pitchFamily="18" charset="0"/>
                        </a:rPr>
                        <a:t>2.8</a:t>
                      </a:r>
                      <a:endParaRPr kumimoji="0" lang="en-US" sz="14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10.0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Adrian Stephens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1-May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ai</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lumMod val="95000"/>
                              <a:lumOff val="5000"/>
                            </a:schemeClr>
                          </a:solidFill>
                          <a:effectLst/>
                          <a:latin typeface="Times New Roman" pitchFamily="18" charset="0"/>
                        </a:rPr>
                        <a:t>1.0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2.0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latin typeface="+mn-lt"/>
                          <a:ea typeface="+mn-ea"/>
                          <a:cs typeface="+mn-cs"/>
                        </a:rPr>
                        <a:t>Frame 9.0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13-May</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2.5</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1.3</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11.0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Yongho</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err="1" smtClean="0">
                          <a:ln>
                            <a:noFill/>
                          </a:ln>
                          <a:solidFill>
                            <a:schemeClr val="tx1"/>
                          </a:solidFill>
                          <a:effectLst/>
                          <a:latin typeface="Times New Roman" pitchFamily="18" charset="0"/>
                        </a:rPr>
                        <a:t>Seok</a:t>
                      </a:r>
                      <a:endParaRPr kumimoji="0" lang="en-US" sz="12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Alfred </a:t>
                      </a:r>
                      <a:r>
                        <a:rPr lang="en-US" sz="1200" kern="1200" dirty="0" err="1" smtClean="0">
                          <a:solidFill>
                            <a:schemeClr val="tx1"/>
                          </a:solidFill>
                          <a:effectLst/>
                          <a:latin typeface="+mn-lt"/>
                          <a:ea typeface="+mn-ea"/>
                          <a:cs typeface="+mn-cs"/>
                        </a:rPr>
                        <a:t>Asterjadhi</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28-Apr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aj</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0.01</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10.0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Jiamin</a:t>
                      </a:r>
                      <a:r>
                        <a:rPr kumimoji="0" lang="en-US" sz="1200" b="0" i="0" u="none" strike="noStrike" cap="none" normalizeH="0" baseline="0" dirty="0" smtClean="0">
                          <a:ln>
                            <a:noFill/>
                          </a:ln>
                          <a:solidFill>
                            <a:schemeClr val="tx1"/>
                          </a:solidFill>
                          <a:effectLst/>
                          <a:latin typeface="Times New Roman" pitchFamily="18" charset="0"/>
                        </a:rPr>
                        <a:t> Chen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18-Mar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ak</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2.4</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FF0000"/>
                          </a:solidFill>
                          <a:effectLst/>
                          <a:latin typeface="Times New Roman" pitchFamily="18" charset="0"/>
                        </a:rPr>
                        <a:t>0.01</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Donald Eastlake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1-May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aq</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smtClean="0">
                          <a:ln>
                            <a:noFill/>
                          </a:ln>
                          <a:solidFill>
                            <a:schemeClr val="tx1"/>
                          </a:solidFill>
                          <a:effectLst/>
                          <a:latin typeface="Times New Roman" pitchFamily="18" charset="0"/>
                        </a:rPr>
                        <a:t>0.0</a:t>
                      </a:r>
                      <a:endParaRPr kumimoji="0" lang="en-GB" sz="14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Dan Gal</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15-May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1970" name="Text Box 116"/>
          <p:cNvSpPr txBox="1">
            <a:spLocks noChangeArrowheads="1"/>
          </p:cNvSpPr>
          <p:nvPr/>
        </p:nvSpPr>
        <p:spPr bwMode="auto">
          <a:xfrm>
            <a:off x="152400" y="838200"/>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16</a:t>
            </a:fld>
            <a:endParaRPr lang="en-US"/>
          </a:p>
        </p:txBody>
      </p:sp>
      <p:sp>
        <p:nvSpPr>
          <p:cNvPr id="31973" name="Text Box 231"/>
          <p:cNvSpPr txBox="1">
            <a:spLocks noChangeArrowheads="1"/>
          </p:cNvSpPr>
          <p:nvPr/>
        </p:nvSpPr>
        <p:spPr bwMode="auto">
          <a:xfrm>
            <a:off x="152400" y="609600"/>
            <a:ext cx="1219200" cy="369332"/>
          </a:xfrm>
          <a:prstGeom prst="rect">
            <a:avLst/>
          </a:prstGeom>
          <a:noFill/>
          <a:ln w="9525">
            <a:noFill/>
            <a:miter lim="800000"/>
            <a:headEnd/>
            <a:tailEnd/>
          </a:ln>
        </p:spPr>
        <p:txBody>
          <a:bodyPr wrap="square">
            <a:spAutoFit/>
          </a:bodyPr>
          <a:lstStyle/>
          <a:p>
            <a:pPr eaLnBrk="1" hangingPunct="1">
              <a:spcBef>
                <a:spcPct val="50000"/>
              </a:spcBef>
            </a:pPr>
            <a:r>
              <a:rPr lang="en-US" sz="1800" dirty="0" smtClean="0">
                <a:solidFill>
                  <a:srgbClr val="FF0000"/>
                </a:solidFill>
                <a:latin typeface="Arial" charset="0"/>
              </a:rPr>
              <a:t>May 2014</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91116"/>
            <a:ext cx="7772400" cy="457200"/>
          </a:xfrm>
        </p:spPr>
        <p:txBody>
          <a:bodyPr/>
          <a:lstStyle/>
          <a:p>
            <a:r>
              <a:rPr lang="en-US" sz="2800" dirty="0" smtClean="0"/>
              <a:t>Draft Development Snapshot</a:t>
            </a:r>
            <a:endParaRPr lang="en-GB" sz="2800" dirty="0" smtClean="0"/>
          </a:p>
        </p:txBody>
      </p:sp>
      <p:sp>
        <p:nvSpPr>
          <p:cNvPr id="31975" name="Slide Number Placeholder 9"/>
          <p:cNvSpPr>
            <a:spLocks noGrp="1"/>
          </p:cNvSpPr>
          <p:nvPr>
            <p:ph type="sldNum" sz="quarter" idx="12"/>
          </p:nvPr>
        </p:nvSpPr>
        <p:spPr>
          <a:noFill/>
        </p:spPr>
        <p:txBody>
          <a:bodyPr/>
          <a:lstStyle/>
          <a:p>
            <a:r>
              <a:rPr lang="en-US" smtClean="0"/>
              <a:t>Slide </a:t>
            </a:r>
            <a:fld id="{795EAAF8-1103-4F9A-8384-029AC986883C}" type="slidenum">
              <a:rPr lang="en-US" smtClean="0"/>
              <a:pPr/>
              <a:t>16</a:t>
            </a:fld>
            <a:endParaRPr lang="en-US" smtClean="0"/>
          </a:p>
        </p:txBody>
      </p:sp>
      <p:sp>
        <p:nvSpPr>
          <p:cNvPr id="31976" name="Footer Placeholder 10"/>
          <p:cNvSpPr>
            <a:spLocks noGrp="1"/>
          </p:cNvSpPr>
          <p:nvPr>
            <p:ph type="ftr" sz="quarter" idx="11"/>
          </p:nvPr>
        </p:nvSpPr>
        <p:spPr>
          <a:noFill/>
        </p:spPr>
        <p:txBody>
          <a:bodyPr/>
          <a:lstStyle/>
          <a:p>
            <a:r>
              <a:rPr lang="en-US" smtClean="0"/>
              <a:t>Peter Ecclesine (Cisco Systems)</a:t>
            </a:r>
          </a:p>
        </p:txBody>
      </p:sp>
      <p:sp>
        <p:nvSpPr>
          <p:cNvPr id="31977" name="Date Placeholder 10"/>
          <p:cNvSpPr>
            <a:spLocks noGrp="1"/>
          </p:cNvSpPr>
          <p:nvPr>
            <p:ph type="dt" sz="quarter" idx="10"/>
          </p:nvPr>
        </p:nvSpPr>
        <p:spPr>
          <a:noFill/>
        </p:spPr>
        <p:txBody>
          <a:bodyPr/>
          <a:lstStyle/>
          <a:p>
            <a:r>
              <a:rPr lang="en-US" smtClean="0"/>
              <a:t>May 2014</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Standards Central Desktop</a:t>
            </a:r>
            <a:endParaRPr lang="en-US" dirty="0"/>
          </a:p>
        </p:txBody>
      </p:sp>
      <p:sp>
        <p:nvSpPr>
          <p:cNvPr id="3" name="Content Placeholder 2"/>
          <p:cNvSpPr>
            <a:spLocks noGrp="1"/>
          </p:cNvSpPr>
          <p:nvPr>
            <p:ph idx="1"/>
          </p:nvPr>
        </p:nvSpPr>
        <p:spPr/>
        <p:txBody>
          <a:bodyPr/>
          <a:lstStyle/>
          <a:p>
            <a:r>
              <a:rPr lang="en-GB" dirty="0"/>
              <a:t>IEEE-SA central desktop site </a:t>
            </a:r>
            <a:r>
              <a:rPr lang="en-GB" dirty="0" smtClean="0"/>
              <a:t> tour of the facilities</a:t>
            </a:r>
          </a:p>
          <a:p>
            <a:r>
              <a:rPr lang="en-US" dirty="0">
                <a:hlinkClick r:id="rId2"/>
              </a:rPr>
              <a:t>https://ieee-sa.centraldesktop.com/802-11editorial</a:t>
            </a:r>
            <a:r>
              <a:rPr lang="en-US" dirty="0" smtClean="0">
                <a:hlinkClick r:id="rId2"/>
              </a:rPr>
              <a:t>/</a:t>
            </a:r>
            <a:r>
              <a:rPr lang="en-US" dirty="0" smtClean="0"/>
              <a:t> </a:t>
            </a:r>
            <a:endParaRPr lang="en-US" dirty="0"/>
          </a:p>
        </p:txBody>
      </p:sp>
      <p:sp>
        <p:nvSpPr>
          <p:cNvPr id="4" name="Date Placeholder 3"/>
          <p:cNvSpPr>
            <a:spLocks noGrp="1"/>
          </p:cNvSpPr>
          <p:nvPr>
            <p:ph type="dt" sz="half" idx="10"/>
          </p:nvPr>
        </p:nvSpPr>
        <p:spPr/>
        <p:txBody>
          <a:body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17</a:t>
            </a:fld>
            <a:endParaRPr lang="en-US"/>
          </a:p>
        </p:txBody>
      </p:sp>
    </p:spTree>
    <p:extLst>
      <p:ext uri="{BB962C8B-B14F-4D97-AF65-F5344CB8AC3E}">
        <p14:creationId xmlns:p14="http://schemas.microsoft.com/office/powerpoint/2010/main" val="26831295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Editors Backup practices</a:t>
            </a:r>
            <a:endParaRPr lang="en-US" dirty="0"/>
          </a:p>
        </p:txBody>
      </p:sp>
      <p:sp>
        <p:nvSpPr>
          <p:cNvPr id="3" name="Content Placeholder 2"/>
          <p:cNvSpPr>
            <a:spLocks noGrp="1"/>
          </p:cNvSpPr>
          <p:nvPr>
            <p:ph idx="1"/>
          </p:nvPr>
        </p:nvSpPr>
        <p:spPr/>
        <p:txBody>
          <a:bodyPr/>
          <a:lstStyle/>
          <a:p>
            <a:r>
              <a:rPr lang="en-US" dirty="0" smtClean="0"/>
              <a:t>The IEEE Servers provide durable places to retain the 802.11 source files, drawing files, and other components of drafts.</a:t>
            </a:r>
          </a:p>
          <a:p>
            <a:r>
              <a:rPr lang="en-US" dirty="0" smtClean="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endParaRPr lang="en-US" dirty="0"/>
          </a:p>
        </p:txBody>
      </p:sp>
      <p:sp>
        <p:nvSpPr>
          <p:cNvPr id="4" name="Date Placeholder 3"/>
          <p:cNvSpPr>
            <a:spLocks noGrp="1"/>
          </p:cNvSpPr>
          <p:nvPr>
            <p:ph type="dt" sz="half" idx="10"/>
          </p:nvPr>
        </p:nvSpPr>
        <p:spPr/>
        <p:txBody>
          <a:body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18</a:t>
            </a:fld>
            <a:endParaRPr lang="en-US"/>
          </a:p>
        </p:txBody>
      </p:sp>
    </p:spTree>
    <p:extLst>
      <p:ext uri="{BB962C8B-B14F-4D97-AF65-F5344CB8AC3E}">
        <p14:creationId xmlns:p14="http://schemas.microsoft.com/office/powerpoint/2010/main" val="23948974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MIB style, Visio and Frame practices</a:t>
            </a:r>
            <a:br>
              <a:rPr lang="en-US" smtClean="0"/>
            </a:br>
            <a:endParaRPr lang="en-US" smtClean="0"/>
          </a:p>
        </p:txBody>
      </p:sp>
      <p:sp>
        <p:nvSpPr>
          <p:cNvPr id="32771" name="Content Placeholder 2"/>
          <p:cNvSpPr>
            <a:spLocks noGrp="1"/>
          </p:cNvSpPr>
          <p:nvPr>
            <p:ph idx="1"/>
          </p:nvPr>
        </p:nvSpPr>
        <p:spPr>
          <a:xfrm>
            <a:off x="685800" y="1981200"/>
            <a:ext cx="7772400" cy="4495800"/>
          </a:xfrm>
        </p:spPr>
        <p:txBody>
          <a:bodyPr/>
          <a:lstStyle/>
          <a:p>
            <a:r>
              <a:rPr lang="en-GB" dirty="0" smtClean="0"/>
              <a:t>I’m going to suggest going forward we use a single style with appropriately set tabs,  and use leading</a:t>
            </a:r>
            <a:r>
              <a:rPr lang="en-US" dirty="0" smtClean="0"/>
              <a:t> </a:t>
            </a:r>
            <a:r>
              <a:rPr lang="en-GB" dirty="0" smtClean="0"/>
              <a:t>Tabs to distinguish the syntax and description parts. (Adrian Stephens Feb 9, 2010)</a:t>
            </a:r>
          </a:p>
          <a:p>
            <a:r>
              <a:rPr lang="en-GB" dirty="0" smtClean="0"/>
              <a:t> Keep embedded figures using </a:t>
            </a:r>
            <a:r>
              <a:rPr lang="en-GB" dirty="0" err="1" smtClean="0"/>
              <a:t>visio</a:t>
            </a:r>
            <a:r>
              <a:rPr lang="en-GB" dirty="0" smtClean="0"/>
              <a:t> as long as possible</a:t>
            </a:r>
            <a:endParaRPr lang="en-US" dirty="0" smtClean="0"/>
          </a:p>
          <a:p>
            <a:pPr lvl="1"/>
            <a:r>
              <a:rPr lang="en-GB" dirty="0" smtClean="0"/>
              <a:t>Near the end of sponsor ballot,  turn these all into .</a:t>
            </a:r>
            <a:r>
              <a:rPr lang="en-GB" dirty="0" err="1" smtClean="0"/>
              <a:t>wmf</a:t>
            </a:r>
            <a:r>
              <a:rPr lang="en-GB" dirty="0" smtClean="0"/>
              <a:t> (windows meta file) format files (you can do this from </a:t>
            </a:r>
            <a:r>
              <a:rPr lang="en-GB" dirty="0" err="1" smtClean="0"/>
              <a:t>visio</a:t>
            </a:r>
            <a:r>
              <a:rPr lang="en-GB" dirty="0" smtClean="0"/>
              <a:t> using “save as”).   Keep separate files for the .</a:t>
            </a:r>
            <a:r>
              <a:rPr lang="en-GB" dirty="0" err="1" smtClean="0"/>
              <a:t>vsd</a:t>
            </a:r>
            <a:r>
              <a:rPr lang="en-GB" dirty="0" smtClean="0"/>
              <a:t> source and the .</a:t>
            </a:r>
            <a:r>
              <a:rPr lang="en-GB" dirty="0" err="1" smtClean="0"/>
              <a:t>wmf</a:t>
            </a:r>
            <a:r>
              <a:rPr lang="en-GB" dirty="0" smtClean="0"/>
              <a:t> file that is linked to from frame. There is likelihood we should use .</a:t>
            </a:r>
            <a:r>
              <a:rPr lang="en-GB" dirty="0" err="1" smtClean="0"/>
              <a:t>emf</a:t>
            </a:r>
            <a:endParaRPr lang="en-GB" dirty="0" smtClean="0"/>
          </a:p>
          <a:p>
            <a:r>
              <a:rPr lang="en-GB" dirty="0" smtClean="0"/>
              <a:t>Frame templates for </a:t>
            </a:r>
            <a:r>
              <a:rPr lang="en-GB" dirty="0" err="1" smtClean="0"/>
              <a:t>11aa</a:t>
            </a:r>
            <a:r>
              <a:rPr lang="en-GB" dirty="0" smtClean="0"/>
              <a:t>, </a:t>
            </a:r>
            <a:r>
              <a:rPr lang="en-GB" dirty="0" err="1" smtClean="0"/>
              <a:t>11ac</a:t>
            </a:r>
            <a:r>
              <a:rPr lang="en-GB" dirty="0" smtClean="0"/>
              <a:t>, </a:t>
            </a:r>
            <a:r>
              <a:rPr lang="en-GB" dirty="0" err="1" smtClean="0"/>
              <a:t>11af</a:t>
            </a:r>
            <a:r>
              <a:rPr lang="en-GB" dirty="0" smtClean="0"/>
              <a:t> </a:t>
            </a:r>
          </a:p>
          <a:p>
            <a:r>
              <a:rPr lang="en-GB" dirty="0" smtClean="0"/>
              <a:t>Text version of </a:t>
            </a:r>
            <a:r>
              <a:rPr lang="en-GB" dirty="0" err="1" smtClean="0"/>
              <a:t>MIB</a:t>
            </a:r>
            <a:r>
              <a:rPr lang="en-GB" dirty="0" smtClean="0"/>
              <a:t> is available (2012, </a:t>
            </a:r>
            <a:r>
              <a:rPr lang="en-GB" dirty="0" err="1" smtClean="0"/>
              <a:t>ae2012</a:t>
            </a:r>
            <a:r>
              <a:rPr lang="en-GB" dirty="0" smtClean="0"/>
              <a:t>, </a:t>
            </a:r>
            <a:r>
              <a:rPr lang="en-GB" dirty="0" err="1" smtClean="0"/>
              <a:t>aa2012</a:t>
            </a:r>
            <a:r>
              <a:rPr lang="en-GB" dirty="0" smtClean="0"/>
              <a:t>, </a:t>
            </a:r>
            <a:r>
              <a:rPr lang="en-GB" dirty="0" err="1" smtClean="0"/>
              <a:t>ad2012</a:t>
            </a:r>
            <a:r>
              <a:rPr lang="en-GB" dirty="0" smtClean="0"/>
              <a:t>, </a:t>
            </a:r>
            <a:r>
              <a:rPr lang="en-GB" dirty="0" err="1" smtClean="0"/>
              <a:t>acD5.0</a:t>
            </a:r>
            <a:r>
              <a:rPr lang="en-GB" dirty="0" smtClean="0"/>
              <a:t>, </a:t>
            </a:r>
            <a:r>
              <a:rPr lang="en-GB" dirty="0" err="1" smtClean="0"/>
              <a:t>afD5.0</a:t>
            </a:r>
            <a:r>
              <a:rPr lang="en-GB" dirty="0" smtClean="0"/>
              <a:t>)</a:t>
            </a:r>
            <a:endParaRPr lang="en-US" dirty="0" smtClean="0"/>
          </a:p>
          <a:p>
            <a:endParaRPr lang="en-US" dirty="0" smtClean="0"/>
          </a:p>
        </p:txBody>
      </p:sp>
      <p:sp>
        <p:nvSpPr>
          <p:cNvPr id="32772" name="Date Placeholder 3"/>
          <p:cNvSpPr>
            <a:spLocks noGrp="1"/>
          </p:cNvSpPr>
          <p:nvPr>
            <p:ph type="dt" sz="quarter" idx="10"/>
          </p:nvPr>
        </p:nvSpPr>
        <p:spPr>
          <a:noFill/>
        </p:spPr>
        <p:txBody>
          <a:bodyPr/>
          <a:lstStyle/>
          <a:p>
            <a:r>
              <a:rPr lang="en-US" smtClean="0"/>
              <a:t>May 2014</a:t>
            </a:r>
          </a:p>
        </p:txBody>
      </p:sp>
      <p:sp>
        <p:nvSpPr>
          <p:cNvPr id="32773" name="Footer Placeholder 4"/>
          <p:cNvSpPr>
            <a:spLocks noGrp="1"/>
          </p:cNvSpPr>
          <p:nvPr>
            <p:ph type="ftr" sz="quarter" idx="11"/>
          </p:nvPr>
        </p:nvSpPr>
        <p:spPr>
          <a:noFill/>
        </p:spPr>
        <p:txBody>
          <a:bodyPr/>
          <a:lstStyle/>
          <a:p>
            <a:r>
              <a:rPr lang="en-US" smtClean="0"/>
              <a:t>Peter Ecclesine (Cisco Systems)</a:t>
            </a:r>
          </a:p>
        </p:txBody>
      </p:sp>
      <p:sp>
        <p:nvSpPr>
          <p:cNvPr id="32774" name="Slide Number Placeholder 5"/>
          <p:cNvSpPr>
            <a:spLocks noGrp="1"/>
          </p:cNvSpPr>
          <p:nvPr>
            <p:ph type="sldNum" sz="quarter" idx="12"/>
          </p:nvPr>
        </p:nvSpPr>
        <p:spPr>
          <a:noFill/>
        </p:spPr>
        <p:txBody>
          <a:bodyPr/>
          <a:lstStyle/>
          <a:p>
            <a:r>
              <a:rPr lang="en-US" smtClean="0"/>
              <a:t>Slide </a:t>
            </a:r>
            <a:fld id="{B6A5EF2C-B352-4DCD-8AF4-06278E96712B}" type="slidenum">
              <a:rPr lang="en-US" smtClean="0"/>
              <a:pPr/>
              <a:t>19</a:t>
            </a:fld>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smtClean="0"/>
              <a:t>Abstract</a:t>
            </a:r>
          </a:p>
        </p:txBody>
      </p:sp>
      <p:sp>
        <p:nvSpPr>
          <p:cNvPr id="16387" name="Rectangle 3"/>
          <p:cNvSpPr>
            <a:spLocks noGrp="1" noChangeArrowheads="1"/>
          </p:cNvSpPr>
          <p:nvPr>
            <p:ph type="body" idx="1"/>
          </p:nvPr>
        </p:nvSpPr>
        <p:spPr/>
        <p:txBody>
          <a:bodyPr/>
          <a:lstStyle/>
          <a:p>
            <a:pPr algn="ctr">
              <a:buFontTx/>
              <a:buNone/>
            </a:pPr>
            <a:r>
              <a:rPr lang="en-US" b="0" smtClean="0"/>
              <a:t>This document contains agenda/minutes/actions/status as prepared/recorded at the IEEE 802.11 Editors’ Meeting</a:t>
            </a:r>
          </a:p>
          <a:p>
            <a:pPr algn="ctr">
              <a:buFontTx/>
              <a:buNone/>
            </a:pPr>
            <a:endParaRPr lang="en-US" b="0" smtClean="0"/>
          </a:p>
        </p:txBody>
      </p:sp>
      <p:sp>
        <p:nvSpPr>
          <p:cNvPr id="16388" name="Slide Number Placeholder 5"/>
          <p:cNvSpPr>
            <a:spLocks noGrp="1"/>
          </p:cNvSpPr>
          <p:nvPr>
            <p:ph type="sldNum" sz="quarter" idx="12"/>
          </p:nvPr>
        </p:nvSpPr>
        <p:spPr>
          <a:noFill/>
        </p:spPr>
        <p:txBody>
          <a:bodyPr/>
          <a:lstStyle/>
          <a:p>
            <a:r>
              <a:rPr lang="en-US" smtClean="0"/>
              <a:t>Slide </a:t>
            </a:r>
            <a:fld id="{A891F8A2-1EAC-473B-AEDB-2822547FCA8E}" type="slidenum">
              <a:rPr lang="en-US" smtClean="0"/>
              <a:pPr/>
              <a:t>2</a:t>
            </a:fld>
            <a:endParaRPr lang="en-US" smtClean="0"/>
          </a:p>
        </p:txBody>
      </p:sp>
      <p:sp>
        <p:nvSpPr>
          <p:cNvPr id="16389" name="Footer Placeholder 5"/>
          <p:cNvSpPr>
            <a:spLocks noGrp="1"/>
          </p:cNvSpPr>
          <p:nvPr>
            <p:ph type="ftr" sz="quarter" idx="11"/>
          </p:nvPr>
        </p:nvSpPr>
        <p:spPr>
          <a:noFill/>
        </p:spPr>
        <p:txBody>
          <a:bodyPr/>
          <a:lstStyle/>
          <a:p>
            <a:r>
              <a:rPr lang="en-US" smtClean="0"/>
              <a:t>Peter Ecclesine (Cisco Systems)</a:t>
            </a:r>
          </a:p>
        </p:txBody>
      </p:sp>
      <p:sp>
        <p:nvSpPr>
          <p:cNvPr id="16390" name="Date Placeholder 5"/>
          <p:cNvSpPr>
            <a:spLocks noGrp="1"/>
          </p:cNvSpPr>
          <p:nvPr>
            <p:ph type="dt" sz="quarter" idx="10"/>
          </p:nvPr>
        </p:nvSpPr>
        <p:spPr>
          <a:noFill/>
        </p:spPr>
        <p:txBody>
          <a:bodyPr/>
          <a:lstStyle/>
          <a:p>
            <a:r>
              <a:rPr lang="en-US" smtClean="0"/>
              <a:t>May 2014</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Two Technical Editors</a:t>
            </a:r>
          </a:p>
        </p:txBody>
      </p:sp>
      <p:sp>
        <p:nvSpPr>
          <p:cNvPr id="34819" name="Content Placeholder 2"/>
          <p:cNvSpPr>
            <a:spLocks noGrp="1"/>
          </p:cNvSpPr>
          <p:nvPr>
            <p:ph idx="1"/>
          </p:nvPr>
        </p:nvSpPr>
        <p:spPr/>
        <p:txBody>
          <a:bodyPr/>
          <a:lstStyle/>
          <a:p>
            <a:r>
              <a:rPr lang="en-US" smtClean="0"/>
              <a:t>Peter Ecclesine will run the face to face meetings</a:t>
            </a:r>
          </a:p>
          <a:p>
            <a:r>
              <a:rPr lang="en-US" smtClean="0"/>
              <a:t>Adrian Stephens will run the publication process</a:t>
            </a:r>
          </a:p>
          <a:p>
            <a:r>
              <a:rPr lang="en-US" smtClean="0"/>
              <a:t>Adrian Stephens is the ANA administrator</a:t>
            </a:r>
          </a:p>
          <a:p>
            <a:r>
              <a:rPr lang="en-US" smtClean="0"/>
              <a:t>All are on the Editor’s email list.</a:t>
            </a:r>
          </a:p>
        </p:txBody>
      </p:sp>
      <p:sp>
        <p:nvSpPr>
          <p:cNvPr id="34820" name="Date Placeholder 3"/>
          <p:cNvSpPr>
            <a:spLocks noGrp="1"/>
          </p:cNvSpPr>
          <p:nvPr>
            <p:ph type="dt" sz="quarter" idx="10"/>
          </p:nvPr>
        </p:nvSpPr>
        <p:spPr>
          <a:noFill/>
        </p:spPr>
        <p:txBody>
          <a:bodyPr/>
          <a:lstStyle/>
          <a:p>
            <a:r>
              <a:rPr lang="en-US" smtClean="0"/>
              <a:t>May 2014</a:t>
            </a:r>
          </a:p>
        </p:txBody>
      </p:sp>
      <p:sp>
        <p:nvSpPr>
          <p:cNvPr id="34821" name="Footer Placeholder 4"/>
          <p:cNvSpPr>
            <a:spLocks noGrp="1"/>
          </p:cNvSpPr>
          <p:nvPr>
            <p:ph type="ftr" sz="quarter" idx="11"/>
          </p:nvPr>
        </p:nvSpPr>
        <p:spPr>
          <a:noFill/>
        </p:spPr>
        <p:txBody>
          <a:bodyPr/>
          <a:lstStyle/>
          <a:p>
            <a:r>
              <a:rPr lang="en-US" smtClean="0"/>
              <a:t>Peter Ecclesine (Cisco Systems)</a:t>
            </a:r>
          </a:p>
        </p:txBody>
      </p:sp>
      <p:sp>
        <p:nvSpPr>
          <p:cNvPr id="34822" name="Slide Number Placeholder 5"/>
          <p:cNvSpPr>
            <a:spLocks noGrp="1"/>
          </p:cNvSpPr>
          <p:nvPr>
            <p:ph type="sldNum" sz="quarter" idx="12"/>
          </p:nvPr>
        </p:nvSpPr>
        <p:spPr>
          <a:noFill/>
        </p:spPr>
        <p:txBody>
          <a:bodyPr/>
          <a:lstStyle/>
          <a:p>
            <a:r>
              <a:rPr lang="en-US" smtClean="0"/>
              <a:t>Slide </a:t>
            </a:r>
            <a:fld id="{A58554DE-B085-48F8-9ABE-F6BC00DD07E3}" type="slidenum">
              <a:rPr lang="en-US" smtClean="0"/>
              <a:pPr/>
              <a:t>20</a:t>
            </a:fld>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Actions</a:t>
            </a:r>
            <a:endParaRPr lang="en-US" dirty="0"/>
          </a:p>
        </p:txBody>
      </p:sp>
      <p:sp>
        <p:nvSpPr>
          <p:cNvPr id="3" name="Content Placeholder 2"/>
          <p:cNvSpPr>
            <a:spLocks noGrp="1"/>
          </p:cNvSpPr>
          <p:nvPr>
            <p:ph idx="1"/>
          </p:nvPr>
        </p:nvSpPr>
        <p:spPr/>
        <p:txBody>
          <a:bodyPr/>
          <a:lstStyle/>
          <a:p>
            <a:r>
              <a:rPr lang="en-US" dirty="0" err="1" smtClean="0"/>
              <a:t>REVmc</a:t>
            </a:r>
            <a:r>
              <a:rPr lang="en-US" dirty="0" smtClean="0"/>
              <a:t> MDR </a:t>
            </a:r>
            <a:r>
              <a:rPr lang="en-US" dirty="0" err="1" smtClean="0"/>
              <a:t>telecon</a:t>
            </a:r>
            <a:r>
              <a:rPr lang="en-US" dirty="0" smtClean="0"/>
              <a:t> to be scheduled this month </a:t>
            </a:r>
            <a:endParaRPr lang="en-US" dirty="0"/>
          </a:p>
        </p:txBody>
      </p:sp>
      <p:sp>
        <p:nvSpPr>
          <p:cNvPr id="4" name="Date Placeholder 3"/>
          <p:cNvSpPr>
            <a:spLocks noGrp="1"/>
          </p:cNvSpPr>
          <p:nvPr>
            <p:ph type="dt" sz="half" idx="10"/>
          </p:nvPr>
        </p:nvSpPr>
        <p:spPr/>
        <p:txBody>
          <a:body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21</a:t>
            </a:fld>
            <a:endParaRPr lang="en-US"/>
          </a:p>
        </p:txBody>
      </p:sp>
    </p:spTree>
    <p:extLst>
      <p:ext uri="{BB962C8B-B14F-4D97-AF65-F5344CB8AC3E}">
        <p14:creationId xmlns:p14="http://schemas.microsoft.com/office/powerpoint/2010/main" val="13162002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Backup/Background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22</a:t>
            </a:fld>
            <a:endParaRPr lang="en-US"/>
          </a:p>
        </p:txBody>
      </p:sp>
    </p:spTree>
    <p:extLst>
      <p:ext uri="{BB962C8B-B14F-4D97-AF65-F5344CB8AC3E}">
        <p14:creationId xmlns:p14="http://schemas.microsoft.com/office/powerpoint/2010/main" val="37023880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Editors page</a:t>
            </a:r>
          </a:p>
        </p:txBody>
      </p:sp>
      <p:sp>
        <p:nvSpPr>
          <p:cNvPr id="27651" name="Content Placeholder 2"/>
          <p:cNvSpPr>
            <a:spLocks noGrp="1"/>
          </p:cNvSpPr>
          <p:nvPr>
            <p:ph idx="1"/>
          </p:nvPr>
        </p:nvSpPr>
        <p:spPr/>
        <p:txBody>
          <a:bodyPr/>
          <a:lstStyle/>
          <a:p>
            <a:r>
              <a:rPr lang="en-US" u="sng" dirty="0" smtClean="0">
                <a:hlinkClick r:id="rId2"/>
              </a:rPr>
              <a:t>http://www.ieee802.org/11/editor_resources.html</a:t>
            </a:r>
            <a:endParaRPr lang="en-US" u="sng" dirty="0" smtClean="0"/>
          </a:p>
          <a:p>
            <a:r>
              <a:rPr lang="en-US" b="0" dirty="0" smtClean="0"/>
              <a:t>Comments or changes? Perhaps an online wiki?</a:t>
            </a:r>
          </a:p>
          <a:p>
            <a:r>
              <a:rPr lang="en-US" b="0" dirty="0" smtClean="0"/>
              <a:t>Volunteers sought to improve this state.</a:t>
            </a:r>
          </a:p>
        </p:txBody>
      </p:sp>
      <p:sp>
        <p:nvSpPr>
          <p:cNvPr id="27652" name="Date Placeholder 3"/>
          <p:cNvSpPr>
            <a:spLocks noGrp="1"/>
          </p:cNvSpPr>
          <p:nvPr>
            <p:ph type="dt" sz="quarter" idx="10"/>
          </p:nvPr>
        </p:nvSpPr>
        <p:spPr>
          <a:noFill/>
        </p:spPr>
        <p:txBody>
          <a:bodyPr/>
          <a:lstStyle/>
          <a:p>
            <a:r>
              <a:rPr lang="en-US" smtClean="0"/>
              <a:t>May 2014</a:t>
            </a:r>
          </a:p>
        </p:txBody>
      </p:sp>
      <p:sp>
        <p:nvSpPr>
          <p:cNvPr id="27653" name="Footer Placeholder 4"/>
          <p:cNvSpPr>
            <a:spLocks noGrp="1"/>
          </p:cNvSpPr>
          <p:nvPr>
            <p:ph type="ftr" sz="quarter" idx="11"/>
          </p:nvPr>
        </p:nvSpPr>
        <p:spPr>
          <a:noFill/>
        </p:spPr>
        <p:txBody>
          <a:bodyPr/>
          <a:lstStyle/>
          <a:p>
            <a:r>
              <a:rPr lang="en-US" smtClean="0"/>
              <a:t>Peter Ecclesine (Cisco Systems)</a:t>
            </a:r>
          </a:p>
        </p:txBody>
      </p:sp>
      <p:sp>
        <p:nvSpPr>
          <p:cNvPr id="27654" name="Slide Number Placeholder 5"/>
          <p:cNvSpPr>
            <a:spLocks noGrp="1"/>
          </p:cNvSpPr>
          <p:nvPr>
            <p:ph type="sldNum" sz="quarter" idx="12"/>
          </p:nvPr>
        </p:nvSpPr>
        <p:spPr>
          <a:noFill/>
        </p:spPr>
        <p:txBody>
          <a:bodyPr/>
          <a:lstStyle/>
          <a:p>
            <a:r>
              <a:rPr lang="en-US" smtClean="0"/>
              <a:t>Slide </a:t>
            </a:r>
            <a:fld id="{4A7343D4-A490-4C6E-ADC9-8805142B12B2}" type="slidenum">
              <a:rPr lang="en-US" smtClean="0"/>
              <a:pPr/>
              <a:t>23</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smtClean="0"/>
              <a:t>Slide </a:t>
            </a:r>
            <a:fld id="{A9C0966F-FF4E-453D-A652-D2F3414DF627}" type="slidenum">
              <a:rPr lang="en-US" smtClean="0"/>
              <a:pPr/>
              <a:t>3</a:t>
            </a:fld>
            <a:endParaRPr lang="en-US" smtClean="0"/>
          </a:p>
        </p:txBody>
      </p:sp>
      <p:sp>
        <p:nvSpPr>
          <p:cNvPr id="17411" name="Rectangle 2"/>
          <p:cNvSpPr>
            <a:spLocks noGrp="1" noChangeArrowheads="1"/>
          </p:cNvSpPr>
          <p:nvPr>
            <p:ph type="title"/>
          </p:nvPr>
        </p:nvSpPr>
        <p:spPr>
          <a:xfrm>
            <a:off x="685800" y="685800"/>
            <a:ext cx="7772400" cy="685800"/>
          </a:xfrm>
        </p:spPr>
        <p:txBody>
          <a:bodyPr/>
          <a:lstStyle/>
          <a:p>
            <a:r>
              <a:rPr lang="en-US" dirty="0" smtClean="0"/>
              <a:t>Agenda for 2014-05-13</a:t>
            </a:r>
          </a:p>
        </p:txBody>
      </p:sp>
      <p:sp>
        <p:nvSpPr>
          <p:cNvPr id="17412" name="Rectangle 3"/>
          <p:cNvSpPr>
            <a:spLocks noGrp="1" noChangeArrowheads="1"/>
          </p:cNvSpPr>
          <p:nvPr>
            <p:ph type="body" idx="1"/>
          </p:nvPr>
        </p:nvSpPr>
        <p:spPr>
          <a:xfrm>
            <a:off x="685800" y="1752600"/>
            <a:ext cx="7772400" cy="4343400"/>
          </a:xfrm>
        </p:spPr>
        <p:txBody>
          <a:bodyPr/>
          <a:lstStyle/>
          <a:p>
            <a:r>
              <a:rPr lang="en-US" dirty="0" smtClean="0"/>
              <a:t>Roll Call / Contacts / Reflector</a:t>
            </a:r>
          </a:p>
          <a:p>
            <a:r>
              <a:rPr lang="en-US" dirty="0" smtClean="0"/>
              <a:t>Go round table and get brief status report</a:t>
            </a:r>
          </a:p>
          <a:p>
            <a:r>
              <a:rPr lang="en-US" dirty="0" smtClean="0"/>
              <a:t>ANA Status / Process / What is administered</a:t>
            </a:r>
          </a:p>
          <a:p>
            <a:r>
              <a:rPr lang="en-US" dirty="0" smtClean="0"/>
              <a:t>Numbering </a:t>
            </a:r>
            <a:r>
              <a:rPr lang="en-US" dirty="0"/>
              <a:t>Alignment process / </a:t>
            </a:r>
            <a:r>
              <a:rPr lang="en-US" dirty="0" smtClean="0"/>
              <a:t>Spreadsheet</a:t>
            </a:r>
          </a:p>
          <a:p>
            <a:r>
              <a:rPr lang="en-US" dirty="0" smtClean="0"/>
              <a:t>802.11 Mandatory Draft Review before SB</a:t>
            </a:r>
          </a:p>
          <a:p>
            <a:r>
              <a:rPr lang="en-US" dirty="0"/>
              <a:t>Style Guide for </a:t>
            </a:r>
            <a:r>
              <a:rPr lang="en-US" dirty="0" smtClean="0"/>
              <a:t>802.11 09/1034r9</a:t>
            </a:r>
            <a:endParaRPr lang="en-US" dirty="0"/>
          </a:p>
          <a:p>
            <a:r>
              <a:rPr lang="en-US" dirty="0" smtClean="0"/>
              <a:t>Amendment Ordering / Draft Snapshots</a:t>
            </a:r>
          </a:p>
          <a:p>
            <a:r>
              <a:rPr lang="en-US" dirty="0" smtClean="0"/>
              <a:t>IEEE Standards Central Desktop</a:t>
            </a:r>
          </a:p>
          <a:p>
            <a:pPr>
              <a:buFontTx/>
              <a:buNone/>
            </a:pPr>
            <a:endParaRPr lang="en-US" dirty="0" smtClean="0"/>
          </a:p>
        </p:txBody>
      </p:sp>
      <p:sp>
        <p:nvSpPr>
          <p:cNvPr id="17413" name="Footer Placeholder 5"/>
          <p:cNvSpPr>
            <a:spLocks noGrp="1"/>
          </p:cNvSpPr>
          <p:nvPr>
            <p:ph type="ftr" sz="quarter" idx="11"/>
          </p:nvPr>
        </p:nvSpPr>
        <p:spPr>
          <a:noFill/>
        </p:spPr>
        <p:txBody>
          <a:bodyPr/>
          <a:lstStyle/>
          <a:p>
            <a:r>
              <a:rPr lang="en-US" smtClean="0"/>
              <a:t>Peter Ecclesine (Cisco Systems)</a:t>
            </a:r>
          </a:p>
        </p:txBody>
      </p:sp>
      <p:sp>
        <p:nvSpPr>
          <p:cNvPr id="17414" name="Date Placeholder 5"/>
          <p:cNvSpPr>
            <a:spLocks noGrp="1"/>
          </p:cNvSpPr>
          <p:nvPr>
            <p:ph type="dt" sz="quarter" idx="10"/>
          </p:nvPr>
        </p:nvSpPr>
        <p:spPr>
          <a:noFill/>
        </p:spPr>
        <p:txBody>
          <a:bodyPr/>
          <a:lstStyle/>
          <a:p>
            <a:r>
              <a:rPr lang="en-US" smtClean="0"/>
              <a:t>May 2014</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smtClean="0"/>
              <a:t>Slide </a:t>
            </a:r>
            <a:fld id="{47E796F5-5253-41EA-82B0-28826C328533}" type="slidenum">
              <a:rPr lang="en-US" smtClean="0"/>
              <a:pPr/>
              <a:t>4</a:t>
            </a:fld>
            <a:endParaRPr lang="en-US" smtClean="0"/>
          </a:p>
        </p:txBody>
      </p:sp>
      <p:sp>
        <p:nvSpPr>
          <p:cNvPr id="18435" name="Rectangle 2"/>
          <p:cNvSpPr>
            <a:spLocks noGrp="1" noChangeArrowheads="1"/>
          </p:cNvSpPr>
          <p:nvPr>
            <p:ph type="title"/>
          </p:nvPr>
        </p:nvSpPr>
        <p:spPr>
          <a:xfrm>
            <a:off x="685800" y="381000"/>
            <a:ext cx="7772400" cy="1066800"/>
          </a:xfrm>
        </p:spPr>
        <p:txBody>
          <a:bodyPr/>
          <a:lstStyle/>
          <a:p>
            <a:r>
              <a:rPr lang="en-US" dirty="0" smtClean="0"/>
              <a:t>Roll Call – 2014-05-13</a:t>
            </a:r>
          </a:p>
        </p:txBody>
      </p:sp>
      <p:sp>
        <p:nvSpPr>
          <p:cNvPr id="18436" name="Rectangle 3"/>
          <p:cNvSpPr>
            <a:spLocks noGrp="1" noChangeArrowheads="1"/>
          </p:cNvSpPr>
          <p:nvPr>
            <p:ph type="body" idx="1"/>
          </p:nvPr>
        </p:nvSpPr>
        <p:spPr>
          <a:xfrm>
            <a:off x="685800" y="1143000"/>
            <a:ext cx="7772400" cy="5486400"/>
          </a:xfrm>
        </p:spPr>
        <p:txBody>
          <a:bodyPr/>
          <a:lstStyle/>
          <a:p>
            <a:pPr>
              <a:lnSpc>
                <a:spcPct val="80000"/>
              </a:lnSpc>
              <a:defRPr/>
            </a:pPr>
            <a:r>
              <a:rPr lang="en-US" sz="1400" dirty="0" smtClean="0"/>
              <a:t>802.11 Editor’s Present</a:t>
            </a:r>
          </a:p>
          <a:p>
            <a:pPr lvl="1">
              <a:lnSpc>
                <a:spcPct val="80000"/>
              </a:lnSpc>
              <a:buFontTx/>
              <a:buChar char="•"/>
              <a:defRPr/>
            </a:pPr>
            <a:r>
              <a:rPr lang="en-US" sz="1400" dirty="0" err="1" smtClean="0"/>
              <a:t>P802.11REVmc</a:t>
            </a:r>
            <a:r>
              <a:rPr lang="en-US" sz="1400" dirty="0" smtClean="0"/>
              <a:t> – Adrian Stephens</a:t>
            </a:r>
          </a:p>
          <a:p>
            <a:pPr lvl="1">
              <a:lnSpc>
                <a:spcPct val="80000"/>
              </a:lnSpc>
              <a:buFontTx/>
              <a:buChar char="•"/>
              <a:defRPr/>
            </a:pPr>
            <a:r>
              <a:rPr lang="en-US" sz="1400" dirty="0" smtClean="0"/>
              <a:t>P802.11ah Amendment (S1G) – </a:t>
            </a:r>
            <a:r>
              <a:rPr lang="en-US" sz="1400" dirty="0" err="1" smtClean="0"/>
              <a:t>Yongho</a:t>
            </a:r>
            <a:r>
              <a:rPr lang="en-US" sz="1400" dirty="0" smtClean="0"/>
              <a:t> </a:t>
            </a:r>
            <a:r>
              <a:rPr lang="en-US" sz="1400" dirty="0" err="1" smtClean="0"/>
              <a:t>Seok</a:t>
            </a:r>
            <a:r>
              <a:rPr lang="en-US" sz="1400" dirty="0" smtClean="0"/>
              <a:t>, Alfred </a:t>
            </a:r>
            <a:r>
              <a:rPr lang="en-US" sz="1400" dirty="0" err="1"/>
              <a:t>Asterjadhi</a:t>
            </a:r>
            <a:r>
              <a:rPr lang="en-US" sz="1400" dirty="0"/>
              <a:t> </a:t>
            </a:r>
            <a:endParaRPr lang="en-US" sz="1400" dirty="0" smtClean="0"/>
          </a:p>
          <a:p>
            <a:pPr lvl="1">
              <a:lnSpc>
                <a:spcPct val="80000"/>
              </a:lnSpc>
              <a:buFontTx/>
              <a:buChar char="•"/>
              <a:defRPr/>
            </a:pPr>
            <a:r>
              <a:rPr lang="en-US" sz="1400" dirty="0" smtClean="0"/>
              <a:t>P802.11ai </a:t>
            </a:r>
            <a:r>
              <a:rPr lang="en-US" sz="1400" dirty="0"/>
              <a:t>Amendment (FILS) – </a:t>
            </a:r>
            <a:r>
              <a:rPr lang="en-US" sz="1400" dirty="0" smtClean="0"/>
              <a:t>Lee Armstrong, Ping FANG</a:t>
            </a:r>
          </a:p>
          <a:p>
            <a:pPr lvl="1">
              <a:lnSpc>
                <a:spcPct val="80000"/>
              </a:lnSpc>
              <a:buFontTx/>
              <a:buChar char="•"/>
              <a:defRPr/>
            </a:pPr>
            <a:r>
              <a:rPr lang="en-US" sz="1400" dirty="0"/>
              <a:t>P802.11aj Amendment (CMMW) – </a:t>
            </a:r>
            <a:r>
              <a:rPr lang="en-US" sz="1400" dirty="0" err="1"/>
              <a:t>Jiamin</a:t>
            </a:r>
            <a:r>
              <a:rPr lang="en-US" sz="1400" dirty="0"/>
              <a:t> </a:t>
            </a:r>
            <a:r>
              <a:rPr lang="en-US" sz="1400" dirty="0" smtClean="0"/>
              <a:t>CHEN</a:t>
            </a:r>
          </a:p>
          <a:p>
            <a:pPr lvl="1">
              <a:lnSpc>
                <a:spcPct val="80000"/>
              </a:lnSpc>
              <a:buFontTx/>
              <a:buChar char="•"/>
              <a:defRPr/>
            </a:pPr>
            <a:r>
              <a:rPr lang="en-US" sz="1400" dirty="0" smtClean="0"/>
              <a:t>P802.11ak Amendment(GLK) </a:t>
            </a:r>
            <a:r>
              <a:rPr lang="en-US" sz="1400" dirty="0"/>
              <a:t>– </a:t>
            </a:r>
            <a:r>
              <a:rPr lang="en-US" sz="1400" dirty="0" smtClean="0"/>
              <a:t> Donald Eastlake</a:t>
            </a:r>
          </a:p>
          <a:p>
            <a:pPr lvl="1">
              <a:lnSpc>
                <a:spcPct val="80000"/>
              </a:lnSpc>
              <a:buFontTx/>
              <a:buChar char="•"/>
              <a:defRPr/>
            </a:pPr>
            <a:r>
              <a:rPr lang="en-US" sz="1400" dirty="0"/>
              <a:t>P809.11aq Amendment (PAD) – Dan </a:t>
            </a:r>
            <a:r>
              <a:rPr lang="en-US" sz="1400" dirty="0" smtClean="0"/>
              <a:t>Gal</a:t>
            </a:r>
          </a:p>
          <a:p>
            <a:pPr>
              <a:lnSpc>
                <a:spcPct val="80000"/>
              </a:lnSpc>
              <a:buFontTx/>
              <a:buNone/>
              <a:defRPr/>
            </a:pPr>
            <a:endParaRPr lang="en-US" sz="1000" dirty="0" smtClean="0"/>
          </a:p>
          <a:p>
            <a:pPr>
              <a:lnSpc>
                <a:spcPct val="80000"/>
              </a:lnSpc>
              <a:defRPr/>
            </a:pPr>
            <a:r>
              <a:rPr lang="en-US" sz="1400" dirty="0" smtClean="0"/>
              <a:t>802.11 Editors not  present</a:t>
            </a:r>
          </a:p>
          <a:p>
            <a:pPr lvl="1">
              <a:lnSpc>
                <a:spcPct val="80000"/>
              </a:lnSpc>
              <a:buFontTx/>
              <a:buNone/>
              <a:defRPr/>
            </a:pPr>
            <a:endParaRPr lang="en-US" sz="1400" dirty="0" smtClean="0"/>
          </a:p>
          <a:p>
            <a:pPr>
              <a:lnSpc>
                <a:spcPct val="80000"/>
              </a:lnSpc>
              <a:defRPr/>
            </a:pPr>
            <a:r>
              <a:rPr lang="en-US" sz="1000" dirty="0" smtClean="0"/>
              <a:t>Also present:</a:t>
            </a:r>
          </a:p>
          <a:p>
            <a:pPr lvl="1">
              <a:lnSpc>
                <a:spcPct val="80000"/>
              </a:lnSpc>
              <a:defRPr/>
            </a:pPr>
            <a:r>
              <a:rPr lang="en-US" sz="1100" dirty="0" smtClean="0"/>
              <a:t>Edward Au</a:t>
            </a:r>
          </a:p>
          <a:p>
            <a:pPr lvl="1">
              <a:lnSpc>
                <a:spcPct val="80000"/>
              </a:lnSpc>
              <a:defRPr/>
            </a:pPr>
            <a:r>
              <a:rPr lang="en-US" sz="1100" dirty="0" smtClean="0"/>
              <a:t>Mark </a:t>
            </a:r>
            <a:r>
              <a:rPr lang="en-US" sz="1100" dirty="0"/>
              <a:t>Hamilton</a:t>
            </a:r>
          </a:p>
          <a:p>
            <a:pPr lvl="1">
              <a:lnSpc>
                <a:spcPct val="80000"/>
              </a:lnSpc>
              <a:defRPr/>
            </a:pPr>
            <a:r>
              <a:rPr lang="en-US" sz="1100" dirty="0" smtClean="0"/>
              <a:t>Rich Kennedy</a:t>
            </a:r>
          </a:p>
          <a:p>
            <a:pPr lvl="1">
              <a:lnSpc>
                <a:spcPct val="80000"/>
              </a:lnSpc>
              <a:defRPr/>
            </a:pPr>
            <a:r>
              <a:rPr lang="en-US" sz="1100" dirty="0" err="1" smtClean="0"/>
              <a:t>Fumihide</a:t>
            </a:r>
            <a:r>
              <a:rPr lang="en-US" sz="1100" dirty="0" smtClean="0"/>
              <a:t> Kojima</a:t>
            </a:r>
          </a:p>
          <a:p>
            <a:pPr lvl="1">
              <a:lnSpc>
                <a:spcPct val="80000"/>
              </a:lnSpc>
              <a:defRPr/>
            </a:pPr>
            <a:r>
              <a:rPr lang="en-US" sz="1100" dirty="0" smtClean="0"/>
              <a:t>Ron </a:t>
            </a:r>
            <a:r>
              <a:rPr lang="en-US" sz="1100" dirty="0" err="1" smtClean="0"/>
              <a:t>Murias</a:t>
            </a:r>
            <a:endParaRPr lang="en-US" sz="1100" dirty="0" smtClean="0"/>
          </a:p>
          <a:p>
            <a:pPr lvl="1">
              <a:lnSpc>
                <a:spcPct val="80000"/>
              </a:lnSpc>
              <a:defRPr/>
            </a:pPr>
            <a:r>
              <a:rPr lang="en-US" sz="1100" dirty="0" smtClean="0"/>
              <a:t>Al </a:t>
            </a:r>
            <a:r>
              <a:rPr lang="en-US" sz="1100" dirty="0" err="1" smtClean="0"/>
              <a:t>Petrick</a:t>
            </a:r>
            <a:endParaRPr lang="en-US" sz="1100" dirty="0" smtClean="0"/>
          </a:p>
          <a:p>
            <a:pPr lvl="1">
              <a:lnSpc>
                <a:spcPct val="80000"/>
              </a:lnSpc>
              <a:defRPr/>
            </a:pPr>
            <a:r>
              <a:rPr lang="en-US" sz="1100" dirty="0" smtClean="0"/>
              <a:t>Emily Qi</a:t>
            </a:r>
          </a:p>
          <a:p>
            <a:pPr lvl="1">
              <a:lnSpc>
                <a:spcPct val="80000"/>
              </a:lnSpc>
              <a:buFontTx/>
              <a:buNone/>
              <a:defRPr/>
            </a:pPr>
            <a:endParaRPr lang="en-US" sz="1400" dirty="0" smtClean="0"/>
          </a:p>
          <a:p>
            <a:pPr>
              <a:lnSpc>
                <a:spcPct val="80000"/>
              </a:lnSpc>
              <a:defRPr/>
            </a:pPr>
            <a:r>
              <a:rPr lang="en-US" sz="1200" dirty="0" smtClean="0"/>
              <a:t>IEEE Staff present and always welcome! </a:t>
            </a:r>
            <a:endParaRPr lang="en-US" sz="1100" dirty="0" smtClean="0"/>
          </a:p>
          <a:p>
            <a:pPr marL="0" indent="0">
              <a:lnSpc>
                <a:spcPct val="80000"/>
              </a:lnSpc>
              <a:buNone/>
              <a:defRPr/>
            </a:pPr>
            <a:endParaRPr lang="en-US" sz="1200" dirty="0"/>
          </a:p>
          <a:p>
            <a:pPr lvl="1">
              <a:lnSpc>
                <a:spcPct val="80000"/>
              </a:lnSpc>
              <a:buNone/>
              <a:defRPr/>
            </a:pPr>
            <a:endParaRPr lang="en-US" sz="1000" dirty="0" smtClean="0"/>
          </a:p>
          <a:p>
            <a:pPr>
              <a:lnSpc>
                <a:spcPct val="80000"/>
              </a:lnSpc>
              <a:defRPr/>
            </a:pPr>
            <a:r>
              <a:rPr lang="en-US" sz="1200" dirty="0" smtClean="0"/>
              <a:t>IEEE Staff not present and always welcome! </a:t>
            </a:r>
          </a:p>
          <a:p>
            <a:pPr marL="342900" lvl="2" indent="0">
              <a:lnSpc>
                <a:spcPct val="80000"/>
              </a:lnSpc>
              <a:buNone/>
              <a:defRPr/>
            </a:pPr>
            <a:endParaRPr lang="en-US" sz="1100" dirty="0"/>
          </a:p>
          <a:p>
            <a:pPr marL="685800" lvl="2" indent="-342900">
              <a:lnSpc>
                <a:spcPct val="80000"/>
              </a:lnSpc>
              <a:defRPr/>
            </a:pPr>
            <a:r>
              <a:rPr lang="en-US" sz="1100" dirty="0"/>
              <a:t>Kathryn Bennett, IEEE </a:t>
            </a:r>
          </a:p>
          <a:p>
            <a:pPr marL="685800" lvl="2" indent="-342900">
              <a:lnSpc>
                <a:spcPct val="80000"/>
              </a:lnSpc>
              <a:defRPr/>
            </a:pPr>
            <a:r>
              <a:rPr lang="en-US" sz="1100" dirty="0"/>
              <a:t>Michelle Turner – staff editor for 802, </a:t>
            </a:r>
            <a:r>
              <a:rPr lang="en-US" sz="1100" dirty="0">
                <a:hlinkClick r:id="rId3"/>
              </a:rPr>
              <a:t>m.turner@ieee.org</a:t>
            </a:r>
            <a:endParaRPr lang="en-US" sz="1100" dirty="0"/>
          </a:p>
          <a:p>
            <a:pPr marL="685800" lvl="2" indent="-342900">
              <a:lnSpc>
                <a:spcPct val="80000"/>
              </a:lnSpc>
              <a:defRPr/>
            </a:pPr>
            <a:r>
              <a:rPr lang="en-US" sz="1100" dirty="0" err="1"/>
              <a:t>Soo</a:t>
            </a:r>
            <a:r>
              <a:rPr lang="en-US" sz="1100" dirty="0"/>
              <a:t> Kim – Client Services, </a:t>
            </a:r>
            <a:r>
              <a:rPr lang="en-US" sz="1100" dirty="0">
                <a:hlinkClick r:id="rId4"/>
              </a:rPr>
              <a:t>s.h.kim@ieee.org</a:t>
            </a:r>
            <a:r>
              <a:rPr lang="en-US" sz="1100" dirty="0"/>
              <a:t> </a:t>
            </a:r>
          </a:p>
          <a:p>
            <a:pPr marL="685800" lvl="2" indent="-342900">
              <a:lnSpc>
                <a:spcPct val="80000"/>
              </a:lnSpc>
              <a:defRPr/>
            </a:pPr>
            <a:endParaRPr lang="en-US" sz="1100" dirty="0"/>
          </a:p>
          <a:p>
            <a:pPr>
              <a:lnSpc>
                <a:spcPct val="80000"/>
              </a:lnSpc>
              <a:defRPr/>
            </a:pPr>
            <a:endParaRPr lang="en-US" sz="1200" dirty="0" smtClean="0"/>
          </a:p>
          <a:p>
            <a:pPr>
              <a:lnSpc>
                <a:spcPct val="80000"/>
              </a:lnSpc>
              <a:defRPr/>
            </a:pPr>
            <a:r>
              <a:rPr lang="en-US" sz="1200" dirty="0" smtClean="0"/>
              <a:t>Note: editors request that an IEEE staff member should be present at least during Plenary meetings</a:t>
            </a:r>
          </a:p>
          <a:p>
            <a:pPr lvl="1">
              <a:lnSpc>
                <a:spcPct val="80000"/>
              </a:lnSpc>
              <a:defRPr/>
            </a:pPr>
            <a:endParaRPr lang="en-US" sz="900" dirty="0" smtClean="0"/>
          </a:p>
          <a:p>
            <a:pPr lvl="1">
              <a:lnSpc>
                <a:spcPct val="80000"/>
              </a:lnSpc>
              <a:defRPr/>
            </a:pPr>
            <a:endParaRPr lang="en-US" sz="1000" dirty="0" smtClean="0"/>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smtClean="0"/>
              <a:t>Peter Ecclesine (Cisco Systems)</a:t>
            </a:r>
          </a:p>
        </p:txBody>
      </p:sp>
      <p:sp>
        <p:nvSpPr>
          <p:cNvPr id="18439" name="Date Placeholder 6"/>
          <p:cNvSpPr>
            <a:spLocks noGrp="1"/>
          </p:cNvSpPr>
          <p:nvPr>
            <p:ph type="dt" sz="quarter" idx="10"/>
          </p:nvPr>
        </p:nvSpPr>
        <p:spPr>
          <a:noFill/>
        </p:spPr>
        <p:txBody>
          <a:bodyPr/>
          <a:lstStyle/>
          <a:p>
            <a:r>
              <a:rPr lang="en-US" smtClean="0"/>
              <a:t>May 2014</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smtClean="0"/>
              <a:t>Slide </a:t>
            </a:r>
            <a:fld id="{AF256CC3-709F-4B73-B483-640656AD6A99}" type="slidenum">
              <a:rPr lang="en-US" smtClean="0"/>
              <a:pPr/>
              <a:t>5</a:t>
            </a:fld>
            <a:endParaRPr lang="en-US" smtClean="0"/>
          </a:p>
        </p:txBody>
      </p:sp>
      <p:sp>
        <p:nvSpPr>
          <p:cNvPr id="19460" name="Rectangle 2"/>
          <p:cNvSpPr>
            <a:spLocks noGrp="1" noChangeArrowheads="1"/>
          </p:cNvSpPr>
          <p:nvPr>
            <p:ph type="title"/>
          </p:nvPr>
        </p:nvSpPr>
        <p:spPr>
          <a:xfrm>
            <a:off x="685800" y="457200"/>
            <a:ext cx="7772400" cy="1066800"/>
          </a:xfrm>
        </p:spPr>
        <p:txBody>
          <a:bodyPr/>
          <a:lstStyle/>
          <a:p>
            <a:r>
              <a:rPr lang="en-US" smtClean="0"/>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smtClean="0"/>
              <a:t>TGmc</a:t>
            </a:r>
            <a:r>
              <a:rPr lang="en-US" sz="1600" dirty="0" smtClean="0"/>
              <a:t> – Adrian Stephens </a:t>
            </a:r>
            <a:r>
              <a:rPr lang="en-US" sz="1600" b="0" dirty="0" smtClean="0"/>
              <a:t>– </a:t>
            </a:r>
            <a:r>
              <a:rPr lang="en-US" sz="1600" b="0" dirty="0" smtClean="0">
                <a:hlinkClick r:id="rId3"/>
              </a:rPr>
              <a:t>adrian.p.stephens@intel.com</a:t>
            </a:r>
            <a:endParaRPr lang="en-US" sz="1600" b="0" dirty="0" smtClean="0"/>
          </a:p>
          <a:p>
            <a:r>
              <a:rPr lang="en-US" sz="1600" dirty="0" err="1" smtClean="0"/>
              <a:t>TGah</a:t>
            </a:r>
            <a:r>
              <a:rPr lang="en-US" sz="1600" dirty="0" smtClean="0"/>
              <a:t> – </a:t>
            </a:r>
            <a:r>
              <a:rPr lang="en-US" sz="1600" dirty="0" err="1" smtClean="0"/>
              <a:t>Yongho</a:t>
            </a:r>
            <a:r>
              <a:rPr lang="en-US" sz="1600" dirty="0" smtClean="0"/>
              <a:t> </a:t>
            </a:r>
            <a:r>
              <a:rPr lang="en-US" sz="1600" dirty="0" err="1" smtClean="0"/>
              <a:t>Seok</a:t>
            </a:r>
            <a:r>
              <a:rPr lang="en-US" sz="1600" dirty="0" smtClean="0"/>
              <a:t> </a:t>
            </a:r>
            <a:r>
              <a:rPr lang="en-US" sz="1600" b="0" dirty="0" smtClean="0">
                <a:hlinkClick r:id="rId4"/>
              </a:rPr>
              <a:t>yongho.seok@lge.com</a:t>
            </a:r>
            <a:r>
              <a:rPr lang="en-US" sz="1600" b="0" dirty="0" smtClean="0"/>
              <a:t>, </a:t>
            </a:r>
            <a:r>
              <a:rPr lang="en-US" sz="1600" dirty="0" smtClean="0"/>
              <a:t>Alfred </a:t>
            </a:r>
            <a:r>
              <a:rPr lang="en-US" sz="1600" dirty="0" err="1" smtClean="0"/>
              <a:t>Asterjadhi</a:t>
            </a:r>
            <a:r>
              <a:rPr lang="en-US" sz="1600" dirty="0" smtClean="0"/>
              <a:t> – </a:t>
            </a:r>
            <a:r>
              <a:rPr lang="en-US" sz="1600" b="0" dirty="0" smtClean="0">
                <a:hlinkClick r:id="rId5"/>
              </a:rPr>
              <a:t>aasterja@qti.qualcomm.com</a:t>
            </a:r>
            <a:r>
              <a:rPr lang="en-US" sz="1600" b="0" dirty="0" smtClean="0"/>
              <a:t>   </a:t>
            </a:r>
          </a:p>
          <a:p>
            <a:r>
              <a:rPr lang="en-US" sz="1600" dirty="0" err="1" smtClean="0"/>
              <a:t>TGai</a:t>
            </a:r>
            <a:r>
              <a:rPr lang="en-US" sz="1600" dirty="0" smtClean="0"/>
              <a:t> – Lee Armstrong – </a:t>
            </a:r>
            <a:r>
              <a:rPr lang="en-US" sz="1600" b="0" dirty="0" smtClean="0">
                <a:hlinkClick r:id="rId6"/>
              </a:rPr>
              <a:t>LRA@tiac.net</a:t>
            </a:r>
            <a:r>
              <a:rPr lang="en-US" sz="1600" b="0" dirty="0" smtClean="0"/>
              <a:t>, </a:t>
            </a:r>
            <a:r>
              <a:rPr lang="en-US" sz="1600" dirty="0" smtClean="0"/>
              <a:t>Ping FANG </a:t>
            </a:r>
            <a:r>
              <a:rPr lang="en-US" sz="1600" b="0" dirty="0" smtClean="0">
                <a:hlinkClick r:id="rId7"/>
              </a:rPr>
              <a:t>Ping.FANG@huawei.com</a:t>
            </a:r>
            <a:endParaRPr lang="en-US" sz="1600" b="0" dirty="0" smtClean="0"/>
          </a:p>
          <a:p>
            <a:r>
              <a:rPr lang="en-US" sz="1600" dirty="0" err="1" smtClean="0"/>
              <a:t>TGaj</a:t>
            </a:r>
            <a:r>
              <a:rPr lang="en-US" sz="1600" dirty="0" smtClean="0"/>
              <a:t> – </a:t>
            </a:r>
            <a:r>
              <a:rPr lang="en-US" sz="1600" dirty="0" err="1" smtClean="0"/>
              <a:t>Jiamin</a:t>
            </a:r>
            <a:r>
              <a:rPr lang="en-US" sz="1600" dirty="0" smtClean="0"/>
              <a:t> CHEN – </a:t>
            </a:r>
            <a:r>
              <a:rPr lang="en-US" sz="1600" b="0" dirty="0" smtClean="0">
                <a:hlinkClick r:id="rId8"/>
              </a:rPr>
              <a:t>jiamin.chen@mail01.huawei.com</a:t>
            </a:r>
            <a:r>
              <a:rPr lang="en-US" sz="1600" b="0" dirty="0" smtClean="0"/>
              <a:t> </a:t>
            </a:r>
            <a:endParaRPr lang="en-US" sz="1600" dirty="0" smtClean="0"/>
          </a:p>
          <a:p>
            <a:r>
              <a:rPr lang="en-US" sz="1600" dirty="0" err="1" smtClean="0"/>
              <a:t>Tgak</a:t>
            </a:r>
            <a:r>
              <a:rPr lang="en-US" sz="1600" dirty="0" smtClean="0"/>
              <a:t> – Donald Eastlake – </a:t>
            </a:r>
            <a:r>
              <a:rPr lang="en-US" sz="1600" b="0" dirty="0" smtClean="0">
                <a:hlinkClick r:id="rId9"/>
              </a:rPr>
              <a:t>d3e3e3@gmail.com</a:t>
            </a:r>
            <a:r>
              <a:rPr lang="en-US" sz="1600" b="0" dirty="0" smtClean="0"/>
              <a:t> </a:t>
            </a:r>
            <a:endParaRPr lang="en-US" sz="1600" dirty="0" smtClean="0"/>
          </a:p>
          <a:p>
            <a:r>
              <a:rPr lang="en-US" sz="1600" dirty="0" err="1" smtClean="0"/>
              <a:t>TGaq</a:t>
            </a:r>
            <a:r>
              <a:rPr lang="en-US" sz="1600" dirty="0" smtClean="0"/>
              <a:t> – Dan Gal – </a:t>
            </a:r>
            <a:r>
              <a:rPr lang="en-US" sz="1600" b="0" dirty="0" smtClean="0">
                <a:hlinkClick r:id="rId10"/>
              </a:rPr>
              <a:t>ddrgal@gmail.com</a:t>
            </a:r>
            <a:r>
              <a:rPr lang="en-US" sz="1600" b="0" dirty="0" smtClean="0"/>
              <a:t>   </a:t>
            </a:r>
          </a:p>
          <a:p>
            <a:pPr marL="0" indent="0">
              <a:buNone/>
            </a:pPr>
            <a:endParaRPr lang="en-US" sz="1600" dirty="0" smtClean="0"/>
          </a:p>
          <a:p>
            <a:r>
              <a:rPr lang="en-US" sz="1600" dirty="0" smtClean="0"/>
              <a:t>Editors Emeritus:</a:t>
            </a:r>
          </a:p>
          <a:p>
            <a:pPr lvl="1"/>
            <a:r>
              <a:rPr lang="en-US" sz="1600" dirty="0" err="1"/>
              <a:t>TGaa</a:t>
            </a:r>
            <a:r>
              <a:rPr lang="en-US" sz="1600" dirty="0"/>
              <a:t> – Alex Ashley – </a:t>
            </a:r>
            <a:r>
              <a:rPr lang="en-US" sz="1600" dirty="0" smtClean="0">
                <a:hlinkClick r:id="rId11"/>
              </a:rPr>
              <a:t>alex.ashley@hotmail.co.uk</a:t>
            </a:r>
            <a:endParaRPr lang="en-US" sz="1600" dirty="0" smtClean="0"/>
          </a:p>
          <a:p>
            <a:pPr lvl="1"/>
            <a:r>
              <a:rPr lang="en-US" sz="1600" dirty="0" err="1" smtClean="0"/>
              <a:t>TGac</a:t>
            </a:r>
            <a:r>
              <a:rPr lang="en-US" sz="1600" dirty="0" smtClean="0"/>
              <a:t> – Robert Stacey – </a:t>
            </a:r>
            <a:r>
              <a:rPr lang="en-US" sz="1600" dirty="0" smtClean="0">
                <a:hlinkClick r:id="rId12"/>
              </a:rPr>
              <a:t>robert.stacey@intel.com</a:t>
            </a:r>
            <a:r>
              <a:rPr lang="en-US" sz="1600" dirty="0" smtClean="0"/>
              <a:t> </a:t>
            </a:r>
          </a:p>
          <a:p>
            <a:pPr lvl="1"/>
            <a:r>
              <a:rPr lang="en-US" sz="1600" dirty="0" err="1"/>
              <a:t>TGad</a:t>
            </a:r>
            <a:r>
              <a:rPr lang="en-US" sz="1600" dirty="0"/>
              <a:t> – Carlos Cordeiro – </a:t>
            </a:r>
            <a:r>
              <a:rPr lang="en-US" sz="1600" dirty="0">
                <a:hlinkClick r:id="rId13"/>
              </a:rPr>
              <a:t>carlos.cordeiro@intel.com</a:t>
            </a:r>
            <a:r>
              <a:rPr lang="en-US" sz="1600" dirty="0"/>
              <a:t> </a:t>
            </a:r>
            <a:r>
              <a:rPr lang="en-US" sz="1600" dirty="0" smtClean="0"/>
              <a:t> </a:t>
            </a:r>
          </a:p>
          <a:p>
            <a:pPr lvl="1"/>
            <a:r>
              <a:rPr lang="en-US" sz="1600" dirty="0" err="1" smtClean="0"/>
              <a:t>TGae</a:t>
            </a:r>
            <a:r>
              <a:rPr lang="en-US" sz="1600" dirty="0" smtClean="0"/>
              <a:t> – Henry </a:t>
            </a:r>
            <a:r>
              <a:rPr lang="en-US" sz="1600" dirty="0" err="1" smtClean="0"/>
              <a:t>Ptasinski</a:t>
            </a:r>
            <a:r>
              <a:rPr lang="en-US" sz="1600" dirty="0" smtClean="0"/>
              <a:t> – </a:t>
            </a:r>
            <a:r>
              <a:rPr lang="en-US" sz="1600" dirty="0" smtClean="0">
                <a:hlinkClick r:id="rId14"/>
              </a:rPr>
              <a:t>henry@LOGOUT.COM</a:t>
            </a:r>
            <a:r>
              <a:rPr lang="en-US" sz="1600" dirty="0" smtClean="0"/>
              <a:t> </a:t>
            </a:r>
          </a:p>
          <a:p>
            <a:pPr lvl="1"/>
            <a:r>
              <a:rPr lang="en-US" sz="1600" dirty="0" err="1" smtClean="0"/>
              <a:t>TGaf</a:t>
            </a:r>
            <a:r>
              <a:rPr lang="en-US" sz="1600" dirty="0" smtClean="0"/>
              <a:t> – Peter Ecclesine – </a:t>
            </a:r>
            <a:r>
              <a:rPr lang="en-US" sz="1600" dirty="0" smtClean="0">
                <a:hlinkClick r:id="rId15"/>
              </a:rPr>
              <a:t>pecclesi@cisco.com</a:t>
            </a:r>
            <a:r>
              <a:rPr lang="en-US" sz="1600" dirty="0" smtClean="0"/>
              <a:t> </a:t>
            </a:r>
          </a:p>
          <a:p>
            <a:pPr lvl="1"/>
            <a:endParaRPr lang="en-US" sz="1600" dirty="0" smtClean="0"/>
          </a:p>
          <a:p>
            <a:endParaRPr lang="en-US" sz="1600" dirty="0" smtClean="0"/>
          </a:p>
        </p:txBody>
      </p:sp>
      <p:sp>
        <p:nvSpPr>
          <p:cNvPr id="19462" name="Footer Placeholder 6"/>
          <p:cNvSpPr>
            <a:spLocks noGrp="1"/>
          </p:cNvSpPr>
          <p:nvPr>
            <p:ph type="ftr" sz="quarter" idx="11"/>
          </p:nvPr>
        </p:nvSpPr>
        <p:spPr>
          <a:noFill/>
        </p:spPr>
        <p:txBody>
          <a:bodyPr/>
          <a:lstStyle/>
          <a:p>
            <a:r>
              <a:rPr lang="en-US" smtClean="0"/>
              <a:t>Peter Ecclesine (Cisco Systems)</a:t>
            </a:r>
          </a:p>
        </p:txBody>
      </p:sp>
      <p:sp>
        <p:nvSpPr>
          <p:cNvPr id="19463" name="Date Placeholder 6"/>
          <p:cNvSpPr>
            <a:spLocks noGrp="1"/>
          </p:cNvSpPr>
          <p:nvPr>
            <p:ph type="dt" sz="quarter" idx="10"/>
          </p:nvPr>
        </p:nvSpPr>
        <p:spPr>
          <a:noFill/>
        </p:spPr>
        <p:txBody>
          <a:bodyPr/>
          <a:lstStyle/>
          <a:p>
            <a:r>
              <a:rPr lang="en-US" smtClean="0"/>
              <a:t>May 2014</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May 13</a:t>
            </a:r>
            <a:r>
              <a:rPr lang="en-GB" baseline="30000" dirty="0" smtClean="0"/>
              <a:t>th</a:t>
            </a:r>
            <a:r>
              <a:rPr lang="en-GB" dirty="0" smtClean="0"/>
              <a:t> Round table status report</a:t>
            </a:r>
          </a:p>
        </p:txBody>
      </p:sp>
      <p:sp>
        <p:nvSpPr>
          <p:cNvPr id="20483" name="Rectangle 3"/>
          <p:cNvSpPr>
            <a:spLocks noGrp="1" noChangeArrowheads="1"/>
          </p:cNvSpPr>
          <p:nvPr>
            <p:ph type="body" idx="1"/>
          </p:nvPr>
        </p:nvSpPr>
        <p:spPr>
          <a:xfrm>
            <a:off x="685800" y="1752600"/>
            <a:ext cx="7772400" cy="4648200"/>
          </a:xfrm>
        </p:spPr>
        <p:txBody>
          <a:bodyPr/>
          <a:lstStyle/>
          <a:p>
            <a:r>
              <a:rPr lang="en-GB" sz="2000" dirty="0" err="1" smtClean="0"/>
              <a:t>REVmc</a:t>
            </a:r>
            <a:r>
              <a:rPr lang="en-GB" sz="2000" dirty="0" smtClean="0"/>
              <a:t> – Will enter WG ballot with Draft 3.0 out of May (two weeks later). There will be elections for two sub-editors later today. Goal is transition of editor duties so that when there is </a:t>
            </a:r>
            <a:r>
              <a:rPr lang="en-GB" sz="2000" dirty="0" err="1" smtClean="0"/>
              <a:t>REVmd</a:t>
            </a:r>
            <a:r>
              <a:rPr lang="en-GB" sz="2000" dirty="0" smtClean="0"/>
              <a:t>, the editor transition will take place.</a:t>
            </a:r>
          </a:p>
          <a:p>
            <a:r>
              <a:rPr lang="en-GB" sz="2000" dirty="0" smtClean="0"/>
              <a:t>11ah – D1.3 and resolving comments, expect to enter WG letter ballot with Draft 2.0 out of May (three weeks later), which has been realigned with mc D2.5 and 11af D6.0.</a:t>
            </a:r>
          </a:p>
          <a:p>
            <a:r>
              <a:rPr lang="en-GB" sz="2000" dirty="0" smtClean="0"/>
              <a:t>11ai – In comment resolution probably to Sept meeting.</a:t>
            </a:r>
          </a:p>
          <a:p>
            <a:r>
              <a:rPr lang="en-GB" sz="2000" dirty="0" smtClean="0"/>
              <a:t>11aj – resolved many comments, meeting next week and hope to have new draft after May interim session.</a:t>
            </a:r>
          </a:p>
          <a:p>
            <a:r>
              <a:rPr lang="en-GB" sz="2000" dirty="0" smtClean="0"/>
              <a:t>11ak –  are resolving comments from CC, expect a revised draft out of May and expect a Draft 1..0 out of July.</a:t>
            </a:r>
            <a:endParaRPr lang="en-GB" sz="2000" dirty="0"/>
          </a:p>
          <a:p>
            <a:r>
              <a:rPr lang="en-GB" sz="2000" dirty="0" smtClean="0"/>
              <a:t>11aq –   First draft will be created out of May meeting and worked on in July.</a:t>
            </a:r>
          </a:p>
        </p:txBody>
      </p:sp>
      <p:sp>
        <p:nvSpPr>
          <p:cNvPr id="20484" name="Slide Number Placeholder 5"/>
          <p:cNvSpPr>
            <a:spLocks noGrp="1"/>
          </p:cNvSpPr>
          <p:nvPr>
            <p:ph type="sldNum" sz="quarter" idx="12"/>
          </p:nvPr>
        </p:nvSpPr>
        <p:spPr>
          <a:noFill/>
        </p:spPr>
        <p:txBody>
          <a:bodyPr/>
          <a:lstStyle/>
          <a:p>
            <a:r>
              <a:rPr lang="en-US" smtClean="0"/>
              <a:t>Slide </a:t>
            </a:r>
            <a:fld id="{CBFB0970-0318-4E35-AEDF-341F41E712EB}" type="slidenum">
              <a:rPr lang="en-US" smtClean="0"/>
              <a:pPr/>
              <a:t>6</a:t>
            </a:fld>
            <a:endParaRPr lang="en-US" smtClean="0"/>
          </a:p>
        </p:txBody>
      </p:sp>
      <p:sp>
        <p:nvSpPr>
          <p:cNvPr id="20485" name="Footer Placeholder 5"/>
          <p:cNvSpPr>
            <a:spLocks noGrp="1"/>
          </p:cNvSpPr>
          <p:nvPr>
            <p:ph type="ftr" sz="quarter" idx="11"/>
          </p:nvPr>
        </p:nvSpPr>
        <p:spPr>
          <a:noFill/>
        </p:spPr>
        <p:txBody>
          <a:bodyPr/>
          <a:lstStyle/>
          <a:p>
            <a:r>
              <a:rPr lang="en-US" smtClean="0"/>
              <a:t>Peter Ecclesine (Cisco Systems)</a:t>
            </a:r>
          </a:p>
        </p:txBody>
      </p:sp>
      <p:sp>
        <p:nvSpPr>
          <p:cNvPr id="20486" name="Date Placeholder 5"/>
          <p:cNvSpPr>
            <a:spLocks noGrp="1"/>
          </p:cNvSpPr>
          <p:nvPr>
            <p:ph type="dt" sz="quarter" idx="10"/>
          </p:nvPr>
        </p:nvSpPr>
        <p:spPr>
          <a:noFill/>
        </p:spPr>
        <p:txBody>
          <a:bodyPr/>
          <a:lstStyle/>
          <a:p>
            <a:r>
              <a:rPr lang="en-US" smtClean="0"/>
              <a:t>May 2014</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Reflector Updates</a:t>
            </a:r>
          </a:p>
        </p:txBody>
      </p:sp>
      <p:sp>
        <p:nvSpPr>
          <p:cNvPr id="21507" name="Content Placeholder 2"/>
          <p:cNvSpPr>
            <a:spLocks noGrp="1"/>
          </p:cNvSpPr>
          <p:nvPr>
            <p:ph idx="1"/>
          </p:nvPr>
        </p:nvSpPr>
        <p:spPr/>
        <p:txBody>
          <a:bodyPr/>
          <a:lstStyle/>
          <a:p>
            <a:r>
              <a:rPr lang="en-US" smtClean="0"/>
              <a:t>Each editor is expected to be on the reflector and current.</a:t>
            </a:r>
          </a:p>
          <a:p>
            <a:r>
              <a:rPr lang="en-US" smtClean="0"/>
              <a:t>If you didn’t receive the meeting notice from the reflector, please send email to adrian.p.stephens@intel.com</a:t>
            </a:r>
          </a:p>
          <a:p>
            <a:r>
              <a:rPr lang="en-US" smtClean="0"/>
              <a:t>To be updated:</a:t>
            </a:r>
          </a:p>
          <a:p>
            <a:pPr lvl="1"/>
            <a:r>
              <a:rPr lang="en-US" smtClean="0"/>
              <a:t>None</a:t>
            </a:r>
          </a:p>
          <a:p>
            <a:endParaRPr lang="en-US" smtClean="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smtClean="0"/>
              <a:t>Slide </a:t>
            </a:r>
            <a:fld id="{482AA55E-C9C8-4875-84FE-144AC5034762}" type="slidenum">
              <a:rPr lang="en-US" smtClean="0"/>
              <a:pPr/>
              <a:t>7</a:t>
            </a:fld>
            <a:endParaRPr lang="en-US" smtClean="0"/>
          </a:p>
        </p:txBody>
      </p:sp>
      <p:sp>
        <p:nvSpPr>
          <p:cNvPr id="21510" name="Footer Placeholder 6"/>
          <p:cNvSpPr>
            <a:spLocks noGrp="1"/>
          </p:cNvSpPr>
          <p:nvPr>
            <p:ph type="ftr" sz="quarter" idx="11"/>
          </p:nvPr>
        </p:nvSpPr>
        <p:spPr>
          <a:noFill/>
        </p:spPr>
        <p:txBody>
          <a:bodyPr/>
          <a:lstStyle/>
          <a:p>
            <a:r>
              <a:rPr lang="en-US" smtClean="0"/>
              <a:t>Peter Ecclesine (Cisco Systems)</a:t>
            </a:r>
          </a:p>
        </p:txBody>
      </p:sp>
      <p:sp>
        <p:nvSpPr>
          <p:cNvPr id="21511" name="Date Placeholder 6"/>
          <p:cNvSpPr>
            <a:spLocks noGrp="1"/>
          </p:cNvSpPr>
          <p:nvPr>
            <p:ph type="dt" sz="quarter" idx="10"/>
          </p:nvPr>
        </p:nvSpPr>
        <p:spPr>
          <a:noFill/>
        </p:spPr>
        <p:txBody>
          <a:bodyPr/>
          <a:lstStyle/>
          <a:p>
            <a:r>
              <a:rPr lang="en-US" smtClean="0"/>
              <a:t>May 2014</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smtClean="0"/>
              <a:t>Slide </a:t>
            </a:r>
            <a:fld id="{CC8EBD44-B100-43B4-BD40-43258D2B7579}" type="slidenum">
              <a:rPr lang="en-US" smtClean="0"/>
              <a:pPr/>
              <a:t>8</a:t>
            </a:fld>
            <a:endParaRPr lang="en-US" smtClean="0"/>
          </a:p>
        </p:txBody>
      </p:sp>
      <p:sp>
        <p:nvSpPr>
          <p:cNvPr id="22532" name="Rectangle 2"/>
          <p:cNvSpPr>
            <a:spLocks noGrp="1" noChangeArrowheads="1"/>
          </p:cNvSpPr>
          <p:nvPr>
            <p:ph type="title"/>
          </p:nvPr>
        </p:nvSpPr>
        <p:spPr/>
        <p:txBody>
          <a:bodyPr/>
          <a:lstStyle/>
          <a:p>
            <a:r>
              <a:rPr lang="en-US" smtClean="0"/>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smtClean="0"/>
              <a:t>Publication completed for 802.11-2012 March  30, 2012</a:t>
            </a:r>
          </a:p>
          <a:p>
            <a:r>
              <a:rPr lang="en-US" dirty="0" smtClean="0"/>
              <a:t>Publication of </a:t>
            </a:r>
            <a:r>
              <a:rPr lang="en-US" dirty="0" err="1" smtClean="0"/>
              <a:t>11ae</a:t>
            </a:r>
            <a:r>
              <a:rPr lang="en-US" dirty="0" smtClean="0"/>
              <a:t> announced April 10, 2012</a:t>
            </a:r>
          </a:p>
          <a:p>
            <a:r>
              <a:rPr lang="en-US" dirty="0" smtClean="0"/>
              <a:t>Publication of 11aa announced June 5, 2012</a:t>
            </a:r>
          </a:p>
          <a:p>
            <a:r>
              <a:rPr lang="en-US" dirty="0" smtClean="0"/>
              <a:t>Publication of 11ac announced December 18, 2013</a:t>
            </a:r>
          </a:p>
          <a:p>
            <a:r>
              <a:rPr lang="en-US" dirty="0" smtClean="0"/>
              <a:t>Publication of 11ad announced December 28, 2012</a:t>
            </a:r>
          </a:p>
          <a:p>
            <a:r>
              <a:rPr lang="en-US" dirty="0" smtClean="0"/>
              <a:t>Publication of 11af announced February 21, 2014</a:t>
            </a:r>
          </a:p>
          <a:p>
            <a:pPr>
              <a:buNone/>
            </a:pPr>
            <a:endParaRPr lang="en-US" baseline="30000" dirty="0" smtClean="0"/>
          </a:p>
          <a:p>
            <a:endParaRPr lang="en-US" baseline="30000" dirty="0" smtClean="0"/>
          </a:p>
          <a:p>
            <a:pPr>
              <a:buFontTx/>
              <a:buNone/>
            </a:pPr>
            <a:endParaRPr lang="en-US" dirty="0" smtClean="0"/>
          </a:p>
        </p:txBody>
      </p:sp>
      <p:sp>
        <p:nvSpPr>
          <p:cNvPr id="22534" name="Footer Placeholder 6"/>
          <p:cNvSpPr>
            <a:spLocks noGrp="1"/>
          </p:cNvSpPr>
          <p:nvPr>
            <p:ph type="ftr" sz="quarter" idx="11"/>
          </p:nvPr>
        </p:nvSpPr>
        <p:spPr>
          <a:noFill/>
        </p:spPr>
        <p:txBody>
          <a:bodyPr/>
          <a:lstStyle/>
          <a:p>
            <a:r>
              <a:rPr lang="en-US" smtClean="0"/>
              <a:t>Peter Ecclesine (Cisco Systems)</a:t>
            </a:r>
          </a:p>
        </p:txBody>
      </p:sp>
      <p:sp>
        <p:nvSpPr>
          <p:cNvPr id="22535" name="Date Placeholder 6"/>
          <p:cNvSpPr>
            <a:spLocks noGrp="1"/>
          </p:cNvSpPr>
          <p:nvPr>
            <p:ph type="dt" sz="quarter" idx="10"/>
          </p:nvPr>
        </p:nvSpPr>
        <p:spPr>
          <a:noFill/>
        </p:spPr>
        <p:txBody>
          <a:bodyPr/>
          <a:lstStyle/>
          <a:p>
            <a:r>
              <a:rPr lang="en-US" smtClean="0"/>
              <a:t>May 2014</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Numbering Alignment Process</a:t>
            </a:r>
          </a:p>
        </p:txBody>
      </p:sp>
      <p:sp>
        <p:nvSpPr>
          <p:cNvPr id="23555" name="Rectangle 3"/>
          <p:cNvSpPr>
            <a:spLocks noGrp="1" noChangeArrowheads="1"/>
          </p:cNvSpPr>
          <p:nvPr>
            <p:ph type="body" idx="1"/>
          </p:nvPr>
        </p:nvSpPr>
        <p:spPr/>
        <p:txBody>
          <a:bodyPr/>
          <a:lstStyle/>
          <a:p>
            <a:pPr>
              <a:lnSpc>
                <a:spcPct val="90000"/>
              </a:lnSpc>
            </a:pPr>
            <a:r>
              <a:rPr lang="en-US" dirty="0" smtClean="0"/>
              <a:t>Update from all published standards. Posted as 802.11-11/1149r37 (2014 May 1)</a:t>
            </a:r>
          </a:p>
          <a:p>
            <a:pPr>
              <a:lnSpc>
                <a:spcPct val="90000"/>
              </a:lnSpc>
            </a:pPr>
            <a:r>
              <a:rPr lang="en-US" dirty="0" smtClean="0"/>
              <a:t>TG editor will be responsible for ensuring their column represents their latest draft</a:t>
            </a:r>
          </a:p>
          <a:p>
            <a:pPr>
              <a:lnSpc>
                <a:spcPct val="90000"/>
              </a:lnSpc>
            </a:pPr>
            <a:r>
              <a:rPr lang="en-US" dirty="0" smtClean="0"/>
              <a:t>WG editor will update any “changes pending” columns and summarize status to editors</a:t>
            </a:r>
          </a:p>
          <a:p>
            <a:pPr>
              <a:lnSpc>
                <a:spcPct val="90000"/>
              </a:lnSpc>
            </a:pPr>
            <a:r>
              <a:rPr lang="en-US" dirty="0" smtClean="0"/>
              <a:t>11-11-270r21 is the ANA database. Request has to be eligible (i.e., draft has received 75% approval) </a:t>
            </a:r>
            <a:endParaRPr lang="en-US" dirty="0"/>
          </a:p>
          <a:p>
            <a:pPr>
              <a:lnSpc>
                <a:spcPct val="90000"/>
              </a:lnSpc>
              <a:buFontTx/>
              <a:buNone/>
            </a:pPr>
            <a:endParaRPr lang="en-US" dirty="0" smtClean="0"/>
          </a:p>
        </p:txBody>
      </p:sp>
      <p:sp>
        <p:nvSpPr>
          <p:cNvPr id="23556"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3557"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0006E87-4113-42BD-87CE-4B7F5CBEF5D3}" type="slidenum">
              <a:rPr lang="en-US"/>
              <a:pPr algn="ctr"/>
              <a:t>9</a:t>
            </a:fld>
            <a:endParaRPr lang="en-US"/>
          </a:p>
        </p:txBody>
      </p:sp>
      <p:sp>
        <p:nvSpPr>
          <p:cNvPr id="23558" name="Slide Number Placeholder 7"/>
          <p:cNvSpPr>
            <a:spLocks noGrp="1"/>
          </p:cNvSpPr>
          <p:nvPr>
            <p:ph type="sldNum" sz="quarter" idx="12"/>
          </p:nvPr>
        </p:nvSpPr>
        <p:spPr>
          <a:xfrm>
            <a:off x="4357688" y="6475413"/>
            <a:ext cx="504825" cy="182562"/>
          </a:xfrm>
          <a:noFill/>
        </p:spPr>
        <p:txBody>
          <a:bodyPr/>
          <a:lstStyle/>
          <a:p>
            <a:r>
              <a:rPr lang="en-US" smtClean="0"/>
              <a:t>Slide </a:t>
            </a:r>
            <a:fld id="{2DDA43E0-4135-4613-BA84-1D30358DDEC6}" type="slidenum">
              <a:rPr lang="en-US" smtClean="0"/>
              <a:pPr/>
              <a:t>9</a:t>
            </a:fld>
            <a:endParaRPr lang="en-US" smtClean="0"/>
          </a:p>
        </p:txBody>
      </p:sp>
      <p:sp>
        <p:nvSpPr>
          <p:cNvPr id="23559" name="Footer Placeholder 7"/>
          <p:cNvSpPr>
            <a:spLocks noGrp="1"/>
          </p:cNvSpPr>
          <p:nvPr>
            <p:ph type="ftr" sz="quarter" idx="11"/>
          </p:nvPr>
        </p:nvSpPr>
        <p:spPr>
          <a:noFill/>
        </p:spPr>
        <p:txBody>
          <a:bodyPr/>
          <a:lstStyle/>
          <a:p>
            <a:r>
              <a:rPr lang="en-US" smtClean="0"/>
              <a:t>Peter Ecclesine (Cisco Systems)</a:t>
            </a:r>
          </a:p>
        </p:txBody>
      </p:sp>
      <p:sp>
        <p:nvSpPr>
          <p:cNvPr id="23560" name="Date Placeholder 7"/>
          <p:cNvSpPr>
            <a:spLocks noGrp="1"/>
          </p:cNvSpPr>
          <p:nvPr>
            <p:ph type="dt" sz="quarter" idx="10"/>
          </p:nvPr>
        </p:nvSpPr>
        <p:spPr>
          <a:noFill/>
        </p:spPr>
        <p:txBody>
          <a:bodyPr/>
          <a:lstStyle/>
          <a:p>
            <a:r>
              <a:rPr lang="en-US" smtClean="0"/>
              <a:t>May 2014</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1670</Words>
  <Application>Microsoft Office PowerPoint</Application>
  <PresentationFormat>On-screen Show (4:3)</PresentationFormat>
  <Paragraphs>362</Paragraphs>
  <Slides>23</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Default Design</vt:lpstr>
      <vt:lpstr>Document</vt:lpstr>
      <vt:lpstr>802.11 WG Editor’s Meeting (May ‘14)</vt:lpstr>
      <vt:lpstr>Abstract</vt:lpstr>
      <vt:lpstr>Agenda for 2014-05-13</vt:lpstr>
      <vt:lpstr>Roll Call – 2014-05-13</vt:lpstr>
      <vt:lpstr>Volunteer Editor Contacts</vt:lpstr>
      <vt:lpstr>May 13th Round table status report</vt:lpstr>
      <vt:lpstr>Reflector Updates</vt:lpstr>
      <vt:lpstr>IEEE Publication Status</vt:lpstr>
      <vt:lpstr>Numbering Alignment Process</vt:lpstr>
      <vt:lpstr>Amendment &amp; other ordering notes</vt:lpstr>
      <vt:lpstr>MDR Status</vt:lpstr>
      <vt:lpstr>802.11 Style Guide</vt:lpstr>
      <vt:lpstr>802.11 Editor’s Guide</vt:lpstr>
      <vt:lpstr>Editor Amendment Ordering</vt:lpstr>
      <vt:lpstr>Email Your Draft Status Updates</vt:lpstr>
      <vt:lpstr>Draft Development Snapshot</vt:lpstr>
      <vt:lpstr>IEEE Standards Central Desktop</vt:lpstr>
      <vt:lpstr>Editors Backup practices</vt:lpstr>
      <vt:lpstr>MIB style, Visio and Frame practices </vt:lpstr>
      <vt:lpstr>Two Technical Editors</vt:lpstr>
      <vt:lpstr>Pending Actions</vt:lpstr>
      <vt:lpstr>Backup/Background Slides</vt:lpstr>
      <vt:lpstr>Editors page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2014-05-16T03:03:24Z</dcterms:modified>
</cp:coreProperties>
</file>