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6"/>
  </p:notesMasterIdLst>
  <p:handoutMasterIdLst>
    <p:handoutMasterId r:id="rId17"/>
  </p:handoutMasterIdLst>
  <p:sldIdLst>
    <p:sldId id="333" r:id="rId3"/>
    <p:sldId id="257" r:id="rId4"/>
    <p:sldId id="270" r:id="rId5"/>
    <p:sldId id="272" r:id="rId6"/>
    <p:sldId id="318" r:id="rId7"/>
    <p:sldId id="277" r:id="rId8"/>
    <p:sldId id="271" r:id="rId9"/>
    <p:sldId id="387" r:id="rId10"/>
    <p:sldId id="388" r:id="rId11"/>
    <p:sldId id="382" r:id="rId12"/>
    <p:sldId id="365" r:id="rId13"/>
    <p:sldId id="384" r:id="rId14"/>
    <p:sldId id="351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1282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774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06A111-3D0A-8449-B2A4-454FA6898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8991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ED03A58-9A32-7848-BBA2-4FDB97DE7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5518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E9B7ABD-1264-BF48-A5A9-DF76AE77D733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957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A5BEB01-4864-5A48-B4CA-4BDCFEA59173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008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GB"/>
              <a:t>doc.: IEEE 802.11-12/0675r0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754063" cy="215900"/>
          </a:xfrm>
        </p:spPr>
        <p:txBody>
          <a:bodyPr/>
          <a:lstStyle/>
          <a:p>
            <a:pPr>
              <a:defRPr/>
            </a:pPr>
            <a:r>
              <a:rPr lang="en-GB"/>
              <a:t>May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57625" y="8985250"/>
            <a:ext cx="2424113" cy="184150"/>
          </a:xfrm>
        </p:spPr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482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77540FED-41C2-B745-9E94-7EC8C43C3DBC}" type="slidenum">
              <a:rPr lang="en-GB"/>
              <a:pPr/>
              <a:t>5</a:t>
            </a:fld>
            <a:endParaRPr lang="en-GB"/>
          </a:p>
        </p:txBody>
      </p:sp>
      <p:sp>
        <p:nvSpPr>
          <p:cNvPr id="348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562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9188" y="8985250"/>
            <a:ext cx="76200" cy="1841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1AFAD5-CDC2-DB40-B20A-75D0C86F2D8D}" type="slidenum">
              <a:rPr lang="en-US"/>
              <a:pPr/>
              <a:t>6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677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B63CABB-AEB6-2843-89A9-165B7EA6D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06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D04233B-205D-2147-9689-0F1735FB8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1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87C425D-5629-B14B-B274-E986E8AF1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07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7AC0-1C5B-C947-BF70-E7CDA4870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07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94B9B-010D-7B47-A253-D3BC948DC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38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13394-6018-BB4E-82BB-E505EA13A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16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D419E-3D71-E145-B1BB-7C2F202DA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197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003FB-1C5C-0C4E-ACFE-3CBCFC317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074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C3B44-FF9E-6C43-A2CC-36B902F29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17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BABA0-A9BD-3643-A866-6D6F2A816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409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FEE24-7071-4149-B42D-D015CB6C9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72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D63A97-F084-7E4F-8ACE-C1C5A3479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62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5952E-BC7F-454B-A78F-5CF738186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61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D9BD5-8EAF-D04E-B08A-279D9B16B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5103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334B3-AEF7-844A-B544-03624F7485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07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5753CD-D494-5B47-86E7-8892F3D67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0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093DB8-367A-D44F-B5E3-9DE8FCFBA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68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15FF9CB-E333-7147-A9E1-25D3DA757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331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C5EA0C-B51E-BD44-8CBC-D03279828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476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DC355B-44DF-6C43-94AD-0B374DD75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24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F987F1-C88E-A248-919F-24B44E585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584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B903F2-9BD4-834A-9746-5CF90C99E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1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29C350E-6DA4-1948-AEA6-37283C0D1E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513" y="333375"/>
            <a:ext cx="32908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802.11-14/0544r0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0788082D-04D4-174A-A8C0-F746EAC21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ecclesi@cisco.com" TargetMode="External"/><Relationship Id="rId5" Type="http://schemas.openxmlformats.org/officeDocument/2006/relationships/hyperlink" Target="https://mentor.ieee.org/802.11/public-file/07/11-07-0360-04-0000-802-11-policies-and-procedures.doc" TargetMode="External"/><Relationship Id="rId4" Type="http://schemas.openxmlformats.org/officeDocument/2006/relationships/hyperlink" Target="http://www.ieee.org/portal/cms_docs/about/CoE_poster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ofcom.cmail1.com/t/i-l-zhlttt-ptyuluyk-u/" TargetMode="External"/><Relationship Id="rId2" Type="http://schemas.openxmlformats.org/officeDocument/2006/relationships/hyperlink" Target="http://ofcom.cmail1.com/t/i-l-zhlttt-ptyuluyk-k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Rich Kennedy,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charset="0"/>
              </a:rPr>
              <a:t>IEEE 802.11 Regulatory SC</a:t>
            </a:r>
            <a:br>
              <a:rPr lang="en-US" dirty="0">
                <a:latin typeface="Times New Roman" charset="0"/>
              </a:rPr>
            </a:br>
            <a:r>
              <a:rPr lang="en-US" i="1" dirty="0" smtClean="0">
                <a:latin typeface="Times New Roman" charset="0"/>
              </a:rPr>
              <a:t>DRAFT</a:t>
            </a:r>
            <a:r>
              <a:rPr lang="en-US" dirty="0" smtClean="0">
                <a:latin typeface="Times New Roman" charset="0"/>
              </a:rPr>
              <a:t> Teleconference </a:t>
            </a:r>
            <a:r>
              <a:rPr lang="en-US" dirty="0">
                <a:latin typeface="Times New Roman" charset="0"/>
              </a:rPr>
              <a:t>Plan and Agenda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2014-05-01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3162255"/>
              </p:ext>
            </p:extLst>
          </p:nvPr>
        </p:nvGraphicFramePr>
        <p:xfrm>
          <a:off x="533400" y="3292475"/>
          <a:ext cx="8181975" cy="238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7" name="Document" r:id="rId4" imgW="8636000" imgH="2514600" progId="Word.Document.8">
                  <p:embed/>
                </p:oleObj>
              </mc:Choice>
              <mc:Fallback>
                <p:oleObj name="Document" r:id="rId4" imgW="8636000" imgH="25146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92475"/>
                        <a:ext cx="8181975" cy="238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Other Regulatory Updates</a:t>
            </a: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FCC 14-30 (5 GHz R&amp;O) </a:t>
            </a:r>
            <a:r>
              <a:rPr lang="en-US" dirty="0" smtClean="0">
                <a:latin typeface="Times New Roman" charset="0"/>
              </a:rPr>
              <a:t>published today </a:t>
            </a:r>
          </a:p>
          <a:p>
            <a:pPr lvl="1"/>
            <a:r>
              <a:rPr lang="en-US" dirty="0">
                <a:latin typeface="Times New Roman" charset="0"/>
              </a:rPr>
              <a:t>E</a:t>
            </a:r>
            <a:r>
              <a:rPr lang="en-US" dirty="0" smtClean="0">
                <a:latin typeface="Times New Roman" charset="0"/>
              </a:rPr>
              <a:t>ffective date: May 31</a:t>
            </a:r>
            <a:r>
              <a:rPr lang="en-US" baseline="30000" dirty="0" smtClean="0">
                <a:latin typeface="Times New Roman" charset="0"/>
              </a:rPr>
              <a:t>st</a:t>
            </a:r>
            <a:r>
              <a:rPr lang="en-US" dirty="0" smtClean="0">
                <a:latin typeface="Times New Roman" charset="0"/>
              </a:rPr>
              <a:t>?</a:t>
            </a:r>
            <a:endParaRPr lang="en-US" sz="1800" dirty="0" smtClean="0">
              <a:latin typeface="Times New Roman" charset="0"/>
            </a:endParaRPr>
          </a:p>
          <a:p>
            <a:r>
              <a:rPr lang="en-US" dirty="0" err="1" smtClean="0">
                <a:latin typeface="Times New Roman" charset="0"/>
              </a:rPr>
              <a:t>Globalstar</a:t>
            </a:r>
            <a:r>
              <a:rPr lang="en-US" dirty="0" smtClean="0">
                <a:latin typeface="Times New Roman" charset="0"/>
              </a:rPr>
              <a:t> </a:t>
            </a:r>
            <a:r>
              <a:rPr lang="en-US" dirty="0" smtClean="0">
                <a:latin typeface="Times New Roman" charset="0"/>
              </a:rPr>
              <a:t>NPRM Comment period closes May </a:t>
            </a:r>
            <a:r>
              <a:rPr lang="en-US" dirty="0" smtClean="0">
                <a:latin typeface="Times New Roman" charset="0"/>
              </a:rPr>
              <a:t>5</a:t>
            </a:r>
            <a:r>
              <a:rPr lang="en-US" baseline="30000" dirty="0" smtClean="0">
                <a:latin typeface="Times New Roman" charset="0"/>
              </a:rPr>
              <a:t>th</a:t>
            </a:r>
          </a:p>
          <a:p>
            <a:endParaRPr lang="en-US" dirty="0" smtClean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Any Other Actual Business</a:t>
            </a:r>
          </a:p>
        </p:txBody>
      </p:sp>
      <p:sp>
        <p:nvSpPr>
          <p:cNvPr id="440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Saved slides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26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DSRC Coexistence Tiger Team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800600"/>
          </a:xfrm>
        </p:spPr>
        <p:txBody>
          <a:bodyPr/>
          <a:lstStyle/>
          <a:p>
            <a:r>
              <a:rPr lang="en-US" sz="2000" dirty="0">
                <a:latin typeface="Times New Roman" charset="0"/>
              </a:rPr>
              <a:t>What should be the outcome from the group?</a:t>
            </a:r>
          </a:p>
          <a:p>
            <a:pPr lvl="1"/>
            <a:r>
              <a:rPr lang="en-US" sz="1800" dirty="0">
                <a:latin typeface="Times New Roman" charset="0"/>
              </a:rPr>
              <a:t>Set of coexistence requirements for 802.11 in the 5 GHz band with ITS safety of life and property communications in the 5.9 GHz band</a:t>
            </a:r>
          </a:p>
          <a:p>
            <a:pPr lvl="1"/>
            <a:r>
              <a:rPr lang="en-US" sz="1800" dirty="0">
                <a:latin typeface="Times New Roman" charset="0"/>
              </a:rPr>
              <a:t>Form a group to provide a formal interface to other organizations in the automotive industry, NHTSA, DOT and other ITS players</a:t>
            </a:r>
          </a:p>
          <a:p>
            <a:r>
              <a:rPr lang="en-US" sz="2000" dirty="0">
                <a:latin typeface="Times New Roman" charset="0"/>
              </a:rPr>
              <a:t>What is the required milestone timeline </a:t>
            </a:r>
          </a:p>
          <a:p>
            <a:pPr lvl="1"/>
            <a:r>
              <a:rPr lang="en-US" sz="1800" dirty="0">
                <a:latin typeface="Times New Roman" charset="0"/>
              </a:rPr>
              <a:t>Dependent upon the FCC et al, progress on the rollout of the standards, technologies and laws</a:t>
            </a:r>
          </a:p>
          <a:p>
            <a:pPr lvl="1"/>
            <a:r>
              <a:rPr lang="en-US" sz="1800" dirty="0">
                <a:latin typeface="Times New Roman" charset="0"/>
              </a:rPr>
              <a:t>Outcome of experiments prior to rulemaking; proof of concepts</a:t>
            </a:r>
          </a:p>
          <a:p>
            <a:pPr lvl="1"/>
            <a:r>
              <a:rPr lang="en-US" sz="1800" dirty="0">
                <a:latin typeface="Times New Roman" charset="0"/>
              </a:rPr>
              <a:t>CAMP/DOT testing and validating</a:t>
            </a:r>
          </a:p>
          <a:p>
            <a:r>
              <a:rPr lang="en-US" sz="2000" dirty="0">
                <a:latin typeface="Times New Roman" charset="0"/>
              </a:rPr>
              <a:t>Updates [Jim</a:t>
            </a:r>
            <a:r>
              <a:rPr lang="en-US" sz="2000" dirty="0" smtClean="0">
                <a:latin typeface="Times New Roman" charset="0"/>
              </a:rPr>
              <a:t>]</a:t>
            </a:r>
            <a:endParaRPr lang="en-US" sz="2000" dirty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Times New Roman" charset="0"/>
              </a:rPr>
              <a:t>Abstract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plan for the </a:t>
            </a:r>
            <a:r>
              <a:rPr lang="en-US" dirty="0" smtClean="0">
                <a:latin typeface="Times New Roman" charset="0"/>
              </a:rPr>
              <a:t>May 1, </a:t>
            </a:r>
            <a:r>
              <a:rPr lang="en-US" dirty="0">
                <a:latin typeface="Times New Roman" charset="0"/>
              </a:rPr>
              <a:t>2014 IEEE 802.11 Regulatory Standing Committee teleconference.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pPr eaLnBrk="1" hangingPunct="1"/>
            <a:r>
              <a:rPr lang="en-US" dirty="0">
                <a:latin typeface="Times New Roman" charset="0"/>
              </a:rPr>
              <a:t>Assign a recording secretary</a:t>
            </a:r>
            <a:endParaRPr lang="en-US" sz="2000" dirty="0">
              <a:latin typeface="Times New Roman" charset="0"/>
            </a:endParaRPr>
          </a:p>
          <a:p>
            <a:pPr eaLnBrk="1" hangingPunct="1"/>
            <a:r>
              <a:rPr lang="en-US" dirty="0">
                <a:latin typeface="Times New Roman" charset="0"/>
              </a:rPr>
              <a:t>Administrative items </a:t>
            </a:r>
            <a:endParaRPr lang="en-US" dirty="0" smtClean="0">
              <a:latin typeface="Times New Roman" charset="0"/>
            </a:endParaRPr>
          </a:p>
          <a:p>
            <a:pPr eaLnBrk="1" hangingPunct="1"/>
            <a:r>
              <a:rPr lang="en-US" dirty="0" smtClean="0">
                <a:latin typeface="Times New Roman" charset="0"/>
              </a:rPr>
              <a:t>Call for officer candidates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FNPRM FCC 14-49</a:t>
            </a:r>
          </a:p>
          <a:p>
            <a:pPr eaLnBrk="1" hangingPunct="1"/>
            <a:r>
              <a:rPr lang="en-US" dirty="0" err="1" smtClean="0">
                <a:latin typeface="Times New Roman" charset="0"/>
              </a:rPr>
              <a:t>Ofcom</a:t>
            </a:r>
            <a:r>
              <a:rPr lang="en-US" dirty="0" smtClean="0">
                <a:latin typeface="Times New Roman" charset="0"/>
              </a:rPr>
              <a:t> spectrum consultations</a:t>
            </a:r>
            <a:endParaRPr lang="en-US" dirty="0">
              <a:latin typeface="Times New Roman" charset="0"/>
            </a:endParaRPr>
          </a:p>
          <a:p>
            <a:pPr eaLnBrk="1" hangingPunct="1"/>
            <a:r>
              <a:rPr lang="en-US" dirty="0" smtClean="0">
                <a:latin typeface="Times New Roman" charset="0"/>
              </a:rPr>
              <a:t>Other </a:t>
            </a:r>
            <a:r>
              <a:rPr lang="en-US" dirty="0">
                <a:latin typeface="Times New Roman" charset="0"/>
              </a:rPr>
              <a:t>regulatory updates</a:t>
            </a:r>
          </a:p>
          <a:p>
            <a:pPr eaLnBrk="1" hangingPunct="1"/>
            <a:r>
              <a:rPr lang="en-US" dirty="0">
                <a:latin typeface="Times New Roman" charset="0"/>
              </a:rPr>
              <a:t>AOB</a:t>
            </a:r>
          </a:p>
        </p:txBody>
      </p:sp>
      <p:sp>
        <p:nvSpPr>
          <p:cNvPr id="512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Required notices</a:t>
            </a:r>
          </a:p>
          <a:p>
            <a:pPr lvl="1">
              <a:defRPr/>
            </a:pPr>
            <a:r>
              <a:rPr lang="en-US" sz="1800" kern="1600" spc="-100" dirty="0" smtClean="0"/>
              <a:t>Affiliation FAQ - </a:t>
            </a:r>
            <a:r>
              <a:rPr lang="en-US" sz="1800" u="sng" kern="1600" spc="-100" dirty="0" smtClean="0">
                <a:hlinkClick r:id="rId2"/>
              </a:rPr>
              <a:t>http://standards.ieee.org/faqs/affiliationFAQ.html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Anti-Trust FAQ - </a:t>
            </a:r>
            <a:r>
              <a:rPr lang="en-US" sz="1800" u="sng" kern="1600" spc="-100" dirty="0" smtClean="0">
                <a:hlinkClick r:id="rId3"/>
              </a:rPr>
              <a:t>http://standards.ieee.org/resources/antitrust-guidelines.pdf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Ethics - </a:t>
            </a:r>
            <a:r>
              <a:rPr lang="en-US" sz="1800" u="sng" kern="1600" spc="-100" dirty="0" smtClean="0">
                <a:hlinkClick r:id="rId4"/>
              </a:rPr>
              <a:t>http://www.ieee.org/portal/cms_docs/about/CoE_poster.pdf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IEEE 802.11 Working Group Policies and Procedures - </a:t>
            </a:r>
            <a:r>
              <a:rPr lang="en-US" sz="1800" u="sng" kern="1600" spc="-100" dirty="0" smtClean="0">
                <a:hlinkClick r:id="rId5"/>
              </a:rPr>
              <a:t>https://mentor.ieee.org/802.11/public-file/07/11-07-0360-04-0000-802-11-policies-and-procedures.doc</a:t>
            </a:r>
            <a:endParaRPr lang="en-US" sz="1800" b="1" spc="-100" dirty="0" smtClean="0"/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Chair and Secretary</a:t>
            </a:r>
          </a:p>
          <a:p>
            <a:pPr lvl="1" eaLnBrk="1" hangingPunct="1">
              <a:defRPr/>
            </a:pPr>
            <a:r>
              <a:rPr lang="en-US" sz="1800" dirty="0" smtClean="0"/>
              <a:t>Chair is Rich Kennedy (</a:t>
            </a:r>
            <a:r>
              <a:rPr lang="en-US" sz="1800" dirty="0" err="1" smtClean="0"/>
              <a:t>MediaTek</a:t>
            </a:r>
            <a:r>
              <a:rPr lang="en-US" sz="1800" dirty="0" smtClean="0"/>
              <a:t>)</a:t>
            </a:r>
          </a:p>
          <a:p>
            <a:pPr lvl="1" eaLnBrk="1" hangingPunct="1">
              <a:defRPr/>
            </a:pPr>
            <a:r>
              <a:rPr lang="en-US" sz="1800" dirty="0" smtClean="0"/>
              <a:t>Peter will act as Recording Secretary</a:t>
            </a:r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Please send an email to the addresses below to have your attendance recorded</a:t>
            </a:r>
          </a:p>
          <a:p>
            <a:pPr lvl="1" eaLnBrk="1" hangingPunct="1">
              <a:defRPr/>
            </a:pPr>
            <a:r>
              <a:rPr lang="en-US" sz="1600" dirty="0" smtClean="0"/>
              <a:t>rkennedy1000@gmail.com</a:t>
            </a:r>
          </a:p>
          <a:p>
            <a:pPr lvl="1" eaLnBrk="1" hangingPunct="1">
              <a:defRPr/>
            </a:pPr>
            <a:r>
              <a:rPr lang="en-US" sz="1600" dirty="0" smtClean="0">
                <a:hlinkClick r:id="rId6"/>
              </a:rPr>
              <a:t>pecclesi@cisco.com</a:t>
            </a:r>
            <a:r>
              <a:rPr lang="en-US" sz="1600" dirty="0" smtClean="0"/>
              <a:t> </a:t>
            </a:r>
          </a:p>
        </p:txBody>
      </p:sp>
      <p:sp>
        <p:nvSpPr>
          <p:cNvPr id="615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GB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SC Operating Rules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100">
                <a:latin typeface="Times New Roman" charset="0"/>
              </a:rPr>
              <a:t>Anybody can vote, present, and make motions</a:t>
            </a:r>
          </a:p>
          <a:p>
            <a:r>
              <a:rPr lang="en-US" sz="2100">
                <a:latin typeface="Times New Roman" charset="0"/>
              </a:rPr>
              <a:t>Participation in SC during 802.11 WG Plenary or Interim counts towards 802.11 voting rights</a:t>
            </a:r>
          </a:p>
          <a:p>
            <a:r>
              <a:rPr lang="en-US" sz="2100">
                <a:latin typeface="Times New Roman" charset="0"/>
              </a:rPr>
              <a:t>All motions must pass by a 75% majority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685800"/>
            <a:ext cx="8458200" cy="1143000"/>
          </a:xfrm>
        </p:spPr>
        <p:txBody>
          <a:bodyPr/>
          <a:lstStyle/>
          <a:p>
            <a:r>
              <a:rPr lang="en-US" sz="3600">
                <a:latin typeface="Times New Roman" charset="0"/>
              </a:rPr>
              <a:t>Other Guidelines for IEEE WG Meetings</a:t>
            </a:r>
          </a:p>
        </p:txBody>
      </p:sp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b="1" u="sng">
              <a:solidFill>
                <a:srgbClr val="000099"/>
              </a:solidFill>
              <a:latin typeface="Helvetica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57200" y="19050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>
              <a:solidFill>
                <a:srgbClr val="FF0000"/>
              </a:solidFill>
              <a:latin typeface="Arial" charset="0"/>
            </a:endParaRPr>
          </a:p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800" b="1">
                <a:solidFill>
                  <a:srgbClr val="000099"/>
                </a:solidFill>
                <a:latin typeface="Arial" charset="0"/>
              </a:rPr>
              <a:t>All IEEE-SA standards meetings shall be conducted in compliance with all applicable laws, including antitrust and competition laws. 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1143000" lvl="2" indent="-22860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400">
                <a:solidFill>
                  <a:srgbClr val="000099"/>
                </a:solidFill>
                <a:latin typeface="Arial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marL="1600200" lvl="3" indent="-22860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GB" sz="1400">
                <a:solidFill>
                  <a:srgbClr val="000099"/>
                </a:solidFill>
                <a:latin typeface="Arial" charset="0"/>
              </a:rPr>
              <a:t>Technical considerations remain primary focus</a:t>
            </a:r>
            <a:endParaRPr lang="en-US" sz="1400">
              <a:solidFill>
                <a:srgbClr val="000099"/>
              </a:solidFill>
              <a:latin typeface="Arial" charset="0"/>
            </a:endParaRP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or engage in the fixing of product prices, allocation of customers, or division of sales markets.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the status or substance of ongoing or threatened litigation.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be silent if inappropriate topics are discussed … do formally object.</a:t>
            </a:r>
          </a:p>
          <a:p>
            <a:pPr marL="230188" indent="-230188" algn="ctr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sz="1000" b="1">
                <a:solidFill>
                  <a:srgbClr val="000099"/>
                </a:solidFill>
                <a:latin typeface="Arial" charset="0"/>
              </a:rPr>
              <a:t>---------------------------------------------------------------   </a:t>
            </a:r>
            <a:endParaRPr lang="en-US" b="1">
              <a:solidFill>
                <a:srgbClr val="000099"/>
              </a:solidFill>
              <a:latin typeface="Arial" charset="0"/>
            </a:endParaRPr>
          </a:p>
          <a:p>
            <a:pPr marL="230188" indent="-230188" algn="ctr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b="1">
                <a:solidFill>
                  <a:srgbClr val="000099"/>
                </a:solidFill>
                <a:latin typeface="Arial" charset="0"/>
              </a:rPr>
              <a:t>See </a:t>
            </a:r>
            <a:r>
              <a:rPr lang="en-US" b="1" i="1">
                <a:solidFill>
                  <a:srgbClr val="000099"/>
                </a:solidFill>
                <a:latin typeface="Arial" charset="0"/>
              </a:rPr>
              <a:t>IEEE-SA Standards Board Operations Manual</a:t>
            </a:r>
            <a:r>
              <a:rPr lang="en-US" b="1">
                <a:solidFill>
                  <a:srgbClr val="000099"/>
                </a:solidFill>
                <a:latin typeface="Arial" charset="0"/>
              </a:rPr>
              <a:t>, clause 5.3.10 and </a:t>
            </a:r>
            <a:r>
              <a:rPr lang="en-GB" b="1">
                <a:solidFill>
                  <a:srgbClr val="000099"/>
                </a:solidFill>
                <a:latin typeface="Arial" charset="0"/>
              </a:rPr>
              <a:t>“Promoting Competition and Innovation: What You Need to Know about the IEEE Standards Association's Antitrust and Competition Policy”</a:t>
            </a:r>
            <a:r>
              <a:rPr lang="en-US" altLang="ja-JP" b="1">
                <a:solidFill>
                  <a:srgbClr val="000099"/>
                </a:solidFill>
                <a:latin typeface="Arial" charset="0"/>
              </a:rPr>
              <a:t> for more details.</a:t>
            </a:r>
            <a:endParaRPr lang="en-US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7175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Introduction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eaLnBrk="1" hangingPunct="1"/>
            <a:r>
              <a:rPr lang="en-US" sz="2000" dirty="0">
                <a:latin typeface="Times New Roman" charset="0"/>
              </a:rPr>
              <a:t>Purpose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Improve the working relationship between the technical experts and the regulatory specialists, especially when it comes to critical technical issues</a:t>
            </a:r>
          </a:p>
          <a:p>
            <a:pPr eaLnBrk="1" hangingPunct="1"/>
            <a:r>
              <a:rPr lang="en-US" sz="2000" dirty="0">
                <a:latin typeface="Times New Roman" charset="0"/>
              </a:rPr>
              <a:t>Scope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The group will review new regulatory changes or impending changes affecting 802.11 standards 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Each meeting will focus on the most critical issue at the time</a:t>
            </a:r>
          </a:p>
          <a:p>
            <a:pPr eaLnBrk="1" hangingPunct="1"/>
            <a:r>
              <a:rPr lang="en-US" sz="2000" dirty="0">
                <a:latin typeface="Times New Roman" charset="0"/>
              </a:rPr>
              <a:t>Critical Issue Focus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Direct impact on IEEE 802.11 current and future standards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Response/Input deadlines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Coordination with IEEE 802.18 (RR-TAG)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Coordination with the Wi-Fi Alliance</a:t>
            </a:r>
          </a:p>
          <a:p>
            <a:pPr eaLnBrk="1" hangingPunct="1"/>
            <a:r>
              <a:rPr lang="en-US" sz="2200" dirty="0">
                <a:latin typeface="Times New Roman" charset="0"/>
              </a:rPr>
              <a:t>Outputs from this group must go through 802.18</a:t>
            </a:r>
          </a:p>
        </p:txBody>
      </p:sp>
      <p:sp>
        <p:nvSpPr>
          <p:cNvPr id="92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FNPRM FCC 14-49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FCC issued (not yet in Federal Register) FCC 14-49</a:t>
            </a:r>
          </a:p>
          <a:p>
            <a:r>
              <a:rPr lang="en-US" dirty="0" smtClean="0"/>
              <a:t>Citizen’s Broadband Radio Service (Part 96)</a:t>
            </a:r>
          </a:p>
          <a:p>
            <a:r>
              <a:rPr lang="en-US" dirty="0" smtClean="0"/>
              <a:t>Three-tiered sharing approach</a:t>
            </a:r>
          </a:p>
          <a:p>
            <a:pPr lvl="1"/>
            <a:r>
              <a:rPr lang="en-US" dirty="0" smtClean="0"/>
              <a:t>Licensed Access (Incumbents)</a:t>
            </a:r>
          </a:p>
          <a:p>
            <a:pPr lvl="1"/>
            <a:r>
              <a:rPr lang="en-US" dirty="0" smtClean="0"/>
              <a:t>Priority Access (via PALs)</a:t>
            </a:r>
          </a:p>
          <a:p>
            <a:pPr lvl="1"/>
            <a:r>
              <a:rPr lang="en-US" dirty="0" smtClean="0"/>
              <a:t>General Authorized Access</a:t>
            </a:r>
          </a:p>
          <a:p>
            <a:r>
              <a:rPr lang="en-US" dirty="0" smtClean="0"/>
              <a:t>Dynamic allocation via Spectrum Access System (SAS)</a:t>
            </a:r>
          </a:p>
          <a:p>
            <a:r>
              <a:rPr lang="en-US" dirty="0" smtClean="0"/>
              <a:t>Comment period – </a:t>
            </a:r>
            <a:r>
              <a:rPr lang="en-US" dirty="0" smtClean="0">
                <a:solidFill>
                  <a:srgbClr val="FF0000"/>
                </a:solidFill>
              </a:rPr>
              <a:t>30</a:t>
            </a:r>
            <a:r>
              <a:rPr lang="en-US" dirty="0" smtClean="0"/>
              <a:t> </a:t>
            </a:r>
            <a:r>
              <a:rPr lang="en-US" dirty="0" smtClean="0"/>
              <a:t>days after </a:t>
            </a:r>
            <a:r>
              <a:rPr lang="en-US" dirty="0" smtClean="0"/>
              <a:t>publication </a:t>
            </a:r>
            <a:endParaRPr lang="en-US" dirty="0" smtClean="0"/>
          </a:p>
          <a:p>
            <a:r>
              <a:rPr lang="en-US" dirty="0" smtClean="0"/>
              <a:t>Reply Comment period – 60 days after publication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43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Ofcom</a:t>
            </a:r>
            <a:r>
              <a:rPr lang="en-US" dirty="0" smtClean="0"/>
              <a:t> Spectrum Consultations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“Spectrum </a:t>
            </a:r>
            <a:r>
              <a:rPr lang="en-US" sz="2000" dirty="0"/>
              <a:t>management strategy: </a:t>
            </a:r>
            <a:r>
              <a:rPr lang="en-US" sz="2000" dirty="0" err="1"/>
              <a:t>Ofcom’s</a:t>
            </a:r>
            <a:r>
              <a:rPr lang="en-US" sz="2000" dirty="0"/>
              <a:t> strategic direction and priorities for managing spectrum over the next 10 years”</a:t>
            </a:r>
            <a:r>
              <a:rPr lang="en-US" sz="2000" b="0" dirty="0"/>
              <a:t> (</a:t>
            </a:r>
            <a:r>
              <a:rPr lang="en-US" sz="2000" b="0" dirty="0">
                <a:hlinkClick r:id="rId2"/>
              </a:rPr>
              <a:t>Spectrum Management Strategy</a:t>
            </a:r>
            <a:r>
              <a:rPr lang="en-US" sz="2000" b="0" dirty="0" smtClean="0"/>
              <a:t>)</a:t>
            </a:r>
          </a:p>
          <a:p>
            <a:r>
              <a:rPr lang="en-US" sz="2000" dirty="0" smtClean="0"/>
              <a:t>“</a:t>
            </a:r>
            <a:r>
              <a:rPr lang="en-US" sz="2000" dirty="0"/>
              <a:t>The future role of spectrum sharing for mobile and wireless data services Licensed sharing, Wi-Fi, and dynamic spectrum access</a:t>
            </a:r>
            <a:r>
              <a:rPr lang="en-US" sz="2000" dirty="0" smtClean="0"/>
              <a:t>” </a:t>
            </a:r>
            <a:r>
              <a:rPr lang="en-US" sz="2000" b="0" dirty="0" smtClean="0"/>
              <a:t>(</a:t>
            </a:r>
            <a:r>
              <a:rPr lang="en-US" sz="2000" b="0" dirty="0">
                <a:hlinkClick r:id="rId3"/>
              </a:rPr>
              <a:t>Statement on Spectrum Sharing</a:t>
            </a:r>
            <a:r>
              <a:rPr lang="en-US" sz="2000" b="0" dirty="0" smtClean="0"/>
              <a:t>)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94551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72608</TotalTime>
  <Words>764</Words>
  <Application>Microsoft Office PowerPoint</Application>
  <PresentationFormat>On-screen Show (4:3)</PresentationFormat>
  <Paragraphs>120</Paragraphs>
  <Slides>13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ＭＳ Ｐゴシック</vt:lpstr>
      <vt:lpstr>Arial</vt:lpstr>
      <vt:lpstr>Calibri</vt:lpstr>
      <vt:lpstr>Helvetica</vt:lpstr>
      <vt:lpstr>Monotype Sorts</vt:lpstr>
      <vt:lpstr>Times New Roman</vt:lpstr>
      <vt:lpstr>802-11-Submission</vt:lpstr>
      <vt:lpstr>Custom Design</vt:lpstr>
      <vt:lpstr>Document</vt:lpstr>
      <vt:lpstr>IEEE 802.11 Regulatory SC DRAFT Teleconference Plan and Agenda</vt:lpstr>
      <vt:lpstr>Abstract</vt:lpstr>
      <vt:lpstr>Agenda</vt:lpstr>
      <vt:lpstr>Administrative Items</vt:lpstr>
      <vt:lpstr>SC Operating Rules</vt:lpstr>
      <vt:lpstr>Other Guidelines for IEEE WG Meetings</vt:lpstr>
      <vt:lpstr>Introduction</vt:lpstr>
      <vt:lpstr>FNPRM FCC 14-49</vt:lpstr>
      <vt:lpstr>Ofcom Spectrum Consultations</vt:lpstr>
      <vt:lpstr>Other Regulatory Updates</vt:lpstr>
      <vt:lpstr>Any Other Actual Business</vt:lpstr>
      <vt:lpstr>Saved slides</vt:lpstr>
      <vt:lpstr>DSRC Coexistence Tiger Team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rkennedy1000@gmail.com</cp:lastModifiedBy>
  <cp:revision>1550</cp:revision>
  <cp:lastPrinted>1998-02-10T13:28:06Z</cp:lastPrinted>
  <dcterms:created xsi:type="dcterms:W3CDTF">2009-04-21T18:18:19Z</dcterms:created>
  <dcterms:modified xsi:type="dcterms:W3CDTF">2014-04-30T22:47:11Z</dcterms:modified>
</cp:coreProperties>
</file>