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5" r:id="rId5"/>
    <p:sldId id="263" r:id="rId6"/>
    <p:sldId id="266" r:id="rId7"/>
    <p:sldId id="267" r:id="rId8"/>
    <p:sldId id="270" r:id="rId9"/>
    <p:sldId id="268" r:id="rId10"/>
    <p:sldId id="269"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462" autoAdjust="0"/>
  </p:normalViewPr>
  <p:slideViewPr>
    <p:cSldViewPr>
      <p:cViewPr>
        <p:scale>
          <a:sx n="90" d="100"/>
          <a:sy n="90" d="100"/>
        </p:scale>
        <p:origin x="-1404" y="-103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4/15/2014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4016913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0915719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2014</a:t>
            </a:r>
            <a:endParaRPr lang="en-GB"/>
          </a:p>
        </p:txBody>
      </p:sp>
      <p:sp>
        <p:nvSpPr>
          <p:cNvPr id="5" name="Footer Placeholder 4"/>
          <p:cNvSpPr>
            <a:spLocks noGrp="1"/>
          </p:cNvSpPr>
          <p:nvPr>
            <p:ph type="ftr" idx="11"/>
          </p:nvPr>
        </p:nvSpPr>
        <p:spPr/>
        <p:txBody>
          <a:bodyPr/>
          <a:lstStyle>
            <a:lvl1pPr>
              <a:defRPr/>
            </a:lvl1pPr>
          </a:lstStyle>
          <a:p>
            <a:r>
              <a:rPr lang="en-GB" smtClean="0"/>
              <a:t>Peter Ecclesine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Peter Ecclesine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2014</a:t>
            </a:r>
            <a:endParaRPr lang="en-GB"/>
          </a:p>
        </p:txBody>
      </p:sp>
      <p:sp>
        <p:nvSpPr>
          <p:cNvPr id="5" name="Footer Placeholder 4"/>
          <p:cNvSpPr>
            <a:spLocks noGrp="1"/>
          </p:cNvSpPr>
          <p:nvPr>
            <p:ph type="ftr" idx="11"/>
          </p:nvPr>
        </p:nvSpPr>
        <p:spPr/>
        <p:txBody>
          <a:bodyPr/>
          <a:lstStyle>
            <a:lvl1pPr>
              <a:defRPr/>
            </a:lvl1pPr>
          </a:lstStyle>
          <a:p>
            <a:r>
              <a:rPr lang="en-GB" smtClean="0"/>
              <a:t>Peter Ecclesine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2014</a:t>
            </a:r>
            <a:endParaRPr lang="en-GB"/>
          </a:p>
        </p:txBody>
      </p:sp>
      <p:sp>
        <p:nvSpPr>
          <p:cNvPr id="6" name="Footer Placeholder 5"/>
          <p:cNvSpPr>
            <a:spLocks noGrp="1"/>
          </p:cNvSpPr>
          <p:nvPr>
            <p:ph type="ftr" idx="11"/>
          </p:nvPr>
        </p:nvSpPr>
        <p:spPr/>
        <p:txBody>
          <a:bodyPr/>
          <a:lstStyle>
            <a:lvl1pPr>
              <a:defRPr/>
            </a:lvl1pPr>
          </a:lstStyle>
          <a:p>
            <a:r>
              <a:rPr lang="en-GB" smtClean="0"/>
              <a:t>Peter Ecclesine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2014</a:t>
            </a:r>
            <a:endParaRPr lang="en-GB"/>
          </a:p>
        </p:txBody>
      </p:sp>
      <p:sp>
        <p:nvSpPr>
          <p:cNvPr id="4" name="Footer Placeholder 3"/>
          <p:cNvSpPr>
            <a:spLocks noGrp="1"/>
          </p:cNvSpPr>
          <p:nvPr>
            <p:ph type="ftr" idx="11"/>
          </p:nvPr>
        </p:nvSpPr>
        <p:spPr/>
        <p:txBody>
          <a:bodyPr/>
          <a:lstStyle>
            <a:lvl1pPr>
              <a:defRPr/>
            </a:lvl1pPr>
          </a:lstStyle>
          <a:p>
            <a:r>
              <a:rPr lang="en-GB" smtClean="0"/>
              <a:t>Peter Ecclesine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2014</a:t>
            </a:r>
            <a:endParaRPr lang="en-GB"/>
          </a:p>
        </p:txBody>
      </p:sp>
      <p:sp>
        <p:nvSpPr>
          <p:cNvPr id="3" name="Footer Placeholder 2"/>
          <p:cNvSpPr>
            <a:spLocks noGrp="1"/>
          </p:cNvSpPr>
          <p:nvPr>
            <p:ph type="ftr" idx="11"/>
          </p:nvPr>
        </p:nvSpPr>
        <p:spPr/>
        <p:txBody>
          <a:bodyPr/>
          <a:lstStyle>
            <a:lvl1pPr>
              <a:defRPr/>
            </a:lvl1pPr>
          </a:lstStyle>
          <a:p>
            <a:r>
              <a:rPr lang="en-GB" smtClean="0"/>
              <a:t>Peter Ecclesine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2014</a:t>
            </a:r>
            <a:endParaRPr lang="en-GB"/>
          </a:p>
        </p:txBody>
      </p:sp>
      <p:sp>
        <p:nvSpPr>
          <p:cNvPr id="5" name="Footer Placeholder 4"/>
          <p:cNvSpPr>
            <a:spLocks noGrp="1"/>
          </p:cNvSpPr>
          <p:nvPr>
            <p:ph type="ftr" idx="11"/>
          </p:nvPr>
        </p:nvSpPr>
        <p:spPr/>
        <p:txBody>
          <a:bodyPr/>
          <a:lstStyle>
            <a:lvl1pPr>
              <a:defRPr/>
            </a:lvl1pPr>
          </a:lstStyle>
          <a:p>
            <a:r>
              <a:rPr lang="en-GB" smtClean="0"/>
              <a:t>Peter Ecclesine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2014</a:t>
            </a:r>
            <a:endParaRPr lang="en-GB"/>
          </a:p>
        </p:txBody>
      </p:sp>
      <p:sp>
        <p:nvSpPr>
          <p:cNvPr id="5" name="Footer Placeholder 4"/>
          <p:cNvSpPr>
            <a:spLocks noGrp="1"/>
          </p:cNvSpPr>
          <p:nvPr>
            <p:ph type="ftr" idx="11"/>
          </p:nvPr>
        </p:nvSpPr>
        <p:spPr/>
        <p:txBody>
          <a:bodyPr/>
          <a:lstStyle>
            <a:lvl1pPr>
              <a:defRPr/>
            </a:lvl1pPr>
          </a:lstStyle>
          <a:p>
            <a:r>
              <a:rPr lang="en-GB" smtClean="0"/>
              <a:t>Peter Ecclesine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Peter Ecclesine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11-14/0524r0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fcc.gov/document/5-ghz-u-nii-r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Peter Ecclesine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FCC 14-30 U-NII Devices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2014-04-15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19428423"/>
              </p:ext>
            </p:extLst>
          </p:nvPr>
        </p:nvGraphicFramePr>
        <p:xfrm>
          <a:off x="520700" y="2274888"/>
          <a:ext cx="8102600" cy="2701925"/>
        </p:xfrm>
        <a:graphic>
          <a:graphicData uri="http://schemas.openxmlformats.org/presentationml/2006/ole">
            <mc:AlternateContent xmlns:mc="http://schemas.openxmlformats.org/markup-compatibility/2006">
              <mc:Choice xmlns:v="urn:schemas-microsoft-com:vml" Requires="v">
                <p:oleObj spid="_x0000_s3083" name="Document" r:id="rId4" imgW="8258040" imgH="2756344" progId="Word.Document.8">
                  <p:embed/>
                </p:oleObj>
              </mc:Choice>
              <mc:Fallback>
                <p:oleObj name="Document" r:id="rId4" imgW="8258040" imgH="2756344" progId="Word.Document.8">
                  <p:embed/>
                  <p:pic>
                    <p:nvPicPr>
                      <p:cNvPr id="0" name="Picture 3"/>
                      <p:cNvPicPr>
                        <a:picLocks noChangeAspect="1" noChangeArrowheads="1"/>
                      </p:cNvPicPr>
                      <p:nvPr/>
                    </p:nvPicPr>
                    <p:blipFill>
                      <a:blip r:embed="rId5"/>
                      <a:srcRect/>
                      <a:stretch>
                        <a:fillRect/>
                      </a:stretch>
                    </p:blipFill>
                    <p:spPr bwMode="auto">
                      <a:xfrm>
                        <a:off x="520700" y="2274888"/>
                        <a:ext cx="8102600" cy="2701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Periods</a:t>
            </a:r>
            <a:endParaRPr lang="en-US" dirty="0"/>
          </a:p>
        </p:txBody>
      </p:sp>
      <p:sp>
        <p:nvSpPr>
          <p:cNvPr id="3" name="Content Placeholder 2"/>
          <p:cNvSpPr>
            <a:spLocks noGrp="1"/>
          </p:cNvSpPr>
          <p:nvPr>
            <p:ph idx="1"/>
          </p:nvPr>
        </p:nvSpPr>
        <p:spPr/>
        <p:txBody>
          <a:bodyPr/>
          <a:lstStyle/>
          <a:p>
            <a:r>
              <a:rPr lang="en-US" dirty="0" smtClean="0"/>
              <a:t>All certifications must be new devices 12 months after date of publication of the order in the Federal Register.</a:t>
            </a:r>
          </a:p>
          <a:p>
            <a:r>
              <a:rPr lang="en-US" dirty="0" smtClean="0"/>
              <a:t>Manufacturing, marketing, sales and importation of non-compliant devices must cease two years after the order takes effect. Two years after the order takes effect, the FCC will no longer allow Class II permissive changes for devices previously certified.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April 2014</a:t>
            </a:r>
            <a:endParaRPr lang="en-GB" dirty="0"/>
          </a:p>
        </p:txBody>
      </p:sp>
    </p:spTree>
    <p:extLst>
      <p:ext uri="{BB962C8B-B14F-4D97-AF65-F5344CB8AC3E}">
        <p14:creationId xmlns:p14="http://schemas.microsoft.com/office/powerpoint/2010/main" val="1638061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April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Peter Ecclesine (Cisco Systems)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solidFill>
                  <a:srgbClr val="0070C0"/>
                </a:solidFill>
                <a:hlinkClick r:id="rId3"/>
              </a:rPr>
              <a:t>http://</a:t>
            </a:r>
            <a:r>
              <a:rPr lang="en-US" dirty="0" smtClean="0">
                <a:solidFill>
                  <a:srgbClr val="0070C0"/>
                </a:solidFill>
                <a:hlinkClick r:id="rId3"/>
              </a:rPr>
              <a:t>www.fcc.gov/document/5-ghz-u-nii-ro</a:t>
            </a:r>
            <a:r>
              <a:rPr lang="en-US" dirty="0" smtClean="0">
                <a:solidFill>
                  <a:srgbClr val="0070C0"/>
                </a:solidFill>
              </a:rPr>
              <a:t> </a:t>
            </a:r>
          </a:p>
          <a:p>
            <a:r>
              <a:rPr lang="en-US" u="sng" dirty="0"/>
              <a:t>http://</a:t>
            </a:r>
            <a:r>
              <a:rPr lang="en-US" u="sng" dirty="0" smtClean="0"/>
              <a:t>hraunfoss.fcc.gov/edocs_public/attachmatch/FCC-14-30A1.pdf</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April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Peter Ecclesine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GB" dirty="0" smtClean="0"/>
              <a:t>FCC 14-30,  </a:t>
            </a:r>
          </a:p>
          <a:p>
            <a:r>
              <a:rPr lang="en-US" b="0" dirty="0" smtClean="0"/>
              <a:t>Revision </a:t>
            </a:r>
            <a:r>
              <a:rPr lang="en-US" b="0" dirty="0"/>
              <a:t>of Part 15 of the Commission’s Rules to</a:t>
            </a:r>
          </a:p>
          <a:p>
            <a:r>
              <a:rPr lang="en-US" b="0" dirty="0"/>
              <a:t>Permit Unlicensed National Information</a:t>
            </a:r>
          </a:p>
          <a:p>
            <a:r>
              <a:rPr lang="en-US" b="0" dirty="0"/>
              <a:t>Infrastructure (U-NII) Devices in the 5 GHz </a:t>
            </a:r>
            <a:r>
              <a:rPr lang="en-US" b="0" dirty="0" smtClean="0"/>
              <a:t>Band</a:t>
            </a:r>
          </a:p>
          <a:p>
            <a:pPr>
              <a:buFont typeface="Times New Roman" pitchFamily="16" charset="0"/>
              <a:buChar char="•"/>
            </a:pPr>
            <a:r>
              <a:rPr lang="en-GB" dirty="0"/>
              <a:t>Current Frequency Allocations</a:t>
            </a:r>
          </a:p>
          <a:p>
            <a:pPr>
              <a:buFont typeface="Times New Roman" pitchFamily="16" charset="0"/>
              <a:buChar char="•"/>
            </a:pPr>
            <a:r>
              <a:rPr lang="en-GB" dirty="0"/>
              <a:t>Expanding Utility of Existing U-NII Bands</a:t>
            </a:r>
          </a:p>
          <a:p>
            <a:pPr>
              <a:buFont typeface="Times New Roman" pitchFamily="16" charset="0"/>
              <a:buChar char="•"/>
            </a:pPr>
            <a:r>
              <a:rPr lang="en-GB" dirty="0"/>
              <a:t>Terminal Doppler Weather Radar Interference Issues</a:t>
            </a:r>
          </a:p>
          <a:p>
            <a:pPr>
              <a:buFont typeface="Times New Roman" pitchFamily="16" charset="0"/>
              <a:buChar char="•"/>
            </a:pPr>
            <a:r>
              <a:rPr lang="en-GB" dirty="0"/>
              <a:t>Transition </a:t>
            </a:r>
            <a:r>
              <a:rPr lang="en-GB" dirty="0" smtClean="0"/>
              <a:t>Periods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April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Peter Ecclesine (Cisco Systems)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FCC 14-30 1st Report and Order</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Current Frequency Allocations</a:t>
            </a:r>
          </a:p>
          <a:p>
            <a:pPr>
              <a:buFont typeface="Times New Roman" pitchFamily="16" charset="0"/>
              <a:buChar char="•"/>
            </a:pPr>
            <a:r>
              <a:rPr lang="en-GB" dirty="0" smtClean="0"/>
              <a:t>Expanding Utility of Existing U-NII Bands</a:t>
            </a:r>
          </a:p>
          <a:p>
            <a:pPr>
              <a:buFont typeface="Times New Roman" pitchFamily="16" charset="0"/>
              <a:buChar char="•"/>
            </a:pPr>
            <a:r>
              <a:rPr lang="en-GB" dirty="0" smtClean="0"/>
              <a:t>Terminal Doppler Weather Radar Interference Issues</a:t>
            </a:r>
          </a:p>
          <a:p>
            <a:pPr>
              <a:buFont typeface="Times New Roman" pitchFamily="16" charset="0"/>
              <a:buChar char="•"/>
            </a:pPr>
            <a:r>
              <a:rPr lang="en-GB" dirty="0" smtClean="0"/>
              <a:t>Transition Periods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Frequency Allocations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April 2014</a:t>
            </a:r>
            <a:endParaRPr lang="en-GB" dirty="0"/>
          </a:p>
        </p:txBody>
      </p:sp>
      <p:pic>
        <p:nvPicPr>
          <p:cNvPr id="8" name="Content Placeholder 7"/>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2661109"/>
            <a:ext cx="7770813" cy="2753395"/>
          </a:xfrm>
          <a:prstGeom prst="rect">
            <a:avLst/>
          </a:prstGeom>
          <a:noFill/>
          <a:ln>
            <a:noFill/>
          </a:ln>
          <a:effectLst/>
          <a:extLst/>
        </p:spPr>
      </p:pic>
    </p:spTree>
    <p:extLst>
      <p:ext uri="{BB962C8B-B14F-4D97-AF65-F5344CB8AC3E}">
        <p14:creationId xmlns:p14="http://schemas.microsoft.com/office/powerpoint/2010/main" val="218249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April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Peter Ecclesine (Cisco Systems)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Increasing the</a:t>
            </a:r>
            <a:r>
              <a:rPr lang="en-US" dirty="0" smtClean="0"/>
              <a:t> Utility of the U-NII-1 Band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sz="2000" dirty="0"/>
              <a:t>Changes to the 5150 to 5250 MHz band</a:t>
            </a:r>
          </a:p>
          <a:p>
            <a:pPr lvl="1"/>
            <a:r>
              <a:rPr lang="en-US" dirty="0"/>
              <a:t>No longer restricted to indoor operation</a:t>
            </a:r>
          </a:p>
          <a:p>
            <a:pPr lvl="1"/>
            <a:r>
              <a:rPr lang="en-US" dirty="0" smtClean="0"/>
              <a:t>Transmit </a:t>
            </a:r>
            <a:r>
              <a:rPr lang="en-US" dirty="0"/>
              <a:t>power limit now </a:t>
            </a:r>
            <a:r>
              <a:rPr lang="en-US" dirty="0" smtClean="0"/>
              <a:t>1W </a:t>
            </a:r>
            <a:r>
              <a:rPr lang="en-US" dirty="0"/>
              <a:t>with 6dBi antenna = </a:t>
            </a:r>
            <a:r>
              <a:rPr lang="en-US" dirty="0" smtClean="0"/>
              <a:t>4W </a:t>
            </a:r>
            <a:r>
              <a:rPr lang="en-US" dirty="0" err="1" smtClean="0"/>
              <a:t>e.i.r.p</a:t>
            </a:r>
            <a:r>
              <a:rPr lang="en-US" dirty="0" smtClean="0"/>
              <a:t>.</a:t>
            </a:r>
          </a:p>
          <a:p>
            <a:pPr lvl="1"/>
            <a:r>
              <a:rPr lang="en-US" dirty="0" smtClean="0"/>
              <a:t>Outdoor antennas limited to 125 mW </a:t>
            </a:r>
            <a:r>
              <a:rPr lang="en-US" dirty="0" err="1" smtClean="0"/>
              <a:t>e.i.r.p</a:t>
            </a:r>
            <a:r>
              <a:rPr lang="en-US" dirty="0" smtClean="0"/>
              <a:t> above 30 degrees elevation angle (skyward), (para 41 can file for waiver within 30 days for already installed U-NII-3 band systems)</a:t>
            </a:r>
            <a:endParaRPr lang="en-US" dirty="0"/>
          </a:p>
          <a:p>
            <a:pPr lvl="1"/>
            <a:r>
              <a:rPr lang="en-US" dirty="0" smtClean="0"/>
              <a:t>Outdoor fixed point-to-point can use up to 23 dBi antennas with no reduction skyward</a:t>
            </a:r>
          </a:p>
          <a:p>
            <a:pPr lvl="1"/>
            <a:r>
              <a:rPr lang="en-US" dirty="0" smtClean="0"/>
              <a:t>Client device transmit power limit 250 mW with 6dBi antenna = 1W </a:t>
            </a:r>
            <a:r>
              <a:rPr lang="en-US" dirty="0" err="1" smtClean="0"/>
              <a:t>e.i.r.p</a:t>
            </a:r>
            <a:r>
              <a:rPr lang="en-US" dirty="0" smtClean="0"/>
              <a:t>.</a:t>
            </a:r>
          </a:p>
          <a:p>
            <a:pPr lvl="1"/>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Features for All U-NII Bands</a:t>
            </a:r>
            <a:endParaRPr lang="en-US" dirty="0"/>
          </a:p>
        </p:txBody>
      </p:sp>
      <p:sp>
        <p:nvSpPr>
          <p:cNvPr id="3" name="Content Placeholder 2"/>
          <p:cNvSpPr>
            <a:spLocks noGrp="1"/>
          </p:cNvSpPr>
          <p:nvPr>
            <p:ph idx="1"/>
          </p:nvPr>
        </p:nvSpPr>
        <p:spPr/>
        <p:txBody>
          <a:bodyPr/>
          <a:lstStyle/>
          <a:p>
            <a:r>
              <a:rPr lang="en-US" dirty="0" smtClean="0"/>
              <a:t>Manufacturers </a:t>
            </a:r>
            <a:r>
              <a:rPr lang="en-US" dirty="0"/>
              <a:t>must take steps to prevent unauthorized software changes to their equipment in all of the U-NII bands.  We leave the precise methods of ensuring the integrity of the software in a radio to the manufacturer, but require the manufacturer to document those methods in its application for equipment authorization.  </a:t>
            </a:r>
            <a:r>
              <a:rPr lang="en-US" i="1" dirty="0"/>
              <a:t>See NPRM, supra</a:t>
            </a:r>
            <a:r>
              <a:rPr lang="en-US" dirty="0"/>
              <a:t> at 1785, para. 51.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April 2014</a:t>
            </a:r>
            <a:endParaRPr lang="en-GB" dirty="0"/>
          </a:p>
        </p:txBody>
      </p:sp>
    </p:spTree>
    <p:extLst>
      <p:ext uri="{BB962C8B-B14F-4D97-AF65-F5344CB8AC3E}">
        <p14:creationId xmlns:p14="http://schemas.microsoft.com/office/powerpoint/2010/main" val="670195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U-NII-2 Bands</a:t>
            </a:r>
            <a:endParaRPr lang="en-US" dirty="0"/>
          </a:p>
        </p:txBody>
      </p:sp>
      <p:sp>
        <p:nvSpPr>
          <p:cNvPr id="3" name="Content Placeholder 2"/>
          <p:cNvSpPr>
            <a:spLocks noGrp="1"/>
          </p:cNvSpPr>
          <p:nvPr>
            <p:ph idx="1"/>
          </p:nvPr>
        </p:nvSpPr>
        <p:spPr>
          <a:xfrm>
            <a:off x="685800" y="1981200"/>
            <a:ext cx="7770813" cy="4495800"/>
          </a:xfrm>
        </p:spPr>
        <p:txBody>
          <a:bodyPr/>
          <a:lstStyle/>
          <a:p>
            <a:r>
              <a:rPr lang="en-US" sz="2000" dirty="0" smtClean="0"/>
              <a:t>Dynamic Frequency Selection required for all U-NII systems operating in 5250-5725 MHz bands.</a:t>
            </a:r>
          </a:p>
          <a:p>
            <a:r>
              <a:rPr lang="en-US" sz="2000" dirty="0" smtClean="0"/>
              <a:t>Specifically prohibit operators from using equipment without operational DFS in the U-NII-2 bands.</a:t>
            </a:r>
          </a:p>
          <a:p>
            <a:r>
              <a:rPr lang="en-US" sz="2000" dirty="0" smtClean="0"/>
              <a:t>DFS Sensing Bandwidth shall be 100% of emissions bandwidth, up from 80% of emissions bandwidth.</a:t>
            </a:r>
          </a:p>
          <a:p>
            <a:r>
              <a:rPr lang="en-US" sz="2000" dirty="0" smtClean="0"/>
              <a:t>-62dBm/20 MHz sensing threshold for U-NII-2 devices with maximum </a:t>
            </a:r>
            <a:r>
              <a:rPr lang="en-US" sz="2000" dirty="0" err="1" smtClean="0"/>
              <a:t>e.i.r.p</a:t>
            </a:r>
            <a:r>
              <a:rPr lang="en-US" sz="2000" dirty="0" smtClean="0"/>
              <a:t>. &lt; 200 mW, have new 10 mW/MHz spectral density requirement.</a:t>
            </a:r>
          </a:p>
          <a:p>
            <a:r>
              <a:rPr lang="en-US" sz="2000" dirty="0" smtClean="0"/>
              <a:t>New Bin 1 waveforms for DFS detection tests.</a:t>
            </a:r>
          </a:p>
          <a:p>
            <a:r>
              <a:rPr lang="en-US" sz="2000" dirty="0" smtClean="0"/>
              <a:t>Uniform channel spreading requirement eliminated.</a:t>
            </a:r>
          </a:p>
          <a:p>
            <a:r>
              <a:rPr lang="en-US" sz="2000" dirty="0" smtClean="0"/>
              <a:t>Updated method and level of channel loading for DFS testing</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April 2014</a:t>
            </a:r>
            <a:endParaRPr lang="en-GB" dirty="0"/>
          </a:p>
        </p:txBody>
      </p:sp>
    </p:spTree>
    <p:extLst>
      <p:ext uri="{BB962C8B-B14F-4D97-AF65-F5344CB8AC3E}">
        <p14:creationId xmlns:p14="http://schemas.microsoft.com/office/powerpoint/2010/main" val="3969918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Terminal Doppler Weather Radar Decision</a:t>
            </a:r>
            <a:endParaRPr lang="en-US" dirty="0"/>
          </a:p>
        </p:txBody>
      </p:sp>
      <p:sp>
        <p:nvSpPr>
          <p:cNvPr id="3" name="Content Placeholder 2"/>
          <p:cNvSpPr>
            <a:spLocks noGrp="1"/>
          </p:cNvSpPr>
          <p:nvPr>
            <p:ph idx="1"/>
          </p:nvPr>
        </p:nvSpPr>
        <p:spPr/>
        <p:txBody>
          <a:bodyPr/>
          <a:lstStyle/>
          <a:p>
            <a:r>
              <a:rPr lang="en-US" dirty="0" smtClean="0"/>
              <a:t>We </a:t>
            </a:r>
            <a:r>
              <a:rPr lang="en-US" dirty="0"/>
              <a:t>direct OET to revise the 2006 DFS Compliance Measurement Procedures and other compliance measurement guidelines for U-NII devices, consistent with the decisions made in this First R&amp;O.  We further direct OET to publish the revised measurement procedures and guidelines online in the Knowledge Database (KDB).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April 2014</a:t>
            </a:r>
            <a:endParaRPr lang="en-GB" dirty="0"/>
          </a:p>
        </p:txBody>
      </p:sp>
    </p:spTree>
    <p:extLst>
      <p:ext uri="{BB962C8B-B14F-4D97-AF65-F5344CB8AC3E}">
        <p14:creationId xmlns:p14="http://schemas.microsoft.com/office/powerpoint/2010/main" val="212196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U-NII-3 Band Features</a:t>
            </a:r>
            <a:endParaRPr lang="en-US" dirty="0"/>
          </a:p>
        </p:txBody>
      </p:sp>
      <p:sp>
        <p:nvSpPr>
          <p:cNvPr id="3" name="Content Placeholder 2"/>
          <p:cNvSpPr>
            <a:spLocks noGrp="1"/>
          </p:cNvSpPr>
          <p:nvPr>
            <p:ph idx="1"/>
          </p:nvPr>
        </p:nvSpPr>
        <p:spPr/>
        <p:txBody>
          <a:bodyPr/>
          <a:lstStyle/>
          <a:p>
            <a:r>
              <a:rPr lang="en-US" dirty="0" smtClean="0"/>
              <a:t>Consolidated 15.247 digital device rules with 15.407 rules, with unlimited antenna gain for fixed point-to-point systems. </a:t>
            </a:r>
          </a:p>
          <a:p>
            <a:r>
              <a:rPr lang="en-US" dirty="0" smtClean="0"/>
              <a:t>Minimum 6 dB bandwidth of 500 kHz.</a:t>
            </a:r>
            <a:endParaRPr lang="en-US" dirty="0"/>
          </a:p>
          <a:p>
            <a:r>
              <a:rPr lang="en-US" dirty="0" smtClean="0"/>
              <a:t>30 dBm/500 kHz Power Spectral Density limit.</a:t>
            </a:r>
          </a:p>
          <a:p>
            <a:r>
              <a:rPr lang="en-US" dirty="0" smtClean="0"/>
              <a:t>Will continue to authorize 15.247 frequency hopping devices.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Peter Ecclesine (Cisco Systems)</a:t>
            </a:r>
            <a:endParaRPr lang="en-GB" dirty="0"/>
          </a:p>
        </p:txBody>
      </p:sp>
      <p:sp>
        <p:nvSpPr>
          <p:cNvPr id="6" name="Date Placeholder 5"/>
          <p:cNvSpPr>
            <a:spLocks noGrp="1"/>
          </p:cNvSpPr>
          <p:nvPr>
            <p:ph type="dt" idx="15"/>
          </p:nvPr>
        </p:nvSpPr>
        <p:spPr/>
        <p:txBody>
          <a:bodyPr/>
          <a:lstStyle/>
          <a:p>
            <a:r>
              <a:rPr lang="en-US" smtClean="0"/>
              <a:t>April 2014</a:t>
            </a:r>
            <a:endParaRPr lang="en-GB" dirty="0"/>
          </a:p>
        </p:txBody>
      </p:sp>
    </p:spTree>
    <p:extLst>
      <p:ext uri="{BB962C8B-B14F-4D97-AF65-F5344CB8AC3E}">
        <p14:creationId xmlns:p14="http://schemas.microsoft.com/office/powerpoint/2010/main" val="2138421353"/>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TotalTime>
  <Words>688</Words>
  <Application>Microsoft Office PowerPoint</Application>
  <PresentationFormat>On-screen Show (4:3)</PresentationFormat>
  <Paragraphs>101</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Microsoft Word 97 - 2003 Document</vt:lpstr>
      <vt:lpstr>FCC 14-30 U-NII Devices</vt:lpstr>
      <vt:lpstr>Abstract</vt:lpstr>
      <vt:lpstr>FCC 14-30 1st Report and Order</vt:lpstr>
      <vt:lpstr>Current Frequency Allocations</vt:lpstr>
      <vt:lpstr>Increasing the Utility of the U-NII-1 Band</vt:lpstr>
      <vt:lpstr>Security Features for All U-NII Bands</vt:lpstr>
      <vt:lpstr>U-NII-2 Bands</vt:lpstr>
      <vt:lpstr>Terminal Doppler Weather Radar Decision</vt:lpstr>
      <vt:lpstr>U-NII-3 Band Features</vt:lpstr>
      <vt:lpstr>Transition Periods</vt:lpstr>
      <vt:lpstr>References</vt:lpstr>
    </vt:vector>
  </TitlesOfParts>
  <Company>Cisco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 14-30 U-NII Devices</dc:title>
  <dc:creator>Peter Ecclesine</dc:creator>
  <cp:lastModifiedBy>Peter Ecclesine (pecclesi)</cp:lastModifiedBy>
  <cp:revision>10</cp:revision>
  <cp:lastPrinted>1601-01-01T00:00:00Z</cp:lastPrinted>
  <dcterms:created xsi:type="dcterms:W3CDTF">2012-01-16T11:22:19Z</dcterms:created>
  <dcterms:modified xsi:type="dcterms:W3CDTF">2014-04-15T22:46:59Z</dcterms:modified>
</cp:coreProperties>
</file>