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617" r:id="rId2"/>
    <p:sldId id="618" r:id="rId3"/>
    <p:sldId id="620" r:id="rId4"/>
    <p:sldId id="629" r:id="rId5"/>
    <p:sldId id="630" r:id="rId6"/>
    <p:sldId id="631" r:id="rId7"/>
    <p:sldId id="622" r:id="rId8"/>
    <p:sldId id="628" r:id="rId9"/>
    <p:sldId id="623" r:id="rId10"/>
    <p:sldId id="626" r:id="rId11"/>
    <p:sldId id="62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fontAlgn="base">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FF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0" d="100"/>
          <a:sy n="80" d="100"/>
        </p:scale>
        <p:origin x="-2514" y="-1074"/>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960"/>
    </p:cViewPr>
  </p:sorterViewPr>
  <p:notesViewPr>
    <p:cSldViewPr>
      <p:cViewPr>
        <p:scale>
          <a:sx n="100" d="100"/>
          <a:sy n="100" d="100"/>
        </p:scale>
        <p:origin x="-828" y="882"/>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4950" y="174625"/>
            <a:ext cx="2193925"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endParaRPr lang="en-US" dirty="0"/>
          </a:p>
        </p:txBody>
      </p:sp>
      <p:sp>
        <p:nvSpPr>
          <p:cNvPr id="3075" name="Rectangle 3"/>
          <p:cNvSpPr>
            <a:spLocks noGrp="1" noChangeArrowheads="1"/>
          </p:cNvSpPr>
          <p:nvPr>
            <p:ph type="dt" sz="quarter" idx="1"/>
          </p:nvPr>
        </p:nvSpPr>
        <p:spPr bwMode="auto">
          <a:xfrm>
            <a:off x="695325" y="174625"/>
            <a:ext cx="74295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Xiaoming Peng / I2R</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t>Page </a:t>
            </a:r>
            <a:fld id="{FB3B0716-039C-4C83-AFCF-22D9F8053429}" type="slidenum">
              <a:rPr lang="en-US"/>
              <a:pPr>
                <a:defRPr/>
              </a:pPr>
              <a:t>‹#›</a:t>
            </a:fld>
            <a:endParaRPr lang="en-US"/>
          </a:p>
        </p:txBody>
      </p:sp>
      <p:sp>
        <p:nvSpPr>
          <p:cNvPr id="286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867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eaLnBrk="0" hangingPunct="0">
              <a:defRPr/>
            </a:pPr>
            <a:r>
              <a:rPr lang="en-US"/>
              <a:t>Submission</a:t>
            </a:r>
          </a:p>
        </p:txBody>
      </p:sp>
      <p:sp>
        <p:nvSpPr>
          <p:cNvPr id="286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802.11-012/xxxxr0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Sept 2012</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Xiaoming Peng / I2R</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t>Page </a:t>
            </a:r>
            <a:fld id="{0355F4B9-36A8-4BC9-9409-EA8608680721}" type="slidenum">
              <a:rPr lang="en-US"/>
              <a:pPr>
                <a:defRPr/>
              </a:pPr>
              <a:t>‹#›</a:t>
            </a:fld>
            <a:endParaRPr lang="en-US"/>
          </a:p>
        </p:txBody>
      </p:sp>
      <p:sp>
        <p:nvSpPr>
          <p:cNvPr id="2970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2970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2970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802.11-012/xxxxr0</a:t>
            </a:r>
            <a:endParaRPr lang="en-US"/>
          </a:p>
        </p:txBody>
      </p:sp>
      <p:sp>
        <p:nvSpPr>
          <p:cNvPr id="5" name="Date Placeholder 4"/>
          <p:cNvSpPr>
            <a:spLocks noGrp="1"/>
          </p:cNvSpPr>
          <p:nvPr>
            <p:ph type="dt" idx="11"/>
          </p:nvPr>
        </p:nvSpPr>
        <p:spPr/>
        <p:txBody>
          <a:bodyPr/>
          <a:lstStyle/>
          <a:p>
            <a:pPr>
              <a:defRPr/>
            </a:pPr>
            <a:r>
              <a:rPr lang="en-US" smtClean="0"/>
              <a:t>Sept 2012</a:t>
            </a:r>
            <a:endParaRPr lang="en-US"/>
          </a:p>
        </p:txBody>
      </p:sp>
      <p:sp>
        <p:nvSpPr>
          <p:cNvPr id="6" name="Footer Placeholder 5"/>
          <p:cNvSpPr>
            <a:spLocks noGrp="1"/>
          </p:cNvSpPr>
          <p:nvPr>
            <p:ph type="ftr" sz="quarter" idx="12"/>
          </p:nvPr>
        </p:nvSpPr>
        <p:spPr/>
        <p:txBody>
          <a:bodyPr/>
          <a:lstStyle/>
          <a:p>
            <a:pPr lvl="4">
              <a:defRPr/>
            </a:pPr>
            <a:r>
              <a:rPr lang="en-US" smtClean="0"/>
              <a:t>Xiaoming Peng / I2R</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0355F4B9-36A8-4BC9-9409-EA8608680721}" type="slidenum">
              <a:rPr lang="en-US" smtClean="0"/>
              <a:pPr>
                <a:defRPr/>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F5037F9-4784-436E-A3E0-C9F35EDE3195}" type="slidenum">
              <a:rPr lang="en-US"/>
              <a:pPr>
                <a:defRPr/>
              </a:pPr>
              <a:t>‹#›</a:t>
            </a:fld>
            <a:endParaRPr lang="en-US"/>
          </a:p>
        </p:txBody>
      </p:sp>
      <p:sp>
        <p:nvSpPr>
          <p:cNvPr id="6" name="Rectangle 4"/>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smtClean="0"/>
              <a:t>May 2014</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640513" y="6475413"/>
            <a:ext cx="1903412" cy="184150"/>
          </a:xfrm>
        </p:spPr>
        <p:txBody>
          <a:bodyPr/>
          <a:lstStyle>
            <a:lvl1pPr>
              <a:defRPr/>
            </a:lvl1pPr>
          </a:lstStyle>
          <a:p>
            <a:pPr>
              <a:defRPr/>
            </a:pPr>
            <a:r>
              <a:rPr lang="en-US" dirty="0" err="1" smtClean="0"/>
              <a:t>Qian</a:t>
            </a:r>
            <a:r>
              <a:rPr lang="en-US" dirty="0" smtClean="0"/>
              <a:t> Chen</a:t>
            </a:r>
            <a:endParaRPr lang="en-US" dirty="0"/>
          </a:p>
        </p:txBody>
      </p:sp>
      <p:sp>
        <p:nvSpPr>
          <p:cNvPr id="3" name="Rectangle 6"/>
          <p:cNvSpPr>
            <a:spLocks noGrp="1" noChangeArrowheads="1"/>
          </p:cNvSpPr>
          <p:nvPr>
            <p:ph type="sldNum" sz="quarter" idx="11"/>
          </p:nvPr>
        </p:nvSpPr>
        <p:spPr/>
        <p:txBody>
          <a:bodyPr/>
          <a:lstStyle>
            <a:lvl1pPr>
              <a:defRPr/>
            </a:lvl1pPr>
          </a:lstStyle>
          <a:p>
            <a:pPr>
              <a:defRPr/>
            </a:pPr>
            <a:r>
              <a:rPr lang="en-US"/>
              <a:t>Slide </a:t>
            </a:r>
            <a:fld id="{ECC8D353-39D3-41C0-B9F4-E652D1B33C1D}" type="slidenum">
              <a:rPr lang="en-US"/>
              <a:pPr>
                <a:defRPr/>
              </a:pPr>
              <a:t>‹#›</a:t>
            </a:fld>
            <a:endParaRPr lang="en-US"/>
          </a:p>
        </p:txBody>
      </p:sp>
      <p:sp>
        <p:nvSpPr>
          <p:cNvPr id="4" name="Rectangle 3"/>
          <p:cNvSpPr>
            <a:spLocks noGrp="1" noChangeArrowheads="1"/>
          </p:cNvSpPr>
          <p:nvPr>
            <p:ph type="dt" sz="half" idx="12"/>
          </p:nvPr>
        </p:nvSpPr>
        <p:spPr>
          <a:xfrm>
            <a:off x="696913" y="332601"/>
            <a:ext cx="1045158" cy="276999"/>
          </a:xfrm>
        </p:spPr>
        <p:txBody>
          <a:bodyPr/>
          <a:lstStyle>
            <a:lvl1pPr eaLnBrk="0" hangingPunct="0">
              <a:defRPr sz="1800" b="1"/>
            </a:lvl1pPr>
          </a:lstStyle>
          <a:p>
            <a:pPr>
              <a:defRPr/>
            </a:pPr>
            <a:r>
              <a:rPr lang="en-US" altLang="zh-CN" smtClean="0"/>
              <a:t>May 2014</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04515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vl1pPr>
          </a:lstStyle>
          <a:p>
            <a:pPr>
              <a:defRPr/>
            </a:pPr>
            <a:r>
              <a:rPr lang="en-US" altLang="zh-CN" smtClean="0"/>
              <a:t>May 2014</a:t>
            </a:r>
            <a:endParaRPr lang="en-US" dirty="0"/>
          </a:p>
        </p:txBody>
      </p:sp>
      <p:sp>
        <p:nvSpPr>
          <p:cNvPr id="1029" name="Rectangle 5"/>
          <p:cNvSpPr>
            <a:spLocks noGrp="1" noChangeArrowheads="1"/>
          </p:cNvSpPr>
          <p:nvPr>
            <p:ph type="ftr" sz="quarter" idx="3"/>
          </p:nvPr>
        </p:nvSpPr>
        <p:spPr bwMode="auto">
          <a:xfrm>
            <a:off x="5410200" y="6477000"/>
            <a:ext cx="32766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Qian</a:t>
            </a:r>
            <a:r>
              <a:rPr lang="en-US" dirty="0" smtClean="0"/>
              <a:t> Chen</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t>Slide </a:t>
            </a:r>
            <a:fld id="{2DBBACD7-A940-4490-8764-17A34EB39631}"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p:spPr>
        <p:txBody>
          <a:bodyPr wrap="none" lIns="0" tIns="0" rIns="0" bIns="0" anchor="b">
            <a:spAutoFit/>
          </a:bodyPr>
          <a:lstStyle/>
          <a:p>
            <a:pPr marL="457200" lvl="4" algn="r" eaLnBrk="0" hangingPunct="0">
              <a:defRPr/>
            </a:pPr>
            <a:r>
              <a:rPr lang="en-US" sz="1800" b="1" dirty="0"/>
              <a:t>doc.: IEEE </a:t>
            </a:r>
            <a:r>
              <a:rPr lang="en-US" sz="1800" b="1" dirty="0" smtClean="0"/>
              <a:t>802.</a:t>
            </a:r>
            <a:r>
              <a:rPr kumimoji="1" lang="en-US" altLang="zh-CN" sz="1800" b="1" dirty="0" smtClean="0"/>
              <a:t>11-14/0509r3</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eaLnBrk="0" hangingPunct="0">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SG"/>
          </a:p>
        </p:txBody>
      </p:sp>
    </p:spTree>
  </p:cSld>
  <p:clrMap bg1="lt1" tx1="dk1" bg2="lt2" tx2="dk2" accent1="accent1" accent2="accent2" accent3="accent3" accent4="accent4" accent5="accent5" accent6="accent6" hlink="hlink" folHlink="folHlink"/>
  <p:sldLayoutIdLst>
    <p:sldLayoutId id="2147485691" r:id="rId1"/>
    <p:sldLayoutId id="2147485692"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SG" dirty="0" smtClean="0"/>
              <a:t>Proposed Resolution to CID 72, 119 and 128</a:t>
            </a: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graphicFrame>
        <p:nvGraphicFramePr>
          <p:cNvPr id="18434" name="Object 11"/>
          <p:cNvGraphicFramePr>
            <a:graphicFrameLocks noChangeAspect="1"/>
          </p:cNvGraphicFramePr>
          <p:nvPr>
            <p:ph idx="1"/>
          </p:nvPr>
        </p:nvGraphicFramePr>
        <p:xfrm>
          <a:off x="762000" y="2286000"/>
          <a:ext cx="7772400" cy="2056826"/>
        </p:xfrm>
        <a:graphic>
          <a:graphicData uri="http://schemas.openxmlformats.org/presentationml/2006/ole">
            <p:oleObj spid="_x0000_s18434" name="Document" r:id="rId4" imgW="8219258" imgH="2175187" progId="Word.Document.8">
              <p:embed/>
            </p:oleObj>
          </a:graphicData>
        </a:graphic>
      </p:graphicFrame>
      <p:sp>
        <p:nvSpPr>
          <p:cNvPr id="7" name="Rectangle 6"/>
          <p:cNvSpPr txBox="1">
            <a:spLocks noChangeArrowheads="1"/>
          </p:cNvSpPr>
          <p:nvPr/>
        </p:nvSpPr>
        <p:spPr bwMode="auto">
          <a:xfrm>
            <a:off x="685800" y="1752600"/>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Date: </a:t>
            </a:r>
            <a:r>
              <a:rPr kumimoji="0" lang="ru-RU" altLang="zh-CN" sz="1800" b="1" i="0" u="none" strike="noStrike" kern="0" cap="none" spc="0" normalizeH="0" baseline="0" noProof="0" dirty="0" smtClean="0">
                <a:ln>
                  <a:noFill/>
                </a:ln>
                <a:solidFill>
                  <a:schemeClr val="tx1"/>
                </a:solidFill>
                <a:effectLst/>
                <a:uLnTx/>
                <a:uFillTx/>
                <a:latin typeface="+mn-lt"/>
                <a:ea typeface="MS PGothic" pitchFamily="34" charset="-128"/>
                <a:cs typeface="MS PGothic" pitchFamily="34" charset="-128"/>
              </a:rPr>
              <a:t>20</a:t>
            </a:r>
            <a:r>
              <a:rPr kumimoji="0" lang="en-US" altLang="zh-CN" sz="1800" b="1" i="0" u="none" strike="noStrike" kern="0" cap="none" spc="0" normalizeH="0" baseline="0" noProof="0" dirty="0" smtClean="0">
                <a:ln>
                  <a:noFill/>
                </a:ln>
                <a:solidFill>
                  <a:schemeClr val="tx1"/>
                </a:solidFill>
                <a:effectLst/>
                <a:uLnTx/>
                <a:uFillTx/>
                <a:latin typeface="+mn-lt"/>
                <a:ea typeface="宋体" pitchFamily="2" charset="-122"/>
                <a:cs typeface="MS PGothic" pitchFamily="34" charset="-128"/>
              </a:rPr>
              <a:t>14-05-21</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Revised Text</a:t>
            </a:r>
            <a:endParaRPr lang="en-SG" dirty="0"/>
          </a:p>
        </p:txBody>
      </p:sp>
      <p:sp>
        <p:nvSpPr>
          <p:cNvPr id="3" name="Content Placeholder 2"/>
          <p:cNvSpPr>
            <a:spLocks noGrp="1"/>
          </p:cNvSpPr>
          <p:nvPr>
            <p:ph idx="1"/>
          </p:nvPr>
        </p:nvSpPr>
        <p:spPr/>
        <p:txBody>
          <a:bodyPr/>
          <a:lstStyle/>
          <a:p>
            <a:r>
              <a:rPr lang="en-US" b="0" dirty="0" smtClean="0"/>
              <a:t>The complete revised text proposal to resolve CID 72, 119, 128 is provided in IEEE </a:t>
            </a:r>
            <a:r>
              <a:rPr lang="en-US" b="0" dirty="0" smtClean="0"/>
              <a:t>802.11-14-0508r3.</a:t>
            </a:r>
            <a:endParaRPr lang="en-US" b="0" dirty="0" smtClean="0"/>
          </a:p>
          <a:p>
            <a:endParaRPr lang="en-US" b="0" dirty="0" smtClean="0"/>
          </a:p>
          <a:p>
            <a:r>
              <a:rPr lang="en-US" b="0" dirty="0" smtClean="0"/>
              <a:t>Suggest to remove the changes in D0.01 and revised the text proposal according to IEEE </a:t>
            </a:r>
            <a:r>
              <a:rPr lang="en-US" b="0" dirty="0" smtClean="0"/>
              <a:t>802.11-14-0508r3.</a:t>
            </a:r>
            <a:endParaRPr lang="en-US" b="0" dirty="0" smtClean="0"/>
          </a:p>
          <a:p>
            <a:pPr>
              <a:buNone/>
            </a:pPr>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10</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p>
            <a:pPr>
              <a:defRPr/>
            </a:pPr>
            <a:r>
              <a:rPr lang="en-US" smtClean="0"/>
              <a:t>Qian Chen</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CC8D353-39D3-41C0-B9F4-E652D1B33C1D}" type="slidenum">
              <a:rPr lang="en-US" smtClean="0"/>
              <a:pPr>
                <a:defRPr/>
              </a:pPr>
              <a:t>11</a:t>
            </a:fld>
            <a:endParaRPr lang="en-US"/>
          </a:p>
        </p:txBody>
      </p:sp>
      <p:sp>
        <p:nvSpPr>
          <p:cNvPr id="4" name="Date Placeholder 3"/>
          <p:cNvSpPr>
            <a:spLocks noGrp="1"/>
          </p:cNvSpPr>
          <p:nvPr>
            <p:ph type="dt" sz="half" idx="12"/>
          </p:nvPr>
        </p:nvSpPr>
        <p:spPr/>
        <p:txBody>
          <a:bodyPr/>
          <a:lstStyle/>
          <a:p>
            <a:pPr>
              <a:defRPr/>
            </a:pPr>
            <a:r>
              <a:rPr lang="en-US" altLang="zh-CN" smtClean="0"/>
              <a:t>May 2014</a:t>
            </a:r>
            <a:endParaRPr lang="en-US" dirty="0"/>
          </a:p>
        </p:txBody>
      </p:sp>
      <p:sp>
        <p:nvSpPr>
          <p:cNvPr id="5" name="Rectangle 4"/>
          <p:cNvSpPr/>
          <p:nvPr/>
        </p:nvSpPr>
        <p:spPr>
          <a:xfrm>
            <a:off x="2366945" y="2967335"/>
            <a:ext cx="4410118" cy="923330"/>
          </a:xfrm>
          <a:prstGeom prst="rect">
            <a:avLst/>
          </a:prstGeom>
        </p:spPr>
        <p:style>
          <a:lnRef idx="2">
            <a:schemeClr val="accent3"/>
          </a:lnRef>
          <a:fillRef idx="1">
            <a:schemeClr val="lt1"/>
          </a:fillRef>
          <a:effectRef idx="0">
            <a:schemeClr val="accent3"/>
          </a:effectRef>
          <a:fontRef idx="minor">
            <a:schemeClr val="dk1"/>
          </a:fontRef>
        </p:style>
        <p:txBody>
          <a:bodyPr wrap="none">
            <a:spAutoFit/>
          </a:bodyPr>
          <a:lstStyle/>
          <a:p>
            <a:pPr algn="ctr">
              <a:defRPr/>
            </a:pPr>
            <a:r>
              <a:rPr lang="en-US" sz="5400" b="1"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THANK YOU</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SG" dirty="0"/>
          </a:p>
        </p:txBody>
      </p:sp>
      <p:sp>
        <p:nvSpPr>
          <p:cNvPr id="3" name="Content Placeholder 2"/>
          <p:cNvSpPr>
            <a:spLocks noGrp="1"/>
          </p:cNvSpPr>
          <p:nvPr>
            <p:ph idx="1"/>
          </p:nvPr>
        </p:nvSpPr>
        <p:spPr/>
        <p:txBody>
          <a:bodyPr/>
          <a:lstStyle/>
          <a:p>
            <a:r>
              <a:rPr lang="en-US" altLang="zh-CN" sz="1800" b="0" dirty="0" smtClean="0">
                <a:latin typeface="Tahoma" pitchFamily="34" charset="0"/>
                <a:cs typeface="Tahoma" pitchFamily="34" charset="0"/>
              </a:rPr>
              <a:t>This presentation proposed the resolutions to Comment CID 72, 119 and 128 to </a:t>
            </a:r>
            <a:r>
              <a:rPr lang="en-US" altLang="zh-CN" sz="1800" b="0" dirty="0" err="1" smtClean="0">
                <a:latin typeface="Tahoma" pitchFamily="34" charset="0"/>
                <a:cs typeface="Tahoma" pitchFamily="34" charset="0"/>
              </a:rPr>
              <a:t>Tgaj</a:t>
            </a:r>
            <a:r>
              <a:rPr lang="en-US" altLang="zh-CN" sz="1800" b="0" dirty="0" smtClean="0">
                <a:latin typeface="Tahoma" pitchFamily="34" charset="0"/>
                <a:cs typeface="Tahoma" pitchFamily="34" charset="0"/>
              </a:rPr>
              <a:t> draft specifications D0.01 in CC12.</a:t>
            </a:r>
          </a:p>
          <a:p>
            <a:endParaRPr lang="en-US" altLang="zh-CN" sz="1800" b="0" dirty="0" smtClean="0">
              <a:latin typeface="Tahoma" pitchFamily="34" charset="0"/>
              <a:cs typeface="Tahoma" pitchFamily="34" charset="0"/>
            </a:endParaRPr>
          </a:p>
          <a:p>
            <a:r>
              <a:rPr lang="en-US" altLang="zh-CN" sz="1800" b="0" dirty="0" smtClean="0">
                <a:latin typeface="Tahoma" pitchFamily="34" charset="0"/>
                <a:cs typeface="Tahoma" pitchFamily="34" charset="0"/>
              </a:rPr>
              <a:t>The resolutions addressed the following comments in the comments database IEEE 802.11-14-0332r0</a:t>
            </a:r>
          </a:p>
          <a:p>
            <a:pPr lvl="1"/>
            <a:r>
              <a:rPr lang="en-US" altLang="zh-CN" sz="1800" dirty="0" smtClean="0">
                <a:latin typeface="Tahoma" pitchFamily="34" charset="0"/>
                <a:cs typeface="Tahoma" pitchFamily="34" charset="0"/>
              </a:rPr>
              <a:t>CID 72</a:t>
            </a:r>
          </a:p>
          <a:p>
            <a:pPr lvl="1"/>
            <a:r>
              <a:rPr lang="en-US" altLang="zh-CN" sz="1800" dirty="0" smtClean="0">
                <a:latin typeface="Tahoma" pitchFamily="34" charset="0"/>
                <a:cs typeface="Tahoma" pitchFamily="34" charset="0"/>
              </a:rPr>
              <a:t>CID 119</a:t>
            </a:r>
          </a:p>
          <a:p>
            <a:pPr lvl="1"/>
            <a:r>
              <a:rPr lang="en-US" altLang="zh-CN" sz="1800" dirty="0" smtClean="0">
                <a:latin typeface="Tahoma" pitchFamily="34" charset="0"/>
                <a:cs typeface="Tahoma" pitchFamily="34" charset="0"/>
              </a:rPr>
              <a:t>CID 128</a:t>
            </a:r>
          </a:p>
          <a:p>
            <a:r>
              <a:rPr lang="en-US" altLang="zh-CN" sz="1800" b="0" dirty="0" smtClean="0">
                <a:latin typeface="Tahoma" pitchFamily="34" charset="0"/>
                <a:cs typeface="Tahoma" pitchFamily="34" charset="0"/>
              </a:rPr>
              <a:t>Incorporate changes to text proposal amendments after discussions during the presentation of IEEE 802.11-14/0509r1.</a:t>
            </a:r>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2</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72 &amp; 128 (1/4)</a:t>
            </a:r>
            <a:endParaRPr lang="en-SG" dirty="0"/>
          </a:p>
        </p:txBody>
      </p:sp>
      <p:sp>
        <p:nvSpPr>
          <p:cNvPr id="3" name="Content Placeholder 2"/>
          <p:cNvSpPr>
            <a:spLocks noGrp="1"/>
          </p:cNvSpPr>
          <p:nvPr>
            <p:ph idx="1"/>
          </p:nvPr>
        </p:nvSpPr>
        <p:spPr/>
        <p:txBody>
          <a:bodyPr/>
          <a:lstStyle/>
          <a:p>
            <a:r>
              <a:rPr lang="en-US" b="0" dirty="0" smtClean="0"/>
              <a:t>CID 72</a:t>
            </a:r>
            <a:endParaRPr lang="en-SG" b="0" dirty="0" smtClean="0"/>
          </a:p>
          <a:p>
            <a:pPr lvl="1"/>
            <a:r>
              <a:rPr lang="en-SG" dirty="0" smtClean="0"/>
              <a:t>"</a:t>
            </a:r>
            <a:r>
              <a:rPr lang="en-US" dirty="0" smtClean="0"/>
              <a:t>In 11ad, the decision process is clearly identified as "out of standard scope". The same reason applies here.</a:t>
            </a:r>
          </a:p>
          <a:p>
            <a:r>
              <a:rPr lang="en-US" b="0" dirty="0" smtClean="0"/>
              <a:t>CID 128</a:t>
            </a:r>
          </a:p>
          <a:p>
            <a:pPr lvl="1"/>
            <a:r>
              <a:rPr lang="en-US" dirty="0" smtClean="0"/>
              <a:t>“The decision process at the PCP/AP to perform spatial sharing is implementation dependent and should not be mandated in the standard</a:t>
            </a:r>
            <a:r>
              <a:rPr lang="en-SG" dirty="0" smtClean="0"/>
              <a:t>.”</a:t>
            </a:r>
          </a:p>
          <a:p>
            <a:r>
              <a:rPr lang="en-US" b="0" dirty="0" smtClean="0"/>
              <a:t>Accept in principle.</a:t>
            </a:r>
          </a:p>
          <a:p>
            <a:pPr lvl="1"/>
            <a:endParaRPr lang="en-SG"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3</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Response to CID 72 &amp; 128 (2/4)</a:t>
            </a:r>
            <a:endParaRPr lang="en-SG" dirty="0"/>
          </a:p>
        </p:txBody>
      </p:sp>
      <p:sp>
        <p:nvSpPr>
          <p:cNvPr id="6" name="Content Placeholder 5"/>
          <p:cNvSpPr>
            <a:spLocks noGrp="1"/>
          </p:cNvSpPr>
          <p:nvPr>
            <p:ph idx="1"/>
          </p:nvPr>
        </p:nvSpPr>
        <p:spPr/>
        <p:txBody>
          <a:bodyPr/>
          <a:lstStyle/>
          <a:p>
            <a:r>
              <a:rPr lang="en-SG" b="0" dirty="0" smtClean="0"/>
              <a:t>Suggested Remedy (CID 72)</a:t>
            </a:r>
          </a:p>
          <a:p>
            <a:pPr lvl="1"/>
            <a:r>
              <a:rPr lang="en-US" dirty="0" smtClean="0"/>
              <a:t>Remove the whole modification under </a:t>
            </a:r>
            <a:r>
              <a:rPr lang="en-US" b="1" dirty="0" smtClean="0"/>
              <a:t>10.31.3</a:t>
            </a:r>
            <a:r>
              <a:rPr lang="en-SG" dirty="0" smtClean="0"/>
              <a:t>.</a:t>
            </a:r>
          </a:p>
          <a:p>
            <a:r>
              <a:rPr lang="en-SG" b="0" dirty="0" smtClean="0"/>
              <a:t>Suggested Remedy (CID 128)</a:t>
            </a:r>
          </a:p>
          <a:p>
            <a:pPr lvl="1"/>
            <a:r>
              <a:rPr lang="en-US" dirty="0" smtClean="0"/>
              <a:t>1. The original statement in 11ad "The decision process at the PCP/AP to perform spatial sharing of a candidate and an existing SP is implementation dependent and beyond the scope of this standard." should be recovered.</a:t>
            </a:r>
          </a:p>
          <a:p>
            <a:pPr lvl="1"/>
            <a:r>
              <a:rPr lang="en-US" dirty="0" smtClean="0"/>
              <a:t>2. Changing "The decision process at the PCP/AP to perform spatial sharing of a candidate and an existing SP is given as below" to "A possible decision process at the PCP/AP to perform spatial sharing of a candidate and an existing SP is described below ".</a:t>
            </a:r>
            <a:endParaRPr lang="en-SG" dirty="0" smtClean="0"/>
          </a:p>
          <a:p>
            <a:pPr lvl="1"/>
            <a:endParaRPr lang="en-SG" dirty="0" smtClean="0"/>
          </a:p>
          <a:p>
            <a:endParaRPr lang="en-SG" dirty="0"/>
          </a:p>
        </p:txBody>
      </p:sp>
      <p:sp>
        <p:nvSpPr>
          <p:cNvPr id="2" name="Footer Placeholder 1"/>
          <p:cNvSpPr>
            <a:spLocks noGrp="1"/>
          </p:cNvSpPr>
          <p:nvPr>
            <p:ph type="ftr" sz="quarter" idx="10"/>
          </p:nvPr>
        </p:nvSpPr>
        <p:spPr/>
        <p:txBody>
          <a:bodyPr/>
          <a:lstStyle/>
          <a:p>
            <a:pPr>
              <a:defRPr/>
            </a:pPr>
            <a:r>
              <a:rPr lang="en-US" smtClean="0"/>
              <a:t>Qian Chen</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CC8D353-39D3-41C0-B9F4-E652D1B33C1D}" type="slidenum">
              <a:rPr lang="en-US" smtClean="0"/>
              <a:pPr>
                <a:defRPr/>
              </a:pPr>
              <a:t>4</a:t>
            </a:fld>
            <a:endParaRPr lang="en-US"/>
          </a:p>
        </p:txBody>
      </p:sp>
      <p:sp>
        <p:nvSpPr>
          <p:cNvPr id="4" name="Date Placeholder 3"/>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72 &amp; 128 (3/4)</a:t>
            </a:r>
            <a:endParaRPr lang="en-SG" dirty="0"/>
          </a:p>
        </p:txBody>
      </p:sp>
      <p:sp>
        <p:nvSpPr>
          <p:cNvPr id="3" name="Content Placeholder 2"/>
          <p:cNvSpPr>
            <a:spLocks noGrp="1"/>
          </p:cNvSpPr>
          <p:nvPr>
            <p:ph idx="1"/>
          </p:nvPr>
        </p:nvSpPr>
        <p:spPr/>
        <p:txBody>
          <a:bodyPr/>
          <a:lstStyle/>
          <a:p>
            <a:r>
              <a:rPr lang="en-US" b="0" dirty="0" smtClean="0"/>
              <a:t>In </a:t>
            </a:r>
            <a:r>
              <a:rPr lang="en-US" altLang="zh-CN" b="0" dirty="0" smtClean="0"/>
              <a:t>IEEE 802.11-14/0509r1, we propose to adopt suggested remedy in CID128. </a:t>
            </a:r>
          </a:p>
          <a:p>
            <a:r>
              <a:rPr lang="en-US" altLang="zh-CN" b="0" dirty="0" smtClean="0"/>
              <a:t>However, there is a further comment to shift the description of the decision process in the main text to an (informative) Annex.</a:t>
            </a:r>
          </a:p>
          <a:p>
            <a:r>
              <a:rPr lang="en-US" b="0" dirty="0" smtClean="0"/>
              <a:t>We looked at the earlier amendments in IEEE 802.11 but cannot find any similar precedents we can follow.</a:t>
            </a:r>
          </a:p>
          <a:p>
            <a:r>
              <a:rPr lang="en-US" b="0" dirty="0" smtClean="0"/>
              <a:t>Nevertheless, we decide to accept the comment to shift the description to an Annex.</a:t>
            </a:r>
          </a:p>
          <a:p>
            <a:pPr>
              <a:buNone/>
            </a:pPr>
            <a:endParaRPr lang="en-SG"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5</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Response to CID 72 &amp; 128 (4/4)</a:t>
            </a:r>
            <a:endParaRPr lang="en-SG" dirty="0"/>
          </a:p>
        </p:txBody>
      </p:sp>
      <p:sp>
        <p:nvSpPr>
          <p:cNvPr id="6" name="Content Placeholder 5"/>
          <p:cNvSpPr>
            <a:spLocks noGrp="1"/>
          </p:cNvSpPr>
          <p:nvPr>
            <p:ph idx="1"/>
          </p:nvPr>
        </p:nvSpPr>
        <p:spPr/>
        <p:txBody>
          <a:bodyPr/>
          <a:lstStyle/>
          <a:p>
            <a:r>
              <a:rPr lang="en-US" b="0" dirty="0" smtClean="0"/>
              <a:t>Proposed to remove the whole modification under 10.31.3</a:t>
            </a:r>
            <a:r>
              <a:rPr lang="en-SG" b="0" dirty="0" smtClean="0"/>
              <a:t>.</a:t>
            </a:r>
          </a:p>
          <a:p>
            <a:r>
              <a:rPr lang="en-US" b="0" dirty="0" smtClean="0"/>
              <a:t>In Section 10.31.1, we introduce the informative Annex as part of the description of the new information element (See CID 119 text proposal)</a:t>
            </a:r>
          </a:p>
          <a:p>
            <a:r>
              <a:rPr lang="en-US" b="0" dirty="0" smtClean="0"/>
              <a:t>Insert a new informative Appendix AB.</a:t>
            </a:r>
            <a:r>
              <a:rPr lang="en-US" altLang="en-US" b="0" dirty="0" smtClean="0"/>
              <a:t> The complete revised text proposal is  provided in IEEE </a:t>
            </a:r>
            <a:r>
              <a:rPr lang="en-US" altLang="en-US" b="0" dirty="0" smtClean="0"/>
              <a:t>802.11-14-00508r3.</a:t>
            </a:r>
            <a:endParaRPr lang="en-US" altLang="en-US" b="0" dirty="0" smtClean="0"/>
          </a:p>
          <a:p>
            <a:endParaRPr lang="en-US" b="0" dirty="0" smtClean="0"/>
          </a:p>
          <a:p>
            <a:endParaRPr lang="en-SG" b="0" dirty="0" smtClean="0"/>
          </a:p>
          <a:p>
            <a:pPr lvl="1">
              <a:buNone/>
            </a:pPr>
            <a:endParaRPr lang="en-US" sz="1600" dirty="0" smtClean="0"/>
          </a:p>
          <a:p>
            <a:endParaRPr lang="en-SG" dirty="0"/>
          </a:p>
        </p:txBody>
      </p:sp>
      <p:sp>
        <p:nvSpPr>
          <p:cNvPr id="2" name="Footer Placeholder 1"/>
          <p:cNvSpPr>
            <a:spLocks noGrp="1"/>
          </p:cNvSpPr>
          <p:nvPr>
            <p:ph type="ftr" sz="quarter" idx="10"/>
          </p:nvPr>
        </p:nvSpPr>
        <p:spPr/>
        <p:txBody>
          <a:bodyPr/>
          <a:lstStyle/>
          <a:p>
            <a:pPr>
              <a:defRPr/>
            </a:pPr>
            <a:r>
              <a:rPr lang="en-US" smtClean="0"/>
              <a:t>Qian Chen</a:t>
            </a:r>
            <a:endParaRPr lang="en-US" dirty="0"/>
          </a:p>
        </p:txBody>
      </p:sp>
      <p:sp>
        <p:nvSpPr>
          <p:cNvPr id="3" name="Slide Number Placeholder 2"/>
          <p:cNvSpPr>
            <a:spLocks noGrp="1"/>
          </p:cNvSpPr>
          <p:nvPr>
            <p:ph type="sldNum" sz="quarter" idx="11"/>
          </p:nvPr>
        </p:nvSpPr>
        <p:spPr/>
        <p:txBody>
          <a:bodyPr/>
          <a:lstStyle/>
          <a:p>
            <a:pPr>
              <a:defRPr/>
            </a:pPr>
            <a:r>
              <a:rPr lang="en-US" smtClean="0"/>
              <a:t>Slide </a:t>
            </a:r>
            <a:fld id="{ECC8D353-39D3-41C0-B9F4-E652D1B33C1D}" type="slidenum">
              <a:rPr lang="en-US" smtClean="0"/>
              <a:pPr>
                <a:defRPr/>
              </a:pPr>
              <a:t>6</a:t>
            </a:fld>
            <a:endParaRPr lang="en-US"/>
          </a:p>
        </p:txBody>
      </p:sp>
      <p:sp>
        <p:nvSpPr>
          <p:cNvPr id="4" name="Date Placeholder 3"/>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(1/3)</a:t>
            </a:r>
            <a:endParaRPr lang="en-SG" dirty="0"/>
          </a:p>
        </p:txBody>
      </p:sp>
      <p:sp>
        <p:nvSpPr>
          <p:cNvPr id="3" name="Content Placeholder 2"/>
          <p:cNvSpPr>
            <a:spLocks noGrp="1"/>
          </p:cNvSpPr>
          <p:nvPr>
            <p:ph idx="1"/>
          </p:nvPr>
        </p:nvSpPr>
        <p:spPr/>
        <p:txBody>
          <a:bodyPr/>
          <a:lstStyle/>
          <a:p>
            <a:r>
              <a:rPr lang="en-US" b="0" dirty="0" smtClean="0"/>
              <a:t>Comment</a:t>
            </a:r>
            <a:endParaRPr lang="en-SG" b="0" dirty="0" smtClean="0"/>
          </a:p>
          <a:p>
            <a:pPr lvl="1"/>
            <a:r>
              <a:rPr lang="en-US" dirty="0" smtClean="0"/>
              <a:t>"In purpose of spatial sharing, an SSW-ACK frame shall also be sent by the responder to the PCP/AP with the best TX sector, which indicates the </a:t>
            </a:r>
            <a:r>
              <a:rPr lang="en-US" dirty="0" err="1" smtClean="0"/>
              <a:t>beamforming</a:t>
            </a:r>
            <a:r>
              <a:rPr lang="en-US" dirty="0" smtClean="0"/>
              <a:t> information between the initiator and the responder." How is this going to work? 1) What if the PCP is in power save? 2) After the SSW-ACK is transmitted, the initiator can start data transmission within SIFS. How does this work if the responder is transmitting another SSW-ACK? 3) As it is specified now, this creates backward compatibility problems with 11ad devices.</a:t>
            </a:r>
          </a:p>
          <a:p>
            <a:endParaRPr lang="en-SG" dirty="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7</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(2/3)</a:t>
            </a:r>
            <a:endParaRPr lang="en-SG" dirty="0"/>
          </a:p>
        </p:txBody>
      </p:sp>
      <p:sp>
        <p:nvSpPr>
          <p:cNvPr id="3" name="Content Placeholder 2"/>
          <p:cNvSpPr>
            <a:spLocks noGrp="1"/>
          </p:cNvSpPr>
          <p:nvPr>
            <p:ph idx="1"/>
          </p:nvPr>
        </p:nvSpPr>
        <p:spPr/>
        <p:txBody>
          <a:bodyPr/>
          <a:lstStyle/>
          <a:p>
            <a:r>
              <a:rPr lang="en-SG" b="0" dirty="0" smtClean="0"/>
              <a:t>Suggested Remedy</a:t>
            </a:r>
          </a:p>
          <a:p>
            <a:pPr lvl="1" algn="just"/>
            <a:r>
              <a:rPr lang="en-US" dirty="0" smtClean="0"/>
              <a:t>This will cause a major impact to the BF protocol and make it non-backwards compatible with 11ad devices. Suggest to remove this change. Instead, it would be more appropriate to include this feedback as part of a new Action frame dedicated to this function. This would allow the same goal to be accomplished, but without a major impact to the BF protocol.</a:t>
            </a:r>
            <a:endParaRPr lang="en-SG" dirty="0" smtClean="0"/>
          </a:p>
          <a:p>
            <a:r>
              <a:rPr lang="en-US" b="0" dirty="0" smtClean="0"/>
              <a:t>Accept in principle and revise accordingly.</a:t>
            </a:r>
          </a:p>
          <a:p>
            <a:r>
              <a:rPr lang="en-US" b="0" dirty="0" smtClean="0"/>
              <a:t>Proposed Revision</a:t>
            </a:r>
            <a:endParaRPr lang="en-SG" b="0" dirty="0" smtClean="0"/>
          </a:p>
          <a:p>
            <a:pPr lvl="1" algn="just"/>
            <a:r>
              <a:rPr lang="en-US" dirty="0" smtClean="0"/>
              <a:t>Remove the changes in Section </a:t>
            </a:r>
            <a:r>
              <a:rPr lang="en-US" b="1" dirty="0" smtClean="0"/>
              <a:t>9.35.2.5</a:t>
            </a:r>
            <a:endParaRPr lang="en-US" dirty="0" smtClean="0"/>
          </a:p>
          <a:p>
            <a:pPr lvl="1" algn="just"/>
            <a:r>
              <a:rPr lang="en-US" dirty="0" smtClean="0"/>
              <a:t>Add a new information element that may be transmitted in the Information Request and Information Response Action frame: SSW Report element described in </a:t>
            </a:r>
            <a:r>
              <a:rPr lang="en-US" dirty="0" err="1" smtClean="0"/>
              <a:t>subclauses</a:t>
            </a:r>
            <a:r>
              <a:rPr lang="en-US" dirty="0" smtClean="0"/>
              <a:t> </a:t>
            </a:r>
            <a:r>
              <a:rPr lang="en-US" b="1" dirty="0" smtClean="0"/>
              <a:t>8.4.2.162</a:t>
            </a:r>
            <a:r>
              <a:rPr lang="en-US" dirty="0" smtClean="0"/>
              <a:t> </a:t>
            </a:r>
            <a:endParaRPr lang="en-SG"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8</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Response to CID 119 (3/3)</a:t>
            </a:r>
            <a:endParaRPr lang="en-SG" dirty="0"/>
          </a:p>
        </p:txBody>
      </p:sp>
      <p:sp>
        <p:nvSpPr>
          <p:cNvPr id="3" name="Content Placeholder 2"/>
          <p:cNvSpPr>
            <a:spLocks noGrp="1"/>
          </p:cNvSpPr>
          <p:nvPr>
            <p:ph idx="1"/>
          </p:nvPr>
        </p:nvSpPr>
        <p:spPr/>
        <p:txBody>
          <a:bodyPr/>
          <a:lstStyle/>
          <a:p>
            <a:r>
              <a:rPr lang="en-US" sz="2000" b="0" dirty="0" smtClean="0"/>
              <a:t>Add a new paragraph in Section 10.31.1 to introduce the new information element.</a:t>
            </a:r>
          </a:p>
          <a:p>
            <a:pPr>
              <a:buNone/>
            </a:pPr>
            <a:r>
              <a:rPr lang="en-GB" b="0" dirty="0" smtClean="0"/>
              <a:t>	</a:t>
            </a:r>
            <a:r>
              <a:rPr lang="en-GB" sz="1600" b="0" dirty="0" smtClean="0"/>
              <a:t>“AP or PCP may use the </a:t>
            </a:r>
            <a:r>
              <a:rPr lang="en-GB" sz="1600" b="0" dirty="0" err="1" smtClean="0"/>
              <a:t>beamforming</a:t>
            </a:r>
            <a:r>
              <a:rPr lang="en-GB" sz="1600" b="0" dirty="0" smtClean="0"/>
              <a:t> training information among any pair of STAs within the BSS obtained through the SSW Report information element (8.4.2.162) to achieve spatial sharing and interference mitigation. The AP or PCP can transmit an Information Request frame (8.5.20.4) addressed to a STA for a response with a SSW Report element (8.4.2.162) contained in an Information Response frame (8.5.20.5). A non-PCP/non-AP STA can also send an unsolicited Information Response frame with a SSW Report element after the STA has completed the </a:t>
            </a:r>
            <a:r>
              <a:rPr lang="en-GB" sz="1600" b="0" dirty="0" err="1" smtClean="0"/>
              <a:t>beamforming</a:t>
            </a:r>
            <a:r>
              <a:rPr lang="en-GB" sz="1600" b="0" dirty="0" smtClean="0"/>
              <a:t> procedure with at least another STA. </a:t>
            </a:r>
            <a:r>
              <a:rPr lang="en-GB" sz="1600" b="0" dirty="0" smtClean="0">
                <a:solidFill>
                  <a:srgbClr val="FF0000"/>
                </a:solidFill>
              </a:rPr>
              <a:t>The SSW Report information element may be used to facilitate the selection of candidates for spatial sharing as described in Annex AB.</a:t>
            </a:r>
            <a:r>
              <a:rPr lang="en-GB" sz="1600" b="0" dirty="0" smtClean="0"/>
              <a:t>”</a:t>
            </a:r>
            <a:endParaRPr lang="en-SG" sz="1600" b="0" dirty="0" smtClean="0"/>
          </a:p>
          <a:p>
            <a:pPr algn="just"/>
            <a:r>
              <a:rPr lang="en-US" altLang="en-US" sz="2000" b="0" dirty="0" smtClean="0"/>
              <a:t>Line in red above is added after comments to CID 72 &amp; 128 in IEEE 802.11-14/509r1.</a:t>
            </a:r>
          </a:p>
          <a:p>
            <a:pPr algn="just"/>
            <a:r>
              <a:rPr lang="en-US" altLang="en-US" sz="2000" b="0" dirty="0" smtClean="0"/>
              <a:t>The complete revised text proposal to resolve CID 119 is  provided in IEEE </a:t>
            </a:r>
            <a:r>
              <a:rPr lang="en-US" altLang="en-US" sz="2000" b="0" dirty="0" smtClean="0"/>
              <a:t>802.11-14-00508r3.</a:t>
            </a:r>
            <a:endParaRPr lang="en-US" altLang="en-US" sz="2000" b="0" dirty="0" smtClean="0"/>
          </a:p>
        </p:txBody>
      </p:sp>
      <p:sp>
        <p:nvSpPr>
          <p:cNvPr id="4" name="Footer Placeholder 3"/>
          <p:cNvSpPr>
            <a:spLocks noGrp="1"/>
          </p:cNvSpPr>
          <p:nvPr>
            <p:ph type="ftr" sz="quarter" idx="10"/>
          </p:nvPr>
        </p:nvSpPr>
        <p:spPr/>
        <p:txBody>
          <a:bodyPr/>
          <a:lstStyle/>
          <a:p>
            <a:pPr>
              <a:defRPr/>
            </a:pPr>
            <a:r>
              <a:rPr lang="en-US" smtClean="0"/>
              <a:t>Qian Chen</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5F5037F9-4784-436E-A3E0-C9F35EDE3195}" type="slidenum">
              <a:rPr lang="en-US" smtClean="0"/>
              <a:pPr>
                <a:defRPr/>
              </a:pPr>
              <a:t>9</a:t>
            </a:fld>
            <a:endParaRPr lang="en-US"/>
          </a:p>
        </p:txBody>
      </p:sp>
      <p:sp>
        <p:nvSpPr>
          <p:cNvPr id="6" name="Date Placeholder 5"/>
          <p:cNvSpPr>
            <a:spLocks noGrp="1"/>
          </p:cNvSpPr>
          <p:nvPr>
            <p:ph type="dt" sz="half" idx="12"/>
          </p:nvPr>
        </p:nvSpPr>
        <p:spPr/>
        <p:txBody>
          <a:bodyPr/>
          <a:lstStyle/>
          <a:p>
            <a:pPr>
              <a:defRPr/>
            </a:pPr>
            <a:r>
              <a:rPr lang="en-US" altLang="zh-CN" smtClean="0"/>
              <a:t>May 2014</a:t>
            </a:r>
            <a:endParaRPr lang="en-US"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89140</TotalTime>
  <Words>761</Words>
  <Application>Microsoft Office PowerPoint</Application>
  <PresentationFormat>On-screen Show (4:3)</PresentationFormat>
  <Paragraphs>90</Paragraphs>
  <Slides>11</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3" baseType="lpstr">
      <vt:lpstr>802-11-Submission</vt:lpstr>
      <vt:lpstr>Document</vt:lpstr>
      <vt:lpstr>Proposed Resolution to CID 72, 119 and 128</vt:lpstr>
      <vt:lpstr>Introduction</vt:lpstr>
      <vt:lpstr>Response to CID 72 &amp; 128 (1/4)</vt:lpstr>
      <vt:lpstr>Response to CID 72 &amp; 128 (2/4)</vt:lpstr>
      <vt:lpstr>Response to CID 72 &amp; 128 (3/4)</vt:lpstr>
      <vt:lpstr>Response to CID 72 &amp; 128 (4/4)</vt:lpstr>
      <vt:lpstr>Response to CID 119 (1/3)</vt:lpstr>
      <vt:lpstr>Response to CID 119 (2/3)</vt:lpstr>
      <vt:lpstr>Response to CID 119 (3/3)</vt:lpstr>
      <vt:lpstr>Revised Text</vt:lpstr>
      <vt:lpstr>Slide 11</vt:lpstr>
    </vt:vector>
  </TitlesOfParts>
  <Company>I2R</Company>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TGaj Sept 2011 Report</dc:title>
  <dc:creator>Xiaoming Peng</dc:creator>
  <cp:keywords>Sept 2012</cp:keywords>
  <cp:lastModifiedBy>Chen Qian</cp:lastModifiedBy>
  <cp:revision>3010</cp:revision>
  <cp:lastPrinted>1998-02-10T13:28:06Z</cp:lastPrinted>
  <dcterms:created xsi:type="dcterms:W3CDTF">2007-04-17T18:10:23Z</dcterms:created>
  <dcterms:modified xsi:type="dcterms:W3CDTF">2014-05-20T05:37:48Z</dcterms:modified>
</cp:coreProperties>
</file>