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71" r:id="rId2"/>
    <p:sldId id="272" r:id="rId3"/>
    <p:sldId id="304" r:id="rId4"/>
    <p:sldId id="326" r:id="rId5"/>
    <p:sldId id="327" r:id="rId6"/>
    <p:sldId id="328" r:id="rId7"/>
    <p:sldId id="329" r:id="rId8"/>
    <p:sldId id="330" r:id="rId9"/>
    <p:sldId id="331" r:id="rId10"/>
    <p:sldId id="332" r:id="rId11"/>
    <p:sldId id="333" r:id="rId12"/>
    <p:sldId id="334" r:id="rId13"/>
    <p:sldId id="335" r:id="rId14"/>
    <p:sldId id="336" r:id="rId15"/>
    <p:sldId id="297" r:id="rId16"/>
    <p:sldId id="303" r:id="rId17"/>
    <p:sldId id="310" r:id="rId18"/>
    <p:sldId id="315" r:id="rId19"/>
    <p:sldId id="323" r:id="rId20"/>
    <p:sldId id="325" r:id="rId21"/>
    <p:sldId id="324" r:id="rId2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86466" autoAdjust="0"/>
  </p:normalViewPr>
  <p:slideViewPr>
    <p:cSldViewPr>
      <p:cViewPr varScale="1">
        <p:scale>
          <a:sx n="63" d="100"/>
          <a:sy n="63" d="100"/>
        </p:scale>
        <p:origin x="-12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028" y="-102"/>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smtClean="0"/>
              <a:t>doc.: IEEE 802.11-14/0493r2</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smtClean="0"/>
              <a:t>May 2014</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t>Jon Rosdahl, CSR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a:t>Page </a:t>
            </a:r>
            <a:fld id="{9EAE64DA-2228-41CE-9098-6582A99B8B5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smtClean="0"/>
              <a:t>doc.: IEEE 802.11-14/0493r2</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smtClean="0"/>
              <a:t>May 2014</a:t>
            </a:r>
            <a:endParaRPr lang="en-US"/>
          </a:p>
        </p:txBody>
      </p:sp>
      <p:sp>
        <p:nvSpPr>
          <p:cNvPr id="1024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a:t>Jon Rosdahl, CSR</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t>Page </a:t>
            </a:r>
            <a:fld id="{F4F34E98-D62A-4186-8764-CE3AA6FA445F}"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r>
              <a:rPr lang="en-US" smtClean="0"/>
              <a:t>doc.: IEEE 802.11-14/0493r2</a:t>
            </a:r>
            <a:endParaRPr lang="en-US"/>
          </a:p>
        </p:txBody>
      </p:sp>
      <p:sp>
        <p:nvSpPr>
          <p:cNvPr id="11267" name="Rectangle 3"/>
          <p:cNvSpPr>
            <a:spLocks noGrp="1" noChangeArrowheads="1"/>
          </p:cNvSpPr>
          <p:nvPr>
            <p:ph type="dt" sz="quarter" idx="1"/>
          </p:nvPr>
        </p:nvSpPr>
        <p:spPr>
          <a:noFill/>
        </p:spPr>
        <p:txBody>
          <a:bodyPr/>
          <a:lstStyle/>
          <a:p>
            <a:r>
              <a:rPr lang="en-US" smtClean="0"/>
              <a:t>May 2014</a:t>
            </a:r>
            <a:endParaRPr lang="en-US"/>
          </a:p>
        </p:txBody>
      </p:sp>
      <p:sp>
        <p:nvSpPr>
          <p:cNvPr id="11268" name="Rectangle 6"/>
          <p:cNvSpPr>
            <a:spLocks noGrp="1" noChangeArrowheads="1"/>
          </p:cNvSpPr>
          <p:nvPr>
            <p:ph type="ftr" sz="quarter" idx="4"/>
          </p:nvPr>
        </p:nvSpPr>
        <p:spPr>
          <a:noFill/>
        </p:spPr>
        <p:txBody>
          <a:bodyPr/>
          <a:lstStyle/>
          <a:p>
            <a:pPr lvl="4"/>
            <a:r>
              <a:rPr lang="en-US"/>
              <a:t>Jon Rosdahl, CSR</a:t>
            </a:r>
          </a:p>
        </p:txBody>
      </p:sp>
      <p:sp>
        <p:nvSpPr>
          <p:cNvPr id="11269" name="Rectangle 7"/>
          <p:cNvSpPr>
            <a:spLocks noGrp="1" noChangeArrowheads="1"/>
          </p:cNvSpPr>
          <p:nvPr>
            <p:ph type="sldNum" sz="quarter" idx="5"/>
          </p:nvPr>
        </p:nvSpPr>
        <p:spPr>
          <a:noFill/>
        </p:spPr>
        <p:txBody>
          <a:bodyPr/>
          <a:lstStyle/>
          <a:p>
            <a:r>
              <a:rPr lang="en-US"/>
              <a:t>Page </a:t>
            </a:r>
            <a:fld id="{6D0DD3B1-FAAC-4237-A86B-E499F2492F54}" type="slidenum">
              <a:rPr lang="en-US"/>
              <a:pPr/>
              <a:t>1</a:t>
            </a:fld>
            <a:endParaRPr lang="en-US"/>
          </a:p>
        </p:txBody>
      </p:sp>
      <p:sp>
        <p:nvSpPr>
          <p:cNvPr id="11270" name="Rectangle 2"/>
          <p:cNvSpPr>
            <a:spLocks noGrp="1" noRot="1" noChangeAspect="1" noChangeArrowheads="1" noTextEdit="1"/>
          </p:cNvSpPr>
          <p:nvPr>
            <p:ph type="sldImg"/>
          </p:nvPr>
        </p:nvSpPr>
        <p:spPr>
          <a:xfrm>
            <a:off x="1154113" y="701675"/>
            <a:ext cx="4625975" cy="3468688"/>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p:spPr>
        <p:txBody>
          <a:bodyPr/>
          <a:lstStyle/>
          <a:p>
            <a:r>
              <a:rPr lang="en-US" smtClean="0"/>
              <a:t>doc.: IEEE 802.11-14/0493r2</a:t>
            </a:r>
            <a:endParaRPr lang="en-US"/>
          </a:p>
        </p:txBody>
      </p:sp>
      <p:sp>
        <p:nvSpPr>
          <p:cNvPr id="12291" name="Rectangle 3"/>
          <p:cNvSpPr>
            <a:spLocks noGrp="1" noChangeArrowheads="1"/>
          </p:cNvSpPr>
          <p:nvPr>
            <p:ph type="dt" sz="quarter" idx="1"/>
          </p:nvPr>
        </p:nvSpPr>
        <p:spPr>
          <a:noFill/>
        </p:spPr>
        <p:txBody>
          <a:bodyPr/>
          <a:lstStyle/>
          <a:p>
            <a:r>
              <a:rPr lang="en-US" smtClean="0"/>
              <a:t>May 2014</a:t>
            </a:r>
            <a:endParaRPr lang="en-US"/>
          </a:p>
        </p:txBody>
      </p:sp>
      <p:sp>
        <p:nvSpPr>
          <p:cNvPr id="12292" name="Rectangle 6"/>
          <p:cNvSpPr>
            <a:spLocks noGrp="1" noChangeArrowheads="1"/>
          </p:cNvSpPr>
          <p:nvPr>
            <p:ph type="ftr" sz="quarter" idx="4"/>
          </p:nvPr>
        </p:nvSpPr>
        <p:spPr>
          <a:noFill/>
        </p:spPr>
        <p:txBody>
          <a:bodyPr/>
          <a:lstStyle/>
          <a:p>
            <a:pPr lvl="4"/>
            <a:r>
              <a:rPr lang="en-US"/>
              <a:t>Jon Rosdahl, CSR</a:t>
            </a:r>
          </a:p>
        </p:txBody>
      </p:sp>
      <p:sp>
        <p:nvSpPr>
          <p:cNvPr id="12293" name="Rectangle 7"/>
          <p:cNvSpPr>
            <a:spLocks noGrp="1" noChangeArrowheads="1"/>
          </p:cNvSpPr>
          <p:nvPr>
            <p:ph type="sldNum" sz="quarter" idx="5"/>
          </p:nvPr>
        </p:nvSpPr>
        <p:spPr>
          <a:noFill/>
        </p:spPr>
        <p:txBody>
          <a:bodyPr/>
          <a:lstStyle/>
          <a:p>
            <a:r>
              <a:rPr lang="en-US"/>
              <a:t>Page </a:t>
            </a:r>
            <a:fld id="{7A4FDB48-E15B-4B47-8687-1B7C1224EF6A}" type="slidenum">
              <a:rPr lang="en-US"/>
              <a:pPr/>
              <a:t>2</a:t>
            </a:fld>
            <a:endParaRPr lang="en-US"/>
          </a:p>
        </p:txBody>
      </p:sp>
      <p:sp>
        <p:nvSpPr>
          <p:cNvPr id="12294" name="Rectangle 2"/>
          <p:cNvSpPr>
            <a:spLocks noGrp="1" noRot="1" noChangeAspect="1" noChangeArrowheads="1" noTextEdit="1"/>
          </p:cNvSpPr>
          <p:nvPr>
            <p:ph type="sldImg"/>
          </p:nvPr>
        </p:nvSpPr>
        <p:spPr>
          <a:xfrm>
            <a:off x="1154113" y="701675"/>
            <a:ext cx="4625975" cy="3468688"/>
          </a:xfrm>
          <a:ln cap="flat"/>
        </p:spPr>
      </p:sp>
      <p:sp>
        <p:nvSpPr>
          <p:cNvPr id="12295"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95755" y="95706"/>
            <a:ext cx="2185983" cy="215444"/>
          </a:xfrm>
          <a:noFill/>
        </p:spPr>
        <p:txBody>
          <a:bodyPr/>
          <a:lstStyle/>
          <a:p>
            <a:r>
              <a:rPr lang="en-US" smtClean="0"/>
              <a:t>doc.: IEEE 802.11-14/0493r2</a:t>
            </a:r>
            <a:endParaRPr lang="en-US" smtClean="0"/>
          </a:p>
        </p:txBody>
      </p:sp>
      <p:sp>
        <p:nvSpPr>
          <p:cNvPr id="16387"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16388"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16389" name="Rectangle 7"/>
          <p:cNvSpPr>
            <a:spLocks noGrp="1" noChangeArrowheads="1"/>
          </p:cNvSpPr>
          <p:nvPr>
            <p:ph type="sldNum" sz="quarter" idx="5"/>
          </p:nvPr>
        </p:nvSpPr>
        <p:spPr>
          <a:xfrm>
            <a:off x="3320211" y="8985250"/>
            <a:ext cx="415177" cy="184666"/>
          </a:xfrm>
          <a:noFill/>
        </p:spPr>
        <p:txBody>
          <a:bodyPr/>
          <a:lstStyle/>
          <a:p>
            <a:r>
              <a:rPr lang="en-US"/>
              <a:t>Page </a:t>
            </a:r>
            <a:fld id="{F4C40D65-693F-4421-826C-F0FBA86161ED}" type="slidenum">
              <a:rPr lang="en-US"/>
              <a:pPr/>
              <a:t>8</a:t>
            </a:fld>
            <a:endParaRPr 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95755" y="95706"/>
            <a:ext cx="2185983" cy="215444"/>
          </a:xfrm>
          <a:noFill/>
        </p:spPr>
        <p:txBody>
          <a:bodyPr/>
          <a:lstStyle/>
          <a:p>
            <a:r>
              <a:rPr lang="en-US" smtClean="0"/>
              <a:t>doc.: IEEE 802.11-14/0493r2</a:t>
            </a:r>
            <a:endParaRPr lang="en-US" smtClean="0"/>
          </a:p>
        </p:txBody>
      </p:sp>
      <p:sp>
        <p:nvSpPr>
          <p:cNvPr id="18435"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18436"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18437" name="Rectangle 7"/>
          <p:cNvSpPr>
            <a:spLocks noGrp="1" noChangeArrowheads="1"/>
          </p:cNvSpPr>
          <p:nvPr>
            <p:ph type="sldNum" sz="quarter" idx="5"/>
          </p:nvPr>
        </p:nvSpPr>
        <p:spPr>
          <a:xfrm>
            <a:off x="3320211" y="8985250"/>
            <a:ext cx="415177" cy="184666"/>
          </a:xfrm>
          <a:noFill/>
        </p:spPr>
        <p:txBody>
          <a:bodyPr/>
          <a:lstStyle/>
          <a:p>
            <a:r>
              <a:rPr lang="en-US"/>
              <a:t>Page </a:t>
            </a:r>
            <a:fld id="{208E9B1D-8772-49E9-998B-F01E4F9B8B58}" type="slidenum">
              <a:rPr lang="en-US"/>
              <a:pPr/>
              <a:t>9</a:t>
            </a:fld>
            <a:endParaRPr lang="en-US"/>
          </a:p>
        </p:txBody>
      </p:sp>
      <p:sp>
        <p:nvSpPr>
          <p:cNvPr id="18438" name="Rectangle 2"/>
          <p:cNvSpPr>
            <a:spLocks noGrp="1" noRot="1" noChangeAspect="1" noChangeArrowheads="1" noTextEdit="1"/>
          </p:cNvSpPr>
          <p:nvPr>
            <p:ph type="sldImg"/>
          </p:nvPr>
        </p:nvSpPr>
        <p:spPr>
          <a:xfrm>
            <a:off x="1154113" y="701675"/>
            <a:ext cx="4625975" cy="3468688"/>
          </a:xfrm>
          <a:ln/>
        </p:spPr>
      </p:sp>
      <p:sp>
        <p:nvSpPr>
          <p:cNvPr id="1843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95755" y="95706"/>
            <a:ext cx="2185983" cy="215444"/>
          </a:xfrm>
          <a:noFill/>
        </p:spPr>
        <p:txBody>
          <a:bodyPr/>
          <a:lstStyle/>
          <a:p>
            <a:r>
              <a:rPr lang="en-US" smtClean="0"/>
              <a:t>doc.: IEEE 802.11-14/0493r2</a:t>
            </a:r>
            <a:endParaRPr lang="en-US" smtClean="0"/>
          </a:p>
        </p:txBody>
      </p:sp>
      <p:sp>
        <p:nvSpPr>
          <p:cNvPr id="20483"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20484"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20485" name="Rectangle 7"/>
          <p:cNvSpPr>
            <a:spLocks noGrp="1" noChangeArrowheads="1"/>
          </p:cNvSpPr>
          <p:nvPr>
            <p:ph type="sldNum" sz="quarter" idx="5"/>
          </p:nvPr>
        </p:nvSpPr>
        <p:spPr>
          <a:xfrm>
            <a:off x="3320211" y="8985250"/>
            <a:ext cx="415177" cy="184666"/>
          </a:xfrm>
          <a:noFill/>
        </p:spPr>
        <p:txBody>
          <a:bodyPr/>
          <a:lstStyle/>
          <a:p>
            <a:r>
              <a:rPr lang="en-US"/>
              <a:t>Page </a:t>
            </a:r>
            <a:fld id="{C5F07510-7C93-4BC9-94B9-BB2AFDC6E14F}" type="slidenum">
              <a:rPr lang="en-US"/>
              <a:pPr/>
              <a:t>10</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p:spPr>
      </p:sp>
      <p:sp>
        <p:nvSpPr>
          <p:cNvPr id="2048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802.11-14/0493r2</a:t>
            </a:r>
            <a:endParaRPr lang="en-US"/>
          </a:p>
        </p:txBody>
      </p:sp>
      <p:sp>
        <p:nvSpPr>
          <p:cNvPr id="5" name="Date Placeholder 4"/>
          <p:cNvSpPr>
            <a:spLocks noGrp="1"/>
          </p:cNvSpPr>
          <p:nvPr>
            <p:ph type="dt" idx="11"/>
          </p:nvPr>
        </p:nvSpPr>
        <p:spPr/>
        <p:txBody>
          <a:bodyPr/>
          <a:lstStyle/>
          <a:p>
            <a:pPr>
              <a:defRPr/>
            </a:pPr>
            <a:r>
              <a:rPr lang="en-US" smtClean="0"/>
              <a:t>May 2014</a:t>
            </a:r>
            <a:endParaRPr lang="en-US"/>
          </a:p>
        </p:txBody>
      </p:sp>
      <p:sp>
        <p:nvSpPr>
          <p:cNvPr id="6" name="Footer Placeholder 5"/>
          <p:cNvSpPr>
            <a:spLocks noGrp="1"/>
          </p:cNvSpPr>
          <p:nvPr>
            <p:ph type="ftr" sz="quarter" idx="12"/>
          </p:nvPr>
        </p:nvSpPr>
        <p:spPr/>
        <p:txBody>
          <a:bodyPr/>
          <a:lstStyle/>
          <a:p>
            <a:pPr lvl="4">
              <a:defRPr/>
            </a:pPr>
            <a:r>
              <a:rPr lang="en-US" smtClean="0"/>
              <a:t>Jon Rosdahl, CSR</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F4F34E98-D62A-4186-8764-CE3AA6FA445F}"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794715A-9459-479D-A91A-AA0D18E717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BDAB140-1F37-41A1-86FB-23042E79CF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FD90922-50F1-4D9A-A0A0-0AA119072222}" type="slidenum">
              <a:rPr lang="en-US"/>
              <a:pPr>
                <a:defRPr/>
              </a:pPr>
              <a:t>‹#›</a:t>
            </a:fld>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6" name="Rectangle 6"/>
          <p:cNvSpPr>
            <a:spLocks noGrp="1" noChangeArrowheads="1"/>
          </p:cNvSpPr>
          <p:nvPr>
            <p:ph type="sldNum" sz="quarter" idx="12"/>
          </p:nvPr>
        </p:nvSpPr>
        <p:spPr>
          <a:ln/>
        </p:spPr>
        <p:txBody>
          <a:bodyPr/>
          <a:lstStyle>
            <a:lvl1pPr>
              <a:defRPr/>
            </a:lvl1pPr>
          </a:lstStyle>
          <a:p>
            <a:r>
              <a:rPr lang="en-US"/>
              <a:t>Slide </a:t>
            </a:r>
            <a:fld id="{FC3DC9EB-749B-4FE4-B66F-B34699F5F3F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7" name="Rectangle 6"/>
          <p:cNvSpPr>
            <a:spLocks noGrp="1" noChangeArrowheads="1"/>
          </p:cNvSpPr>
          <p:nvPr>
            <p:ph type="sldNum" sz="quarter" idx="12"/>
          </p:nvPr>
        </p:nvSpPr>
        <p:spPr>
          <a:ln/>
        </p:spPr>
        <p:txBody>
          <a:bodyPr/>
          <a:lstStyle>
            <a:lvl1pPr>
              <a:defRPr/>
            </a:lvl1pPr>
          </a:lstStyle>
          <a:p>
            <a:r>
              <a:rPr lang="en-US"/>
              <a:t>Slide </a:t>
            </a:r>
            <a:fld id="{4E77EDF1-8955-49F0-A02E-21F49DEEE0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381000"/>
            <a:ext cx="1512887" cy="276999"/>
          </a:xfrm>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34B414-E725-475F-8EFC-03D12F3C5E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96913" y="332601"/>
            <a:ext cx="1512887" cy="276999"/>
          </a:xfrm>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7DC20B9-232F-45E3-915F-318DA7AF09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3CAF4A0-171B-47A7-BAFF-76E509FBC4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08CBE8C2-2801-4446-8A57-44AC89C9FB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5F1A9F3-FE6C-43A0-821F-4518211088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04800"/>
            <a:ext cx="1512887" cy="276999"/>
          </a:xfrm>
          <a:ln/>
        </p:spPr>
        <p:txBody>
          <a:bodyPr/>
          <a:lstStyle>
            <a:lvl1pPr>
              <a:defRPr/>
            </a:lvl1pPr>
          </a:lstStyle>
          <a:p>
            <a:pPr>
              <a:defRPr/>
            </a:pPr>
            <a:r>
              <a:rPr lang="en-US" smtClean="0"/>
              <a:t>May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F8DB7B0-6F79-49ED-8154-EC3DF24343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673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FE0FAA6-9929-41F0-9BE4-0F3ED59E90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CA38D67-E29A-48CE-9E94-4D8E3C833C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2601"/>
            <a:ext cx="1512887"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800" b="1" smtClean="0"/>
            </a:lvl1pPr>
          </a:lstStyle>
          <a:p>
            <a:pPr>
              <a:defRPr/>
            </a:pPr>
            <a:r>
              <a:rPr lang="en-US" dirty="0" smtClean="0"/>
              <a:t>May 2014</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mtClean="0"/>
            </a:lvl1pPr>
          </a:lstStyle>
          <a:p>
            <a:pPr>
              <a:defRPr/>
            </a:pPr>
            <a:r>
              <a:rPr lang="en-US"/>
              <a:t>Jon Rosdahl (CSR)</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a:t>Slide </a:t>
            </a:r>
            <a:fld id="{A7DEFA53-F68A-4830-A981-09096874D339}" type="slidenum">
              <a:rPr lang="en-US"/>
              <a:pPr>
                <a:defRPr/>
              </a:pPr>
              <a:t>‹#›</a:t>
            </a:fld>
            <a:endParaRPr lang="en-US"/>
          </a:p>
        </p:txBody>
      </p:sp>
      <p:sp>
        <p:nvSpPr>
          <p:cNvPr id="1031" name="Rectangle 7"/>
          <p:cNvSpPr>
            <a:spLocks noChangeArrowheads="1"/>
          </p:cNvSpPr>
          <p:nvPr/>
        </p:nvSpPr>
        <p:spPr bwMode="auto">
          <a:xfrm>
            <a:off x="5047069" y="332601"/>
            <a:ext cx="3398431" cy="276999"/>
          </a:xfrm>
          <a:prstGeom prst="rect">
            <a:avLst/>
          </a:prstGeom>
          <a:noFill/>
          <a:ln w="9525">
            <a:noFill/>
            <a:miter lim="800000"/>
            <a:headEnd/>
            <a:tailEnd/>
          </a:ln>
          <a:effectLst/>
        </p:spPr>
        <p:txBody>
          <a:bodyPr wrap="none" lIns="0" tIns="0" rIns="0" bIns="0" anchor="b">
            <a:spAutoFit/>
          </a:bodyPr>
          <a:lstStyle/>
          <a:p>
            <a:pPr marL="457200" lvl="4" algn="r">
              <a:defRPr/>
            </a:pPr>
            <a:r>
              <a:rPr lang="en-US" sz="1800" b="1" dirty="0"/>
              <a:t>doc.: IEEE </a:t>
            </a:r>
            <a:r>
              <a:rPr lang="en-US" sz="1800" b="1" dirty="0" smtClean="0"/>
              <a:t>802.11-14/0493r2</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33" name="Rectangle 9"/>
          <p:cNvSpPr>
            <a:spLocks noChangeArrowheads="1"/>
          </p:cNvSpPr>
          <p:nvPr/>
        </p:nvSpPr>
        <p:spPr bwMode="auto">
          <a:xfrm>
            <a:off x="685800" y="6475412"/>
            <a:ext cx="838200" cy="184666"/>
          </a:xfrm>
          <a:prstGeom prst="rect">
            <a:avLst/>
          </a:prstGeom>
          <a:noFill/>
          <a:ln w="9525">
            <a:noFill/>
            <a:miter lim="800000"/>
            <a:headEnd/>
            <a:tailEnd/>
          </a:ln>
          <a:effectLst/>
        </p:spPr>
        <p:txBody>
          <a:bodyPr wrap="square" lIns="0" tIns="0" rIns="0" bIns="0">
            <a:spAutoFit/>
          </a:bodyPr>
          <a:lstStyle/>
          <a:p>
            <a:pPr>
              <a:defRPr/>
            </a:pPr>
            <a:r>
              <a:rPr lang="en-US" dirty="0" smtClean="0"/>
              <a:t>Report</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mentor.ieee.org/802.11/documents" TargetMode="External"/><Relationship Id="rId4" Type="http://schemas.openxmlformats.org/officeDocument/2006/relationships/hyperlink" Target="ftp://griffin.events.ieee.org/"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ftp://griffin.events.ieee.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802world.org/wireless/onsite-inform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802world.org/wireless/files/2014/05/Selfie-Contest-Rules-Locations-and-Prize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ec/dcn/12/ec-12-0040-05-00EC-802-plenary-future-venue-contract-status.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ieee802.org/11/Meetings/Meeting_Pla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802world.org/apps/session/86/register2" TargetMode="External"/><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 Id="rId4" Type="http://schemas.openxmlformats.org/officeDocument/2006/relationships/hyperlink" Target="https://resweb.passkey.com/Resweb.do?mode=welcome_ei_new&amp;eventID=1130387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85800" y="304800"/>
            <a:ext cx="1512887" cy="276999"/>
          </a:xfrm>
          <a:noFill/>
        </p:spPr>
        <p:txBody>
          <a:bodyPr/>
          <a:lstStyle/>
          <a:p>
            <a:r>
              <a:rPr lang="en-US" smtClean="0"/>
              <a:t>May 2014</a:t>
            </a:r>
            <a:endParaRPr lang="en-US" dirty="0"/>
          </a:p>
        </p:txBody>
      </p:sp>
      <p:sp>
        <p:nvSpPr>
          <p:cNvPr id="1028" name="Footer Placeholder 4"/>
          <p:cNvSpPr>
            <a:spLocks noGrp="1"/>
          </p:cNvSpPr>
          <p:nvPr>
            <p:ph type="ftr" sz="quarter" idx="11"/>
          </p:nvPr>
        </p:nvSpPr>
        <p:spPr>
          <a:noFill/>
        </p:spPr>
        <p:txBody>
          <a:bodyPr/>
          <a:lstStyle/>
          <a:p>
            <a:r>
              <a:rPr lang="en-US"/>
              <a:t>Jon Rosdahl (CSR)</a:t>
            </a:r>
          </a:p>
        </p:txBody>
      </p:sp>
      <p:sp>
        <p:nvSpPr>
          <p:cNvPr id="1029" name="Slide Number Placeholder 5"/>
          <p:cNvSpPr>
            <a:spLocks noGrp="1"/>
          </p:cNvSpPr>
          <p:nvPr>
            <p:ph type="sldNum" sz="quarter" idx="12"/>
          </p:nvPr>
        </p:nvSpPr>
        <p:spPr>
          <a:noFill/>
        </p:spPr>
        <p:txBody>
          <a:bodyPr/>
          <a:lstStyle/>
          <a:p>
            <a:r>
              <a:rPr lang="en-US"/>
              <a:t>Slide </a:t>
            </a:r>
            <a:fld id="{F28C0BFC-EAC2-4E0D-A0A2-F6186880709B}" type="slidenum">
              <a:rPr lang="en-US"/>
              <a:pPr/>
              <a:t>1</a:t>
            </a:fld>
            <a:endParaRPr lang="en-US"/>
          </a:p>
        </p:txBody>
      </p:sp>
      <p:sp>
        <p:nvSpPr>
          <p:cNvPr id="1030" name="Rectangle 2"/>
          <p:cNvSpPr>
            <a:spLocks noGrp="1" noChangeArrowheads="1"/>
          </p:cNvSpPr>
          <p:nvPr>
            <p:ph type="title"/>
          </p:nvPr>
        </p:nvSpPr>
        <p:spPr>
          <a:xfrm>
            <a:off x="685800" y="685800"/>
            <a:ext cx="7772400" cy="762000"/>
          </a:xfrm>
          <a:noFill/>
        </p:spPr>
        <p:txBody>
          <a:bodyPr/>
          <a:lstStyle/>
          <a:p>
            <a:r>
              <a:rPr lang="en-US" dirty="0" smtClean="0"/>
              <a:t>1</a:t>
            </a:r>
            <a:r>
              <a:rPr lang="en-US" baseline="30000" dirty="0" smtClean="0"/>
              <a:t>st</a:t>
            </a:r>
            <a:r>
              <a:rPr lang="en-US" dirty="0" smtClean="0"/>
              <a:t> Vice Chair Report May 2014</a:t>
            </a:r>
          </a:p>
        </p:txBody>
      </p:sp>
      <p:sp>
        <p:nvSpPr>
          <p:cNvPr id="1031" name="Rectangle 3"/>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a:t>
            </a:r>
            <a:r>
              <a:rPr lang="en-US" sz="2000" b="0" dirty="0" smtClean="0"/>
              <a:t>2014-05-16</a:t>
            </a:r>
            <a:endParaRPr lang="en-US" sz="2000" b="0" dirty="0" smtClean="0"/>
          </a:p>
          <a:p>
            <a:pPr algn="ctr">
              <a:buFontTx/>
              <a:buNone/>
            </a:pPr>
            <a:endParaRPr lang="en-US" sz="2000" b="0" dirty="0" smtClean="0"/>
          </a:p>
        </p:txBody>
      </p:sp>
      <p:graphicFrame>
        <p:nvGraphicFramePr>
          <p:cNvPr id="1026" name="Object 4"/>
          <p:cNvGraphicFramePr>
            <a:graphicFrameLocks noChangeAspect="1"/>
          </p:cNvGraphicFramePr>
          <p:nvPr/>
        </p:nvGraphicFramePr>
        <p:xfrm>
          <a:off x="609600" y="2286000"/>
          <a:ext cx="8112125" cy="2498725"/>
        </p:xfrm>
        <a:graphic>
          <a:graphicData uri="http://schemas.openxmlformats.org/presentationml/2006/ole">
            <p:oleObj spid="_x0000_s1026" name="Document" r:id="rId4" imgW="8238789" imgH="2543732" progId="Word.Document.8">
              <p:embed/>
            </p:oleObj>
          </a:graphicData>
        </a:graphic>
      </p:graphicFrame>
      <p:sp>
        <p:nvSpPr>
          <p:cNvPr id="1032"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p:cNvPicPr>
            <a:picLocks noChangeAspect="1" noChangeArrowheads="1"/>
          </p:cNvPicPr>
          <p:nvPr/>
        </p:nvPicPr>
        <p:blipFill>
          <a:blip r:embed="rId3" cstate="print"/>
          <a:srcRect/>
          <a:stretch>
            <a:fillRect/>
          </a:stretch>
        </p:blipFill>
        <p:spPr bwMode="auto">
          <a:xfrm>
            <a:off x="1231900" y="1041400"/>
            <a:ext cx="6480175" cy="4400550"/>
          </a:xfrm>
          <a:prstGeom prst="rect">
            <a:avLst/>
          </a:prstGeom>
          <a:noFill/>
          <a:ln w="12700">
            <a:noFill/>
            <a:miter lim="800000"/>
            <a:headEnd type="none" w="sm" len="sm"/>
            <a:tailEnd type="none" w="sm" len="sm"/>
          </a:ln>
          <a:effectLst/>
        </p:spPr>
      </p:pic>
      <p:sp>
        <p:nvSpPr>
          <p:cNvPr id="19459" name="Date Placeholder 3"/>
          <p:cNvSpPr>
            <a:spLocks noGrp="1"/>
          </p:cNvSpPr>
          <p:nvPr>
            <p:ph type="dt" sz="quarter" idx="10"/>
          </p:nvPr>
        </p:nvSpPr>
        <p:spPr>
          <a:noFill/>
        </p:spPr>
        <p:txBody>
          <a:bodyPr/>
          <a:lstStyle/>
          <a:p>
            <a:r>
              <a:rPr lang="en-US" smtClean="0"/>
              <a:t>May 2014</a:t>
            </a:r>
            <a:endParaRPr lang="en-US" smtClean="0"/>
          </a:p>
        </p:txBody>
      </p:sp>
      <p:sp>
        <p:nvSpPr>
          <p:cNvPr id="19460" name="Footer Placeholder 4"/>
          <p:cNvSpPr>
            <a:spLocks noGrp="1"/>
          </p:cNvSpPr>
          <p:nvPr>
            <p:ph type="ftr" sz="quarter" idx="11"/>
          </p:nvPr>
        </p:nvSpPr>
        <p:spPr>
          <a:noFill/>
        </p:spPr>
        <p:txBody>
          <a:bodyPr/>
          <a:lstStyle/>
          <a:p>
            <a:r>
              <a:rPr lang="en-US" smtClean="0"/>
              <a:t>Jon Rosdahl (CSR)</a:t>
            </a:r>
            <a:endParaRPr lang="en-US" smtClean="0"/>
          </a:p>
        </p:txBody>
      </p:sp>
      <p:sp>
        <p:nvSpPr>
          <p:cNvPr id="19461" name="Slide Number Placeholder 5"/>
          <p:cNvSpPr>
            <a:spLocks noGrp="1"/>
          </p:cNvSpPr>
          <p:nvPr>
            <p:ph type="sldNum" sz="quarter" idx="12"/>
          </p:nvPr>
        </p:nvSpPr>
        <p:spPr>
          <a:noFill/>
        </p:spPr>
        <p:txBody>
          <a:bodyPr/>
          <a:lstStyle/>
          <a:p>
            <a:r>
              <a:rPr lang="en-US"/>
              <a:t>Slide </a:t>
            </a:r>
            <a:fld id="{D64B625E-504A-4C58-A39B-C8B7B94C9285}" type="slidenum">
              <a:rPr lang="en-US"/>
              <a:pPr/>
              <a:t>10</a:t>
            </a:fld>
            <a:endParaRPr lang="en-US"/>
          </a:p>
        </p:txBody>
      </p:sp>
      <p:sp>
        <p:nvSpPr>
          <p:cNvPr id="19462" name="Rectangle 2"/>
          <p:cNvSpPr>
            <a:spLocks noGrp="1" noChangeArrowheads="1"/>
          </p:cNvSpPr>
          <p:nvPr>
            <p:ph type="title"/>
          </p:nvPr>
        </p:nvSpPr>
        <p:spPr>
          <a:xfrm>
            <a:off x="685800" y="609600"/>
            <a:ext cx="7772400" cy="1066800"/>
          </a:xfrm>
        </p:spPr>
        <p:txBody>
          <a:bodyPr/>
          <a:lstStyle/>
          <a:p>
            <a:r>
              <a:rPr lang="en-US" dirty="0" smtClean="0"/>
              <a:t>M3.9 Local File Document Server information</a:t>
            </a:r>
          </a:p>
        </p:txBody>
      </p:sp>
      <p:sp>
        <p:nvSpPr>
          <p:cNvPr id="19463" name="Rectangle 4"/>
          <p:cNvSpPr>
            <a:spLocks noChangeArrowheads="1"/>
          </p:cNvSpPr>
          <p:nvPr/>
        </p:nvSpPr>
        <p:spPr bwMode="auto">
          <a:xfrm>
            <a:off x="804863" y="5438775"/>
            <a:ext cx="7032625" cy="922338"/>
          </a:xfrm>
          <a:prstGeom prst="rect">
            <a:avLst/>
          </a:prstGeom>
          <a:noFill/>
          <a:ln w="12700">
            <a:noFill/>
            <a:miter lim="800000"/>
            <a:headEnd type="none" w="sm" len="sm"/>
            <a:tailEnd type="none" w="sm" len="sm"/>
          </a:ln>
        </p:spPr>
        <p:txBody>
          <a:bodyPr wrap="none" anchor="ctr">
            <a:spAutoFit/>
          </a:bodyPr>
          <a:lstStyle/>
          <a:p>
            <a:pPr algn="ctr"/>
            <a:r>
              <a:rPr lang="en-US" sz="1800"/>
              <a:t>Local FTP server: </a:t>
            </a:r>
            <a:r>
              <a:rPr lang="en-GB" sz="1800">
                <a:hlinkClick r:id="rId4"/>
              </a:rPr>
              <a:t>ftp://griffin.events.ieee.org </a:t>
            </a:r>
            <a:r>
              <a:rPr lang="en-US" sz="1800"/>
              <a:t>(anonymous)</a:t>
            </a:r>
          </a:p>
          <a:p>
            <a:pPr algn="ctr"/>
            <a:r>
              <a:rPr lang="en-US" sz="1800"/>
              <a:t>External Document Server   </a:t>
            </a:r>
            <a:r>
              <a:rPr lang="en-US" sz="1800">
                <a:hlinkClick r:id="rId5"/>
              </a:rPr>
              <a:t>https://mentor.ieee.org/802.11/documents</a:t>
            </a:r>
            <a:endParaRPr lang="en-US" sz="1800" b="0"/>
          </a:p>
          <a:p>
            <a:pPr algn="ctr"/>
            <a:r>
              <a:rPr lang="en-US" sz="1800" b="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85800"/>
            <a:ext cx="7772400" cy="685800"/>
          </a:xfrm>
        </p:spPr>
        <p:txBody>
          <a:bodyPr/>
          <a:lstStyle/>
          <a:p>
            <a:r>
              <a:rPr lang="en-GB" dirty="0" smtClean="0"/>
              <a:t>M3.9 Synchronizing while at the meeting</a:t>
            </a:r>
          </a:p>
        </p:txBody>
      </p:sp>
      <p:sp>
        <p:nvSpPr>
          <p:cNvPr id="21507" name="Content Placeholder 2"/>
          <p:cNvSpPr>
            <a:spLocks noGrp="1"/>
          </p:cNvSpPr>
          <p:nvPr>
            <p:ph idx="1"/>
          </p:nvPr>
        </p:nvSpPr>
        <p:spPr>
          <a:xfrm>
            <a:off x="609600" y="1524000"/>
            <a:ext cx="7772400" cy="4876800"/>
          </a:xfrm>
        </p:spPr>
        <p:txBody>
          <a:bodyPr/>
          <a:lstStyle/>
          <a:p>
            <a:r>
              <a:rPr lang="en-GB" dirty="0" smtClean="0"/>
              <a:t>While Particularly important when external bandwidth is limited and unreliable</a:t>
            </a:r>
          </a:p>
          <a:p>
            <a:r>
              <a:rPr lang="en-GB" dirty="0" smtClean="0"/>
              <a:t>Please Use anonymous ftp</a:t>
            </a:r>
          </a:p>
          <a:p>
            <a:pPr lvl="1"/>
            <a:r>
              <a:rPr lang="en-US" b="1" dirty="0" smtClean="0"/>
              <a:t>Host: </a:t>
            </a:r>
            <a:r>
              <a:rPr lang="en-GB" b="1" dirty="0" smtClean="0">
                <a:hlinkClick r:id="rId2"/>
              </a:rPr>
              <a:t>ftp://griffin.events.ieee.org</a:t>
            </a:r>
            <a:endParaRPr lang="en-US" b="1" dirty="0" smtClean="0"/>
          </a:p>
          <a:p>
            <a:pPr lvl="1"/>
            <a:r>
              <a:rPr lang="en-US" b="1" dirty="0" smtClean="0"/>
              <a:t>User: anonymous</a:t>
            </a:r>
          </a:p>
          <a:p>
            <a:pPr lvl="1"/>
            <a:r>
              <a:rPr lang="en-US" b="1" dirty="0" smtClean="0"/>
              <a:t>Password:  &lt;your-email-address-here&gt;</a:t>
            </a:r>
          </a:p>
          <a:p>
            <a:pPr lvl="1"/>
            <a:r>
              <a:rPr lang="en-GB" b="1" dirty="0" smtClean="0"/>
              <a:t>Destination directory: /802.11/13</a:t>
            </a:r>
          </a:p>
          <a:p>
            <a:pPr lvl="1"/>
            <a:endParaRPr lang="en-GB" dirty="0" smtClean="0"/>
          </a:p>
          <a:p>
            <a:r>
              <a:rPr lang="en-GB" dirty="0" smtClean="0"/>
              <a:t>Freeware tools are available,  for example search for “</a:t>
            </a:r>
            <a:r>
              <a:rPr lang="en-GB" dirty="0" err="1" smtClean="0"/>
              <a:t>syncback</a:t>
            </a:r>
            <a:r>
              <a:rPr lang="en-GB" dirty="0" smtClean="0"/>
              <a:t> free”  **</a:t>
            </a:r>
          </a:p>
          <a:p>
            <a:pPr>
              <a:buNone/>
            </a:pPr>
            <a:endParaRPr lang="en-GB" dirty="0" smtClean="0"/>
          </a:p>
          <a:p>
            <a:pPr>
              <a:buFontTx/>
              <a:buNone/>
            </a:pPr>
            <a:r>
              <a:rPr lang="en-GB" sz="1800" dirty="0" smtClean="0"/>
              <a:t>** </a:t>
            </a:r>
            <a:r>
              <a:rPr lang="en-GB" sz="1600" dirty="0" smtClean="0"/>
              <a:t>Other tools are available.  The IEEE does not endorse the use of any particular tool.</a:t>
            </a:r>
            <a:endParaRPr lang="en-GB" sz="1800" dirty="0" smtClean="0"/>
          </a:p>
        </p:txBody>
      </p:sp>
      <p:sp>
        <p:nvSpPr>
          <p:cNvPr id="21508" name="Date Placeholder 3"/>
          <p:cNvSpPr>
            <a:spLocks noGrp="1"/>
          </p:cNvSpPr>
          <p:nvPr>
            <p:ph type="dt" sz="quarter" idx="10"/>
          </p:nvPr>
        </p:nvSpPr>
        <p:spPr>
          <a:noFill/>
        </p:spPr>
        <p:txBody>
          <a:bodyPr/>
          <a:lstStyle/>
          <a:p>
            <a:r>
              <a:rPr lang="en-US" smtClean="0"/>
              <a:t>May 2014</a:t>
            </a:r>
            <a:endParaRPr lang="en-US" smtClean="0"/>
          </a:p>
        </p:txBody>
      </p:sp>
      <p:sp>
        <p:nvSpPr>
          <p:cNvPr id="21509" name="Footer Placeholder 4"/>
          <p:cNvSpPr>
            <a:spLocks noGrp="1"/>
          </p:cNvSpPr>
          <p:nvPr>
            <p:ph type="ftr" sz="quarter" idx="11"/>
          </p:nvPr>
        </p:nvSpPr>
        <p:spPr>
          <a:noFill/>
        </p:spPr>
        <p:txBody>
          <a:bodyPr/>
          <a:lstStyle/>
          <a:p>
            <a:r>
              <a:rPr lang="en-US" smtClean="0"/>
              <a:t>Jon Rosdahl (CSR)</a:t>
            </a:r>
            <a:endParaRPr lang="en-US" smtClean="0"/>
          </a:p>
        </p:txBody>
      </p:sp>
      <p:sp>
        <p:nvSpPr>
          <p:cNvPr id="21510" name="Slide Number Placeholder 5"/>
          <p:cNvSpPr>
            <a:spLocks noGrp="1"/>
          </p:cNvSpPr>
          <p:nvPr>
            <p:ph type="sldNum" sz="quarter" idx="12"/>
          </p:nvPr>
        </p:nvSpPr>
        <p:spPr>
          <a:noFill/>
        </p:spPr>
        <p:txBody>
          <a:bodyPr/>
          <a:lstStyle/>
          <a:p>
            <a:r>
              <a:rPr lang="en-US"/>
              <a:t>Slide </a:t>
            </a:r>
            <a:fld id="{3AC0264C-566F-4C8D-A2CA-FD921A7B021A}"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en-US" smtClean="0"/>
              <a:t>May 2014</a:t>
            </a:r>
            <a:endParaRPr lang="en-US" smtClean="0"/>
          </a:p>
        </p:txBody>
      </p:sp>
      <p:sp>
        <p:nvSpPr>
          <p:cNvPr id="22531" name="Footer Placeholder 4"/>
          <p:cNvSpPr>
            <a:spLocks noGrp="1"/>
          </p:cNvSpPr>
          <p:nvPr>
            <p:ph type="ftr" sz="quarter" idx="11"/>
          </p:nvPr>
        </p:nvSpPr>
        <p:spPr>
          <a:noFill/>
        </p:spPr>
        <p:txBody>
          <a:bodyPr/>
          <a:lstStyle/>
          <a:p>
            <a:r>
              <a:rPr lang="en-US" smtClean="0"/>
              <a:t>Jon Rosdahl (CSR)</a:t>
            </a:r>
            <a:endParaRPr lang="en-US" smtClean="0"/>
          </a:p>
        </p:txBody>
      </p:sp>
      <p:sp>
        <p:nvSpPr>
          <p:cNvPr id="22532" name="Slide Number Placeholder 5"/>
          <p:cNvSpPr>
            <a:spLocks noGrp="1"/>
          </p:cNvSpPr>
          <p:nvPr>
            <p:ph type="sldNum" sz="quarter" idx="12"/>
          </p:nvPr>
        </p:nvSpPr>
        <p:spPr>
          <a:noFill/>
        </p:spPr>
        <p:txBody>
          <a:bodyPr/>
          <a:lstStyle/>
          <a:p>
            <a:r>
              <a:rPr lang="en-US"/>
              <a:t>Slide </a:t>
            </a:r>
            <a:fld id="{0150DDA3-8D91-4B5F-B91C-7650B41D76C2}" type="slidenum">
              <a:rPr lang="en-US"/>
              <a:pPr/>
              <a:t>12</a:t>
            </a:fld>
            <a:endParaRPr lang="en-US"/>
          </a:p>
        </p:txBody>
      </p:sp>
      <p:sp>
        <p:nvSpPr>
          <p:cNvPr id="22533" name="Title 1"/>
          <p:cNvSpPr>
            <a:spLocks noGrp="1"/>
          </p:cNvSpPr>
          <p:nvPr>
            <p:ph type="title"/>
          </p:nvPr>
        </p:nvSpPr>
        <p:spPr/>
        <p:txBody>
          <a:bodyPr/>
          <a:lstStyle/>
          <a:p>
            <a:r>
              <a:rPr lang="en-US" dirty="0" smtClean="0"/>
              <a:t>M3.10 FOOD &amp; BEVERAGE</a:t>
            </a:r>
          </a:p>
        </p:txBody>
      </p:sp>
      <p:sp>
        <p:nvSpPr>
          <p:cNvPr id="22534" name="TextBox 7"/>
          <p:cNvSpPr txBox="1">
            <a:spLocks noChangeArrowheads="1"/>
          </p:cNvSpPr>
          <p:nvPr/>
        </p:nvSpPr>
        <p:spPr bwMode="auto">
          <a:xfrm>
            <a:off x="533401" y="2057401"/>
            <a:ext cx="8153400" cy="3323987"/>
          </a:xfrm>
          <a:prstGeom prst="rect">
            <a:avLst/>
          </a:prstGeom>
          <a:noFill/>
          <a:ln w="9525">
            <a:noFill/>
            <a:miter lim="800000"/>
            <a:headEnd/>
            <a:tailEnd/>
          </a:ln>
        </p:spPr>
        <p:txBody>
          <a:bodyPr wrap="square">
            <a:spAutoFit/>
          </a:bodyPr>
          <a:lstStyle/>
          <a:p>
            <a:r>
              <a:rPr lang="en-US" dirty="0"/>
              <a:t/>
            </a:r>
            <a:br>
              <a:rPr lang="en-US" dirty="0"/>
            </a:br>
            <a:r>
              <a:rPr lang="en-US" sz="2000" dirty="0"/>
              <a:t>Breakfast                                </a:t>
            </a:r>
            <a:r>
              <a:rPr lang="en-US" sz="2000" dirty="0" smtClean="0"/>
              <a:t>	07:15 </a:t>
            </a:r>
            <a:r>
              <a:rPr lang="en-US" sz="2000" dirty="0"/>
              <a:t>to 08:00 at the Lagoon Lanai  **  </a:t>
            </a:r>
            <a:br>
              <a:rPr lang="en-US" sz="2000" dirty="0"/>
            </a:br>
            <a:endParaRPr lang="en-US" sz="2000" dirty="0"/>
          </a:p>
          <a:p>
            <a:r>
              <a:rPr lang="en-US" sz="2000" dirty="0"/>
              <a:t>Morning Coffee/Tea               </a:t>
            </a:r>
            <a:r>
              <a:rPr lang="en-US" sz="2000" dirty="0" smtClean="0"/>
              <a:t>	09:30 </a:t>
            </a:r>
            <a:r>
              <a:rPr lang="en-US" sz="2000" dirty="0"/>
              <a:t>to 10:30</a:t>
            </a:r>
            <a:br>
              <a:rPr lang="en-US" sz="2000" dirty="0"/>
            </a:br>
            <a:endParaRPr lang="en-US" sz="2000" dirty="0"/>
          </a:p>
          <a:p>
            <a:r>
              <a:rPr lang="en-US" sz="2000" dirty="0"/>
              <a:t>Lunch Service                  	       	12:00 to 13:30  at the Lagoon Lanai **</a:t>
            </a:r>
          </a:p>
          <a:p>
            <a:endParaRPr lang="en-US" sz="2000" dirty="0"/>
          </a:p>
          <a:p>
            <a:r>
              <a:rPr lang="en-US" sz="2000" dirty="0"/>
              <a:t>Afternoon </a:t>
            </a:r>
            <a:r>
              <a:rPr lang="en-US" sz="2000" dirty="0" smtClean="0"/>
              <a:t>Coffee/Tea/Snacks	5:00 </a:t>
            </a:r>
            <a:r>
              <a:rPr lang="en-US" sz="2000" dirty="0"/>
              <a:t>to 16:00</a:t>
            </a:r>
          </a:p>
          <a:p>
            <a:endParaRPr lang="en-US" sz="2000" dirty="0"/>
          </a:p>
          <a:p>
            <a:r>
              <a:rPr lang="en-US" sz="2000" dirty="0"/>
              <a:t>** Inside if it rains</a:t>
            </a:r>
          </a:p>
          <a:p>
            <a:r>
              <a:rPr lang="en-US" sz="18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685800"/>
            <a:ext cx="7772400" cy="685800"/>
          </a:xfrm>
        </p:spPr>
        <p:txBody>
          <a:bodyPr/>
          <a:lstStyle/>
          <a:p>
            <a:r>
              <a:rPr lang="en-GB" dirty="0" smtClean="0"/>
              <a:t>M3.10 Social</a:t>
            </a:r>
          </a:p>
        </p:txBody>
      </p:sp>
      <p:sp>
        <p:nvSpPr>
          <p:cNvPr id="23555" name="Content Placeholder 2"/>
          <p:cNvSpPr>
            <a:spLocks noGrp="1"/>
          </p:cNvSpPr>
          <p:nvPr>
            <p:ph idx="1"/>
          </p:nvPr>
        </p:nvSpPr>
        <p:spPr>
          <a:xfrm>
            <a:off x="381000" y="1295400"/>
            <a:ext cx="8458200" cy="5105400"/>
          </a:xfrm>
        </p:spPr>
        <p:txBody>
          <a:bodyPr/>
          <a:lstStyle/>
          <a:p>
            <a:r>
              <a:rPr lang="en-US" dirty="0" smtClean="0"/>
              <a:t>WHEN: Wednesday May 14th, 6:30 PM to 8:30 PM</a:t>
            </a:r>
          </a:p>
          <a:p>
            <a:r>
              <a:rPr lang="en-US" dirty="0" smtClean="0"/>
              <a:t>WHERE: </a:t>
            </a:r>
            <a:r>
              <a:rPr lang="en-US" sz="2000" dirty="0" smtClean="0"/>
              <a:t>Weather permitting we will be gathering at the Lagoon Lanai. </a:t>
            </a:r>
          </a:p>
          <a:p>
            <a:pPr lvl="1"/>
            <a:r>
              <a:rPr lang="en-US" sz="1600" dirty="0" smtClean="0"/>
              <a:t>If it rains we’ll head under cover to the </a:t>
            </a:r>
            <a:r>
              <a:rPr lang="en-US" sz="1600" dirty="0" err="1" smtClean="0"/>
              <a:t>Waters</a:t>
            </a:r>
            <a:r>
              <a:rPr lang="en-US" sz="1600" dirty="0" smtClean="0"/>
              <a:t> Edge Ballroom.</a:t>
            </a:r>
            <a:endParaRPr lang="en-US" dirty="0" smtClean="0"/>
          </a:p>
          <a:p>
            <a:r>
              <a:rPr lang="en-US" dirty="0" smtClean="0"/>
              <a:t>WHAT: </a:t>
            </a:r>
            <a:r>
              <a:rPr lang="en-US" sz="2000" dirty="0" smtClean="0"/>
              <a:t>Eat, Drink and socialize with your fellow IEEE 802 Wireless colleagues while playing a variety of interactive games such darts, ping pong, badminton.</a:t>
            </a:r>
            <a:r>
              <a:rPr lang="en-US" dirty="0" smtClean="0"/>
              <a:t> </a:t>
            </a:r>
          </a:p>
          <a:p>
            <a:pPr lvl="1"/>
            <a:r>
              <a:rPr lang="en-US" sz="1800" dirty="0" smtClean="0"/>
              <a:t>We’ll even have a Hula Hoop Contest for the brave.</a:t>
            </a:r>
          </a:p>
          <a:p>
            <a:r>
              <a:rPr lang="en-US" dirty="0" smtClean="0"/>
              <a:t>Complimentary Bar Service (</a:t>
            </a:r>
            <a:r>
              <a:rPr lang="en-US" sz="1800" dirty="0" smtClean="0"/>
              <a:t>Beer, Wine, Juice, Water</a:t>
            </a:r>
            <a:r>
              <a:rPr lang="en-US" dirty="0" smtClean="0"/>
              <a:t>) between 6:30 PM and 7:30 PM</a:t>
            </a:r>
          </a:p>
          <a:p>
            <a:r>
              <a:rPr lang="en-US" dirty="0" smtClean="0"/>
              <a:t>GUESTS: </a:t>
            </a:r>
            <a:r>
              <a:rPr lang="en-US" sz="2000" dirty="0" smtClean="0"/>
              <a:t>Guests welcome to attend. Guest Badges may be picked up at Registration Desk before 1:30 PM Wednesday.</a:t>
            </a:r>
          </a:p>
          <a:p>
            <a:r>
              <a:rPr lang="en-US" dirty="0" smtClean="0">
                <a:hlinkClick r:id="rId2"/>
              </a:rPr>
              <a:t>http://802world.org/wireless/onsite-information/</a:t>
            </a:r>
            <a:endParaRPr lang="en-US" dirty="0" smtClean="0"/>
          </a:p>
          <a:p>
            <a:pPr>
              <a:buNone/>
            </a:pPr>
            <a:endParaRPr lang="en-GB" dirty="0" smtClean="0"/>
          </a:p>
        </p:txBody>
      </p:sp>
      <p:sp>
        <p:nvSpPr>
          <p:cNvPr id="23556" name="Date Placeholder 3"/>
          <p:cNvSpPr>
            <a:spLocks noGrp="1"/>
          </p:cNvSpPr>
          <p:nvPr>
            <p:ph type="dt" sz="quarter" idx="10"/>
          </p:nvPr>
        </p:nvSpPr>
        <p:spPr>
          <a:noFill/>
        </p:spPr>
        <p:txBody>
          <a:bodyPr/>
          <a:lstStyle/>
          <a:p>
            <a:r>
              <a:rPr lang="en-US" smtClean="0"/>
              <a:t>May 2014</a:t>
            </a:r>
            <a:endParaRPr lang="en-US" smtClean="0"/>
          </a:p>
        </p:txBody>
      </p:sp>
      <p:sp>
        <p:nvSpPr>
          <p:cNvPr id="23557" name="Footer Placeholder 4"/>
          <p:cNvSpPr>
            <a:spLocks noGrp="1"/>
          </p:cNvSpPr>
          <p:nvPr>
            <p:ph type="ftr" sz="quarter" idx="11"/>
          </p:nvPr>
        </p:nvSpPr>
        <p:spPr>
          <a:noFill/>
        </p:spPr>
        <p:txBody>
          <a:bodyPr/>
          <a:lstStyle/>
          <a:p>
            <a:r>
              <a:rPr lang="en-US" smtClean="0"/>
              <a:t>Jon Rosdahl (CSR)</a:t>
            </a:r>
            <a:endParaRPr lang="en-US" smtClean="0"/>
          </a:p>
        </p:txBody>
      </p:sp>
      <p:sp>
        <p:nvSpPr>
          <p:cNvPr id="23558" name="Slide Number Placeholder 5"/>
          <p:cNvSpPr>
            <a:spLocks noGrp="1"/>
          </p:cNvSpPr>
          <p:nvPr>
            <p:ph type="sldNum" sz="quarter" idx="12"/>
          </p:nvPr>
        </p:nvSpPr>
        <p:spPr>
          <a:noFill/>
        </p:spPr>
        <p:txBody>
          <a:bodyPr/>
          <a:lstStyle/>
          <a:p>
            <a:r>
              <a:rPr lang="en-US"/>
              <a:t>Slide </a:t>
            </a:r>
            <a:fld id="{B24E55AC-5B9F-4E41-9A9F-40D4EC213929}"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295400"/>
          </a:xfrm>
        </p:spPr>
        <p:txBody>
          <a:bodyPr/>
          <a:lstStyle/>
          <a:p>
            <a:r>
              <a:rPr lang="en-US" sz="2400" dirty="0" smtClean="0">
                <a:solidFill>
                  <a:schemeClr val="accent2">
                    <a:lumMod val="50000"/>
                  </a:schemeClr>
                </a:solidFill>
              </a:rPr>
              <a:t>HILTON WAIKOLOA LOVES IEEE 802 WIRELESS – </a:t>
            </a:r>
            <a:br>
              <a:rPr lang="en-US" sz="2400" dirty="0" smtClean="0">
                <a:solidFill>
                  <a:schemeClr val="accent2">
                    <a:lumMod val="50000"/>
                  </a:schemeClr>
                </a:solidFill>
              </a:rPr>
            </a:br>
            <a:r>
              <a:rPr lang="en-US" sz="2400" dirty="0" smtClean="0">
                <a:solidFill>
                  <a:schemeClr val="accent2">
                    <a:lumMod val="50000"/>
                  </a:schemeClr>
                </a:solidFill>
              </a:rPr>
              <a:t>SELFIE CONTEST</a:t>
            </a:r>
            <a:endParaRPr lang="en-US" dirty="0">
              <a:solidFill>
                <a:schemeClr val="accent2">
                  <a:lumMod val="50000"/>
                </a:schemeClr>
              </a:solidFill>
            </a:endParaRPr>
          </a:p>
        </p:txBody>
      </p:sp>
      <p:sp>
        <p:nvSpPr>
          <p:cNvPr id="3" name="Content Placeholder 2"/>
          <p:cNvSpPr>
            <a:spLocks noGrp="1"/>
          </p:cNvSpPr>
          <p:nvPr>
            <p:ph idx="1"/>
          </p:nvPr>
        </p:nvSpPr>
        <p:spPr>
          <a:xfrm>
            <a:off x="457200" y="1905000"/>
            <a:ext cx="8305800" cy="4419600"/>
          </a:xfrm>
        </p:spPr>
        <p:txBody>
          <a:bodyPr/>
          <a:lstStyle/>
          <a:p>
            <a:r>
              <a:rPr lang="en-US" dirty="0" smtClean="0"/>
              <a:t>Have you taken a moment to explore some of the amazing sights and sounds beyond the Lagoon Lanai and the meeting space? Well let us entice you. In cooperation with the Hilton Waikoloa Village there are some great prizes for IEEE 802 Wireless Attendees who take and upload a </a:t>
            </a:r>
            <a:r>
              <a:rPr lang="en-US" dirty="0" err="1" smtClean="0"/>
              <a:t>selfie</a:t>
            </a:r>
            <a:r>
              <a:rPr lang="en-US" dirty="0" smtClean="0"/>
              <a:t> on our IEEE 802W event webpage.</a:t>
            </a:r>
          </a:p>
          <a:p>
            <a:endParaRPr lang="en-US" dirty="0" smtClean="0"/>
          </a:p>
          <a:p>
            <a:r>
              <a:rPr lang="en-US" dirty="0" smtClean="0"/>
              <a:t>Complete Information is available at: </a:t>
            </a:r>
            <a:r>
              <a:rPr lang="en-US" dirty="0" smtClean="0">
                <a:hlinkClick r:id="rId3"/>
              </a:rPr>
              <a:t>http://802world.org/wireless/files/2014/05/Selfie-Contest-Rules-Locations-and-Prizes.pdf</a:t>
            </a:r>
            <a:endParaRPr lang="en-US" dirty="0" smtClean="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Wednesday – </a:t>
            </a:r>
            <a:br>
              <a:rPr lang="en-US" sz="3200" dirty="0" smtClean="0"/>
            </a:br>
            <a:r>
              <a:rPr lang="en-US" sz="3200" dirty="0" smtClean="0"/>
              <a:t>802.11 Mid-Week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Friday – </a:t>
            </a:r>
            <a:br>
              <a:rPr lang="en-US" sz="3200" dirty="0" smtClean="0"/>
            </a:br>
            <a:r>
              <a:rPr lang="en-US" sz="3200" dirty="0" smtClean="0"/>
              <a:t>802.11 Closing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Venue Information</a:t>
            </a:r>
            <a:endParaRPr lang="en-US" dirty="0"/>
          </a:p>
        </p:txBody>
      </p:sp>
      <p:sp>
        <p:nvSpPr>
          <p:cNvPr id="3" name="Content Placeholder 2"/>
          <p:cNvSpPr>
            <a:spLocks noGrp="1"/>
          </p:cNvSpPr>
          <p:nvPr>
            <p:ph idx="1"/>
          </p:nvPr>
        </p:nvSpPr>
        <p:spPr>
          <a:xfrm>
            <a:off x="685800" y="1905000"/>
            <a:ext cx="7772400" cy="4191000"/>
          </a:xfrm>
        </p:spPr>
        <p:txBody>
          <a:bodyPr/>
          <a:lstStyle/>
          <a:p>
            <a:r>
              <a:rPr lang="en-US" dirty="0" smtClean="0"/>
              <a:t>Next Plenary: San Diego, CA – 14-18 July 2014</a:t>
            </a:r>
          </a:p>
          <a:p>
            <a:r>
              <a:rPr lang="en-US" dirty="0" smtClean="0"/>
              <a:t>Next Interim: Athens, Greece –  </a:t>
            </a:r>
            <a:r>
              <a:rPr lang="en-US" dirty="0" smtClean="0"/>
              <a:t>15-19 </a:t>
            </a:r>
            <a:r>
              <a:rPr lang="en-US" dirty="0" smtClean="0"/>
              <a:t>Sept 2014</a:t>
            </a:r>
          </a:p>
          <a:p>
            <a:endParaRPr lang="en-US" dirty="0" smtClean="0"/>
          </a:p>
          <a:p>
            <a:r>
              <a:rPr lang="en-US" dirty="0" smtClean="0"/>
              <a:t>Please suggest Restaurants, methods of getting from Airport to Hotel, local attractions…</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Venues under consideration</a:t>
            </a:r>
            <a:endParaRPr lang="en-US" dirty="0"/>
          </a:p>
        </p:txBody>
      </p:sp>
      <p:sp>
        <p:nvSpPr>
          <p:cNvPr id="3" name="Content Placeholder 2"/>
          <p:cNvSpPr>
            <a:spLocks noGrp="1"/>
          </p:cNvSpPr>
          <p:nvPr>
            <p:ph idx="1"/>
          </p:nvPr>
        </p:nvSpPr>
        <p:spPr/>
        <p:txBody>
          <a:bodyPr/>
          <a:lstStyle/>
          <a:p>
            <a:r>
              <a:rPr lang="en-US" dirty="0" smtClean="0"/>
              <a:t>Each Plenary the Exec Sec reports the Venues being considered.</a:t>
            </a:r>
          </a:p>
          <a:p>
            <a:pPr>
              <a:buFont typeface="Times New Roman" pitchFamily="16" charset="0"/>
              <a:buChar char="•"/>
            </a:pPr>
            <a:r>
              <a:rPr lang="en-GB" dirty="0" smtClean="0"/>
              <a:t>Updated Future Venues File posted:</a:t>
            </a:r>
          </a:p>
          <a:p>
            <a:pPr lvl="1">
              <a:buFont typeface="Times New Roman" pitchFamily="16" charset="0"/>
              <a:buChar char="•"/>
            </a:pPr>
            <a:r>
              <a:rPr lang="en-GB" b="1" dirty="0" smtClean="0">
                <a:solidFill>
                  <a:srgbClr val="0070C0"/>
                </a:solidFill>
                <a:hlinkClick r:id="rId2" tooltip="Plenary Contract and Venue information"/>
              </a:rPr>
              <a:t>https://mentor.ieee.org/802-ec/dcn/12/ec-12-0040-05-00EC-802-plenary-future-venue-contract-status.xlsx</a:t>
            </a:r>
            <a:endParaRPr lang="en-GB" b="1" dirty="0" smtClean="0">
              <a:solidFill>
                <a:srgbClr val="0070C0"/>
              </a:solidFill>
            </a:endParaRPr>
          </a:p>
          <a:p>
            <a:pPr>
              <a:buNone/>
            </a:pPr>
            <a:endParaRPr lang="en-GB" dirty="0" smtClean="0"/>
          </a:p>
          <a:p>
            <a:pPr>
              <a:buFont typeface="Times New Roman" pitchFamily="16" charset="0"/>
              <a:buChar char="•"/>
            </a:pPr>
            <a:r>
              <a:rPr lang="en-GB" dirty="0" smtClean="0"/>
              <a:t>Future Meeting Space allocation –</a:t>
            </a:r>
          </a:p>
          <a:p>
            <a:pPr lvl="1">
              <a:buFont typeface="Times New Roman" pitchFamily="16" charset="0"/>
              <a:buChar char="•"/>
            </a:pPr>
            <a:r>
              <a:rPr lang="en-GB" dirty="0" smtClean="0"/>
              <a:t>Do not plan on more than 5 rooms in parallel.</a:t>
            </a:r>
          </a:p>
          <a:p>
            <a:pPr lvl="2">
              <a:buFont typeface="Times New Roman" pitchFamily="16" charset="0"/>
              <a:buChar char="•"/>
            </a:pPr>
            <a:r>
              <a:rPr lang="en-GB" dirty="0" smtClean="0"/>
              <a:t>Size: 100% -75% -50% -25% -~20 people</a:t>
            </a:r>
          </a:p>
          <a:p>
            <a:pPr lvl="2">
              <a:buFont typeface="Times New Roman" pitchFamily="16" charset="0"/>
              <a:buChar char="•"/>
            </a:pPr>
            <a:r>
              <a:rPr lang="en-GB" dirty="0" smtClean="0"/>
              <a:t>WG/TAGs less than 30 get only one room</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Venue </a:t>
            </a:r>
            <a:r>
              <a:rPr lang="en-US" dirty="0" err="1" smtClean="0"/>
              <a:t>Strawpolls</a:t>
            </a:r>
            <a:endParaRPr lang="en-US" dirty="0"/>
          </a:p>
        </p:txBody>
      </p:sp>
      <p:sp>
        <p:nvSpPr>
          <p:cNvPr id="3" name="Content Placeholder 2"/>
          <p:cNvSpPr>
            <a:spLocks noGrp="1"/>
          </p:cNvSpPr>
          <p:nvPr>
            <p:ph idx="1"/>
          </p:nvPr>
        </p:nvSpPr>
        <p:spPr>
          <a:xfrm>
            <a:off x="685800" y="1600200"/>
            <a:ext cx="7772400" cy="4648200"/>
          </a:xfrm>
        </p:spPr>
        <p:txBody>
          <a:bodyPr/>
          <a:lstStyle/>
          <a:p>
            <a:endParaRPr lang="en-US" dirty="0" smtClean="0"/>
          </a:p>
          <a:p>
            <a:r>
              <a:rPr lang="en-US" dirty="0" smtClean="0"/>
              <a:t>Return to Waikoloa:   Y; </a:t>
            </a:r>
            <a:r>
              <a:rPr lang="en-US" dirty="0" smtClean="0"/>
              <a:t>47   N: 8</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85800" y="304800"/>
            <a:ext cx="1512887" cy="276999"/>
          </a:xfrm>
          <a:noFill/>
        </p:spPr>
        <p:txBody>
          <a:bodyPr/>
          <a:lstStyle/>
          <a:p>
            <a:r>
              <a:rPr lang="en-US" smtClean="0"/>
              <a:t>May 2014</a:t>
            </a:r>
            <a:endParaRPr lang="en-US" dirty="0"/>
          </a:p>
        </p:txBody>
      </p:sp>
      <p:sp>
        <p:nvSpPr>
          <p:cNvPr id="3075" name="Footer Placeholder 4"/>
          <p:cNvSpPr>
            <a:spLocks noGrp="1"/>
          </p:cNvSpPr>
          <p:nvPr>
            <p:ph type="ftr" sz="quarter" idx="11"/>
          </p:nvPr>
        </p:nvSpPr>
        <p:spPr>
          <a:noFill/>
        </p:spPr>
        <p:txBody>
          <a:bodyPr/>
          <a:lstStyle/>
          <a:p>
            <a:r>
              <a:rPr lang="en-US"/>
              <a:t>Jon Rosdahl (CSR)</a:t>
            </a:r>
          </a:p>
        </p:txBody>
      </p:sp>
      <p:sp>
        <p:nvSpPr>
          <p:cNvPr id="3076" name="Slide Number Placeholder 5"/>
          <p:cNvSpPr>
            <a:spLocks noGrp="1"/>
          </p:cNvSpPr>
          <p:nvPr>
            <p:ph type="sldNum" sz="quarter" idx="12"/>
          </p:nvPr>
        </p:nvSpPr>
        <p:spPr>
          <a:noFill/>
        </p:spPr>
        <p:txBody>
          <a:bodyPr/>
          <a:lstStyle/>
          <a:p>
            <a:r>
              <a:rPr lang="en-US"/>
              <a:t>Slide </a:t>
            </a:r>
            <a:fld id="{748BD8E1-873F-417F-94A1-6D4E55C91304}" type="slidenum">
              <a:rPr lang="en-US"/>
              <a:pPr/>
              <a:t>2</a:t>
            </a:fld>
            <a:endParaRPr lang="en-US"/>
          </a:p>
        </p:txBody>
      </p:sp>
      <p:sp>
        <p:nvSpPr>
          <p:cNvPr id="3077" name="Rectangle 2"/>
          <p:cNvSpPr>
            <a:spLocks noGrp="1" noChangeArrowheads="1"/>
          </p:cNvSpPr>
          <p:nvPr>
            <p:ph type="title"/>
          </p:nvPr>
        </p:nvSpPr>
        <p:spPr>
          <a:xfrm>
            <a:off x="685800" y="685800"/>
            <a:ext cx="7772400" cy="533400"/>
          </a:xfrm>
          <a:noFill/>
        </p:spPr>
        <p:txBody>
          <a:bodyPr/>
          <a:lstStyle/>
          <a:p>
            <a:r>
              <a:rPr lang="en-US" dirty="0" smtClean="0"/>
              <a:t>Abstract</a:t>
            </a:r>
          </a:p>
        </p:txBody>
      </p:sp>
      <p:sp>
        <p:nvSpPr>
          <p:cNvPr id="3078" name="Rectangle 3"/>
          <p:cNvSpPr>
            <a:spLocks noGrp="1" noChangeArrowheads="1"/>
          </p:cNvSpPr>
          <p:nvPr>
            <p:ph type="body" idx="1"/>
          </p:nvPr>
        </p:nvSpPr>
        <p:spPr>
          <a:xfrm>
            <a:off x="685800" y="1295400"/>
            <a:ext cx="7772400" cy="5029200"/>
          </a:xfrm>
          <a:noFill/>
        </p:spPr>
        <p:txBody>
          <a:bodyPr/>
          <a:lstStyle/>
          <a:p>
            <a:pPr>
              <a:buFontTx/>
              <a:buNone/>
            </a:pPr>
            <a:r>
              <a:rPr lang="en-US" dirty="0" smtClean="0"/>
              <a:t>This slide contains requested reports and status from the 802.11 1</a:t>
            </a:r>
            <a:r>
              <a:rPr lang="en-US" baseline="30000" dirty="0" smtClean="0"/>
              <a:t>st</a:t>
            </a:r>
            <a:r>
              <a:rPr lang="en-US" dirty="0" smtClean="0"/>
              <a:t> Vice-Chair:</a:t>
            </a:r>
          </a:p>
          <a:p>
            <a:pPr>
              <a:buFontTx/>
              <a:buNone/>
            </a:pPr>
            <a:r>
              <a:rPr lang="en-US" dirty="0" smtClean="0"/>
              <a:t>Monday: </a:t>
            </a:r>
          </a:p>
          <a:p>
            <a:pPr lvl="1">
              <a:buFontTx/>
              <a:buNone/>
            </a:pPr>
            <a:r>
              <a:rPr lang="en-US" dirty="0" smtClean="0"/>
              <a:t>	Meeting room locations </a:t>
            </a:r>
          </a:p>
          <a:p>
            <a:pPr lvl="1">
              <a:buFontTx/>
              <a:buNone/>
            </a:pPr>
            <a:r>
              <a:rPr lang="en-US" dirty="0" smtClean="0"/>
              <a:t>     Next meeting reminder </a:t>
            </a:r>
          </a:p>
          <a:p>
            <a:pPr lvl="1">
              <a:buFontTx/>
              <a:buNone/>
            </a:pPr>
            <a:r>
              <a:rPr lang="en-US" dirty="0" smtClean="0"/>
              <a:t>     Meeting registration </a:t>
            </a:r>
          </a:p>
          <a:p>
            <a:pPr lvl="1">
              <a:buFontTx/>
              <a:buNone/>
            </a:pPr>
            <a:r>
              <a:rPr lang="en-US" dirty="0" smtClean="0"/>
              <a:t>     Recording attendance </a:t>
            </a:r>
          </a:p>
          <a:p>
            <a:pPr lvl="1">
              <a:buFontTx/>
              <a:buNone/>
            </a:pPr>
            <a:r>
              <a:rPr lang="en-US" dirty="0" smtClean="0"/>
              <a:t>     File server </a:t>
            </a:r>
          </a:p>
          <a:p>
            <a:pPr lvl="1">
              <a:buFontTx/>
              <a:buNone/>
            </a:pPr>
            <a:r>
              <a:rPr lang="en-US" dirty="0" smtClean="0"/>
              <a:t>     Breakfast, breaks, social 	</a:t>
            </a:r>
          </a:p>
          <a:p>
            <a:pPr>
              <a:buNone/>
            </a:pPr>
            <a:r>
              <a:rPr lang="en-US" sz="2800" b="1" dirty="0" smtClean="0">
                <a:ea typeface="+mn-ea"/>
                <a:cs typeface="+mn-cs"/>
              </a:rPr>
              <a:t>Friday: </a:t>
            </a:r>
          </a:p>
          <a:p>
            <a:pPr lvl="1">
              <a:buFontTx/>
              <a:buNone/>
            </a:pPr>
            <a:r>
              <a:rPr lang="en-US" dirty="0" smtClean="0"/>
              <a:t>Straw Poll of membership regarding this meeting location </a:t>
            </a:r>
          </a:p>
          <a:p>
            <a:pPr lvl="1">
              <a:buFontTx/>
              <a:buNone/>
            </a:pPr>
            <a:r>
              <a:rPr lang="en-US" dirty="0" smtClean="0"/>
              <a:t>Future venues status and discussion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Athens, Greece	Social Question</a:t>
            </a:r>
            <a:endParaRPr lang="en-US" dirty="0"/>
          </a:p>
        </p:txBody>
      </p:sp>
      <p:sp>
        <p:nvSpPr>
          <p:cNvPr id="3" name="Content Placeholder 2"/>
          <p:cNvSpPr>
            <a:spLocks noGrp="1"/>
          </p:cNvSpPr>
          <p:nvPr>
            <p:ph idx="1"/>
          </p:nvPr>
        </p:nvSpPr>
        <p:spPr/>
        <p:txBody>
          <a:bodyPr/>
          <a:lstStyle/>
          <a:p>
            <a:r>
              <a:rPr lang="en-US" dirty="0" err="1" smtClean="0"/>
              <a:t>Strawpoll</a:t>
            </a:r>
            <a:r>
              <a:rPr lang="en-US" dirty="0" smtClean="0"/>
              <a:t>:</a:t>
            </a:r>
          </a:p>
          <a:p>
            <a:pPr lvl="1"/>
            <a:r>
              <a:rPr lang="en-US" dirty="0" smtClean="0"/>
              <a:t>1 – No Social</a:t>
            </a:r>
          </a:p>
          <a:p>
            <a:pPr lvl="1"/>
            <a:r>
              <a:rPr lang="en-US" dirty="0" smtClean="0"/>
              <a:t>2 – Social included in Meeting fee, but meeting fee may be higher</a:t>
            </a:r>
          </a:p>
          <a:p>
            <a:pPr lvl="1"/>
            <a:r>
              <a:rPr lang="en-US" dirty="0" smtClean="0"/>
              <a:t>3 – Social is pay to attend separate from meeting </a:t>
            </a:r>
            <a:r>
              <a:rPr lang="en-US" dirty="0" smtClean="0"/>
              <a:t>fee</a:t>
            </a:r>
          </a:p>
          <a:p>
            <a:pPr lvl="1"/>
            <a:endParaRPr lang="en-US" dirty="0" smtClean="0"/>
          </a:p>
          <a:p>
            <a:pPr lvl="1"/>
            <a:r>
              <a:rPr lang="en-US" dirty="0" smtClean="0"/>
              <a:t>Results</a:t>
            </a:r>
          </a:p>
          <a:p>
            <a:pPr lvl="1"/>
            <a:r>
              <a:rPr lang="en-US" dirty="0" smtClean="0"/>
              <a:t>Option 1: 13</a:t>
            </a:r>
          </a:p>
          <a:p>
            <a:pPr lvl="1"/>
            <a:r>
              <a:rPr lang="en-US" dirty="0" smtClean="0"/>
              <a:t>Option 2: 10</a:t>
            </a:r>
          </a:p>
          <a:p>
            <a:pPr lvl="1"/>
            <a:r>
              <a:rPr lang="en-US" dirty="0" smtClean="0"/>
              <a:t>Option 3: 21</a:t>
            </a:r>
            <a:endParaRPr lang="en-US" dirty="0" smtClean="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Other Future Venues possibilities</a:t>
            </a:r>
            <a:endParaRPr lang="en-US" dirty="0"/>
          </a:p>
        </p:txBody>
      </p:sp>
      <p:sp>
        <p:nvSpPr>
          <p:cNvPr id="3" name="Content Placeholder 2"/>
          <p:cNvSpPr>
            <a:spLocks noGrp="1"/>
          </p:cNvSpPr>
          <p:nvPr>
            <p:ph idx="1"/>
          </p:nvPr>
        </p:nvSpPr>
        <p:spPr>
          <a:xfrm>
            <a:off x="457200" y="1447800"/>
            <a:ext cx="8305800" cy="4953000"/>
          </a:xfrm>
        </p:spPr>
        <p:txBody>
          <a:bodyPr/>
          <a:lstStyle/>
          <a:p>
            <a:r>
              <a:rPr lang="en-US" dirty="0" smtClean="0"/>
              <a:t>Initial Site visits were done in Asia:</a:t>
            </a:r>
          </a:p>
          <a:p>
            <a:r>
              <a:rPr lang="en-US" sz="1800" dirty="0" smtClean="0"/>
              <a:t>Grand Hyatt HKG</a:t>
            </a:r>
          </a:p>
          <a:p>
            <a:r>
              <a:rPr lang="en-US" sz="1800" dirty="0" err="1" smtClean="0"/>
              <a:t>Centara</a:t>
            </a:r>
            <a:r>
              <a:rPr lang="en-US" sz="1800" dirty="0" smtClean="0"/>
              <a:t> Grand Hotel BKK 	Plaza </a:t>
            </a:r>
            <a:r>
              <a:rPr lang="en-US" sz="1800" dirty="0" err="1" smtClean="0"/>
              <a:t>Athenee</a:t>
            </a:r>
            <a:r>
              <a:rPr lang="en-US" sz="1800" dirty="0" smtClean="0"/>
              <a:t> Hotel  BKK</a:t>
            </a:r>
          </a:p>
          <a:p>
            <a:r>
              <a:rPr lang="en-US" sz="1800" dirty="0" smtClean="0"/>
              <a:t>Shangri-la BKK  		Conrad Hotel BKK	</a:t>
            </a:r>
          </a:p>
          <a:p>
            <a:r>
              <a:rPr lang="en-US" sz="1800" dirty="0" smtClean="0"/>
              <a:t>Berjaya Hotel K-L		Ritz/Marriott K-L		Shangri-la K-L</a:t>
            </a:r>
          </a:p>
          <a:p>
            <a:r>
              <a:rPr lang="en-US" sz="1800" dirty="0" smtClean="0"/>
              <a:t>Sunway K-L			Renaissance K-L                 </a:t>
            </a:r>
          </a:p>
          <a:p>
            <a:r>
              <a:rPr lang="en-US" sz="1800" dirty="0" smtClean="0"/>
              <a:t>Grand </a:t>
            </a:r>
            <a:r>
              <a:rPr lang="en-US" sz="1800" dirty="0" err="1" smtClean="0"/>
              <a:t>Copthorne</a:t>
            </a:r>
            <a:r>
              <a:rPr lang="en-US" sz="1800" dirty="0" smtClean="0"/>
              <a:t> SIN		</a:t>
            </a:r>
            <a:r>
              <a:rPr lang="en-US" sz="1800" dirty="0" err="1" smtClean="0"/>
              <a:t>Suntec</a:t>
            </a:r>
            <a:r>
              <a:rPr lang="en-US" sz="1800" dirty="0" smtClean="0"/>
              <a:t> SIN		Shangri-la SIN</a:t>
            </a:r>
            <a:r>
              <a:rPr lang="en-US" dirty="0" smtClean="0"/>
              <a:t/>
            </a:r>
            <a:br>
              <a:rPr lang="en-US" dirty="0" smtClean="0"/>
            </a:br>
            <a:r>
              <a:rPr lang="en-US" dirty="0" smtClean="0"/>
              <a:t>	</a:t>
            </a:r>
            <a:r>
              <a:rPr lang="en-US" sz="1800" dirty="0" smtClean="0"/>
              <a:t>Potential choices to be reported later</a:t>
            </a:r>
            <a:endParaRPr lang="en-US" dirty="0" smtClean="0"/>
          </a:p>
          <a:p>
            <a:r>
              <a:rPr lang="en-US" dirty="0" smtClean="0"/>
              <a:t>US venues: New Orleans, Denver, Salt Lake City, Orlando, Seattle, etc.</a:t>
            </a:r>
          </a:p>
          <a:p>
            <a:r>
              <a:rPr lang="en-US" dirty="0" smtClean="0"/>
              <a:t>Other NA venues: Vancouver, Toronto, Montreal</a:t>
            </a:r>
          </a:p>
          <a:p>
            <a:r>
              <a:rPr lang="en-US" dirty="0" smtClean="0"/>
              <a:t>European venues: Berlin, Copenhagen, Barcelona, Prague, London, Geneva, </a:t>
            </a:r>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Monday– </a:t>
            </a:r>
            <a:br>
              <a:rPr lang="en-US" sz="3200" dirty="0" smtClean="0"/>
            </a:br>
            <a:r>
              <a:rPr lang="en-US" sz="3200" dirty="0" smtClean="0"/>
              <a:t>802.11 Opening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M3.5 Meeting Room Locations</a:t>
            </a:r>
          </a:p>
        </p:txBody>
      </p:sp>
      <p:sp>
        <p:nvSpPr>
          <p:cNvPr id="10243" name="Date Placeholder 3"/>
          <p:cNvSpPr>
            <a:spLocks noGrp="1"/>
          </p:cNvSpPr>
          <p:nvPr>
            <p:ph type="dt" sz="quarter" idx="10"/>
          </p:nvPr>
        </p:nvSpPr>
        <p:spPr>
          <a:noFill/>
        </p:spPr>
        <p:txBody>
          <a:bodyPr/>
          <a:lstStyle/>
          <a:p>
            <a:r>
              <a:rPr lang="en-US" smtClean="0"/>
              <a:t>May 2014</a:t>
            </a:r>
            <a:endParaRPr lang="en-US" smtClean="0"/>
          </a:p>
        </p:txBody>
      </p:sp>
      <p:sp>
        <p:nvSpPr>
          <p:cNvPr id="10244" name="Footer Placeholder 4"/>
          <p:cNvSpPr>
            <a:spLocks noGrp="1"/>
          </p:cNvSpPr>
          <p:nvPr>
            <p:ph type="ftr" sz="quarter" idx="11"/>
          </p:nvPr>
        </p:nvSpPr>
        <p:spPr>
          <a:noFill/>
        </p:spPr>
        <p:txBody>
          <a:bodyPr/>
          <a:lstStyle/>
          <a:p>
            <a:r>
              <a:rPr lang="en-US" smtClean="0"/>
              <a:t>Jon Rosdahl (CSR)</a:t>
            </a:r>
            <a:endParaRPr lang="en-US" smtClean="0"/>
          </a:p>
        </p:txBody>
      </p:sp>
      <p:sp>
        <p:nvSpPr>
          <p:cNvPr id="10245" name="Slide Number Placeholder 5"/>
          <p:cNvSpPr>
            <a:spLocks noGrp="1"/>
          </p:cNvSpPr>
          <p:nvPr>
            <p:ph type="sldNum" sz="quarter" idx="12"/>
          </p:nvPr>
        </p:nvSpPr>
        <p:spPr>
          <a:noFill/>
        </p:spPr>
        <p:txBody>
          <a:bodyPr/>
          <a:lstStyle/>
          <a:p>
            <a:r>
              <a:rPr lang="en-US"/>
              <a:t>Slide </a:t>
            </a:r>
            <a:fld id="{3B5C58B0-409B-414D-AB6F-19EB0C17CA5C}" type="slidenum">
              <a:rPr lang="en-US"/>
              <a:pPr/>
              <a:t>4</a:t>
            </a:fld>
            <a:endParaRPr lang="en-US"/>
          </a:p>
        </p:txBody>
      </p:sp>
      <p:pic>
        <p:nvPicPr>
          <p:cNvPr id="10246" name="Picture 7"/>
          <p:cNvPicPr>
            <a:picLocks noChangeAspect="1"/>
          </p:cNvPicPr>
          <p:nvPr/>
        </p:nvPicPr>
        <p:blipFill>
          <a:blip r:embed="rId2" cstate="print"/>
          <a:srcRect/>
          <a:stretch>
            <a:fillRect/>
          </a:stretch>
        </p:blipFill>
        <p:spPr bwMode="auto">
          <a:xfrm>
            <a:off x="585788" y="1524000"/>
            <a:ext cx="7972425" cy="4724400"/>
          </a:xfrm>
          <a:prstGeom prst="rect">
            <a:avLst/>
          </a:prstGeom>
          <a:noFill/>
          <a:ln w="9525">
            <a:noFill/>
            <a:miter lim="800000"/>
            <a:headEnd/>
            <a:tailEnd/>
          </a:ln>
        </p:spPr>
      </p:pic>
      <p:sp>
        <p:nvSpPr>
          <p:cNvPr id="10247" name="Rounded Rectangle 1"/>
          <p:cNvSpPr>
            <a:spLocks noChangeArrowheads="1"/>
          </p:cNvSpPr>
          <p:nvPr/>
        </p:nvSpPr>
        <p:spPr bwMode="auto">
          <a:xfrm>
            <a:off x="990600" y="1981200"/>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r>
              <a:rPr lang="en-GB" sz="1200"/>
              <a:t>JTC1</a:t>
            </a:r>
            <a:endParaRPr lang="en-GB"/>
          </a:p>
        </p:txBody>
      </p:sp>
      <p:sp>
        <p:nvSpPr>
          <p:cNvPr id="10248" name="Rounded Rectangle 7"/>
          <p:cNvSpPr>
            <a:spLocks noChangeArrowheads="1"/>
          </p:cNvSpPr>
          <p:nvPr/>
        </p:nvSpPr>
        <p:spPr bwMode="auto">
          <a:xfrm>
            <a:off x="6172200" y="3028950"/>
            <a:ext cx="636588" cy="78105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49" name="Rounded Rectangle 8"/>
          <p:cNvSpPr>
            <a:spLocks noChangeArrowheads="1"/>
          </p:cNvSpPr>
          <p:nvPr/>
        </p:nvSpPr>
        <p:spPr bwMode="auto">
          <a:xfrm>
            <a:off x="6842125" y="2943225"/>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0" name="Rounded Rectangle 9"/>
          <p:cNvSpPr>
            <a:spLocks noChangeArrowheads="1"/>
          </p:cNvSpPr>
          <p:nvPr/>
        </p:nvSpPr>
        <p:spPr bwMode="auto">
          <a:xfrm>
            <a:off x="5029200" y="4138613"/>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1" name="Rounded Rectangle 10"/>
          <p:cNvSpPr>
            <a:spLocks noChangeArrowheads="1"/>
          </p:cNvSpPr>
          <p:nvPr/>
        </p:nvSpPr>
        <p:spPr bwMode="auto">
          <a:xfrm>
            <a:off x="5022850" y="3636963"/>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2" name="Rounded Rectangle 11"/>
          <p:cNvSpPr>
            <a:spLocks noChangeArrowheads="1"/>
          </p:cNvSpPr>
          <p:nvPr/>
        </p:nvSpPr>
        <p:spPr bwMode="auto">
          <a:xfrm>
            <a:off x="5022850" y="3028950"/>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3" name="Rounded Rectangle 14"/>
          <p:cNvSpPr>
            <a:spLocks noChangeArrowheads="1"/>
          </p:cNvSpPr>
          <p:nvPr/>
        </p:nvSpPr>
        <p:spPr bwMode="auto">
          <a:xfrm>
            <a:off x="6553200" y="5192713"/>
            <a:ext cx="255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M3.6 Next Meeting – China Interim</a:t>
            </a:r>
          </a:p>
        </p:txBody>
      </p:sp>
      <p:sp>
        <p:nvSpPr>
          <p:cNvPr id="3" name="Content Placeholder 2"/>
          <p:cNvSpPr>
            <a:spLocks noGrp="1"/>
          </p:cNvSpPr>
          <p:nvPr>
            <p:ph idx="1"/>
          </p:nvPr>
        </p:nvSpPr>
        <p:spPr/>
        <p:txBody>
          <a:bodyPr/>
          <a:lstStyle/>
          <a:p>
            <a:pPr>
              <a:defRPr/>
            </a:pPr>
            <a:r>
              <a:rPr lang="en-GB" dirty="0" smtClean="0"/>
              <a:t>May 21-22, China Interim, New Century Hotel, Beijing, China</a:t>
            </a:r>
          </a:p>
          <a:p>
            <a:pPr lvl="1">
              <a:defRPr/>
            </a:pPr>
            <a:r>
              <a:rPr lang="en-GB" dirty="0" smtClean="0"/>
              <a:t>Meeting Registration and Hotel Registration – Open</a:t>
            </a:r>
          </a:p>
          <a:p>
            <a:pPr>
              <a:defRPr/>
            </a:pPr>
            <a:endParaRPr lang="en-GB" dirty="0"/>
          </a:p>
          <a:p>
            <a:pPr lvl="1">
              <a:defRPr/>
            </a:pPr>
            <a:endParaRPr lang="en-GB" dirty="0"/>
          </a:p>
          <a:p>
            <a:pPr marL="0" indent="0">
              <a:buFontTx/>
              <a:buNone/>
              <a:defRPr/>
            </a:pPr>
            <a:r>
              <a:rPr lang="en-GB" dirty="0" smtClean="0"/>
              <a:t>For information and registration links, see </a:t>
            </a:r>
            <a:r>
              <a:rPr lang="en-US" dirty="0" smtClean="0">
                <a:hlinkClick r:id="rId2"/>
              </a:rPr>
              <a:t>http://www.ieee802.org/11/Meetings/Meeting_Plan.html</a:t>
            </a:r>
            <a:endParaRPr lang="en-US" dirty="0" smtClean="0"/>
          </a:p>
          <a:p>
            <a:pPr marL="0" indent="0">
              <a:buFontTx/>
              <a:buNone/>
              <a:defRPr/>
            </a:pPr>
            <a:endParaRPr lang="en-GB" dirty="0"/>
          </a:p>
        </p:txBody>
      </p:sp>
      <p:sp>
        <p:nvSpPr>
          <p:cNvPr id="12292" name="Date Placeholder 3"/>
          <p:cNvSpPr>
            <a:spLocks noGrp="1"/>
          </p:cNvSpPr>
          <p:nvPr>
            <p:ph type="dt" sz="quarter" idx="10"/>
          </p:nvPr>
        </p:nvSpPr>
        <p:spPr>
          <a:noFill/>
        </p:spPr>
        <p:txBody>
          <a:bodyPr/>
          <a:lstStyle/>
          <a:p>
            <a:r>
              <a:rPr lang="en-US" smtClean="0"/>
              <a:t>May 2014</a:t>
            </a:r>
            <a:endParaRPr lang="en-US" smtClean="0"/>
          </a:p>
        </p:txBody>
      </p:sp>
      <p:sp>
        <p:nvSpPr>
          <p:cNvPr id="12293" name="Footer Placeholder 4"/>
          <p:cNvSpPr>
            <a:spLocks noGrp="1"/>
          </p:cNvSpPr>
          <p:nvPr>
            <p:ph type="ftr" sz="quarter" idx="11"/>
          </p:nvPr>
        </p:nvSpPr>
        <p:spPr>
          <a:noFill/>
        </p:spPr>
        <p:txBody>
          <a:bodyPr/>
          <a:lstStyle/>
          <a:p>
            <a:r>
              <a:rPr lang="en-US" smtClean="0"/>
              <a:t>Jon Rosdahl (CSR)</a:t>
            </a:r>
            <a:endParaRPr lang="en-US" smtClean="0"/>
          </a:p>
        </p:txBody>
      </p:sp>
      <p:sp>
        <p:nvSpPr>
          <p:cNvPr id="12294" name="Slide Number Placeholder 5"/>
          <p:cNvSpPr>
            <a:spLocks noGrp="1"/>
          </p:cNvSpPr>
          <p:nvPr>
            <p:ph type="sldNum" sz="quarter" idx="12"/>
          </p:nvPr>
        </p:nvSpPr>
        <p:spPr>
          <a:noFill/>
        </p:spPr>
        <p:txBody>
          <a:bodyPr/>
          <a:lstStyle/>
          <a:p>
            <a:r>
              <a:rPr lang="en-US"/>
              <a:t>Slide </a:t>
            </a:r>
            <a:fld id="{CFBAA8FB-D249-4152-AEB6-E5ABFA7763BC}"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M3.6 Next Meeting</a:t>
            </a:r>
            <a:br>
              <a:rPr lang="en-GB" smtClean="0"/>
            </a:br>
            <a:r>
              <a:rPr lang="en-GB" smtClean="0"/>
              <a:t>IEEE 802 Plenary session - July 2014</a:t>
            </a:r>
          </a:p>
        </p:txBody>
      </p:sp>
      <p:sp>
        <p:nvSpPr>
          <p:cNvPr id="13315" name="Content Placeholder 2"/>
          <p:cNvSpPr>
            <a:spLocks noGrp="1"/>
          </p:cNvSpPr>
          <p:nvPr>
            <p:ph idx="1"/>
          </p:nvPr>
        </p:nvSpPr>
        <p:spPr>
          <a:xfrm>
            <a:off x="685800" y="1752600"/>
            <a:ext cx="7772400" cy="4724400"/>
          </a:xfrm>
        </p:spPr>
        <p:txBody>
          <a:bodyPr/>
          <a:lstStyle/>
          <a:p>
            <a:r>
              <a:rPr lang="en-GB" dirty="0" smtClean="0"/>
              <a:t>July 13-18, 2014</a:t>
            </a:r>
          </a:p>
          <a:p>
            <a:r>
              <a:rPr lang="en-GB" dirty="0" smtClean="0"/>
              <a:t>Manchester Grand Hyatt in San Diego, CA USA.</a:t>
            </a:r>
          </a:p>
          <a:p>
            <a:r>
              <a:rPr lang="en-GB" dirty="0" smtClean="0"/>
              <a:t>Meeting and Hotel registration are open.</a:t>
            </a:r>
          </a:p>
          <a:p>
            <a:r>
              <a:rPr lang="en-GB" dirty="0" smtClean="0"/>
              <a:t>Event Information Site: </a:t>
            </a:r>
            <a:r>
              <a:rPr lang="en-GB" u="sng" dirty="0" smtClean="0">
                <a:hlinkClick r:id="rId2"/>
              </a:rPr>
              <a:t>http://802world.org/plenary</a:t>
            </a:r>
            <a:endParaRPr lang="en-GB" u="sng" dirty="0" smtClean="0"/>
          </a:p>
          <a:p>
            <a:r>
              <a:rPr lang="en-GB" dirty="0" smtClean="0">
                <a:hlinkClick r:id="rId3"/>
              </a:rPr>
              <a:t>Meeting registration</a:t>
            </a:r>
            <a:endParaRPr lang="en-GB" dirty="0" smtClean="0"/>
          </a:p>
          <a:p>
            <a:r>
              <a:rPr lang="en-GB" dirty="0" smtClean="0">
                <a:hlinkClick r:id="rId4"/>
              </a:rPr>
              <a:t>Hotel reservation</a:t>
            </a:r>
            <a:endParaRPr lang="en-GB" dirty="0" smtClean="0"/>
          </a:p>
          <a:p>
            <a:r>
              <a:rPr lang="en-GB" dirty="0" smtClean="0"/>
              <a:t>Registration (staying at Hyatt): </a:t>
            </a:r>
          </a:p>
          <a:p>
            <a:pPr lvl="1"/>
            <a:r>
              <a:rPr lang="en-GB" dirty="0" smtClean="0"/>
              <a:t>Early - $800($500), </a:t>
            </a:r>
          </a:p>
          <a:p>
            <a:pPr lvl="1"/>
            <a:r>
              <a:rPr lang="en-GB" dirty="0" smtClean="0"/>
              <a:t>Standard – $900 ($600), </a:t>
            </a:r>
          </a:p>
          <a:p>
            <a:pPr lvl="1"/>
            <a:r>
              <a:rPr lang="en-GB" dirty="0" smtClean="0"/>
              <a:t>On-site - $1100 ($800)</a:t>
            </a:r>
          </a:p>
          <a:p>
            <a:r>
              <a:rPr lang="en-GB" dirty="0" smtClean="0"/>
              <a:t>Hotel rate: $189 + taxes</a:t>
            </a:r>
          </a:p>
        </p:txBody>
      </p:sp>
      <p:sp>
        <p:nvSpPr>
          <p:cNvPr id="13316" name="Date Placeholder 3"/>
          <p:cNvSpPr>
            <a:spLocks noGrp="1"/>
          </p:cNvSpPr>
          <p:nvPr>
            <p:ph type="dt" sz="quarter" idx="10"/>
          </p:nvPr>
        </p:nvSpPr>
        <p:spPr>
          <a:noFill/>
        </p:spPr>
        <p:txBody>
          <a:bodyPr/>
          <a:lstStyle/>
          <a:p>
            <a:r>
              <a:rPr lang="en-US" smtClean="0"/>
              <a:t>May 2014</a:t>
            </a:r>
            <a:endParaRPr lang="en-US" smtClean="0"/>
          </a:p>
        </p:txBody>
      </p:sp>
      <p:sp>
        <p:nvSpPr>
          <p:cNvPr id="13317" name="Footer Placeholder 4"/>
          <p:cNvSpPr>
            <a:spLocks noGrp="1"/>
          </p:cNvSpPr>
          <p:nvPr>
            <p:ph type="ftr" sz="quarter" idx="11"/>
          </p:nvPr>
        </p:nvSpPr>
        <p:spPr>
          <a:noFill/>
        </p:spPr>
        <p:txBody>
          <a:bodyPr/>
          <a:lstStyle/>
          <a:p>
            <a:r>
              <a:rPr lang="en-US" smtClean="0"/>
              <a:t>Jon Rosdahl (CSR)</a:t>
            </a:r>
            <a:endParaRPr lang="en-US" smtClean="0"/>
          </a:p>
        </p:txBody>
      </p:sp>
      <p:sp>
        <p:nvSpPr>
          <p:cNvPr id="13318" name="Slide Number Placeholder 5"/>
          <p:cNvSpPr>
            <a:spLocks noGrp="1"/>
          </p:cNvSpPr>
          <p:nvPr>
            <p:ph type="sldNum" sz="quarter" idx="12"/>
          </p:nvPr>
        </p:nvSpPr>
        <p:spPr>
          <a:noFill/>
        </p:spPr>
        <p:txBody>
          <a:bodyPr/>
          <a:lstStyle/>
          <a:p>
            <a:r>
              <a:rPr lang="en-US"/>
              <a:t>Slide </a:t>
            </a:r>
            <a:fld id="{02996B2A-52C6-4FCF-8D13-5C737CB358C5}"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M3.7 Meeting Registration</a:t>
            </a:r>
          </a:p>
        </p:txBody>
      </p:sp>
      <p:sp>
        <p:nvSpPr>
          <p:cNvPr id="14340" name="Date Placeholder 3"/>
          <p:cNvSpPr>
            <a:spLocks noGrp="1"/>
          </p:cNvSpPr>
          <p:nvPr>
            <p:ph type="dt" sz="half" idx="10"/>
          </p:nvPr>
        </p:nvSpPr>
        <p:spPr>
          <a:noFill/>
        </p:spPr>
        <p:txBody>
          <a:bodyPr/>
          <a:lstStyle/>
          <a:p>
            <a:r>
              <a:rPr lang="en-US" smtClean="0"/>
              <a:t>May 2014</a:t>
            </a:r>
            <a:endParaRPr lang="en-US" smtClean="0"/>
          </a:p>
        </p:txBody>
      </p:sp>
      <p:sp>
        <p:nvSpPr>
          <p:cNvPr id="14341" name="Footer Placeholder 4"/>
          <p:cNvSpPr>
            <a:spLocks noGrp="1"/>
          </p:cNvSpPr>
          <p:nvPr>
            <p:ph type="ftr" sz="quarter" idx="11"/>
          </p:nvPr>
        </p:nvSpPr>
        <p:spPr>
          <a:noFill/>
        </p:spPr>
        <p:txBody>
          <a:bodyPr/>
          <a:lstStyle/>
          <a:p>
            <a:r>
              <a:rPr lang="en-US" smtClean="0"/>
              <a:t>Jon Rosdahl (CSR)</a:t>
            </a:r>
            <a:endParaRPr lang="en-US" smtClean="0"/>
          </a:p>
        </p:txBody>
      </p:sp>
      <p:sp>
        <p:nvSpPr>
          <p:cNvPr id="14342" name="Slide Number Placeholder 5"/>
          <p:cNvSpPr>
            <a:spLocks noGrp="1"/>
          </p:cNvSpPr>
          <p:nvPr>
            <p:ph type="sldNum" sz="quarter" idx="12"/>
          </p:nvPr>
        </p:nvSpPr>
        <p:spPr>
          <a:noFill/>
        </p:spPr>
        <p:txBody>
          <a:bodyPr/>
          <a:lstStyle/>
          <a:p>
            <a:r>
              <a:rPr lang="en-US"/>
              <a:t>Slide </a:t>
            </a:r>
            <a:fld id="{06F01DFC-54E8-4F8C-A330-894B5A1FB9AA}" type="slidenum">
              <a:rPr lang="en-US"/>
              <a:pPr/>
              <a:t>7</a:t>
            </a:fld>
            <a:endParaRPr lang="en-US"/>
          </a:p>
        </p:txBody>
      </p:sp>
      <p:pic>
        <p:nvPicPr>
          <p:cNvPr id="15362" name="Picture 2"/>
          <p:cNvPicPr>
            <a:picLocks noChangeAspect="1" noChangeArrowheads="1"/>
          </p:cNvPicPr>
          <p:nvPr/>
        </p:nvPicPr>
        <p:blipFill>
          <a:blip r:embed="rId2" cstate="print"/>
          <a:srcRect l="38667" t="37333" r="21333" b="25600"/>
          <a:stretch>
            <a:fillRect/>
          </a:stretch>
        </p:blipFill>
        <p:spPr bwMode="auto">
          <a:xfrm>
            <a:off x="1752600" y="1600200"/>
            <a:ext cx="5486162" cy="3177421"/>
          </a:xfrm>
          <a:prstGeom prst="rect">
            <a:avLst/>
          </a:prstGeom>
          <a:noFill/>
          <a:ln w="9525">
            <a:noFill/>
            <a:miter lim="800000"/>
            <a:headEnd/>
            <a:tailEnd/>
          </a:ln>
        </p:spPr>
      </p:pic>
      <p:sp>
        <p:nvSpPr>
          <p:cNvPr id="10" name="Content Placeholder 9"/>
          <p:cNvSpPr>
            <a:spLocks noGrp="1"/>
          </p:cNvSpPr>
          <p:nvPr>
            <p:ph idx="1"/>
          </p:nvPr>
        </p:nvSpPr>
        <p:spPr>
          <a:xfrm>
            <a:off x="685800" y="6019800"/>
            <a:ext cx="7010400" cy="381000"/>
          </a:xfrm>
        </p:spPr>
        <p:txBody>
          <a:bodyPr/>
          <a:lstStyle/>
          <a:p>
            <a:r>
              <a:rPr lang="en-US" sz="1800" dirty="0" smtClean="0"/>
              <a:t>As of 11 May 2014</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smtClean="0"/>
              <a:t>May 2014</a:t>
            </a:r>
            <a:endParaRPr lang="en-US" smtClean="0"/>
          </a:p>
        </p:txBody>
      </p:sp>
      <p:sp>
        <p:nvSpPr>
          <p:cNvPr id="15363" name="Footer Placeholder 4"/>
          <p:cNvSpPr>
            <a:spLocks noGrp="1"/>
          </p:cNvSpPr>
          <p:nvPr>
            <p:ph type="ftr" sz="quarter" idx="11"/>
          </p:nvPr>
        </p:nvSpPr>
        <p:spPr>
          <a:noFill/>
        </p:spPr>
        <p:txBody>
          <a:bodyPr/>
          <a:lstStyle/>
          <a:p>
            <a:r>
              <a:rPr lang="en-US" smtClean="0"/>
              <a:t>Jon Rosdahl (CSR)</a:t>
            </a:r>
            <a:endParaRPr lang="en-US" smtClean="0"/>
          </a:p>
        </p:txBody>
      </p:sp>
      <p:sp>
        <p:nvSpPr>
          <p:cNvPr id="15364" name="Slide Number Placeholder 5"/>
          <p:cNvSpPr>
            <a:spLocks noGrp="1"/>
          </p:cNvSpPr>
          <p:nvPr>
            <p:ph type="sldNum" sz="quarter" idx="12"/>
          </p:nvPr>
        </p:nvSpPr>
        <p:spPr>
          <a:noFill/>
        </p:spPr>
        <p:txBody>
          <a:bodyPr/>
          <a:lstStyle/>
          <a:p>
            <a:r>
              <a:rPr lang="en-US"/>
              <a:t>Slide </a:t>
            </a:r>
            <a:fld id="{B2DB6261-9B22-4953-833F-38AD9030EEEE}" type="slidenum">
              <a:rPr lang="en-US"/>
              <a:pPr/>
              <a:t>8</a:t>
            </a:fld>
            <a:endParaRPr lang="en-US"/>
          </a:p>
        </p:txBody>
      </p:sp>
      <p:sp>
        <p:nvSpPr>
          <p:cNvPr id="15365" name="Rectangle 2"/>
          <p:cNvSpPr>
            <a:spLocks noGrp="1" noChangeArrowheads="1"/>
          </p:cNvSpPr>
          <p:nvPr>
            <p:ph type="title"/>
          </p:nvPr>
        </p:nvSpPr>
        <p:spPr>
          <a:xfrm>
            <a:off x="685800" y="685800"/>
            <a:ext cx="7772400" cy="457200"/>
          </a:xfrm>
        </p:spPr>
        <p:txBody>
          <a:bodyPr/>
          <a:lstStyle/>
          <a:p>
            <a:r>
              <a:rPr lang="en-GB" dirty="0" smtClean="0"/>
              <a:t>M3.8 Recording Attendance</a:t>
            </a:r>
          </a:p>
        </p:txBody>
      </p:sp>
      <p:sp>
        <p:nvSpPr>
          <p:cNvPr id="15366" name="Rectangle 3"/>
          <p:cNvSpPr>
            <a:spLocks noGrp="1" noChangeArrowheads="1"/>
          </p:cNvSpPr>
          <p:nvPr>
            <p:ph type="body" idx="1"/>
          </p:nvPr>
        </p:nvSpPr>
        <p:spPr>
          <a:xfrm>
            <a:off x="228600" y="1295400"/>
            <a:ext cx="8686800" cy="5105400"/>
          </a:xfrm>
        </p:spPr>
        <p:txBody>
          <a:bodyPr/>
          <a:lstStyle/>
          <a:p>
            <a:pPr>
              <a:lnSpc>
                <a:spcPct val="90000"/>
              </a:lnSpc>
            </a:pPr>
            <a:r>
              <a:rPr lang="en-GB" sz="2000" dirty="0" smtClean="0"/>
              <a:t>It is a </a:t>
            </a:r>
            <a:r>
              <a:rPr lang="en-GB" sz="2000" dirty="0" smtClean="0">
                <a:solidFill>
                  <a:srgbClr val="FF3300"/>
                </a:solidFill>
              </a:rPr>
              <a:t>requirement</a:t>
            </a:r>
            <a:r>
              <a:rPr lang="en-GB" sz="2000" dirty="0" smtClean="0"/>
              <a:t> that attendees record their participation at an 802.11 session and declare their affiliation.  This record is usually made using the IMAT attendance system.</a:t>
            </a:r>
          </a:p>
          <a:p>
            <a:pPr lvl="1">
              <a:lnSpc>
                <a:spcPct val="90000"/>
              </a:lnSpc>
            </a:pPr>
            <a:r>
              <a:rPr lang="en-GB" sz="1800" dirty="0" smtClean="0"/>
              <a:t>If you wish to participate without recording attendance,  send an email per session to the WG 1</a:t>
            </a:r>
            <a:r>
              <a:rPr lang="en-GB" sz="1800" baseline="30000" dirty="0" smtClean="0"/>
              <a:t>st</a:t>
            </a:r>
            <a:r>
              <a:rPr lang="en-GB" sz="1800" dirty="0" smtClean="0"/>
              <a:t> vice chair declaring your participation and affiliation.   </a:t>
            </a:r>
          </a:p>
          <a:p>
            <a:pPr lvl="2">
              <a:lnSpc>
                <a:spcPct val="90000"/>
              </a:lnSpc>
            </a:pPr>
            <a:r>
              <a:rPr lang="en-GB" sz="1600" dirty="0" smtClean="0"/>
              <a:t>However, You cannot gain or maintain 802.11 voting membership using this method.</a:t>
            </a:r>
          </a:p>
          <a:p>
            <a:pPr>
              <a:lnSpc>
                <a:spcPct val="90000"/>
              </a:lnSpc>
            </a:pPr>
            <a:r>
              <a:rPr lang="en-GB" sz="2000" dirty="0" smtClean="0"/>
              <a:t>You must record 75% attendance of eligible 802.11 slots in a session for that session to count towards gaining or maintaining 802.11 voting membership</a:t>
            </a:r>
          </a:p>
          <a:p>
            <a:pPr lvl="1">
              <a:lnSpc>
                <a:spcPct val="90000"/>
              </a:lnSpc>
            </a:pPr>
            <a:r>
              <a:rPr lang="en-GB" sz="1800" dirty="0" smtClean="0"/>
              <a:t>You need a single IEEE-SA web account</a:t>
            </a:r>
          </a:p>
          <a:p>
            <a:pPr lvl="2">
              <a:lnSpc>
                <a:spcPct val="90000"/>
              </a:lnSpc>
            </a:pPr>
            <a:r>
              <a:rPr lang="en-GB" dirty="0" smtClean="0"/>
              <a:t>The IEEE SA web account requires a working email address</a:t>
            </a:r>
          </a:p>
          <a:p>
            <a:pPr lvl="2">
              <a:lnSpc>
                <a:spcPct val="90000"/>
              </a:lnSpc>
            </a:pPr>
            <a:r>
              <a:rPr lang="en-GB" dirty="0" smtClean="0"/>
              <a:t>do not remove your email address from the account</a:t>
            </a:r>
          </a:p>
          <a:p>
            <a:pPr lvl="1">
              <a:lnSpc>
                <a:spcPct val="90000"/>
              </a:lnSpc>
            </a:pPr>
            <a:r>
              <a:rPr lang="en-GB" sz="1800" dirty="0" smtClean="0"/>
              <a:t>Use the email address associated with that web account when registering attendance</a:t>
            </a:r>
          </a:p>
          <a:p>
            <a:pPr lvl="2">
              <a:lnSpc>
                <a:spcPct val="90000"/>
              </a:lnSpc>
            </a:pPr>
            <a:r>
              <a:rPr lang="en-GB" dirty="0" smtClean="0"/>
              <a:t>If you change email addresses, update the web account,  don’t create a new web account, or your membership status may not be calculated properly.</a:t>
            </a:r>
          </a:p>
          <a:p>
            <a:pPr lvl="2">
              <a:lnSpc>
                <a:spcPct val="90000"/>
              </a:lnSpc>
            </a:pPr>
            <a:endParaRPr lang="en-GB" dirty="0" smtClean="0"/>
          </a:p>
          <a:p>
            <a:pPr lvl="1">
              <a:lnSpc>
                <a:spcPct val="90000"/>
              </a:lnSpc>
            </a:pPr>
            <a:r>
              <a:rPr lang="en-GB" b="1" dirty="0" smtClean="0"/>
              <a:t>Record attendance using this URL</a:t>
            </a:r>
            <a:r>
              <a:rPr lang="en-GB" dirty="0" smtClean="0"/>
              <a:t>:    </a:t>
            </a:r>
            <a:r>
              <a:rPr lang="en-GB" dirty="0" smtClean="0">
                <a:solidFill>
                  <a:srgbClr val="FF0000"/>
                </a:solidFill>
                <a:hlinkClick r:id="rId3"/>
              </a:rPr>
              <a:t>https://imat.ieee.org/attendance</a:t>
            </a:r>
            <a:endParaRPr lang="en-GB"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2000" t="12800" r="13333" b="21333"/>
          <a:stretch>
            <a:fillRect/>
          </a:stretch>
        </p:blipFill>
        <p:spPr bwMode="auto">
          <a:xfrm>
            <a:off x="152400" y="2286000"/>
            <a:ext cx="8686800" cy="4114800"/>
          </a:xfrm>
          <a:prstGeom prst="rect">
            <a:avLst/>
          </a:prstGeom>
          <a:noFill/>
          <a:ln w="9525">
            <a:noFill/>
            <a:miter lim="800000"/>
            <a:headEnd/>
            <a:tailEnd/>
          </a:ln>
        </p:spPr>
      </p:pic>
      <p:sp>
        <p:nvSpPr>
          <p:cNvPr id="17410" name="Date Placeholder 4"/>
          <p:cNvSpPr>
            <a:spLocks noGrp="1"/>
          </p:cNvSpPr>
          <p:nvPr>
            <p:ph type="dt" sz="quarter" idx="10"/>
          </p:nvPr>
        </p:nvSpPr>
        <p:spPr>
          <a:noFill/>
        </p:spPr>
        <p:txBody>
          <a:bodyPr/>
          <a:lstStyle/>
          <a:p>
            <a:r>
              <a:rPr lang="en-US" smtClean="0"/>
              <a:t>May 2014</a:t>
            </a:r>
            <a:endParaRPr lang="en-US" smtClean="0"/>
          </a:p>
        </p:txBody>
      </p:sp>
      <p:sp>
        <p:nvSpPr>
          <p:cNvPr id="17411" name="Footer Placeholder 5"/>
          <p:cNvSpPr>
            <a:spLocks noGrp="1"/>
          </p:cNvSpPr>
          <p:nvPr>
            <p:ph type="ftr" sz="quarter" idx="11"/>
          </p:nvPr>
        </p:nvSpPr>
        <p:spPr>
          <a:noFill/>
        </p:spPr>
        <p:txBody>
          <a:bodyPr/>
          <a:lstStyle/>
          <a:p>
            <a:r>
              <a:rPr lang="en-US" smtClean="0"/>
              <a:t>Jon Rosdahl (CSR)</a:t>
            </a:r>
            <a:endParaRPr lang="en-US" smtClean="0"/>
          </a:p>
        </p:txBody>
      </p:sp>
      <p:sp>
        <p:nvSpPr>
          <p:cNvPr id="17412" name="Slide Number Placeholder 6"/>
          <p:cNvSpPr>
            <a:spLocks noGrp="1"/>
          </p:cNvSpPr>
          <p:nvPr>
            <p:ph type="sldNum" sz="quarter" idx="12"/>
          </p:nvPr>
        </p:nvSpPr>
        <p:spPr>
          <a:noFill/>
        </p:spPr>
        <p:txBody>
          <a:bodyPr/>
          <a:lstStyle/>
          <a:p>
            <a:r>
              <a:rPr lang="en-US"/>
              <a:t>Slide </a:t>
            </a:r>
            <a:fld id="{7E7A85C7-D724-4219-B3B4-64A4F293FBF8}" type="slidenum">
              <a:rPr lang="en-US"/>
              <a:pPr/>
              <a:t>9</a:t>
            </a:fld>
            <a:endParaRPr lang="en-US"/>
          </a:p>
        </p:txBody>
      </p:sp>
      <p:sp>
        <p:nvSpPr>
          <p:cNvPr id="17413" name="Rectangle 2"/>
          <p:cNvSpPr>
            <a:spLocks noGrp="1" noChangeArrowheads="1"/>
          </p:cNvSpPr>
          <p:nvPr>
            <p:ph type="title"/>
          </p:nvPr>
        </p:nvSpPr>
        <p:spPr>
          <a:xfrm>
            <a:off x="152400" y="747713"/>
            <a:ext cx="2590800" cy="1081087"/>
          </a:xfrm>
        </p:spPr>
        <p:txBody>
          <a:bodyPr/>
          <a:lstStyle/>
          <a:p>
            <a:r>
              <a:rPr lang="en-GB" sz="2800" dirty="0" smtClean="0"/>
              <a:t>M3.8 Session graphic – May 2014</a:t>
            </a:r>
          </a:p>
        </p:txBody>
      </p:sp>
      <p:sp>
        <p:nvSpPr>
          <p:cNvPr id="17414" name="Rectangle 2298"/>
          <p:cNvSpPr>
            <a:spLocks noGrp="1" noChangeArrowheads="1"/>
          </p:cNvSpPr>
          <p:nvPr>
            <p:ph type="body" sz="half" idx="1"/>
          </p:nvPr>
        </p:nvSpPr>
        <p:spPr>
          <a:xfrm>
            <a:off x="2719388" y="746125"/>
            <a:ext cx="6424612" cy="1387475"/>
          </a:xfrm>
        </p:spPr>
        <p:txBody>
          <a:bodyPr/>
          <a:lstStyle/>
          <a:p>
            <a:pPr>
              <a:lnSpc>
                <a:spcPct val="80000"/>
              </a:lnSpc>
            </a:pPr>
            <a:r>
              <a:rPr lang="en-GB" sz="1800" dirty="0" smtClean="0"/>
              <a:t>18 Normal slots</a:t>
            </a:r>
          </a:p>
          <a:p>
            <a:pPr>
              <a:lnSpc>
                <a:spcPct val="80000"/>
              </a:lnSpc>
            </a:pPr>
            <a:r>
              <a:rPr lang="en-GB" sz="1800" dirty="0" smtClean="0"/>
              <a:t>Extra slots: </a:t>
            </a:r>
            <a:r>
              <a:rPr lang="en-GB" sz="1400" dirty="0" smtClean="0"/>
              <a:t>Sunday CAC, Monday evening, Tuesday editor’s Meeting, Tuesday evening, Thursday CAC</a:t>
            </a:r>
          </a:p>
          <a:p>
            <a:pPr>
              <a:lnSpc>
                <a:spcPct val="80000"/>
              </a:lnSpc>
            </a:pPr>
            <a:r>
              <a:rPr lang="en-GB" sz="1800" dirty="0" smtClean="0"/>
              <a:t>75% attendance requires 14 slots attended</a:t>
            </a:r>
          </a:p>
          <a:p>
            <a:pPr>
              <a:lnSpc>
                <a:spcPct val="80000"/>
              </a:lnSpc>
            </a:pPr>
            <a:r>
              <a:rPr lang="en-GB" sz="1800" dirty="0" smtClean="0"/>
              <a:t>Closing plenary requires only 1 registration for 2 slot credit</a:t>
            </a:r>
          </a:p>
        </p:txBody>
      </p:sp>
      <p:sp>
        <p:nvSpPr>
          <p:cNvPr id="17415" name="Text Box 2301"/>
          <p:cNvSpPr txBox="1">
            <a:spLocks noChangeArrowheads="1"/>
          </p:cNvSpPr>
          <p:nvPr/>
        </p:nvSpPr>
        <p:spPr bwMode="auto">
          <a:xfrm>
            <a:off x="1752600" y="6491288"/>
            <a:ext cx="4343400" cy="366712"/>
          </a:xfrm>
          <a:prstGeom prst="rect">
            <a:avLst/>
          </a:prstGeom>
          <a:noFill/>
          <a:ln w="12700">
            <a:noFill/>
            <a:miter lim="800000"/>
            <a:headEnd type="none" w="sm" len="sm"/>
            <a:tailEnd type="none" w="sm" len="sm"/>
          </a:ln>
        </p:spPr>
        <p:txBody>
          <a:bodyPr>
            <a:spAutoFit/>
          </a:bodyPr>
          <a:lstStyle/>
          <a:p>
            <a:pPr>
              <a:spcBef>
                <a:spcPct val="50000"/>
              </a:spcBef>
            </a:pPr>
            <a:r>
              <a:rPr lang="en-GB" sz="1800" dirty="0"/>
              <a:t>Source: </a:t>
            </a:r>
            <a:r>
              <a:rPr lang="en-GB" sz="1800" dirty="0" smtClean="0"/>
              <a:t>11-14/0470r4</a:t>
            </a:r>
            <a:endParaRPr lang="en-GB" sz="1800" dirty="0"/>
          </a:p>
        </p:txBody>
      </p:sp>
      <p:sp>
        <p:nvSpPr>
          <p:cNvPr id="17416" name="Rectangle 2310"/>
          <p:cNvSpPr>
            <a:spLocks noChangeArrowheads="1"/>
          </p:cNvSpPr>
          <p:nvPr/>
        </p:nvSpPr>
        <p:spPr bwMode="auto">
          <a:xfrm>
            <a:off x="4400550" y="3886200"/>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17418" name="AutoShape 2292"/>
          <p:cNvSpPr>
            <a:spLocks noChangeArrowheads="1"/>
          </p:cNvSpPr>
          <p:nvPr/>
        </p:nvSpPr>
        <p:spPr bwMode="auto">
          <a:xfrm>
            <a:off x="228600" y="1981200"/>
            <a:ext cx="2286000" cy="311150"/>
          </a:xfrm>
          <a:prstGeom prst="wedgeRoundRectCallout">
            <a:avLst>
              <a:gd name="adj1" fmla="val 39879"/>
              <a:gd name="adj2" fmla="val 456986"/>
              <a:gd name="adj3" fmla="val 16667"/>
            </a:avLst>
          </a:prstGeom>
          <a:solidFill>
            <a:schemeClr val="accent1"/>
          </a:solidFill>
          <a:ln w="12700">
            <a:solidFill>
              <a:schemeClr val="tx1"/>
            </a:solidFill>
            <a:miter lim="800000"/>
            <a:headEnd type="none" w="sm" len="sm"/>
            <a:tailEnd type="none" w="sm" len="sm"/>
          </a:ln>
        </p:spPr>
        <p:txBody>
          <a:bodyPr/>
          <a:lstStyle/>
          <a:p>
            <a:pPr algn="ctr"/>
            <a:r>
              <a:rPr lang="en-GB" sz="1400" dirty="0"/>
              <a:t>Register once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13644</TotalTime>
  <Words>1126</Words>
  <Application>Microsoft Office PowerPoint</Application>
  <PresentationFormat>On-screen Show (4:3)</PresentationFormat>
  <Paragraphs>224</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802-11-Submission</vt:lpstr>
      <vt:lpstr>Document</vt:lpstr>
      <vt:lpstr>1st Vice Chair Report May 2014</vt:lpstr>
      <vt:lpstr>Abstract</vt:lpstr>
      <vt:lpstr>Monday–  802.11 Opening Plenary</vt:lpstr>
      <vt:lpstr>M3.5 Meeting Room Locations</vt:lpstr>
      <vt:lpstr>M3.6 Next Meeting – China Interim</vt:lpstr>
      <vt:lpstr>M3.6 Next Meeting IEEE 802 Plenary session - July 2014</vt:lpstr>
      <vt:lpstr>M3.7 Meeting Registration</vt:lpstr>
      <vt:lpstr>M3.8 Recording Attendance</vt:lpstr>
      <vt:lpstr>M3.8 Session graphic – May 2014</vt:lpstr>
      <vt:lpstr>M3.9 Local File Document Server information</vt:lpstr>
      <vt:lpstr>M3.9 Synchronizing while at the meeting</vt:lpstr>
      <vt:lpstr>M3.10 FOOD &amp; BEVERAGE</vt:lpstr>
      <vt:lpstr>M3.10 Social</vt:lpstr>
      <vt:lpstr>HILTON WAIKOLOA LOVES IEEE 802 WIRELESS –  SELFIE CONTEST</vt:lpstr>
      <vt:lpstr>Wednesday –  802.11 Mid-Week Plenary</vt:lpstr>
      <vt:lpstr>Friday –  802.11 Closing Plenary</vt:lpstr>
      <vt:lpstr>Local Venue Information</vt:lpstr>
      <vt:lpstr>Future Venues under consideration</vt:lpstr>
      <vt:lpstr>802.11 Venue Strawpolls</vt:lpstr>
      <vt:lpstr>Athens, Greece Social Question</vt:lpstr>
      <vt:lpstr>Other Future Venues possibilities</vt:lpstr>
    </vt:vector>
  </TitlesOfParts>
  <Company>CSR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dc:title>
  <dc:subject>11-14/0493r2</dc:subject>
  <dc:creator>Jon Rosdahl</dc:creator>
  <cp:keywords>May 2014</cp:keywords>
  <dc:description>Jon Rosdahl (CSR Technologies Inc)</dc:description>
  <cp:lastModifiedBy>jr05</cp:lastModifiedBy>
  <cp:revision>58</cp:revision>
  <cp:lastPrinted>1998-02-10T13:28:06Z</cp:lastPrinted>
  <dcterms:created xsi:type="dcterms:W3CDTF">2012-03-12T21:29:33Z</dcterms:created>
  <dcterms:modified xsi:type="dcterms:W3CDTF">2014-05-20T19:25:09Z</dcterms:modified>
  <cp:category>Report</cp:category>
</cp:coreProperties>
</file>