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69" r:id="rId2"/>
    <p:sldId id="454" r:id="rId3"/>
    <p:sldId id="429" r:id="rId4"/>
    <p:sldId id="453" r:id="rId5"/>
    <p:sldId id="430" r:id="rId6"/>
    <p:sldId id="464" r:id="rId7"/>
    <p:sldId id="468" r:id="rId8"/>
    <p:sldId id="431" r:id="rId9"/>
    <p:sldId id="432" r:id="rId10"/>
    <p:sldId id="434" r:id="rId11"/>
    <p:sldId id="435" r:id="rId12"/>
    <p:sldId id="484" r:id="rId13"/>
    <p:sldId id="436" r:id="rId14"/>
    <p:sldId id="437" r:id="rId15"/>
    <p:sldId id="438" r:id="rId16"/>
    <p:sldId id="439" r:id="rId17"/>
    <p:sldId id="440" r:id="rId18"/>
    <p:sldId id="441" r:id="rId19"/>
    <p:sldId id="442" r:id="rId20"/>
    <p:sldId id="443" r:id="rId21"/>
    <p:sldId id="444" r:id="rId22"/>
    <p:sldId id="445" r:id="rId23"/>
    <p:sldId id="446" r:id="rId24"/>
    <p:sldId id="447" r:id="rId25"/>
    <p:sldId id="449" r:id="rId26"/>
    <p:sldId id="450" r:id="rId27"/>
    <p:sldId id="448" r:id="rId28"/>
    <p:sldId id="457" r:id="rId29"/>
    <p:sldId id="495" r:id="rId30"/>
    <p:sldId id="496" r:id="rId31"/>
    <p:sldId id="497" r:id="rId32"/>
    <p:sldId id="494" r:id="rId33"/>
    <p:sldId id="456" r:id="rId34"/>
    <p:sldId id="455" r:id="rId35"/>
    <p:sldId id="486" r:id="rId36"/>
    <p:sldId id="492" r:id="rId37"/>
    <p:sldId id="493" r:id="rId38"/>
    <p:sldId id="451" r:id="rId39"/>
    <p:sldId id="458" r:id="rId40"/>
    <p:sldId id="459" r:id="rId41"/>
    <p:sldId id="460" r:id="rId42"/>
    <p:sldId id="461" r:id="rId43"/>
    <p:sldId id="462" r:id="rId44"/>
    <p:sldId id="463" r:id="rId45"/>
    <p:sldId id="465" r:id="rId46"/>
    <p:sldId id="466" r:id="rId47"/>
    <p:sldId id="467" r:id="rId48"/>
    <p:sldId id="469" r:id="rId49"/>
    <p:sldId id="470" r:id="rId50"/>
    <p:sldId id="471" r:id="rId51"/>
    <p:sldId id="472" r:id="rId52"/>
    <p:sldId id="473" r:id="rId53"/>
    <p:sldId id="474" r:id="rId54"/>
    <p:sldId id="475" r:id="rId55"/>
    <p:sldId id="476" r:id="rId56"/>
    <p:sldId id="477" r:id="rId57"/>
    <p:sldId id="478" r:id="rId58"/>
    <p:sldId id="479" r:id="rId59"/>
    <p:sldId id="480" r:id="rId60"/>
    <p:sldId id="481" r:id="rId61"/>
    <p:sldId id="482" r:id="rId62"/>
    <p:sldId id="483" r:id="rId63"/>
    <p:sldId id="485" r:id="rId64"/>
    <p:sldId id="487" r:id="rId65"/>
    <p:sldId id="488" r:id="rId66"/>
    <p:sldId id="489" r:id="rId67"/>
    <p:sldId id="490" r:id="rId68"/>
    <p:sldId id="491" r:id="rId6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25" autoAdjust="0"/>
    <p:restoredTop sz="94671" autoAdjust="0"/>
  </p:normalViewPr>
  <p:slideViewPr>
    <p:cSldViewPr>
      <p:cViewPr varScale="1">
        <p:scale>
          <a:sx n="116" d="100"/>
          <a:sy n="116" d="100"/>
        </p:scale>
        <p:origin x="-193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32</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29200" y="332601"/>
            <a:ext cx="339843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802.11-14/0487r5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a:noFill/>
        </p:spPr>
        <p:txBody>
          <a:bodyPr/>
          <a:lstStyle/>
          <a:p>
            <a:r>
              <a:rPr lang="en-US" dirty="0" smtClean="0"/>
              <a:t>May 2014</a:t>
            </a:r>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smtClean="0"/>
              <a:t>:</a:t>
            </a:r>
            <a:r>
              <a:rPr lang="en-US" sz="2000" b="0" smtClean="0"/>
              <a:t> </a:t>
            </a:r>
            <a:r>
              <a:rPr lang="en-US" sz="2000" b="0" smtClean="0"/>
              <a:t>2014-05-15</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2212" name="Document" r:id="rId4" imgW="8687933" imgH="4145140" progId="Word.Document.8">
                  <p:embed/>
                </p:oleObj>
              </mc:Choice>
              <mc:Fallback>
                <p:oleObj name="Document" r:id="rId4" imgW="8687933" imgH="4145140" progId="Word.Document.8">
                  <p:embed/>
                  <p:pic>
                    <p:nvPicPr>
                      <p:cNvPr id="0" name="Picture 88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657475"/>
                        <a:ext cx="7639050" cy="3638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solidFill>
                  <a:schemeClr val="bg2"/>
                </a:solidFill>
              </a:rPr>
              <a:t>11-14/0477r0 (</a:t>
            </a:r>
            <a:r>
              <a:rPr lang="en-US" altLang="ko-KR" dirty="0" smtClean="0">
                <a:solidFill>
                  <a:schemeClr val="bg2"/>
                </a:solidFill>
              </a:rPr>
              <a:t>April </a:t>
            </a:r>
            <a:r>
              <a:rPr lang="en-US" altLang="ko-KR" dirty="0">
                <a:solidFill>
                  <a:schemeClr val="bg2"/>
                </a:solidFill>
              </a:rPr>
              <a:t>2nd con. </a:t>
            </a:r>
            <a:r>
              <a:rPr lang="en-US" altLang="ko-KR" dirty="0" smtClean="0">
                <a:solidFill>
                  <a:schemeClr val="bg2"/>
                </a:solidFill>
              </a:rPr>
              <a:t>call)</a:t>
            </a:r>
            <a:endParaRPr lang="en-US" dirty="0">
              <a:solidFill>
                <a:schemeClr val="bg2"/>
              </a:solidFill>
            </a:endParaRPr>
          </a:p>
          <a:p>
            <a:pPr lvl="1"/>
            <a:r>
              <a:rPr lang="en-US" dirty="0" smtClean="0">
                <a:solidFill>
                  <a:schemeClr val="bg2"/>
                </a:solidFill>
              </a:rPr>
              <a:t>11-14/0485r0 (</a:t>
            </a:r>
            <a:r>
              <a:rPr lang="en-US" altLang="ko-KR" dirty="0">
                <a:solidFill>
                  <a:schemeClr val="bg2"/>
                </a:solidFill>
              </a:rPr>
              <a:t>April 9th con. </a:t>
            </a:r>
            <a:r>
              <a:rPr lang="en-US" altLang="ko-KR" dirty="0" smtClean="0">
                <a:solidFill>
                  <a:schemeClr val="bg2"/>
                </a:solidFill>
              </a:rPr>
              <a:t>call</a:t>
            </a:r>
            <a:r>
              <a:rPr lang="en-US" dirty="0" smtClean="0">
                <a:solidFill>
                  <a:schemeClr val="bg2"/>
                </a:solidFill>
              </a:rPr>
              <a:t>)</a:t>
            </a:r>
            <a:endParaRPr lang="en-US" dirty="0">
              <a:solidFill>
                <a:schemeClr val="bg2"/>
              </a:solidFill>
            </a:endParaRPr>
          </a:p>
          <a:p>
            <a:pPr lvl="1"/>
            <a:r>
              <a:rPr lang="en-US" dirty="0" smtClean="0">
                <a:solidFill>
                  <a:schemeClr val="bg2"/>
                </a:solidFill>
              </a:rPr>
              <a:t>11-14/0517r0</a:t>
            </a:r>
            <a:r>
              <a:rPr lang="en-US" dirty="0">
                <a:solidFill>
                  <a:schemeClr val="bg2"/>
                </a:solidFill>
              </a:rPr>
              <a:t>, 11-14/0486r1, </a:t>
            </a:r>
            <a:r>
              <a:rPr lang="en-US" dirty="0" smtClean="0">
                <a:solidFill>
                  <a:schemeClr val="bg2"/>
                </a:solidFill>
              </a:rPr>
              <a:t>11-14/0520r1</a:t>
            </a:r>
            <a:r>
              <a:rPr lang="en-US" altLang="ko-KR" dirty="0">
                <a:solidFill>
                  <a:schemeClr val="bg2"/>
                </a:solidFill>
              </a:rPr>
              <a:t> </a:t>
            </a:r>
            <a:r>
              <a:rPr lang="en-US" altLang="ko-KR" dirty="0" smtClean="0">
                <a:solidFill>
                  <a:schemeClr val="bg2"/>
                </a:solidFill>
              </a:rPr>
              <a:t>(April </a:t>
            </a:r>
            <a:r>
              <a:rPr lang="en-US" altLang="ko-KR" dirty="0">
                <a:solidFill>
                  <a:schemeClr val="bg2"/>
                </a:solidFill>
              </a:rPr>
              <a:t>16th con. </a:t>
            </a:r>
            <a:r>
              <a:rPr lang="en-US" altLang="ko-KR" dirty="0" smtClean="0">
                <a:solidFill>
                  <a:schemeClr val="bg2"/>
                </a:solidFill>
              </a:rPr>
              <a:t>call</a:t>
            </a:r>
            <a:r>
              <a:rPr lang="en-US" dirty="0" smtClean="0">
                <a:solidFill>
                  <a:schemeClr val="bg2"/>
                </a:solidFill>
              </a:rPr>
              <a:t>)</a:t>
            </a:r>
            <a:endParaRPr lang="en-US" dirty="0">
              <a:solidFill>
                <a:schemeClr val="bg2"/>
              </a:solidFill>
            </a:endParaRPr>
          </a:p>
          <a:p>
            <a:pPr lvl="1"/>
            <a:r>
              <a:rPr lang="en-US" dirty="0" smtClean="0">
                <a:solidFill>
                  <a:schemeClr val="bg2"/>
                </a:solidFill>
              </a:rPr>
              <a:t>11-14/0521r1</a:t>
            </a:r>
            <a:r>
              <a:rPr lang="en-US" dirty="0">
                <a:solidFill>
                  <a:schemeClr val="bg2"/>
                </a:solidFill>
              </a:rPr>
              <a:t>, 11-14/0522r1, </a:t>
            </a:r>
            <a:r>
              <a:rPr lang="en-US" dirty="0" smtClean="0">
                <a:solidFill>
                  <a:schemeClr val="bg2"/>
                </a:solidFill>
              </a:rPr>
              <a:t>11-14/0483r0</a:t>
            </a:r>
            <a:r>
              <a:rPr lang="en-US" altLang="ko-KR" dirty="0">
                <a:solidFill>
                  <a:schemeClr val="bg2"/>
                </a:solidFill>
              </a:rPr>
              <a:t> </a:t>
            </a:r>
            <a:r>
              <a:rPr lang="en-US" altLang="ko-KR" dirty="0" smtClean="0">
                <a:solidFill>
                  <a:schemeClr val="bg2"/>
                </a:solidFill>
              </a:rPr>
              <a:t>(April </a:t>
            </a:r>
            <a:r>
              <a:rPr lang="en-US" altLang="ko-KR" dirty="0">
                <a:solidFill>
                  <a:schemeClr val="bg2"/>
                </a:solidFill>
              </a:rPr>
              <a:t>23th con. </a:t>
            </a:r>
            <a:r>
              <a:rPr lang="en-US" altLang="ko-KR" dirty="0" smtClean="0">
                <a:solidFill>
                  <a:schemeClr val="bg2"/>
                </a:solidFill>
              </a:rPr>
              <a:t>call</a:t>
            </a:r>
            <a:r>
              <a:rPr lang="en-US" dirty="0" smtClean="0">
                <a:solidFill>
                  <a:schemeClr val="bg2"/>
                </a:solidFill>
              </a:rPr>
              <a:t>)</a:t>
            </a:r>
            <a:endParaRPr lang="en-US" dirty="0">
              <a:solidFill>
                <a:schemeClr val="bg2"/>
              </a:solidFill>
            </a:endParaRPr>
          </a:p>
          <a:p>
            <a:pPr lvl="1"/>
            <a:r>
              <a:rPr lang="en-US" dirty="0" smtClean="0">
                <a:solidFill>
                  <a:schemeClr val="bg2"/>
                </a:solidFill>
              </a:rPr>
              <a:t>11-14/0534r2</a:t>
            </a:r>
            <a:r>
              <a:rPr lang="en-US" dirty="0">
                <a:solidFill>
                  <a:schemeClr val="bg2"/>
                </a:solidFill>
              </a:rPr>
              <a:t>, 11-14/0535r1, 11-14/0540r1, </a:t>
            </a:r>
            <a:r>
              <a:rPr lang="en-US" dirty="0" smtClean="0">
                <a:solidFill>
                  <a:schemeClr val="bg2"/>
                </a:solidFill>
              </a:rPr>
              <a:t>11-14/0542r0</a:t>
            </a:r>
            <a:r>
              <a:rPr lang="en-US" altLang="ko-KR" dirty="0">
                <a:solidFill>
                  <a:schemeClr val="bg2"/>
                </a:solidFill>
              </a:rPr>
              <a:t> </a:t>
            </a:r>
            <a:r>
              <a:rPr lang="en-US" altLang="ko-KR" dirty="0" smtClean="0">
                <a:solidFill>
                  <a:schemeClr val="bg2"/>
                </a:solidFill>
              </a:rPr>
              <a:t>(April </a:t>
            </a:r>
            <a:r>
              <a:rPr lang="en-US" altLang="ko-KR" dirty="0">
                <a:solidFill>
                  <a:schemeClr val="bg2"/>
                </a:solidFill>
              </a:rPr>
              <a:t>30th con. </a:t>
            </a:r>
            <a:r>
              <a:rPr lang="en-US" altLang="ko-KR" dirty="0" smtClean="0">
                <a:solidFill>
                  <a:schemeClr val="bg2"/>
                </a:solidFill>
              </a:rPr>
              <a:t>call</a:t>
            </a:r>
            <a:r>
              <a:rPr lang="en-US" dirty="0" smtClean="0">
                <a:solidFill>
                  <a:schemeClr val="bg2"/>
                </a:solidFill>
              </a:rPr>
              <a:t>)</a:t>
            </a:r>
            <a:endParaRPr lang="en-US" dirty="0">
              <a:solidFill>
                <a:schemeClr val="bg2"/>
              </a:solidFill>
            </a:endParaRPr>
          </a:p>
          <a:p>
            <a:pPr lvl="1"/>
            <a:r>
              <a:rPr lang="en-US" dirty="0" smtClean="0">
                <a:solidFill>
                  <a:schemeClr val="bg2"/>
                </a:solidFill>
              </a:rPr>
              <a:t>11-14/0529r2</a:t>
            </a:r>
            <a:r>
              <a:rPr lang="en-US" dirty="0">
                <a:solidFill>
                  <a:schemeClr val="bg2"/>
                </a:solidFill>
              </a:rPr>
              <a:t>, 11-14/0551r1, 11-14/0476r3, 11-14/0518r1, 11-14/0558r1, </a:t>
            </a:r>
            <a:r>
              <a:rPr lang="en-US" dirty="0" smtClean="0">
                <a:solidFill>
                  <a:schemeClr val="bg2"/>
                </a:solidFill>
              </a:rPr>
              <a:t>11-14/0560r1</a:t>
            </a:r>
            <a:r>
              <a:rPr lang="en-US" altLang="ko-KR" dirty="0">
                <a:solidFill>
                  <a:schemeClr val="bg2"/>
                </a:solidFill>
              </a:rPr>
              <a:t> </a:t>
            </a:r>
            <a:r>
              <a:rPr lang="en-US" altLang="ko-KR" dirty="0" smtClean="0">
                <a:solidFill>
                  <a:schemeClr val="bg2"/>
                </a:solidFill>
              </a:rPr>
              <a:t>(May 7</a:t>
            </a:r>
            <a:r>
              <a:rPr lang="en-US" altLang="ko-KR" baseline="30000" dirty="0" smtClean="0">
                <a:solidFill>
                  <a:schemeClr val="bg2"/>
                </a:solidFill>
              </a:rPr>
              <a:t>th</a:t>
            </a:r>
            <a:r>
              <a:rPr lang="en-US" altLang="ko-KR" dirty="0" smtClean="0">
                <a:solidFill>
                  <a:schemeClr val="bg2"/>
                </a:solidFill>
              </a:rPr>
              <a:t> conf. call)</a:t>
            </a:r>
            <a:r>
              <a:rPr lang="en-US" dirty="0" smtClean="0">
                <a:solidFill>
                  <a:schemeClr val="bg2"/>
                </a:solidFill>
              </a:rPr>
              <a:t/>
            </a:r>
            <a:br>
              <a:rPr lang="en-US" dirty="0" smtClean="0">
                <a:solidFill>
                  <a:schemeClr val="bg2"/>
                </a:solidFill>
              </a:rPr>
            </a:br>
            <a:endParaRPr lang="ko-KR" altLang="en-US" dirty="0">
              <a:solidFill>
                <a:schemeClr val="bg2"/>
              </a:solidFill>
            </a:endParaRPr>
          </a:p>
          <a:p>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LB200-MAC-Resolution-CID-1391 (</a:t>
            </a:r>
            <a:r>
              <a:rPr lang="en-US" altLang="ko-KR" dirty="0" smtClean="0">
                <a:solidFill>
                  <a:schemeClr val="bg2"/>
                </a:solidFill>
              </a:rPr>
              <a:t>11-14/0569r1, </a:t>
            </a:r>
            <a:r>
              <a:rPr lang="en-US" altLang="ko-KR" dirty="0">
                <a:solidFill>
                  <a:schemeClr val="bg2"/>
                </a:solidFill>
              </a:rPr>
              <a:t>Alfred</a:t>
            </a:r>
            <a:r>
              <a:rPr lang="en-US" altLang="ko-KR" dirty="0" smtClean="0">
                <a:solidFill>
                  <a:schemeClr val="bg2"/>
                </a:solidFill>
              </a:rPr>
              <a:t>)</a:t>
            </a:r>
          </a:p>
          <a:p>
            <a:pPr lvl="1"/>
            <a:r>
              <a:rPr lang="en-US" altLang="ko-KR" dirty="0">
                <a:solidFill>
                  <a:schemeClr val="bg2"/>
                </a:solidFill>
              </a:rPr>
              <a:t>LB 200 Comment Resolution for Clauses 9.42.2 Part 1 (</a:t>
            </a:r>
            <a:r>
              <a:rPr lang="en-US" altLang="ko-KR" dirty="0" smtClean="0">
                <a:solidFill>
                  <a:schemeClr val="bg2"/>
                </a:solidFill>
              </a:rPr>
              <a:t>11-14/428r2, </a:t>
            </a:r>
            <a:r>
              <a:rPr lang="en-US" altLang="ko-KR" dirty="0">
                <a:solidFill>
                  <a:schemeClr val="bg2"/>
                </a:solidFill>
              </a:rPr>
              <a:t>Jason</a:t>
            </a:r>
            <a:r>
              <a:rPr lang="en-US" altLang="ko-KR" dirty="0" smtClean="0">
                <a:solidFill>
                  <a:schemeClr val="bg2"/>
                </a:solidFill>
              </a:rPr>
              <a:t>)</a:t>
            </a:r>
          </a:p>
          <a:p>
            <a:pPr lvl="1"/>
            <a:r>
              <a:rPr lang="en-US" altLang="ko-KR" dirty="0" smtClean="0">
                <a:solidFill>
                  <a:schemeClr val="bg2"/>
                </a:solidFill>
              </a:rPr>
              <a:t>lb-200-comment-resolution-for-cid1604 (11-14/665r0, Ken) </a:t>
            </a:r>
          </a:p>
          <a:p>
            <a:pPr lvl="1"/>
            <a:r>
              <a:rPr lang="en-US" altLang="ko-KR" dirty="0" smtClean="0">
                <a:solidFill>
                  <a:schemeClr val="bg2"/>
                </a:solidFill>
              </a:rPr>
              <a:t>Revised </a:t>
            </a:r>
            <a:r>
              <a:rPr lang="en-US" altLang="ko-KR" dirty="0" err="1">
                <a:solidFill>
                  <a:schemeClr val="bg2"/>
                </a:solidFill>
              </a:rPr>
              <a:t>Tx</a:t>
            </a:r>
            <a:r>
              <a:rPr lang="en-US" altLang="ko-KR" dirty="0">
                <a:solidFill>
                  <a:schemeClr val="bg2"/>
                </a:solidFill>
              </a:rPr>
              <a:t> Reference Code (11-14/631r0, Eugene)</a:t>
            </a:r>
            <a:endParaRPr lang="en-US" altLang="ko-KR" dirty="0" smtClean="0">
              <a:solidFill>
                <a:schemeClr val="bg2"/>
              </a:solidFill>
            </a:endParaRPr>
          </a:p>
          <a:p>
            <a:pPr lvl="1"/>
            <a:r>
              <a:rPr lang="en-US" altLang="ko-KR" dirty="0" smtClean="0">
                <a:solidFill>
                  <a:schemeClr val="bg2"/>
                </a:solidFill>
              </a:rPr>
              <a:t>lb200-comment-resolution-9-47 (11-14/644r1, George)</a:t>
            </a:r>
          </a:p>
          <a:p>
            <a:pPr lvl="1"/>
            <a:r>
              <a:rPr lang="en-US" altLang="ko-KR" dirty="0" smtClean="0">
                <a:solidFill>
                  <a:schemeClr val="bg2"/>
                </a:solidFill>
              </a:rPr>
              <a:t>relay-part2 (11-14/642r1, Amin) </a:t>
            </a:r>
          </a:p>
          <a:p>
            <a:pPr lvl="1"/>
            <a:endParaRPr lang="en-US" altLang="ko-KR" dirty="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52804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solidFill>
                  <a:schemeClr val="bg2"/>
                </a:solidFill>
              </a:rPr>
              <a:t>S1G-phy-comment-resolutions-part-iv (11-14/676r0, </a:t>
            </a:r>
            <a:r>
              <a:rPr lang="en-US" altLang="ko-KR" dirty="0" err="1" smtClean="0">
                <a:solidFill>
                  <a:schemeClr val="bg2"/>
                </a:solidFill>
              </a:rPr>
              <a:t>Mingguang</a:t>
            </a:r>
            <a:r>
              <a:rPr lang="en-US" altLang="ko-KR" dirty="0" smtClean="0">
                <a:solidFill>
                  <a:schemeClr val="bg2"/>
                </a:solidFill>
              </a:rPr>
              <a:t>)</a:t>
            </a:r>
          </a:p>
          <a:p>
            <a:pPr lvl="1"/>
            <a:r>
              <a:rPr lang="en-US" altLang="ko-KR" dirty="0" smtClean="0">
                <a:solidFill>
                  <a:schemeClr val="bg2"/>
                </a:solidFill>
              </a:rPr>
              <a:t>lb200-annex-b-comment-resolutions </a:t>
            </a:r>
            <a:r>
              <a:rPr lang="en-US" altLang="ko-KR" dirty="0">
                <a:solidFill>
                  <a:schemeClr val="bg2"/>
                </a:solidFill>
              </a:rPr>
              <a:t>(</a:t>
            </a:r>
            <a:r>
              <a:rPr lang="en-US" altLang="ko-KR" dirty="0" smtClean="0">
                <a:solidFill>
                  <a:schemeClr val="bg2"/>
                </a:solidFill>
              </a:rPr>
              <a:t>11-14/0587r2, Ken)</a:t>
            </a:r>
          </a:p>
          <a:p>
            <a:pPr lvl="1"/>
            <a:r>
              <a:rPr lang="en-US" altLang="ko-KR" dirty="0">
                <a:solidFill>
                  <a:schemeClr val="bg2"/>
                </a:solidFill>
              </a:rPr>
              <a:t>miscellaneous-</a:t>
            </a:r>
            <a:r>
              <a:rPr lang="en-US" altLang="ko-KR" dirty="0" err="1">
                <a:solidFill>
                  <a:schemeClr val="bg2"/>
                </a:solidFill>
              </a:rPr>
              <a:t>cids</a:t>
            </a:r>
            <a:r>
              <a:rPr lang="en-US" altLang="ko-KR" dirty="0">
                <a:solidFill>
                  <a:schemeClr val="bg2"/>
                </a:solidFill>
              </a:rPr>
              <a:t> (11-14/0641r0, Amin) </a:t>
            </a:r>
            <a:endParaRPr lang="en-US" altLang="ko-KR" dirty="0" smtClean="0">
              <a:solidFill>
                <a:schemeClr val="bg2"/>
              </a:solidFill>
            </a:endParaRPr>
          </a:p>
          <a:p>
            <a:pPr lvl="1"/>
            <a:r>
              <a:rPr lang="en-US" altLang="ko-KR" dirty="0">
                <a:solidFill>
                  <a:schemeClr val="bg2"/>
                </a:solidFill>
              </a:rPr>
              <a:t>Some proposed resolutions for clause 4 and TOD accuracy (</a:t>
            </a:r>
            <a:r>
              <a:rPr lang="en-US" altLang="ko-KR" dirty="0" smtClean="0">
                <a:solidFill>
                  <a:schemeClr val="bg2"/>
                </a:solidFill>
              </a:rPr>
              <a:t>11-13/1316r6, </a:t>
            </a:r>
            <a:r>
              <a:rPr lang="en-US" altLang="ko-KR" dirty="0">
                <a:solidFill>
                  <a:schemeClr val="bg2"/>
                </a:solidFill>
              </a:rPr>
              <a:t>Mitsuru</a:t>
            </a:r>
            <a:r>
              <a:rPr lang="en-US" altLang="ko-KR" dirty="0" smtClean="0">
                <a:solidFill>
                  <a:schemeClr val="bg2"/>
                </a:solidFill>
              </a:rPr>
              <a:t>)</a:t>
            </a:r>
          </a:p>
          <a:p>
            <a:pPr lvl="1"/>
            <a:r>
              <a:rPr lang="en-US" altLang="ko-KR" dirty="0">
                <a:solidFill>
                  <a:schemeClr val="bg2"/>
                </a:solidFill>
              </a:rPr>
              <a:t>LB 200 Comment Resolution for Clauses 9.42.2 Part 1 (11-14/428r1, Jason</a:t>
            </a:r>
            <a:r>
              <a:rPr lang="en-US" altLang="ko-KR" dirty="0" smtClean="0">
                <a:solidFill>
                  <a:schemeClr val="bg2"/>
                </a:solidFill>
              </a:rPr>
              <a:t>)</a:t>
            </a:r>
            <a:endParaRPr lang="en-US" altLang="ko-KR" dirty="0">
              <a:solidFill>
                <a:schemeClr val="bg2"/>
              </a:solidFill>
            </a:endParaRPr>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0633734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lb200-mac-miscellaneous-comment-resolution-part2 (</a:t>
            </a:r>
            <a:r>
              <a:rPr lang="en-US" altLang="ko-KR" dirty="0" smtClean="0">
                <a:solidFill>
                  <a:schemeClr val="bg2"/>
                </a:solidFill>
              </a:rPr>
              <a:t>11-14/651r1, </a:t>
            </a:r>
            <a:r>
              <a:rPr lang="en-US" altLang="ko-KR" dirty="0" err="1">
                <a:solidFill>
                  <a:schemeClr val="bg2"/>
                </a:solidFill>
              </a:rPr>
              <a:t>Yongho</a:t>
            </a:r>
            <a:r>
              <a:rPr lang="en-US" altLang="ko-KR" dirty="0" smtClean="0">
                <a:solidFill>
                  <a:schemeClr val="bg2"/>
                </a:solidFill>
              </a:rPr>
              <a:t>)</a:t>
            </a:r>
          </a:p>
          <a:p>
            <a:pPr lvl="1"/>
            <a:r>
              <a:rPr lang="en-US" altLang="ko-KR" dirty="0">
                <a:solidFill>
                  <a:schemeClr val="bg2"/>
                </a:solidFill>
              </a:rPr>
              <a:t>S1G-phy-comment-resolutions-part-iv (</a:t>
            </a:r>
            <a:r>
              <a:rPr lang="en-US" altLang="ko-KR" dirty="0" smtClean="0">
                <a:solidFill>
                  <a:schemeClr val="bg2"/>
                </a:solidFill>
              </a:rPr>
              <a:t>11-14/676r4, </a:t>
            </a:r>
            <a:r>
              <a:rPr lang="en-US" altLang="ko-KR" dirty="0" err="1">
                <a:solidFill>
                  <a:schemeClr val="bg2"/>
                </a:solidFill>
              </a:rPr>
              <a:t>Mingguang</a:t>
            </a:r>
            <a:r>
              <a:rPr lang="en-US" altLang="ko-KR" dirty="0" smtClean="0">
                <a:solidFill>
                  <a:schemeClr val="bg2"/>
                </a:solidFill>
              </a:rPr>
              <a:t>)</a:t>
            </a:r>
            <a:endParaRPr lang="en-US" altLang="ko-KR" dirty="0">
              <a:solidFill>
                <a:schemeClr val="bg2"/>
              </a:solidFill>
            </a:endParaRPr>
          </a:p>
          <a:p>
            <a:pPr lvl="1"/>
            <a:r>
              <a:rPr lang="en-US" altLang="ko-KR" dirty="0">
                <a:solidFill>
                  <a:schemeClr val="bg2"/>
                </a:solidFill>
              </a:rPr>
              <a:t>lb200-duplicate-detection-and-recovery (11-14/0589r0, </a:t>
            </a:r>
            <a:r>
              <a:rPr lang="en-US" altLang="ko-KR" dirty="0" err="1">
                <a:solidFill>
                  <a:schemeClr val="bg2"/>
                </a:solidFill>
              </a:rPr>
              <a:t>Yongho</a:t>
            </a:r>
            <a:r>
              <a:rPr lang="en-US" altLang="ko-KR" dirty="0" smtClean="0">
                <a:solidFill>
                  <a:schemeClr val="bg2"/>
                </a:solidFill>
              </a:rPr>
              <a:t>)</a:t>
            </a:r>
          </a:p>
          <a:p>
            <a:pPr lvl="1"/>
            <a:r>
              <a:rPr lang="en-US" altLang="ko-KR" dirty="0">
                <a:solidFill>
                  <a:schemeClr val="bg2"/>
                </a:solidFill>
              </a:rPr>
              <a:t>lb200-comment-resolution-9-47 (</a:t>
            </a:r>
            <a:r>
              <a:rPr lang="en-US" altLang="ko-KR" dirty="0" smtClean="0">
                <a:solidFill>
                  <a:schemeClr val="bg2"/>
                </a:solidFill>
              </a:rPr>
              <a:t>11-14/644r3, </a:t>
            </a:r>
            <a:r>
              <a:rPr lang="en-US" altLang="ko-KR" dirty="0" err="1" smtClean="0">
                <a:solidFill>
                  <a:schemeClr val="bg2"/>
                </a:solidFill>
              </a:rPr>
              <a:t>Younghoon</a:t>
            </a:r>
            <a:r>
              <a:rPr lang="en-US" altLang="ko-KR" dirty="0" smtClean="0">
                <a:solidFill>
                  <a:schemeClr val="bg2"/>
                </a:solidFill>
              </a:rPr>
              <a:t>)</a:t>
            </a:r>
          </a:p>
          <a:p>
            <a:pPr lvl="1"/>
            <a:r>
              <a:rPr lang="en-US" altLang="ko-KR" dirty="0" smtClean="0">
                <a:solidFill>
                  <a:schemeClr val="bg2"/>
                </a:solidFill>
              </a:rPr>
              <a:t>LB200-MAC-Resolution-Clause-Reviewers_Comments (11-14/680r0, </a:t>
            </a:r>
            <a:r>
              <a:rPr lang="en-US" altLang="ko-KR" dirty="0" err="1" smtClean="0">
                <a:solidFill>
                  <a:schemeClr val="bg2"/>
                </a:solidFill>
              </a:rPr>
              <a:t>Chittabrata</a:t>
            </a:r>
            <a:r>
              <a:rPr lang="en-US" altLang="ko-KR" dirty="0" smtClean="0">
                <a:solidFill>
                  <a:schemeClr val="bg2"/>
                </a:solidFill>
              </a:rPr>
              <a:t>)</a:t>
            </a:r>
            <a:endParaRPr lang="en-US" altLang="ko-KR" dirty="0">
              <a:solidFill>
                <a:schemeClr val="bg2"/>
              </a:solidFill>
            </a:endParaRPr>
          </a:p>
          <a:p>
            <a:pPr lvl="1"/>
            <a:endParaRPr lang="en-US" altLang="ko-KR" dirty="0" smtClean="0"/>
          </a:p>
          <a:p>
            <a:pPr lvl="1"/>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Cancelled because the </a:t>
            </a:r>
            <a:r>
              <a:rPr lang="en-US" dirty="0" err="1" smtClean="0"/>
              <a:t>TGah</a:t>
            </a:r>
            <a:r>
              <a:rPr lang="en-US" dirty="0" smtClean="0"/>
              <a:t> has finished all LB200 comment resolution</a:t>
            </a: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May F2F meeting </a:t>
            </a:r>
            <a:r>
              <a:rPr lang="en-US" altLang="ko-KR" dirty="0"/>
              <a:t>and ready for motion on </a:t>
            </a:r>
            <a:r>
              <a:rPr lang="en-US" altLang="ko-KR" dirty="0" smtClean="0"/>
              <a:t>Thursday PM2</a:t>
            </a:r>
          </a:p>
          <a:p>
            <a:pPr lvl="1"/>
            <a:r>
              <a:rPr lang="en-US" altLang="ko-KR" dirty="0" smtClean="0"/>
              <a:t>See slide 27, 28, 29, 30 and 31</a:t>
            </a:r>
            <a:endParaRPr lang="en-US" altLang="ko-KR" dirty="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May 28 </a:t>
            </a:r>
            <a:r>
              <a:rPr lang="en-US" altLang="ko-KR" dirty="0" smtClean="0"/>
              <a:t>8PM </a:t>
            </a:r>
            <a:r>
              <a:rPr lang="en-US" altLang="ko-KR" dirty="0"/>
              <a:t>ET for 2 </a:t>
            </a:r>
            <a:r>
              <a:rPr lang="en-US" altLang="ko-KR" dirty="0" smtClean="0"/>
              <a:t>hour</a:t>
            </a:r>
          </a:p>
          <a:p>
            <a:pPr marL="609600" indent="-609600"/>
            <a:r>
              <a:rPr lang="en-US" altLang="ko-KR" dirty="0" smtClean="0"/>
              <a:t>June 4 8PM ET for 2 hour</a:t>
            </a:r>
            <a:endParaRPr lang="en-US" altLang="ko-KR" dirty="0"/>
          </a:p>
          <a:p>
            <a:pPr marL="609600" indent="-609600"/>
            <a:r>
              <a:rPr lang="en-US" altLang="ko-KR" dirty="0" smtClean="0"/>
              <a:t>July 2, 8PM </a:t>
            </a:r>
            <a:r>
              <a:rPr lang="en-US" altLang="ko-KR" dirty="0"/>
              <a:t>ET for 2 </a:t>
            </a:r>
            <a:r>
              <a:rPr lang="en-US" altLang="ko-KR" dirty="0" smtClean="0"/>
              <a:t>hour</a:t>
            </a:r>
          </a:p>
          <a:p>
            <a:pPr marL="609600" indent="-609600"/>
            <a:r>
              <a:rPr lang="en-US" altLang="ko-KR" dirty="0" smtClean="0"/>
              <a:t>July 9, 8PM ET for 2 hour</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2"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March 2014 F2F meeting minutes (11-14/466r1) </a:t>
            </a:r>
          </a:p>
          <a:p>
            <a:pPr marL="1009650" lvl="1" indent="-609600"/>
            <a:r>
              <a:rPr lang="en-US" dirty="0" smtClean="0"/>
              <a:t>April 2</a:t>
            </a:r>
            <a:r>
              <a:rPr lang="en-US" baseline="30000" dirty="0" smtClean="0"/>
              <a:t>nd</a:t>
            </a:r>
            <a:r>
              <a:rPr lang="en-US" dirty="0" smtClean="0"/>
              <a:t> Conference call minutes (11-14/504r0)</a:t>
            </a:r>
          </a:p>
          <a:p>
            <a:pPr marL="1009650" lvl="1" indent="-609600"/>
            <a:r>
              <a:rPr lang="en-US" altLang="ko-KR" dirty="0" smtClean="0"/>
              <a:t>April 9</a:t>
            </a:r>
            <a:r>
              <a:rPr lang="en-US" altLang="ko-KR" baseline="30000" dirty="0" smtClean="0"/>
              <a:t>th</a:t>
            </a:r>
            <a:r>
              <a:rPr lang="en-US" altLang="ko-KR" dirty="0" smtClean="0"/>
              <a:t> Conference </a:t>
            </a:r>
            <a:r>
              <a:rPr lang="en-US" altLang="ko-KR" dirty="0"/>
              <a:t>call minutes (</a:t>
            </a:r>
            <a:r>
              <a:rPr lang="en-US" altLang="ko-KR" dirty="0" smtClean="0"/>
              <a:t>11-14/528r1)</a:t>
            </a:r>
          </a:p>
          <a:p>
            <a:pPr marL="1009650" lvl="1" indent="-609600"/>
            <a:r>
              <a:rPr lang="en-US" altLang="ko-KR" dirty="0" smtClean="0"/>
              <a:t>April 16</a:t>
            </a:r>
            <a:r>
              <a:rPr lang="en-US" altLang="ko-KR" baseline="30000" dirty="0" smtClean="0"/>
              <a:t>th</a:t>
            </a:r>
            <a:r>
              <a:rPr lang="en-US" altLang="ko-KR" dirty="0" smtClean="0"/>
              <a:t> Conference </a:t>
            </a:r>
            <a:r>
              <a:rPr lang="en-US" altLang="ko-KR" dirty="0"/>
              <a:t>call minutes (</a:t>
            </a:r>
            <a:r>
              <a:rPr lang="en-US" altLang="ko-KR" dirty="0" smtClean="0"/>
              <a:t>11-14/536r0)</a:t>
            </a:r>
          </a:p>
          <a:p>
            <a:pPr marL="1009650" lvl="1" indent="-609600"/>
            <a:r>
              <a:rPr lang="en-US" altLang="ko-KR" dirty="0" smtClean="0"/>
              <a:t>April 23</a:t>
            </a:r>
            <a:r>
              <a:rPr lang="en-US" altLang="ko-KR" baseline="30000" dirty="0" smtClean="0"/>
              <a:t>rd</a:t>
            </a:r>
            <a:r>
              <a:rPr lang="en-US" altLang="ko-KR" dirty="0" smtClean="0"/>
              <a:t> Conference </a:t>
            </a:r>
            <a:r>
              <a:rPr lang="en-US" altLang="ko-KR" dirty="0"/>
              <a:t>call minutes (</a:t>
            </a:r>
            <a:r>
              <a:rPr lang="en-US" altLang="ko-KR" dirty="0" smtClean="0"/>
              <a:t>11-14/543r0)</a:t>
            </a:r>
          </a:p>
          <a:p>
            <a:pPr marL="1009650" lvl="1" indent="-609600"/>
            <a:r>
              <a:rPr lang="en-US" altLang="ko-KR" dirty="0" smtClean="0"/>
              <a:t>April 30</a:t>
            </a:r>
            <a:r>
              <a:rPr lang="en-US" altLang="ko-KR" baseline="30000" dirty="0" smtClean="0"/>
              <a:t>th</a:t>
            </a:r>
            <a:r>
              <a:rPr lang="en-US" altLang="ko-KR" dirty="0" smtClean="0"/>
              <a:t> Conference </a:t>
            </a:r>
            <a:r>
              <a:rPr lang="en-US" altLang="ko-KR" dirty="0"/>
              <a:t>call minutes (</a:t>
            </a:r>
            <a:r>
              <a:rPr lang="en-US" altLang="ko-KR" dirty="0" smtClean="0"/>
              <a:t>11-14/566r0)</a:t>
            </a:r>
          </a:p>
          <a:p>
            <a:pPr marL="1009650" lvl="1" indent="-609600"/>
            <a:r>
              <a:rPr lang="en-US" altLang="ko-KR" dirty="0" smtClean="0"/>
              <a:t>May 7</a:t>
            </a:r>
            <a:r>
              <a:rPr lang="en-US" altLang="ko-KR" baseline="30000" dirty="0" smtClean="0"/>
              <a:t>th</a:t>
            </a:r>
            <a:r>
              <a:rPr lang="en-US" altLang="ko-KR" dirty="0" smtClean="0"/>
              <a:t> Conference </a:t>
            </a:r>
            <a:r>
              <a:rPr lang="en-US" altLang="ko-KR" dirty="0"/>
              <a:t>call minutes (</a:t>
            </a:r>
            <a:r>
              <a:rPr lang="en-US" altLang="ko-KR" dirty="0" smtClean="0"/>
              <a:t>11-14/623r0)</a:t>
            </a:r>
            <a:endParaRPr lang="en-US" dirty="0" smtClean="0"/>
          </a:p>
        </p:txBody>
      </p:sp>
      <p:sp>
        <p:nvSpPr>
          <p:cNvPr id="15364" name="Date Placeholder 3"/>
          <p:cNvSpPr>
            <a:spLocks noGrp="1"/>
          </p:cNvSpPr>
          <p:nvPr>
            <p:ph type="dt" sz="quarter" idx="10"/>
          </p:nvPr>
        </p:nvSpPr>
        <p:spPr>
          <a:xfrm>
            <a:off x="696913" y="332601"/>
            <a:ext cx="968214" cy="276999"/>
          </a:xfrm>
          <a:noFill/>
        </p:spPr>
        <p:txBody>
          <a:bodyPr/>
          <a:lstStyle/>
          <a:p>
            <a:r>
              <a:rPr lang="en-US" altLang="ko-KR" dirty="0" smtClean="0"/>
              <a:t>May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773454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9"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March meeting (11-14/0466r1) </a:t>
            </a:r>
            <a:r>
              <a:rPr lang="en-GB" altLang="ko-KR" dirty="0"/>
              <a:t>and conf call minutes </a:t>
            </a:r>
            <a:r>
              <a:rPr lang="en-GB" altLang="ko-KR" dirty="0" smtClean="0"/>
              <a:t>(</a:t>
            </a:r>
            <a:r>
              <a:rPr lang="pt-BR" altLang="ko-KR" dirty="0"/>
              <a:t>11-14/504r0, 11-14/528r1, 11-14/536r0, 11-14/543r0, 11-14/566r0, </a:t>
            </a:r>
            <a:r>
              <a:rPr lang="pt-BR" altLang="ko-KR" dirty="0" smtClean="0"/>
              <a:t>11-14/623r0</a:t>
            </a:r>
            <a:r>
              <a:rPr lang="en-GB" altLang="ko-KR" dirty="0" smtClean="0"/>
              <a:t>)</a:t>
            </a:r>
            <a:endParaRPr lang="ko-KR" altLang="ko-KR" dirty="0"/>
          </a:p>
          <a:p>
            <a:pPr lvl="1"/>
            <a:r>
              <a:rPr lang="en-US" altLang="ko-KR" dirty="0" smtClean="0"/>
              <a:t>Move</a:t>
            </a:r>
            <a:r>
              <a:rPr lang="en-US" altLang="ko-KR" dirty="0"/>
              <a:t>: </a:t>
            </a:r>
            <a:r>
              <a:rPr lang="en-US" altLang="ko-KR" dirty="0" smtClean="0"/>
              <a:t>George</a:t>
            </a:r>
            <a:r>
              <a:rPr lang="en-US" altLang="ko-KR" dirty="0"/>
              <a:t>	Second</a:t>
            </a:r>
            <a:r>
              <a:rPr lang="en-US" altLang="ko-KR" dirty="0" smtClean="0"/>
              <a:t>: Alfred</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Motion </a:t>
            </a:r>
            <a:r>
              <a:rPr lang="en-US" altLang="ko-KR" dirty="0" smtClean="0"/>
              <a:t>passed u</a:t>
            </a:r>
            <a:r>
              <a:rPr lang="en-GB" altLang="ko-KR" dirty="0" err="1" smtClean="0"/>
              <a:t>nanimously</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11-14/0639r1 </a:t>
            </a:r>
            <a:r>
              <a:rPr lang="en-US" altLang="ko-KR" dirty="0"/>
              <a:t>with the following </a:t>
            </a:r>
            <a:r>
              <a:rPr lang="en-US" altLang="ko-KR" dirty="0" smtClean="0"/>
              <a:t>tab:</a:t>
            </a:r>
          </a:p>
          <a:p>
            <a:pPr lvl="1"/>
            <a:r>
              <a:rPr lang="en-US" altLang="ko-KR" dirty="0"/>
              <a:t>Teleconference </a:t>
            </a:r>
            <a:r>
              <a:rPr lang="en-US" altLang="ko-KR" dirty="0" smtClean="0"/>
              <a:t>Resolution</a:t>
            </a:r>
            <a:endParaRPr lang="en-US" altLang="ko-KR" dirty="0"/>
          </a:p>
          <a:p>
            <a:endParaRPr lang="en-US" altLang="ko-KR" b="1" dirty="0" smtClean="0"/>
          </a:p>
          <a:p>
            <a:pPr lvl="1"/>
            <a:r>
              <a:rPr lang="en-US" altLang="ko-KR" dirty="0"/>
              <a:t>Move: </a:t>
            </a:r>
            <a:r>
              <a:rPr lang="en-US" altLang="ko-KR" dirty="0" err="1" smtClean="0"/>
              <a:t>Younghoon</a:t>
            </a:r>
            <a:r>
              <a:rPr lang="en-US" altLang="ko-KR" dirty="0" smtClean="0"/>
              <a:t>	Second: George</a:t>
            </a:r>
            <a:endParaRPr lang="ko-KR" altLang="ko-KR" dirty="0"/>
          </a:p>
          <a:p>
            <a:pPr lvl="1"/>
            <a:r>
              <a:rPr lang="en-US" altLang="ko-KR" dirty="0"/>
              <a:t>Discussions</a:t>
            </a:r>
            <a:r>
              <a:rPr lang="en-US" altLang="ko-KR" dirty="0" smtClean="0"/>
              <a:t>: None</a:t>
            </a:r>
            <a:endParaRPr lang="ko-KR" altLang="ko-KR" dirty="0"/>
          </a:p>
          <a:p>
            <a:pPr lvl="1"/>
            <a:r>
              <a:rPr lang="en-US" altLang="ko-KR" dirty="0"/>
              <a:t>Yes : </a:t>
            </a:r>
            <a:r>
              <a:rPr lang="en-US" altLang="ko-KR" dirty="0" smtClean="0"/>
              <a:t>9 No</a:t>
            </a:r>
            <a:r>
              <a:rPr lang="en-US" altLang="ko-KR" dirty="0"/>
              <a:t>: </a:t>
            </a:r>
            <a:r>
              <a:rPr lang="en-US" altLang="ko-KR" dirty="0" smtClean="0"/>
              <a:t>0 Abstain</a:t>
            </a:r>
            <a:r>
              <a:rPr lang="en-US" altLang="ko-KR" dirty="0"/>
              <a:t>: </a:t>
            </a:r>
            <a:r>
              <a:rPr lang="en-US" altLang="ko-KR" dirty="0" smtClean="0"/>
              <a:t>1</a:t>
            </a:r>
            <a:r>
              <a:rPr lang="en-US" altLang="ko-KR" dirty="0"/>
              <a:t>	</a:t>
            </a:r>
            <a:endParaRPr lang="ko-KR" altLang="ko-KR" dirty="0"/>
          </a:p>
          <a:p>
            <a:pPr lvl="1"/>
            <a:r>
              <a:rPr lang="en-US" altLang="ko-KR" dirty="0" smtClean="0"/>
              <a:t>Motion passed.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9302464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in 11-14/0477r0 (all editorial comment)</a:t>
            </a:r>
          </a:p>
          <a:p>
            <a:endParaRPr lang="en-US" altLang="ko-KR" dirty="0" smtClean="0"/>
          </a:p>
          <a:p>
            <a:pPr lvl="1"/>
            <a:r>
              <a:rPr lang="en-US" altLang="ko-KR" dirty="0" smtClean="0"/>
              <a:t>Move: Alfred	Second: </a:t>
            </a:r>
            <a:r>
              <a:rPr lang="en-US" altLang="ko-KR" dirty="0" err="1"/>
              <a:t>Chittabrata</a:t>
            </a:r>
            <a:r>
              <a:rPr lang="en-US" altLang="ko-KR" dirty="0"/>
              <a:t> </a:t>
            </a:r>
            <a:endParaRPr lang="ko-KR" altLang="ko-KR" dirty="0" smtClean="0"/>
          </a:p>
          <a:p>
            <a:pPr lvl="1"/>
            <a:r>
              <a:rPr lang="en-US" altLang="ko-KR" dirty="0" smtClean="0"/>
              <a:t>Discussions: None</a:t>
            </a:r>
            <a:endParaRPr lang="ko-KR" altLang="ko-KR" dirty="0" smtClean="0"/>
          </a:p>
          <a:p>
            <a:pPr lvl="1"/>
            <a:r>
              <a:rPr lang="en-US" altLang="ko-KR" dirty="0" smtClean="0"/>
              <a:t>Yes : No: Abstain: 	</a:t>
            </a:r>
            <a:endParaRPr lang="ko-KR" altLang="ko-KR" dirty="0" smtClean="0"/>
          </a:p>
          <a:p>
            <a:pPr lvl="1"/>
            <a:r>
              <a:rPr lang="en-US" altLang="ko-KR" dirty="0"/>
              <a:t>Motion passed u</a:t>
            </a:r>
            <a:r>
              <a:rPr lang="en-GB" altLang="ko-KR" dirty="0" err="1"/>
              <a:t>nanimously</a:t>
            </a:r>
            <a:endParaRPr lang="ko-KR" altLang="en-US"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7194074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11-14/0681r0 </a:t>
            </a:r>
            <a:r>
              <a:rPr lang="en-US" altLang="ko-KR" dirty="0"/>
              <a:t>with the following tab:</a:t>
            </a:r>
            <a:endParaRPr lang="ko-KR" altLang="ko-KR" dirty="0"/>
          </a:p>
          <a:p>
            <a:pPr lvl="1"/>
            <a:r>
              <a:rPr lang="en-US" altLang="ko-KR" dirty="0" smtClean="0"/>
              <a:t>Motion_PHY_2014_May_1</a:t>
            </a:r>
          </a:p>
          <a:p>
            <a:pPr lvl="1"/>
            <a:endParaRPr lang="en-US" altLang="ko-KR" b="1" dirty="0" smtClean="0"/>
          </a:p>
          <a:p>
            <a:pPr lvl="1"/>
            <a:r>
              <a:rPr lang="en-US" altLang="ko-KR" dirty="0" smtClean="0"/>
              <a:t>Move</a:t>
            </a:r>
            <a:r>
              <a:rPr lang="en-US" altLang="ko-KR" dirty="0"/>
              <a:t>: </a:t>
            </a:r>
            <a:r>
              <a:rPr lang="en-US" altLang="ko-KR" dirty="0" smtClean="0"/>
              <a:t>Sun Bo</a:t>
            </a:r>
            <a:r>
              <a:rPr lang="en-US" altLang="ko-KR" dirty="0" smtClean="0"/>
              <a:t>	Second</a:t>
            </a:r>
            <a:r>
              <a:rPr lang="en-US" altLang="ko-KR" dirty="0" smtClean="0"/>
              <a:t>: Eugene </a:t>
            </a:r>
            <a:endParaRPr lang="ko-KR" altLang="ko-KR" dirty="0"/>
          </a:p>
          <a:p>
            <a:pPr lvl="1"/>
            <a:r>
              <a:rPr lang="en-US" altLang="ko-KR" dirty="0" smtClean="0"/>
              <a:t>Discussions</a:t>
            </a:r>
            <a:r>
              <a:rPr lang="en-US" altLang="ko-KR" dirty="0" smtClean="0"/>
              <a:t>: None</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a:t>Motion passed u</a:t>
            </a:r>
            <a:r>
              <a:rPr lang="en-GB" altLang="ko-KR" dirty="0" err="1"/>
              <a:t>nanimously</a:t>
            </a:r>
            <a:endParaRPr lang="ko-KR" altLang="en-US"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5</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11-14/0691r0 </a:t>
            </a:r>
            <a:r>
              <a:rPr lang="en-US" altLang="ko-KR" dirty="0"/>
              <a:t>with the following </a:t>
            </a:r>
            <a:r>
              <a:rPr lang="en-US" altLang="ko-KR" dirty="0" smtClean="0"/>
              <a:t>tab:</a:t>
            </a:r>
          </a:p>
          <a:p>
            <a:pPr lvl="1"/>
            <a:r>
              <a:rPr lang="en-US" altLang="ko-KR" dirty="0"/>
              <a:t>May 2014 F2F </a:t>
            </a:r>
            <a:r>
              <a:rPr lang="en-US" altLang="ko-KR" dirty="0" smtClean="0"/>
              <a:t>Resolution</a:t>
            </a:r>
          </a:p>
          <a:p>
            <a:pPr lvl="1"/>
            <a:endParaRPr lang="en-US" altLang="ko-KR" b="1" dirty="0" smtClean="0"/>
          </a:p>
          <a:p>
            <a:pPr lvl="1"/>
            <a:r>
              <a:rPr lang="en-US" altLang="ko-KR" dirty="0"/>
              <a:t>Move: </a:t>
            </a:r>
            <a:r>
              <a:rPr lang="en-US" altLang="ko-KR" dirty="0"/>
              <a:t>Bin </a:t>
            </a:r>
            <a:r>
              <a:rPr lang="en-US" altLang="ko-KR" dirty="0" smtClean="0"/>
              <a:t>	Second</a:t>
            </a:r>
            <a:r>
              <a:rPr lang="en-US" altLang="ko-KR" dirty="0" smtClean="0"/>
              <a:t>: Zander</a:t>
            </a:r>
            <a:endParaRPr lang="ko-KR" altLang="ko-KR" dirty="0"/>
          </a:p>
          <a:p>
            <a:pPr lvl="1"/>
            <a:r>
              <a:rPr lang="en-US" altLang="ko-KR" dirty="0"/>
              <a:t>Discussions</a:t>
            </a:r>
            <a:r>
              <a:rPr lang="en-US" altLang="ko-KR" dirty="0" smtClean="0"/>
              <a:t>: None</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a:t>Motion passed u</a:t>
            </a:r>
            <a:r>
              <a:rPr lang="en-GB" altLang="ko-KR" dirty="0" err="1"/>
              <a:t>nanimously</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6235582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6</a:t>
            </a:r>
            <a:endParaRPr lang="ko-KR" altLang="en-US" dirty="0"/>
          </a:p>
        </p:txBody>
      </p:sp>
      <p:sp>
        <p:nvSpPr>
          <p:cNvPr id="3" name="내용 개체 틀 2"/>
          <p:cNvSpPr>
            <a:spLocks noGrp="1"/>
          </p:cNvSpPr>
          <p:nvPr>
            <p:ph idx="1"/>
          </p:nvPr>
        </p:nvSpPr>
        <p:spPr/>
        <p:txBody>
          <a:bodyPr/>
          <a:lstStyle/>
          <a:p>
            <a:r>
              <a:rPr lang="en-US" altLang="ko-KR" dirty="0"/>
              <a:t>Move to adopt the proposed changes as shown in 11-14/0589r0 into the </a:t>
            </a:r>
            <a:r>
              <a:rPr lang="en-US" altLang="ko-KR" dirty="0" err="1"/>
              <a:t>TGah</a:t>
            </a:r>
            <a:r>
              <a:rPr lang="en-US" altLang="ko-KR" dirty="0"/>
              <a:t> draft</a:t>
            </a:r>
          </a:p>
          <a:p>
            <a:pPr lvl="1"/>
            <a:endParaRPr lang="en-US" altLang="ko-KR" b="1" dirty="0" smtClean="0"/>
          </a:p>
          <a:p>
            <a:pPr lvl="1"/>
            <a:r>
              <a:rPr lang="en-US" altLang="ko-KR" dirty="0"/>
              <a:t>Move</a:t>
            </a:r>
            <a:r>
              <a:rPr lang="en-US" altLang="ko-KR" dirty="0"/>
              <a:t>: Alfred </a:t>
            </a:r>
            <a:r>
              <a:rPr lang="en-US" altLang="ko-KR" dirty="0" smtClean="0"/>
              <a:t>	Second</a:t>
            </a:r>
            <a:r>
              <a:rPr lang="en-US" altLang="ko-KR" dirty="0"/>
              <a:t>: </a:t>
            </a:r>
            <a:r>
              <a:rPr lang="en-US" altLang="ko-KR" dirty="0" err="1"/>
              <a:t>Chittabrata</a:t>
            </a:r>
            <a:r>
              <a:rPr lang="en-US" altLang="ko-KR" dirty="0"/>
              <a:t> </a:t>
            </a:r>
            <a:endParaRPr lang="en-US" altLang="ko-KR" dirty="0" smtClean="0"/>
          </a:p>
          <a:p>
            <a:pPr lvl="1"/>
            <a:r>
              <a:rPr lang="en-US" altLang="ko-KR" dirty="0" smtClean="0"/>
              <a:t>Discussions</a:t>
            </a:r>
            <a:r>
              <a:rPr lang="en-US" altLang="ko-KR" dirty="0" smtClean="0"/>
              <a:t>: None</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a:t>Motion passed u</a:t>
            </a:r>
            <a:r>
              <a:rPr lang="en-GB" altLang="ko-KR" dirty="0" err="1"/>
              <a:t>nanimously</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633730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altLang="ko-KR" dirty="0" smtClean="0"/>
              <a:t>Address </a:t>
            </a:r>
            <a:r>
              <a:rPr lang="en-US" altLang="ko-KR" dirty="0"/>
              <a:t>Letter Ballot comments</a:t>
            </a:r>
          </a:p>
          <a:p>
            <a:pPr marL="609600" indent="-609600"/>
            <a:r>
              <a:rPr lang="en-US" altLang="ko-KR" dirty="0"/>
              <a:t>Motion for draft </a:t>
            </a:r>
            <a:r>
              <a:rPr lang="en-US" altLang="ko-KR" dirty="0" smtClean="0"/>
              <a:t>text</a:t>
            </a:r>
          </a:p>
          <a:p>
            <a:pPr marL="609600" indent="-609600"/>
            <a:r>
              <a:rPr lang="en-US" altLang="ko-KR" dirty="0" err="1" smtClean="0"/>
              <a:t>TGah</a:t>
            </a:r>
            <a:r>
              <a:rPr lang="en-US" altLang="ko-KR" dirty="0" smtClean="0"/>
              <a:t> PAR Extension</a:t>
            </a:r>
          </a:p>
          <a:p>
            <a:pPr marL="1009650" lvl="1" indent="-609600"/>
            <a:r>
              <a:rPr lang="en-US" altLang="ko-KR" dirty="0" err="1" smtClean="0"/>
              <a:t>TGah</a:t>
            </a:r>
            <a:r>
              <a:rPr lang="en-US" altLang="ko-KR" dirty="0" smtClean="0"/>
              <a:t> PAR </a:t>
            </a:r>
            <a:r>
              <a:rPr lang="en-US" altLang="ko-KR" dirty="0" err="1" smtClean="0"/>
              <a:t>Extention</a:t>
            </a:r>
            <a:r>
              <a:rPr lang="en-US" altLang="ko-KR" dirty="0" smtClean="0"/>
              <a:t> (11-14/590r1)</a:t>
            </a:r>
          </a:p>
          <a:p>
            <a:pPr marL="1009650" lvl="1" indent="-609600"/>
            <a:r>
              <a:rPr lang="en-US" altLang="ko-KR" dirty="0" err="1" smtClean="0"/>
              <a:t>TGah</a:t>
            </a:r>
            <a:r>
              <a:rPr lang="en-US" altLang="ko-KR" dirty="0" smtClean="0"/>
              <a:t> Revised CSD (11-14/591r0)</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4" name="Date Placeholder 3"/>
          <p:cNvSpPr>
            <a:spLocks noGrp="1"/>
          </p:cNvSpPr>
          <p:nvPr>
            <p:ph type="dt" sz="quarter" idx="10"/>
          </p:nvPr>
        </p:nvSpPr>
        <p:spPr>
          <a:xfrm>
            <a:off x="696913" y="332601"/>
            <a:ext cx="968214" cy="276999"/>
          </a:xfrm>
          <a:noFill/>
        </p:spPr>
        <p:txBody>
          <a:bodyPr/>
          <a:lstStyle/>
          <a:p>
            <a:r>
              <a:rPr lang="en-US" altLang="ko-KR" dirty="0" smtClean="0"/>
              <a:t>May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3</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7</a:t>
            </a:r>
            <a:endParaRPr lang="ko-KR" altLang="en-US" dirty="0"/>
          </a:p>
        </p:txBody>
      </p:sp>
      <p:sp>
        <p:nvSpPr>
          <p:cNvPr id="3" name="내용 개체 틀 2"/>
          <p:cNvSpPr>
            <a:spLocks noGrp="1"/>
          </p:cNvSpPr>
          <p:nvPr>
            <p:ph idx="1"/>
          </p:nvPr>
        </p:nvSpPr>
        <p:spPr/>
        <p:txBody>
          <a:bodyPr/>
          <a:lstStyle/>
          <a:p>
            <a:r>
              <a:rPr lang="en-US" altLang="ko-KR" dirty="0"/>
              <a:t>Move to adopt the proposed changes as shown in </a:t>
            </a:r>
            <a:r>
              <a:rPr lang="en-US" altLang="ko-KR" dirty="0" smtClean="0"/>
              <a:t>11-14/0680r1 </a:t>
            </a:r>
            <a:r>
              <a:rPr lang="en-US" altLang="ko-KR" dirty="0"/>
              <a:t>into the </a:t>
            </a:r>
            <a:r>
              <a:rPr lang="en-US" altLang="ko-KR" dirty="0" err="1"/>
              <a:t>TGah</a:t>
            </a:r>
            <a:r>
              <a:rPr lang="en-US" altLang="ko-KR" dirty="0"/>
              <a:t> draft</a:t>
            </a:r>
          </a:p>
          <a:p>
            <a:pPr lvl="1"/>
            <a:endParaRPr lang="en-US" altLang="ko-KR" b="1" dirty="0" smtClean="0"/>
          </a:p>
          <a:p>
            <a:pPr lvl="1"/>
            <a:r>
              <a:rPr lang="en-US" altLang="ko-KR" dirty="0"/>
              <a:t>Move: </a:t>
            </a:r>
            <a:r>
              <a:rPr lang="en-US" altLang="ko-KR" dirty="0" err="1"/>
              <a:t>Chittabrata</a:t>
            </a:r>
            <a:r>
              <a:rPr lang="en-US" altLang="ko-KR" dirty="0" smtClean="0"/>
              <a:t> </a:t>
            </a:r>
            <a:r>
              <a:rPr lang="en-US" altLang="ko-KR" dirty="0" smtClean="0"/>
              <a:t>	Second</a:t>
            </a:r>
            <a:r>
              <a:rPr lang="en-US" altLang="ko-KR" dirty="0"/>
              <a:t>: Alfred</a:t>
            </a:r>
            <a:endParaRPr lang="ko-KR" altLang="ko-KR" dirty="0"/>
          </a:p>
          <a:p>
            <a:pPr lvl="1"/>
            <a:r>
              <a:rPr lang="en-US" altLang="ko-KR" dirty="0" smtClean="0"/>
              <a:t>Discussions: None</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a:t>Motion passed u</a:t>
            </a:r>
            <a:r>
              <a:rPr lang="en-GB" altLang="ko-KR" dirty="0" err="1"/>
              <a:t>nanimously</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6670667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bg2"/>
                </a:solidFill>
              </a:rPr>
              <a:t>Motion </a:t>
            </a:r>
            <a:r>
              <a:rPr lang="en-US" altLang="ko-KR" dirty="0" smtClean="0">
                <a:solidFill>
                  <a:schemeClr val="bg2"/>
                </a:solidFill>
              </a:rPr>
              <a:t>8</a:t>
            </a:r>
            <a:endParaRPr lang="ko-KR" altLang="en-US" dirty="0">
              <a:solidFill>
                <a:schemeClr val="bg2"/>
              </a:solidFill>
            </a:endParaRPr>
          </a:p>
        </p:txBody>
      </p:sp>
      <p:sp>
        <p:nvSpPr>
          <p:cNvPr id="3" name="내용 개체 틀 2"/>
          <p:cNvSpPr>
            <a:spLocks noGrp="1"/>
          </p:cNvSpPr>
          <p:nvPr>
            <p:ph idx="1"/>
          </p:nvPr>
        </p:nvSpPr>
        <p:spPr/>
        <p:txBody>
          <a:bodyPr/>
          <a:lstStyle/>
          <a:p>
            <a:r>
              <a:rPr lang="en-US" altLang="ko-KR" dirty="0">
                <a:solidFill>
                  <a:schemeClr val="bg2"/>
                </a:solidFill>
              </a:rPr>
              <a:t>Move to adopt the proposed changes excluding the comment resolution </a:t>
            </a:r>
            <a:r>
              <a:rPr lang="en-US" altLang="ko-KR" dirty="0" smtClean="0">
                <a:solidFill>
                  <a:schemeClr val="bg2"/>
                </a:solidFill>
              </a:rPr>
              <a:t>as </a:t>
            </a:r>
            <a:r>
              <a:rPr lang="en-US" altLang="ko-KR" dirty="0">
                <a:solidFill>
                  <a:schemeClr val="bg2"/>
                </a:solidFill>
              </a:rPr>
              <a:t>shown in </a:t>
            </a:r>
            <a:r>
              <a:rPr lang="en-US" altLang="ko-KR" dirty="0" smtClean="0">
                <a:solidFill>
                  <a:schemeClr val="bg2"/>
                </a:solidFill>
              </a:rPr>
              <a:t>11-14/0428r5 into </a:t>
            </a:r>
            <a:r>
              <a:rPr lang="en-US" altLang="ko-KR" dirty="0">
                <a:solidFill>
                  <a:schemeClr val="bg2"/>
                </a:solidFill>
              </a:rPr>
              <a:t>the </a:t>
            </a:r>
            <a:r>
              <a:rPr lang="en-US" altLang="ko-KR" dirty="0" err="1">
                <a:solidFill>
                  <a:schemeClr val="bg2"/>
                </a:solidFill>
              </a:rPr>
              <a:t>TGah</a:t>
            </a:r>
            <a:r>
              <a:rPr lang="en-US" altLang="ko-KR" dirty="0">
                <a:solidFill>
                  <a:schemeClr val="bg2"/>
                </a:solidFill>
              </a:rPr>
              <a:t> draft</a:t>
            </a:r>
          </a:p>
          <a:p>
            <a:pPr lvl="1"/>
            <a:endParaRPr lang="en-US" altLang="ko-KR" b="1" dirty="0" smtClean="0">
              <a:solidFill>
                <a:schemeClr val="bg2"/>
              </a:solidFill>
            </a:endParaRPr>
          </a:p>
          <a:p>
            <a:pPr lvl="1"/>
            <a:r>
              <a:rPr lang="en-US" altLang="ko-KR" dirty="0">
                <a:solidFill>
                  <a:schemeClr val="bg2"/>
                </a:solidFill>
              </a:rPr>
              <a:t>Move</a:t>
            </a:r>
            <a:r>
              <a:rPr lang="en-US" altLang="ko-KR" dirty="0" smtClean="0">
                <a:solidFill>
                  <a:schemeClr val="bg2"/>
                </a:solidFill>
              </a:rPr>
              <a:t>: </a:t>
            </a:r>
            <a:r>
              <a:rPr lang="en-US" altLang="ko-KR" dirty="0" smtClean="0">
                <a:solidFill>
                  <a:schemeClr val="bg2"/>
                </a:solidFill>
              </a:rPr>
              <a:t>	Second</a:t>
            </a:r>
            <a:r>
              <a:rPr lang="en-US" altLang="ko-KR" dirty="0" smtClean="0">
                <a:solidFill>
                  <a:schemeClr val="bg2"/>
                </a:solidFill>
              </a:rPr>
              <a:t>:</a:t>
            </a:r>
            <a:endParaRPr lang="ko-KR" altLang="ko-KR" dirty="0">
              <a:solidFill>
                <a:schemeClr val="bg2"/>
              </a:solidFill>
            </a:endParaRPr>
          </a:p>
          <a:p>
            <a:pPr lvl="1"/>
            <a:r>
              <a:rPr lang="en-US" altLang="ko-KR" dirty="0">
                <a:solidFill>
                  <a:schemeClr val="bg2"/>
                </a:solidFill>
              </a:rPr>
              <a:t>Discussions</a:t>
            </a:r>
            <a:r>
              <a:rPr lang="en-US" altLang="ko-KR" dirty="0" smtClean="0">
                <a:solidFill>
                  <a:schemeClr val="bg2"/>
                </a:solidFill>
              </a:rPr>
              <a:t>:</a:t>
            </a:r>
            <a:endParaRPr lang="ko-KR" altLang="ko-KR" dirty="0">
              <a:solidFill>
                <a:schemeClr val="bg2"/>
              </a:solidFill>
            </a:endParaRPr>
          </a:p>
          <a:p>
            <a:pPr lvl="1"/>
            <a:r>
              <a:rPr lang="en-US" altLang="ko-KR" dirty="0">
                <a:solidFill>
                  <a:schemeClr val="bg2"/>
                </a:solidFill>
              </a:rPr>
              <a:t>Yes : </a:t>
            </a:r>
            <a:r>
              <a:rPr lang="en-US" altLang="ko-KR" dirty="0" smtClean="0">
                <a:solidFill>
                  <a:schemeClr val="bg2"/>
                </a:solidFill>
              </a:rPr>
              <a:t>No</a:t>
            </a:r>
            <a:r>
              <a:rPr lang="en-US" altLang="ko-KR" dirty="0">
                <a:solidFill>
                  <a:schemeClr val="bg2"/>
                </a:solidFill>
              </a:rPr>
              <a:t>: </a:t>
            </a:r>
            <a:r>
              <a:rPr lang="en-US" altLang="ko-KR" dirty="0" smtClean="0">
                <a:solidFill>
                  <a:schemeClr val="bg2"/>
                </a:solidFill>
              </a:rPr>
              <a:t>Abstain</a:t>
            </a:r>
            <a:r>
              <a:rPr lang="en-US" altLang="ko-KR" dirty="0">
                <a:solidFill>
                  <a:schemeClr val="bg2"/>
                </a:solidFill>
              </a:rPr>
              <a:t>: 	</a:t>
            </a:r>
            <a:endParaRPr lang="ko-KR" altLang="ko-KR" dirty="0">
              <a:solidFill>
                <a:schemeClr val="bg2"/>
              </a:solidFill>
            </a:endParaRPr>
          </a:p>
          <a:p>
            <a:pPr lvl="1"/>
            <a:r>
              <a:rPr lang="en-US" altLang="ko-KR" dirty="0" smtClean="0">
                <a:solidFill>
                  <a:schemeClr val="bg2"/>
                </a:solidFill>
              </a:rPr>
              <a:t>Motion</a:t>
            </a:r>
            <a:endParaRPr lang="en-US" altLang="ko-KR" dirty="0">
              <a:solidFill>
                <a:schemeClr val="bg2"/>
              </a:solidFill>
            </a:endParaRP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6670667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smtClean="0"/>
              <a:t>May 2014</a:t>
            </a:r>
          </a:p>
        </p:txBody>
      </p:sp>
      <p:sp>
        <p:nvSpPr>
          <p:cNvPr id="14339" name="Footer Placeholder 4"/>
          <p:cNvSpPr>
            <a:spLocks noGrp="1"/>
          </p:cNvSpPr>
          <p:nvPr>
            <p:ph type="ftr" sz="quarter" idx="11"/>
          </p:nvPr>
        </p:nvSpPr>
        <p:spPr>
          <a:xfrm>
            <a:off x="6637313" y="6475413"/>
            <a:ext cx="1906612"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smtClean="0"/>
              <a:t>Yongho Seok (LG Electronics)</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32</a:t>
            </a:fld>
            <a:endParaRPr lang="en-US" altLang="ko-KR"/>
          </a:p>
        </p:txBody>
      </p:sp>
      <p:sp>
        <p:nvSpPr>
          <p:cNvPr id="23557" name="Rectangle 2"/>
          <p:cNvSpPr>
            <a:spLocks noGrp="1" noChangeArrowheads="1"/>
          </p:cNvSpPr>
          <p:nvPr>
            <p:ph type="title"/>
          </p:nvPr>
        </p:nvSpPr>
        <p:spPr/>
        <p:txBody>
          <a:bodyPr/>
          <a:lstStyle/>
          <a:p>
            <a:r>
              <a:rPr lang="en-US" altLang="en-US" dirty="0" smtClean="0"/>
              <a:t>Motion </a:t>
            </a:r>
            <a:r>
              <a:rPr lang="en-US" altLang="en-US" dirty="0" smtClean="0"/>
              <a:t>8</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a:t>
            </a:r>
            <a:r>
              <a:rPr lang="en-US" altLang="en-US" dirty="0" smtClean="0"/>
              <a:t>for </a:t>
            </a:r>
            <a:r>
              <a:rPr lang="en-US" altLang="en-US" dirty="0" smtClean="0"/>
              <a:t>all of the comments received from LB200 on P802.11ah D1.0 </a:t>
            </a:r>
          </a:p>
          <a:p>
            <a:r>
              <a:rPr lang="en-US" altLang="en-US" dirty="0" smtClean="0"/>
              <a:t>Instruct the </a:t>
            </a:r>
            <a:r>
              <a:rPr lang="en-US" altLang="en-US" dirty="0" err="1" smtClean="0"/>
              <a:t>TGah</a:t>
            </a:r>
            <a:r>
              <a:rPr lang="en-US" altLang="en-US" dirty="0" smtClean="0"/>
              <a:t> editor to prepare P802.11ah D2.0 </a:t>
            </a:r>
            <a:r>
              <a:rPr lang="en-US" altLang="en-US" dirty="0"/>
              <a:t>from P802.11ah </a:t>
            </a:r>
            <a:r>
              <a:rPr lang="en-US" altLang="en-US" dirty="0" smtClean="0"/>
              <a:t>D1.3 incorporating these resolutions and changes approved by </a:t>
            </a:r>
            <a:r>
              <a:rPr lang="en-US" altLang="en-US" dirty="0" err="1" smtClean="0"/>
              <a:t>TGah</a:t>
            </a:r>
            <a:r>
              <a:rPr lang="en-US" altLang="en-US" dirty="0" smtClean="0"/>
              <a:t> at this session and</a:t>
            </a:r>
          </a:p>
          <a:p>
            <a:r>
              <a:rPr lang="en-US" altLang="en-US" dirty="0" smtClean="0"/>
              <a:t>Approve a 30 day Working Group Technical Letter  Ballot asking the question “Should P802.11ah D2.0 be forwarded to Sponsor Ballot?”  </a:t>
            </a:r>
          </a:p>
          <a:p>
            <a:r>
              <a:rPr lang="en-US" altLang="en-US" dirty="0" smtClean="0"/>
              <a:t>Moved</a:t>
            </a:r>
            <a:r>
              <a:rPr lang="en-US" altLang="en-US" dirty="0" smtClean="0"/>
              <a:t>: </a:t>
            </a:r>
            <a:r>
              <a:rPr lang="en-US" altLang="ko-KR" dirty="0"/>
              <a:t>Alfred </a:t>
            </a:r>
            <a:r>
              <a:rPr lang="en-US" altLang="ko-KR" dirty="0" err="1"/>
              <a:t>Asterjadhi</a:t>
            </a:r>
            <a:r>
              <a:rPr lang="en-US" altLang="ko-KR" dirty="0"/>
              <a:t> </a:t>
            </a:r>
            <a:endParaRPr lang="en-US" altLang="en-US" dirty="0" smtClean="0"/>
          </a:p>
          <a:p>
            <a:r>
              <a:rPr lang="en-US" altLang="en-US" dirty="0" smtClean="0"/>
              <a:t>Seconded</a:t>
            </a:r>
            <a:r>
              <a:rPr lang="en-US" altLang="en-US" dirty="0" smtClean="0"/>
              <a:t>: </a:t>
            </a:r>
            <a:r>
              <a:rPr lang="en-US" altLang="ko-KR" dirty="0" err="1"/>
              <a:t>Chittabrata</a:t>
            </a:r>
            <a:r>
              <a:rPr lang="en-US" altLang="ko-KR" dirty="0"/>
              <a:t> </a:t>
            </a:r>
            <a:r>
              <a:rPr lang="en-US" altLang="ko-KR" dirty="0" err="1"/>
              <a:t>Ghosh</a:t>
            </a:r>
            <a:r>
              <a:rPr lang="en-US" altLang="ko-KR" dirty="0"/>
              <a:t> </a:t>
            </a:r>
            <a:endParaRPr lang="en-US" altLang="ko-KR" dirty="0" smtClean="0"/>
          </a:p>
          <a:p>
            <a:r>
              <a:rPr lang="en-US" altLang="en-US" dirty="0" smtClean="0"/>
              <a:t>Result: Motion passed (21 Y / 0 N / 0 A)</a:t>
            </a:r>
            <a:endParaRPr lang="en-US" altLang="en-US" dirty="0" smtClean="0"/>
          </a:p>
        </p:txBody>
      </p:sp>
    </p:spTree>
    <p:extLst>
      <p:ext uri="{BB962C8B-B14F-4D97-AF65-F5344CB8AC3E}">
        <p14:creationId xmlns:p14="http://schemas.microsoft.com/office/powerpoint/2010/main" val="1389485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676400"/>
            <a:ext cx="7772400" cy="4114800"/>
          </a:xfrm>
        </p:spPr>
        <p:txBody>
          <a:bodyPr/>
          <a:lstStyle/>
          <a:p>
            <a:r>
              <a:rPr lang="en-GB" altLang="ko-KR" dirty="0"/>
              <a:t>Believing that the PAR contained in the document referenced below meets IEEE-SA guidelines,</a:t>
            </a:r>
            <a:endParaRPr lang="en-CA" altLang="ko-KR" dirty="0"/>
          </a:p>
          <a:p>
            <a:r>
              <a:rPr lang="en-GB" altLang="ko-KR" dirty="0"/>
              <a:t>Request that the PAR contained in </a:t>
            </a:r>
            <a:r>
              <a:rPr lang="en-GB" altLang="ko-KR" dirty="0" smtClean="0"/>
              <a:t>11-14/0590r1 </a:t>
            </a:r>
            <a:r>
              <a:rPr lang="en-GB" altLang="ko-KR" dirty="0"/>
              <a:t>be posted to the IEEE 802 Executive Committee (EC) agenda for WG 802 preview and EC approval to submit to </a:t>
            </a:r>
            <a:r>
              <a:rPr lang="en-GB" altLang="ko-KR" dirty="0" err="1"/>
              <a:t>NesCom</a:t>
            </a:r>
            <a:r>
              <a:rPr lang="en-GB" altLang="ko-KR" dirty="0"/>
              <a:t>.</a:t>
            </a:r>
            <a:endParaRPr lang="en-CA" altLang="ko-KR" dirty="0"/>
          </a:p>
          <a:p>
            <a:r>
              <a:rPr lang="en-GB" altLang="ko-KR" dirty="0"/>
              <a:t> </a:t>
            </a:r>
            <a:endParaRPr lang="en-CA" altLang="ko-KR" dirty="0"/>
          </a:p>
          <a:p>
            <a:r>
              <a:rPr lang="en-GB" altLang="ko-KR" dirty="0"/>
              <a:t>[Moved by &lt;name&gt; on behalf of &lt;group&gt;</a:t>
            </a:r>
            <a:endParaRPr lang="en-CA" altLang="ko-KR" dirty="0"/>
          </a:p>
          <a:p>
            <a:r>
              <a:rPr lang="en-GB" altLang="ko-KR" dirty="0"/>
              <a:t>&lt;group&gt; vote: </a:t>
            </a:r>
            <a:endParaRPr lang="en-CA" altLang="ko-KR" dirty="0"/>
          </a:p>
          <a:p>
            <a:r>
              <a:rPr lang="en-GB" altLang="ko-KR" dirty="0"/>
              <a:t>Moved</a:t>
            </a:r>
            <a:r>
              <a:rPr lang="en-GB" altLang="ko-KR" dirty="0" smtClean="0"/>
              <a:t>: </a:t>
            </a:r>
            <a:r>
              <a:rPr lang="en-GB" altLang="ko-KR" dirty="0" smtClean="0"/>
              <a:t>Alfred, </a:t>
            </a:r>
            <a:r>
              <a:rPr lang="en-GB" altLang="ko-KR" dirty="0" smtClean="0"/>
              <a:t>Seconded: </a:t>
            </a:r>
            <a:r>
              <a:rPr lang="en-GB" altLang="ko-KR" dirty="0" smtClean="0"/>
              <a:t>Zander, </a:t>
            </a:r>
            <a:r>
              <a:rPr lang="en-GB" altLang="ko-KR" dirty="0"/>
              <a:t>Result: </a:t>
            </a:r>
            <a:r>
              <a:rPr lang="en-GB" altLang="ko-KR" dirty="0" smtClean="0"/>
              <a:t>19-0-0</a:t>
            </a:r>
            <a:endParaRPr lang="en-GB" altLang="ko-KR" dirty="0"/>
          </a:p>
          <a:p>
            <a:r>
              <a:rPr lang="en-GB" altLang="ko-KR" dirty="0"/>
              <a:t>Motion passes</a:t>
            </a:r>
          </a:p>
          <a:p>
            <a:endParaRPr lang="en-GB" altLang="ko-KR" dirty="0" smtClean="0"/>
          </a:p>
          <a:p>
            <a:endParaRPr lang="en-GB" altLang="ko-KR" dirty="0"/>
          </a:p>
          <a:p>
            <a:endParaRPr lang="en-GB" altLang="ko-KR" dirty="0" smtClean="0"/>
          </a:p>
        </p:txBody>
      </p:sp>
      <p:sp>
        <p:nvSpPr>
          <p:cNvPr id="4" name="날짜 개체 틀 3"/>
          <p:cNvSpPr>
            <a:spLocks noGrp="1"/>
          </p:cNvSpPr>
          <p:nvPr>
            <p:ph type="dt" sz="half" idx="10"/>
          </p:nvPr>
        </p:nvSpPr>
        <p:spPr>
          <a:xfrm>
            <a:off x="696913" y="332601"/>
            <a:ext cx="968214" cy="276999"/>
          </a:xfrm>
        </p:spPr>
        <p:txBody>
          <a:bodyPr/>
          <a:lstStyle/>
          <a:p>
            <a:pPr>
              <a:defRPr/>
            </a:pPr>
            <a:r>
              <a:rPr lang="en-US" dirty="0" smtClean="0"/>
              <a:t>May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pPr>
              <a:defRPr/>
            </a:pPr>
            <a:r>
              <a:rPr lang="en-US" dirty="0" err="1" smtClean="0"/>
              <a:t>Yongho</a:t>
            </a:r>
            <a:r>
              <a:rPr lang="en-US" dirty="0" smtClean="0"/>
              <a:t> </a:t>
            </a:r>
            <a:r>
              <a:rPr lang="en-US" dirty="0" err="1" smtClean="0"/>
              <a:t>Seok</a:t>
            </a:r>
            <a:r>
              <a:rPr lang="en-US" dirty="0" smtClean="0"/>
              <a:t>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Motion </a:t>
            </a:r>
            <a:r>
              <a:rPr lang="en-US" altLang="en-US" dirty="0" smtClean="0"/>
              <a:t>9 </a:t>
            </a:r>
            <a:r>
              <a:rPr lang="en-US" altLang="en-US" dirty="0" smtClean="0"/>
              <a:t>(</a:t>
            </a:r>
            <a:r>
              <a:rPr lang="en-US" altLang="en-US" dirty="0" err="1" smtClean="0"/>
              <a:t>TGah</a:t>
            </a:r>
            <a:r>
              <a:rPr lang="en-US" altLang="en-US" dirty="0" smtClean="0"/>
              <a:t> </a:t>
            </a:r>
            <a:r>
              <a:rPr lang="en-US" altLang="en-US" dirty="0"/>
              <a:t>PAR </a:t>
            </a:r>
            <a:r>
              <a:rPr lang="en-US" altLang="en-US" dirty="0" smtClean="0"/>
              <a:t>Extension Motion)</a:t>
            </a:r>
          </a:p>
        </p:txBody>
      </p:sp>
    </p:spTree>
    <p:extLst>
      <p:ext uri="{BB962C8B-B14F-4D97-AF65-F5344CB8AC3E}">
        <p14:creationId xmlns:p14="http://schemas.microsoft.com/office/powerpoint/2010/main" val="27100836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676400"/>
            <a:ext cx="7772400" cy="4114800"/>
          </a:xfrm>
        </p:spPr>
        <p:txBody>
          <a:bodyPr/>
          <a:lstStyle/>
          <a:p>
            <a:r>
              <a:rPr lang="en-GB" altLang="ko-KR" dirty="0"/>
              <a:t>Believing that the criteria for standard development (CSD) contained in the document referenced below meets IEEE 802 guidelines,</a:t>
            </a:r>
            <a:endParaRPr lang="en-CA" altLang="ko-KR" dirty="0"/>
          </a:p>
          <a:p>
            <a:r>
              <a:rPr lang="en-GB" altLang="ko-KR" dirty="0"/>
              <a:t>Request that the CSD contained in </a:t>
            </a:r>
            <a:r>
              <a:rPr lang="en-GB" altLang="ko-KR" dirty="0" smtClean="0"/>
              <a:t>11-14/0591r0 </a:t>
            </a:r>
            <a:r>
              <a:rPr lang="en-GB" altLang="ko-KR" dirty="0"/>
              <a:t>be posted to the IEEE 802 Executive Committee (EC) agenda for WG 802 preview and EC approval.</a:t>
            </a:r>
            <a:endParaRPr lang="en-CA" altLang="ko-KR" dirty="0"/>
          </a:p>
          <a:p>
            <a:r>
              <a:rPr lang="en-GB" altLang="ko-KR" dirty="0"/>
              <a:t> </a:t>
            </a:r>
            <a:endParaRPr lang="en-CA" altLang="ko-KR" dirty="0"/>
          </a:p>
          <a:p>
            <a:r>
              <a:rPr lang="en-GB" altLang="ko-KR" dirty="0"/>
              <a:t>[Moved by &lt;name&gt; on behalf of &lt;group&gt;</a:t>
            </a:r>
            <a:endParaRPr lang="en-CA" altLang="ko-KR" dirty="0"/>
          </a:p>
          <a:p>
            <a:r>
              <a:rPr lang="en-GB" altLang="ko-KR" dirty="0"/>
              <a:t>&lt;group&gt; vote: </a:t>
            </a:r>
            <a:endParaRPr lang="en-CA" altLang="ko-KR" dirty="0"/>
          </a:p>
          <a:p>
            <a:r>
              <a:rPr lang="en-GB" altLang="ko-KR" dirty="0"/>
              <a:t>Moved</a:t>
            </a:r>
            <a:r>
              <a:rPr lang="en-GB" altLang="ko-KR" dirty="0" smtClean="0"/>
              <a:t>: </a:t>
            </a:r>
            <a:r>
              <a:rPr lang="en-GB" altLang="ko-KR" dirty="0" smtClean="0"/>
              <a:t>Eugene, </a:t>
            </a:r>
            <a:r>
              <a:rPr lang="en-GB" altLang="ko-KR" dirty="0" smtClean="0"/>
              <a:t>Seconded: </a:t>
            </a:r>
            <a:r>
              <a:rPr lang="en-GB" altLang="ko-KR" dirty="0" smtClean="0"/>
              <a:t>Sun Bo, </a:t>
            </a:r>
            <a:r>
              <a:rPr lang="en-GB" altLang="ko-KR" dirty="0"/>
              <a:t>Result: </a:t>
            </a:r>
            <a:r>
              <a:rPr lang="en-GB" altLang="ko-KR" dirty="0" smtClean="0"/>
              <a:t>20-0-0</a:t>
            </a:r>
            <a:endParaRPr lang="en-GB" altLang="ko-KR" dirty="0"/>
          </a:p>
          <a:p>
            <a:r>
              <a:rPr lang="en-GB" altLang="ko-KR" dirty="0"/>
              <a:t>Motion </a:t>
            </a:r>
            <a:r>
              <a:rPr lang="en-GB" altLang="ko-KR" dirty="0" smtClean="0"/>
              <a:t>passes</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pPr>
              <a:defRPr/>
            </a:pPr>
            <a:r>
              <a:rPr lang="en-US" dirty="0" smtClean="0"/>
              <a:t>May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pPr>
              <a:defRPr/>
            </a:pPr>
            <a:r>
              <a:rPr lang="en-US" dirty="0" err="1" smtClean="0"/>
              <a:t>Yongho</a:t>
            </a:r>
            <a:r>
              <a:rPr lang="en-US" dirty="0" smtClean="0"/>
              <a:t> </a:t>
            </a:r>
            <a:r>
              <a:rPr lang="en-US" dirty="0" err="1" smtClean="0"/>
              <a:t>Seok</a:t>
            </a:r>
            <a:r>
              <a:rPr lang="en-US" dirty="0" smtClean="0"/>
              <a:t>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Motion </a:t>
            </a:r>
            <a:r>
              <a:rPr lang="en-US" altLang="en-US" dirty="0" smtClean="0"/>
              <a:t>10 </a:t>
            </a:r>
            <a:r>
              <a:rPr lang="en-US" altLang="en-US" dirty="0" smtClean="0"/>
              <a:t>(</a:t>
            </a:r>
            <a:r>
              <a:rPr lang="en-US" altLang="en-US" dirty="0" err="1" smtClean="0"/>
              <a:t>TGah</a:t>
            </a:r>
            <a:r>
              <a:rPr lang="en-US" altLang="en-US" dirty="0" smtClean="0"/>
              <a:t> CSD motion)</a:t>
            </a:r>
          </a:p>
        </p:txBody>
      </p:sp>
    </p:spTree>
    <p:extLst>
      <p:ext uri="{BB962C8B-B14F-4D97-AF65-F5344CB8AC3E}">
        <p14:creationId xmlns:p14="http://schemas.microsoft.com/office/powerpoint/2010/main" val="8284657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Strawpoll</a:t>
            </a:r>
            <a:r>
              <a:rPr lang="en-US" altLang="ko-KR" dirty="0" smtClean="0"/>
              <a:t> 1</a:t>
            </a:r>
            <a:endParaRPr lang="ko-KR" altLang="en-US" dirty="0"/>
          </a:p>
        </p:txBody>
      </p:sp>
      <p:sp>
        <p:nvSpPr>
          <p:cNvPr id="3" name="내용 개체 틀 2"/>
          <p:cNvSpPr>
            <a:spLocks noGrp="1"/>
          </p:cNvSpPr>
          <p:nvPr>
            <p:ph idx="1"/>
          </p:nvPr>
        </p:nvSpPr>
        <p:spPr/>
        <p:txBody>
          <a:bodyPr/>
          <a:lstStyle/>
          <a:p>
            <a:r>
              <a:rPr lang="en-GB" altLang="ko-KR" dirty="0" smtClean="0"/>
              <a:t>Do you agree to include the attached code with the next draft of the </a:t>
            </a:r>
            <a:r>
              <a:rPr lang="en-GB" altLang="ko-KR" dirty="0" err="1" smtClean="0"/>
              <a:t>TGah</a:t>
            </a:r>
            <a:r>
              <a:rPr lang="en-GB" altLang="ko-KR" dirty="0" smtClean="0"/>
              <a:t> specification as the </a:t>
            </a:r>
            <a:r>
              <a:rPr lang="en-GB" altLang="ko-KR" dirty="0" err="1" smtClean="0"/>
              <a:t>Tx</a:t>
            </a:r>
            <a:r>
              <a:rPr lang="en-GB" altLang="ko-KR" dirty="0" smtClean="0"/>
              <a:t> Reference code? </a:t>
            </a:r>
          </a:p>
          <a:p>
            <a:pPr lvl="1"/>
            <a:r>
              <a:rPr lang="en-GB" altLang="ko-KR" dirty="0" smtClean="0"/>
              <a:t>11 Y</a:t>
            </a:r>
          </a:p>
          <a:p>
            <a:pPr lvl="1"/>
            <a:r>
              <a:rPr lang="en-GB" altLang="ko-KR" dirty="0" smtClean="0"/>
              <a:t>0 N </a:t>
            </a:r>
          </a:p>
          <a:p>
            <a:pPr lvl="1"/>
            <a:r>
              <a:rPr lang="en-GB" altLang="ko-KR" dirty="0" smtClean="0"/>
              <a:t>0 A </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5047891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Strawpoll</a:t>
            </a:r>
            <a:r>
              <a:rPr lang="en-US" altLang="ko-KR" dirty="0" smtClean="0"/>
              <a:t> 2</a:t>
            </a:r>
            <a:endParaRPr lang="ko-KR" altLang="en-US" dirty="0"/>
          </a:p>
        </p:txBody>
      </p:sp>
      <p:sp>
        <p:nvSpPr>
          <p:cNvPr id="3" name="내용 개체 틀 2"/>
          <p:cNvSpPr>
            <a:spLocks noGrp="1"/>
          </p:cNvSpPr>
          <p:nvPr>
            <p:ph idx="1"/>
          </p:nvPr>
        </p:nvSpPr>
        <p:spPr/>
        <p:txBody>
          <a:bodyPr/>
          <a:lstStyle/>
          <a:p>
            <a:r>
              <a:rPr lang="en-GB" altLang="ko-KR" dirty="0" smtClean="0"/>
              <a:t>Do you agree to include the proposed changes shown on the 11-14/589r0? </a:t>
            </a:r>
          </a:p>
          <a:p>
            <a:pPr lvl="1"/>
            <a:r>
              <a:rPr lang="en-GB" altLang="ko-KR" dirty="0" smtClean="0"/>
              <a:t>14 Y </a:t>
            </a:r>
          </a:p>
          <a:p>
            <a:pPr lvl="1"/>
            <a:r>
              <a:rPr lang="en-GB" altLang="ko-KR" dirty="0" smtClean="0"/>
              <a:t>0 N</a:t>
            </a:r>
          </a:p>
          <a:p>
            <a:pPr lvl="1"/>
            <a:r>
              <a:rPr lang="en-GB" altLang="ko-KR" dirty="0" smtClean="0"/>
              <a:t>0 A</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5536672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err="1" smtClean="0"/>
              <a:t>Strawpoll</a:t>
            </a:r>
            <a:r>
              <a:rPr lang="en-US" altLang="ko-KR" dirty="0" smtClean="0"/>
              <a:t> 3</a:t>
            </a:r>
            <a:endParaRPr lang="ko-KR" altLang="en-US" dirty="0"/>
          </a:p>
        </p:txBody>
      </p:sp>
      <p:sp>
        <p:nvSpPr>
          <p:cNvPr id="3" name="내용 개체 틀 2"/>
          <p:cNvSpPr>
            <a:spLocks noGrp="1"/>
          </p:cNvSpPr>
          <p:nvPr>
            <p:ph idx="1"/>
          </p:nvPr>
        </p:nvSpPr>
        <p:spPr/>
        <p:txBody>
          <a:bodyPr/>
          <a:lstStyle/>
          <a:p>
            <a:r>
              <a:rPr lang="en-GB" altLang="ko-KR" dirty="0" smtClean="0"/>
              <a:t>Do you agree to include the proposed changes shown on the 11-14/680r1? </a:t>
            </a:r>
          </a:p>
          <a:p>
            <a:pPr lvl="1"/>
            <a:r>
              <a:rPr lang="en-GB" altLang="ko-KR" dirty="0" smtClean="0"/>
              <a:t>11 Y </a:t>
            </a:r>
          </a:p>
          <a:p>
            <a:pPr lvl="1"/>
            <a:r>
              <a:rPr lang="en-GB" altLang="ko-KR" dirty="0" smtClean="0"/>
              <a:t>0 N</a:t>
            </a:r>
          </a:p>
          <a:p>
            <a:pPr lvl="1"/>
            <a:r>
              <a:rPr lang="en-GB" altLang="ko-KR" dirty="0" smtClean="0"/>
              <a:t>0 A</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1986445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1108, 1109, </a:t>
            </a:r>
            <a:r>
              <a:rPr lang="en-GB" altLang="ko-KR" dirty="0" smtClean="0"/>
              <a:t>2083 as shown in 11-14/575r1?</a:t>
            </a:r>
          </a:p>
          <a:p>
            <a:pPr lvl="1"/>
            <a:r>
              <a:rPr lang="en-GB" altLang="ko-KR" dirty="0"/>
              <a:t>Unanimously passed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1547, 1929, 1930, 1931, 2051, 2089, 2787, 1139</a:t>
            </a:r>
            <a:r>
              <a:rPr lang="en-GB" altLang="ko-KR" dirty="0" smtClean="0"/>
              <a:t>, 1140, 1141, 1142, 1143, 1435 as shown in 11-14/576r1?</a:t>
            </a:r>
          </a:p>
          <a:p>
            <a:pPr lvl="1"/>
            <a:r>
              <a:rPr lang="en-GB" altLang="ko-KR" dirty="0"/>
              <a:t>Unanimously passed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721138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IEEE 802.11ah Agenda</a:t>
            </a:r>
            <a:endParaRPr lang="ko-KR" altLang="en-US" dirty="0"/>
          </a:p>
        </p:txBody>
      </p:sp>
      <p:sp>
        <p:nvSpPr>
          <p:cNvPr id="3" name="내용 개체 틀 2"/>
          <p:cNvSpPr>
            <a:spLocks noGrp="1"/>
          </p:cNvSpPr>
          <p:nvPr>
            <p:ph idx="1"/>
          </p:nvPr>
        </p:nvSpPr>
        <p:spPr>
          <a:xfrm>
            <a:off x="685800" y="1447800"/>
            <a:ext cx="7772400" cy="4114800"/>
          </a:xfrm>
        </p:spPr>
        <p:txBody>
          <a:bodyPr/>
          <a:lstStyle/>
          <a:p>
            <a:r>
              <a:rPr lang="en-US" altLang="ko-KR" dirty="0" smtClean="0"/>
              <a:t>Call </a:t>
            </a:r>
            <a:r>
              <a:rPr lang="en-US" altLang="ko-KR" dirty="0"/>
              <a:t>for </a:t>
            </a:r>
            <a:r>
              <a:rPr lang="en-US" altLang="ko-KR" dirty="0" err="1"/>
              <a:t>TGah</a:t>
            </a:r>
            <a:r>
              <a:rPr lang="en-US" altLang="ko-KR" dirty="0"/>
              <a:t> </a:t>
            </a:r>
            <a:r>
              <a:rPr lang="en-US" altLang="ko-KR" dirty="0" smtClean="0"/>
              <a:t>Officer Elections</a:t>
            </a:r>
          </a:p>
          <a:p>
            <a:pPr lvl="1"/>
            <a:r>
              <a:rPr lang="en-US" altLang="ko-KR" dirty="0" smtClean="0"/>
              <a:t>Current Nominations: </a:t>
            </a:r>
          </a:p>
          <a:p>
            <a:pPr lvl="2"/>
            <a:r>
              <a:rPr lang="en-US" altLang="ko-KR" sz="2000" dirty="0" smtClean="0"/>
              <a:t>Task Group Chair: </a:t>
            </a:r>
            <a:r>
              <a:rPr lang="en-US" altLang="ko-KR" sz="2000" dirty="0" err="1" smtClean="0"/>
              <a:t>Yongho</a:t>
            </a:r>
            <a:r>
              <a:rPr lang="en-US" altLang="ko-KR" sz="2000" dirty="0" smtClean="0"/>
              <a:t> Seok (LG Electronics)</a:t>
            </a:r>
          </a:p>
          <a:p>
            <a:pPr lvl="2"/>
            <a:r>
              <a:rPr lang="en-US" altLang="ko-KR" sz="2000" dirty="0" smtClean="0"/>
              <a:t>Task Group 1</a:t>
            </a:r>
            <a:r>
              <a:rPr lang="en-US" altLang="ko-KR" sz="2000" baseline="30000" dirty="0" smtClean="0"/>
              <a:t>st</a:t>
            </a:r>
            <a:r>
              <a:rPr lang="en-US" altLang="ko-KR" sz="2000" dirty="0" smtClean="0"/>
              <a:t> Vice Chairs: Alfred Asterjadhi (Qualcomm)</a:t>
            </a:r>
          </a:p>
          <a:p>
            <a:pPr lvl="2"/>
            <a:r>
              <a:rPr lang="en-US" altLang="ko-KR" sz="2000" dirty="0"/>
              <a:t>Task Group </a:t>
            </a:r>
            <a:r>
              <a:rPr lang="en-US" altLang="ko-KR" sz="2000" dirty="0" smtClean="0"/>
              <a:t>2</a:t>
            </a:r>
            <a:r>
              <a:rPr lang="en-US" altLang="ko-KR" sz="2000" baseline="30000" dirty="0" smtClean="0"/>
              <a:t>nd</a:t>
            </a:r>
            <a:r>
              <a:rPr lang="en-US" altLang="ko-KR" sz="2000" dirty="0" smtClean="0"/>
              <a:t> Vice </a:t>
            </a:r>
            <a:r>
              <a:rPr lang="en-US" altLang="ko-KR" sz="2000" dirty="0"/>
              <a:t>Chairs</a:t>
            </a:r>
            <a:r>
              <a:rPr lang="en-US" altLang="ko-KR" sz="2000" dirty="0" smtClean="0"/>
              <a:t>: Zander Lei (I2R)</a:t>
            </a:r>
          </a:p>
          <a:p>
            <a:pPr lvl="2"/>
            <a:r>
              <a:rPr lang="en-US" altLang="ko-KR" sz="2000" dirty="0" smtClean="0"/>
              <a:t>Task Group Editor: Alfred Asterjadhi (Qualcomm)</a:t>
            </a:r>
            <a:br>
              <a:rPr lang="en-US" altLang="ko-KR" sz="2000" dirty="0" smtClean="0"/>
            </a:br>
            <a:r>
              <a:rPr lang="en-US" altLang="ko-KR" sz="2000" dirty="0" smtClean="0"/>
              <a:t>Yongho Seok (LG Electronics)</a:t>
            </a:r>
          </a:p>
          <a:p>
            <a:pPr lvl="2"/>
            <a:r>
              <a:rPr lang="en-US" altLang="ko-KR" sz="2000" dirty="0" smtClean="0"/>
              <a:t>Task Group Secretary: Zander Lei (I2R)</a:t>
            </a:r>
          </a:p>
          <a:p>
            <a:r>
              <a:rPr lang="en-US" altLang="ko-KR" dirty="0"/>
              <a:t>The election process will start on Wednesday AM1</a:t>
            </a:r>
          </a:p>
          <a:p>
            <a:pPr lvl="1"/>
            <a:r>
              <a:rPr lang="en-US" altLang="ko-KR" dirty="0"/>
              <a:t>Nomination will be closed at that session. </a:t>
            </a:r>
          </a:p>
          <a:p>
            <a:pPr lvl="1"/>
            <a:r>
              <a:rPr lang="en-US" altLang="ko-KR" dirty="0" smtClean="0"/>
              <a:t>If </a:t>
            </a:r>
            <a:r>
              <a:rPr lang="en-US" altLang="ko-KR" dirty="0"/>
              <a:t>two or more candidates are nominated, one candidate of them is appointed by the election.</a:t>
            </a:r>
          </a:p>
          <a:p>
            <a:pPr lvl="1"/>
            <a:r>
              <a:rPr lang="en-US" altLang="ko-KR" dirty="0"/>
              <a:t>If one candidate is nominated, that candidate is appointed by unanimously consents</a:t>
            </a:r>
            <a:r>
              <a:rPr lang="en-US" altLang="ko-KR" dirty="0" smtClean="0"/>
              <a:t>.</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smtClean="0"/>
              <a:t>May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smtClean="0"/>
              <a:t>Yongho Seok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Pre-motion 3</a:t>
            </a:r>
            <a:endParaRPr lang="ko-KR" altLang="en-US" dirty="0">
              <a:solidFill>
                <a:schemeClr val="tx1"/>
              </a:solidFill>
            </a:endParaRPr>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1645, 1798, 2093, 2332, 2626, 2830, </a:t>
            </a:r>
            <a:r>
              <a:rPr lang="en-GB" altLang="ko-KR" dirty="0" smtClean="0"/>
              <a:t>2933 as shown in 11-14/587r2 (Annex B)?</a:t>
            </a:r>
          </a:p>
          <a:p>
            <a:pPr lvl="1"/>
            <a:r>
              <a:rPr lang="en-GB" altLang="ko-KR" dirty="0"/>
              <a:t>Unanimously passed </a:t>
            </a:r>
          </a:p>
          <a:p>
            <a:pPr lvl="1"/>
            <a:endParaRPr lang="en-GB" altLang="ko-KR" dirty="0" smtClean="0">
              <a:solidFill>
                <a:srgbClr val="FF0000"/>
              </a:solidFill>
            </a:endParaRP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0678080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1202, 1203, 1204, 1629, 1647, 1648, 1649, 1727, 2127, 2222, 2600, 2601, 2747, 2748, 2782, 2903, </a:t>
            </a:r>
            <a:r>
              <a:rPr lang="en-GB" altLang="ko-KR" dirty="0" smtClean="0"/>
              <a:t>2904 as shown in 11-14/611r1?</a:t>
            </a:r>
          </a:p>
          <a:p>
            <a:pPr lvl="1"/>
            <a:r>
              <a:rPr lang="en-GB" altLang="ko-KR" dirty="0"/>
              <a:t>Unanimously passed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6331845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1051, 1052, 1053, 1054, 1055, 1258, 1356, 1357, 1529, 1530, 1531, 1532, 1533, 1534, 1535, 2028, 2147, 2577, 2578, 2588, 2764, 2785, 2918, 2919, 2525, 2526, 2533, </a:t>
            </a:r>
            <a:r>
              <a:rPr lang="en-GB" altLang="ko-KR" dirty="0" smtClean="0"/>
              <a:t>2049 as shown in 11-14/610r1?</a:t>
            </a:r>
          </a:p>
          <a:p>
            <a:pPr lvl="1"/>
            <a:r>
              <a:rPr lang="en-GB" altLang="ko-KR" dirty="0"/>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8411203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1383 as shown in 11-14/609r1?</a:t>
            </a:r>
          </a:p>
          <a:p>
            <a:pPr lvl="1"/>
            <a:r>
              <a:rPr lang="en-GB" altLang="ko-KR" dirty="0"/>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640420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1854, 1855, 1856, 1857, 1971, 2173, 2174, 2175, 2176, 2177, 2178, 2179, 2180, 2181, 2182, 2183, 2184, 2185, 2186, 2193, 2194, </a:t>
            </a:r>
            <a:r>
              <a:rPr lang="en-GB" altLang="ko-KR" dirty="0" smtClean="0"/>
              <a:t>2299</a:t>
            </a:r>
            <a:r>
              <a:rPr lang="en-GB" altLang="ko-KR" dirty="0"/>
              <a:t>, 2300, 2575, 2702, 2711, 2712, 2713, 2714, 2131, 2132, 2133, 2134, 2135, 2136, 2137, 2138, 2212, </a:t>
            </a:r>
            <a:r>
              <a:rPr lang="en-GB" altLang="ko-KR" dirty="0" smtClean="0"/>
              <a:t>2382 as shown in 11-14/608r1?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7321132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1017, 1018, 2334, 2362, 2096 </a:t>
            </a:r>
            <a:r>
              <a:rPr lang="en-GB" altLang="ko-KR" dirty="0" smtClean="0"/>
              <a:t>as shown in 11-14/607r1?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1857499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1779, 2008, 2009, 2010, 2011, 2012, 2013, 2014, 2283, </a:t>
            </a:r>
            <a:r>
              <a:rPr lang="en-GB" altLang="ko-KR" dirty="0" smtClean="0"/>
              <a:t>2015 as shown in 11-14/596r3?</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3988284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1622, 1795, 2554, 1619, 1616, 1621, 1796, 2068, 2166, 2167, 2168, 2169, 2170, 1308, 2071, </a:t>
            </a:r>
            <a:r>
              <a:rPr lang="en-GB" altLang="ko-KR" dirty="0" smtClean="0"/>
              <a:t>1615 as shown in 11-14/597r3?</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13470868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1078, 1378, 2111, 2112, 2293, </a:t>
            </a:r>
            <a:r>
              <a:rPr lang="en-GB" altLang="ko-KR" dirty="0" smtClean="0"/>
              <a:t>2294 as shown in 11-14/574r1?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04127860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2618, 2101 as shown in 11-14/622r0?</a:t>
            </a:r>
          </a:p>
          <a:p>
            <a:pPr lvl="1"/>
            <a:r>
              <a:rPr lang="en-GB" altLang="ko-KR" dirty="0" smtClean="0"/>
              <a:t> </a:t>
            </a:r>
            <a:r>
              <a:rPr lang="en-GB" altLang="ko-KR" dirty="0"/>
              <a:t>Unanimously passed </a:t>
            </a:r>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152807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solidFill>
                  <a:schemeClr val="bg2"/>
                </a:solidFill>
              </a:rPr>
              <a:t>LB200-MAC-Resolution-clause_8.4.2.78 </a:t>
            </a:r>
            <a:r>
              <a:rPr lang="en-US" dirty="0">
                <a:solidFill>
                  <a:schemeClr val="bg2"/>
                </a:solidFill>
              </a:rPr>
              <a:t>(</a:t>
            </a:r>
            <a:r>
              <a:rPr lang="en-US" dirty="0" smtClean="0">
                <a:solidFill>
                  <a:schemeClr val="bg2"/>
                </a:solidFill>
              </a:rPr>
              <a:t>11-14/0575r1, </a:t>
            </a:r>
            <a:r>
              <a:rPr lang="en-US" dirty="0" err="1">
                <a:solidFill>
                  <a:schemeClr val="bg2"/>
                </a:solidFill>
              </a:rPr>
              <a:t>Kaiying</a:t>
            </a:r>
            <a:r>
              <a:rPr lang="en-US" dirty="0">
                <a:solidFill>
                  <a:schemeClr val="bg2"/>
                </a:solidFill>
              </a:rPr>
              <a:t>) </a:t>
            </a:r>
          </a:p>
          <a:p>
            <a:pPr lvl="1"/>
            <a:r>
              <a:rPr lang="en-US" dirty="0" smtClean="0">
                <a:solidFill>
                  <a:schemeClr val="bg2"/>
                </a:solidFill>
              </a:rPr>
              <a:t>LB200-MAC-Resolution-clause_9.48.5 </a:t>
            </a:r>
            <a:r>
              <a:rPr lang="en-US" dirty="0">
                <a:solidFill>
                  <a:schemeClr val="bg2"/>
                </a:solidFill>
              </a:rPr>
              <a:t>&amp; 8.4.2.170q (</a:t>
            </a:r>
            <a:r>
              <a:rPr lang="en-US" dirty="0" smtClean="0">
                <a:solidFill>
                  <a:schemeClr val="bg2"/>
                </a:solidFill>
              </a:rPr>
              <a:t>11-14/0576r1, </a:t>
            </a:r>
            <a:r>
              <a:rPr lang="en-US" dirty="0" err="1">
                <a:solidFill>
                  <a:schemeClr val="bg2"/>
                </a:solidFill>
              </a:rPr>
              <a:t>Kaiying</a:t>
            </a:r>
            <a:r>
              <a:rPr lang="en-US" dirty="0">
                <a:solidFill>
                  <a:schemeClr val="bg2"/>
                </a:solidFill>
              </a:rPr>
              <a:t>)</a:t>
            </a:r>
            <a:endParaRPr lang="en-US" dirty="0" smtClean="0">
              <a:solidFill>
                <a:schemeClr val="bg2"/>
              </a:solidFill>
            </a:endParaRPr>
          </a:p>
          <a:p>
            <a:pPr lvl="1"/>
            <a:r>
              <a:rPr lang="en-US" dirty="0" smtClean="0">
                <a:solidFill>
                  <a:schemeClr val="bg2"/>
                </a:solidFill>
              </a:rPr>
              <a:t>lb200-annex-b-comment-resolutions (</a:t>
            </a:r>
            <a:r>
              <a:rPr lang="en-US" altLang="ko-KR" dirty="0" smtClean="0">
                <a:solidFill>
                  <a:schemeClr val="bg2"/>
                </a:solidFill>
              </a:rPr>
              <a:t>11-14/0587r0, </a:t>
            </a:r>
            <a:r>
              <a:rPr lang="en-US" altLang="ko-KR" dirty="0" err="1" smtClean="0">
                <a:solidFill>
                  <a:schemeClr val="bg2"/>
                </a:solidFill>
              </a:rPr>
              <a:t>Rojan</a:t>
            </a:r>
            <a:r>
              <a:rPr lang="en-US" altLang="ko-KR" dirty="0" smtClean="0">
                <a:solidFill>
                  <a:schemeClr val="bg2"/>
                </a:solidFill>
              </a:rPr>
              <a:t>)</a:t>
            </a:r>
            <a:endParaRPr lang="en-US" dirty="0">
              <a:solidFill>
                <a:schemeClr val="bg2"/>
              </a:solidFill>
            </a:endParaRPr>
          </a:p>
          <a:p>
            <a:pPr lvl="1"/>
            <a:r>
              <a:rPr lang="pt-BR" dirty="0" smtClean="0">
                <a:solidFill>
                  <a:schemeClr val="bg2"/>
                </a:solidFill>
              </a:rPr>
              <a:t>lb200-clause-9-17b </a:t>
            </a:r>
            <a:r>
              <a:rPr lang="pt-BR" dirty="0">
                <a:solidFill>
                  <a:schemeClr val="bg2"/>
                </a:solidFill>
              </a:rPr>
              <a:t>(</a:t>
            </a:r>
            <a:r>
              <a:rPr lang="pt-BR" dirty="0" smtClean="0">
                <a:solidFill>
                  <a:schemeClr val="bg2"/>
                </a:solidFill>
              </a:rPr>
              <a:t>11-14/0611r1, </a:t>
            </a:r>
            <a:r>
              <a:rPr lang="pt-BR" dirty="0">
                <a:solidFill>
                  <a:schemeClr val="bg2"/>
                </a:solidFill>
              </a:rPr>
              <a:t>Matthew)</a:t>
            </a:r>
          </a:p>
          <a:p>
            <a:pPr lvl="1"/>
            <a:endParaRPr lang="en-US"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Pre-motion 13</a:t>
            </a:r>
            <a:endParaRPr lang="ko-KR" altLang="en-US" dirty="0">
              <a:solidFill>
                <a:schemeClr val="tx1"/>
              </a:solidFill>
            </a:endParaRPr>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1391 as shown in 11-14/569r1 (Multiple BSSID)?</a:t>
            </a:r>
          </a:p>
          <a:p>
            <a:pPr lvl="1"/>
            <a:r>
              <a:rPr lang="en-GB" altLang="ko-KR" dirty="0"/>
              <a:t> Unanimously passed </a:t>
            </a:r>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0870037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2662, </a:t>
            </a:r>
            <a:r>
              <a:rPr lang="en-GB" altLang="ko-KR" dirty="0" smtClean="0"/>
              <a:t>2561 as shown in 11-14/601r0?</a:t>
            </a:r>
          </a:p>
          <a:p>
            <a:pPr lvl="1"/>
            <a:r>
              <a:rPr lang="en-GB" altLang="ko-KR" dirty="0"/>
              <a:t> 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5171299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1428, 2301, 2576, 2582, 2734, 2895, 2896, 2940, 2941, </a:t>
            </a:r>
            <a:r>
              <a:rPr lang="en-GB" altLang="ko-KR" dirty="0" smtClean="0"/>
              <a:t>2140 as shown in 11-14/602r1?</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47249709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1508 as shown in 11-14/603r0?</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01015986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Pre-motion 17</a:t>
            </a:r>
            <a:endParaRPr lang="ko-KR" altLang="en-US" dirty="0">
              <a:solidFill>
                <a:schemeClr val="tx1"/>
              </a:solidFill>
            </a:endParaRPr>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2543, 2544 as shown in 11-13/1316r8 (</a:t>
            </a:r>
            <a:r>
              <a:rPr lang="en-US" altLang="ko-KR" dirty="0"/>
              <a:t>TOD </a:t>
            </a:r>
            <a:r>
              <a:rPr lang="en-US" altLang="ko-KR" dirty="0" smtClean="0"/>
              <a:t>accuracy)</a:t>
            </a:r>
            <a:r>
              <a:rPr lang="en-GB" altLang="ko-KR" dirty="0" smtClean="0"/>
              <a:t>?</a:t>
            </a:r>
          </a:p>
          <a:p>
            <a:pPr lvl="1"/>
            <a:r>
              <a:rPr lang="en-GB" altLang="ko-KR" dirty="0"/>
              <a:t> Unanimously passed </a:t>
            </a:r>
          </a:p>
          <a:p>
            <a:pPr lvl="1"/>
            <a:endParaRPr lang="en-GB" altLang="ko-KR" dirty="0" smtClean="0">
              <a:solidFill>
                <a:srgbClr val="FF0000"/>
              </a:solidFill>
            </a:endParaRPr>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53912170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2572, </a:t>
            </a:r>
            <a:r>
              <a:rPr lang="en-GB" altLang="ko-KR" dirty="0" smtClean="0"/>
              <a:t>2573, 2595</a:t>
            </a:r>
            <a:r>
              <a:rPr lang="en-GB" altLang="ko-KR" dirty="0"/>
              <a:t>, </a:t>
            </a:r>
            <a:r>
              <a:rPr lang="en-GB" altLang="ko-KR" dirty="0" smtClean="0"/>
              <a:t>2596 as shown in 11-14/289r1?</a:t>
            </a:r>
          </a:p>
          <a:p>
            <a:pPr lvl="1"/>
            <a:r>
              <a:rPr lang="en-GB" altLang="ko-KR" dirty="0"/>
              <a:t> 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12958198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19</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2553 as shown in 11-14/248r3?</a:t>
            </a:r>
          </a:p>
          <a:p>
            <a:pPr lvl="1"/>
            <a:r>
              <a:rPr lang="en-GB" altLang="ko-KR" dirty="0"/>
              <a:t> Unanimously passed </a:t>
            </a:r>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0960978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2538, </a:t>
            </a:r>
            <a:r>
              <a:rPr lang="en-GB" altLang="ko-KR" dirty="0" smtClean="0"/>
              <a:t>2539 as shown in 11-14/291r2?</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99047846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a:t>
            </a:r>
            <a:r>
              <a:rPr lang="en-GB" altLang="ko-KR" dirty="0" smtClean="0"/>
              <a:t>2597 as shown in 11-14/322r1?</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58</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864591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21</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2594, 2559, </a:t>
            </a:r>
            <a:r>
              <a:rPr lang="en-GB" altLang="ko-KR" dirty="0" smtClean="0"/>
              <a:t>2560 as shown in 11-14/249r2?</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59</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15465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pt-BR" dirty="0" smtClean="0">
                <a:solidFill>
                  <a:schemeClr val="bg2"/>
                </a:solidFill>
              </a:rPr>
              <a:t>lb200-clause-9-46-sst </a:t>
            </a:r>
            <a:r>
              <a:rPr lang="pt-BR" dirty="0">
                <a:solidFill>
                  <a:schemeClr val="bg2"/>
                </a:solidFill>
              </a:rPr>
              <a:t>(</a:t>
            </a:r>
            <a:r>
              <a:rPr lang="pt-BR" dirty="0" smtClean="0">
                <a:solidFill>
                  <a:schemeClr val="bg2"/>
                </a:solidFill>
              </a:rPr>
              <a:t>11-14/0610r1, </a:t>
            </a:r>
            <a:r>
              <a:rPr lang="pt-BR" dirty="0">
                <a:solidFill>
                  <a:schemeClr val="bg2"/>
                </a:solidFill>
              </a:rPr>
              <a:t>Matthew</a:t>
            </a:r>
            <a:r>
              <a:rPr lang="pt-BR" dirty="0" smtClean="0">
                <a:solidFill>
                  <a:schemeClr val="bg2"/>
                </a:solidFill>
              </a:rPr>
              <a:t>)</a:t>
            </a:r>
            <a:endParaRPr lang="pt-BR" dirty="0">
              <a:solidFill>
                <a:schemeClr val="bg2"/>
              </a:solidFill>
            </a:endParaRPr>
          </a:p>
          <a:p>
            <a:pPr lvl="1"/>
            <a:r>
              <a:rPr lang="pt-BR" dirty="0" smtClean="0">
                <a:solidFill>
                  <a:schemeClr val="bg2"/>
                </a:solidFill>
              </a:rPr>
              <a:t>lb200-tclas-short-frame-long-addresses </a:t>
            </a:r>
            <a:r>
              <a:rPr lang="pt-BR" dirty="0">
                <a:solidFill>
                  <a:schemeClr val="bg2"/>
                </a:solidFill>
              </a:rPr>
              <a:t>(</a:t>
            </a:r>
            <a:r>
              <a:rPr lang="pt-BR" dirty="0" smtClean="0">
                <a:solidFill>
                  <a:schemeClr val="bg2"/>
                </a:solidFill>
              </a:rPr>
              <a:t>11-14/0609r1, </a:t>
            </a:r>
            <a:r>
              <a:rPr lang="pt-BR" dirty="0">
                <a:solidFill>
                  <a:schemeClr val="bg2"/>
                </a:solidFill>
              </a:rPr>
              <a:t>Matthew)</a:t>
            </a:r>
          </a:p>
          <a:p>
            <a:pPr lvl="1"/>
            <a:r>
              <a:rPr lang="pt-BR" dirty="0" smtClean="0">
                <a:solidFill>
                  <a:schemeClr val="bg2"/>
                </a:solidFill>
              </a:rPr>
              <a:t>lb200-twt-element </a:t>
            </a:r>
            <a:r>
              <a:rPr lang="pt-BR" dirty="0">
                <a:solidFill>
                  <a:schemeClr val="bg2"/>
                </a:solidFill>
              </a:rPr>
              <a:t>(</a:t>
            </a:r>
            <a:r>
              <a:rPr lang="pt-BR" dirty="0" smtClean="0">
                <a:solidFill>
                  <a:schemeClr val="bg2"/>
                </a:solidFill>
              </a:rPr>
              <a:t>11-14/0608r1, </a:t>
            </a:r>
            <a:r>
              <a:rPr lang="pt-BR" dirty="0">
                <a:solidFill>
                  <a:schemeClr val="bg2"/>
                </a:solidFill>
              </a:rPr>
              <a:t>Matthew)</a:t>
            </a:r>
          </a:p>
          <a:p>
            <a:pPr lvl="1"/>
            <a:r>
              <a:rPr lang="pt-BR" dirty="0" smtClean="0">
                <a:solidFill>
                  <a:schemeClr val="bg2"/>
                </a:solidFill>
              </a:rPr>
              <a:t>lb200-sf-exchange (11-14/0607r1, Matthew)</a:t>
            </a:r>
          </a:p>
          <a:p>
            <a:pPr lvl="1"/>
            <a:r>
              <a:rPr lang="en-US" altLang="ko-KR" dirty="0" err="1" smtClean="0">
                <a:solidFill>
                  <a:schemeClr val="bg2"/>
                </a:solidFill>
              </a:rPr>
              <a:t>phy</a:t>
            </a:r>
            <a:r>
              <a:rPr lang="en-US" altLang="ko-KR" dirty="0" smtClean="0">
                <a:solidFill>
                  <a:schemeClr val="bg2"/>
                </a:solidFill>
              </a:rPr>
              <a:t>-</a:t>
            </a:r>
            <a:r>
              <a:rPr lang="en-US" altLang="ko-KR" dirty="0" err="1" smtClean="0">
                <a:solidFill>
                  <a:schemeClr val="bg2"/>
                </a:solidFill>
              </a:rPr>
              <a:t>rx</a:t>
            </a:r>
            <a:r>
              <a:rPr lang="en-US" altLang="ko-KR" dirty="0" smtClean="0">
                <a:solidFill>
                  <a:schemeClr val="bg2"/>
                </a:solidFill>
              </a:rPr>
              <a:t>-procedure (11-14/0596r0, </a:t>
            </a:r>
            <a:r>
              <a:rPr lang="en-US" altLang="ko-KR" dirty="0" err="1" smtClean="0">
                <a:solidFill>
                  <a:schemeClr val="bg2"/>
                </a:solidFill>
              </a:rPr>
              <a:t>Hongyuan</a:t>
            </a:r>
            <a:r>
              <a:rPr lang="en-US" altLang="ko-KR" dirty="0" smtClean="0">
                <a:solidFill>
                  <a:schemeClr val="bg2"/>
                </a:solidFill>
              </a:rPr>
              <a:t>)</a:t>
            </a:r>
          </a:p>
          <a:p>
            <a:pPr lvl="1"/>
            <a:endParaRPr lang="en-US"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49673874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Pre-motion 22</a:t>
            </a:r>
            <a:endParaRPr lang="ko-KR" altLang="en-US" dirty="0">
              <a:solidFill>
                <a:schemeClr val="tx1"/>
              </a:solidFill>
            </a:endParaRPr>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1354, 1526, 2026, </a:t>
            </a:r>
            <a:r>
              <a:rPr lang="en-GB" altLang="ko-KR" dirty="0" smtClean="0"/>
              <a:t>2947 as shown in 11-14/428r4 (non-TIM RAW)?</a:t>
            </a:r>
          </a:p>
          <a:p>
            <a:pPr lvl="1"/>
            <a:r>
              <a:rPr lang="en-GB" altLang="ko-KR" dirty="0"/>
              <a:t> Unanimously passed </a:t>
            </a:r>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60</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28405213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1070, 1734, 2765, 2922, 2923, </a:t>
            </a:r>
            <a:r>
              <a:rPr lang="en-GB" altLang="ko-KR" dirty="0" smtClean="0"/>
              <a:t>2494 as shown in 11-14/638r1?</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61</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9875533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2924, 2534 as shown in 11-14/659r0?</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62</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04665402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25</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1604 as shown in 11-14/665r0?</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63</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65624477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Pre-motion 26</a:t>
            </a:r>
            <a:endParaRPr lang="ko-KR" altLang="en-US" dirty="0">
              <a:solidFill>
                <a:schemeClr val="tx1"/>
              </a:solidFill>
            </a:endParaRPr>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1058, 1135, 1536, 1537, 1538 as shown in 11-14/644r3?</a:t>
            </a:r>
          </a:p>
          <a:p>
            <a:pPr lvl="1"/>
            <a:r>
              <a:rPr lang="en-GB" altLang="ko-KR" dirty="0"/>
              <a:t> Unanimously passed </a:t>
            </a:r>
          </a:p>
          <a:p>
            <a:pPr lvl="1"/>
            <a:endParaRPr lang="en-GB" altLang="ko-KR" dirty="0" smtClean="0">
              <a:solidFill>
                <a:srgbClr val="FF0000"/>
              </a:solidFill>
            </a:endParaRP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97179452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27</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1071, 1542, 1543, 1640, 1896, 2086, 2814, 2827, 1261, 2791, 2419, 2422, 2423, 1430, 1431, 1432, 1433, 1434, </a:t>
            </a:r>
            <a:r>
              <a:rPr lang="en-GB" altLang="ko-KR" dirty="0" smtClean="0"/>
              <a:t>2302 as shown in 11-14/642r2?</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65</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265770220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Pre-motion 28</a:t>
            </a:r>
            <a:endParaRPr lang="ko-KR" altLang="en-US" dirty="0">
              <a:solidFill>
                <a:schemeClr val="tx1"/>
              </a:solidFill>
            </a:endParaRPr>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1362, 1363, 1364, </a:t>
            </a:r>
            <a:r>
              <a:rPr lang="en-GB" altLang="ko-KR" dirty="0" smtClean="0"/>
              <a:t>1365 as shown in 11-14/676r4?</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66</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124394084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29</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1086, 1092, 1144, 1436, 1662, 1663, 1666, 1704, 1705, 1812, 1874, 1879, 2229, 2357, 2581, 2608, 2738, 2831, 2832, 2834, 2878, 2952, 2099, 2337, 2060, 2056, 2057, 2058, 2059, 2497, 2498, 2195, </a:t>
            </a:r>
            <a:r>
              <a:rPr lang="en-GB" altLang="ko-KR" dirty="0" smtClean="0"/>
              <a:t>1402 as shown in 11-14/641r1?</a:t>
            </a:r>
          </a:p>
          <a:p>
            <a:pPr lvl="1"/>
            <a:r>
              <a:rPr lang="en-GB" altLang="ko-KR" dirty="0"/>
              <a:t> Unanimously passed </a:t>
            </a:r>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420687336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30</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1408, 1407, 2580, 2492, 1989, 2407, 2408, 2409, 1000, 2628, 2792, </a:t>
            </a:r>
            <a:r>
              <a:rPr lang="en-GB" altLang="ko-KR" dirty="0" smtClean="0"/>
              <a:t>2629 as shown in 11-14/651r1?</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68</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smtClean="0"/>
              <a:t>May 2014</a:t>
            </a:r>
          </a:p>
        </p:txBody>
      </p:sp>
    </p:spTree>
    <p:extLst>
      <p:ext uri="{BB962C8B-B14F-4D97-AF65-F5344CB8AC3E}">
        <p14:creationId xmlns:p14="http://schemas.microsoft.com/office/powerpoint/2010/main" val="3807945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solidFill>
                  <a:schemeClr val="bg2"/>
                </a:solidFill>
              </a:rPr>
              <a:t>LB200-MAC-Resolution-Clause-8.3.5.1.6 </a:t>
            </a:r>
            <a:r>
              <a:rPr lang="en-US" altLang="ko-KR" dirty="0">
                <a:solidFill>
                  <a:schemeClr val="bg2"/>
                </a:solidFill>
              </a:rPr>
              <a:t>(</a:t>
            </a:r>
            <a:r>
              <a:rPr lang="en-US" altLang="ko-KR" dirty="0" smtClean="0">
                <a:solidFill>
                  <a:schemeClr val="bg2"/>
                </a:solidFill>
              </a:rPr>
              <a:t>11-14/0574r1, </a:t>
            </a:r>
            <a:r>
              <a:rPr lang="en-US" altLang="ko-KR" dirty="0">
                <a:solidFill>
                  <a:schemeClr val="bg2"/>
                </a:solidFill>
              </a:rPr>
              <a:t>Sun Bo)</a:t>
            </a:r>
          </a:p>
          <a:p>
            <a:pPr lvl="1"/>
            <a:r>
              <a:rPr lang="en-US" altLang="ko-KR" dirty="0">
                <a:solidFill>
                  <a:schemeClr val="bg2"/>
                </a:solidFill>
              </a:rPr>
              <a:t>LB200-MAC-Resolution-CID-2618-2101 (11-14/0622r0, </a:t>
            </a:r>
            <a:r>
              <a:rPr lang="en-US" altLang="ko-KR" dirty="0" err="1">
                <a:solidFill>
                  <a:schemeClr val="bg2"/>
                </a:solidFill>
              </a:rPr>
              <a:t>Liwen</a:t>
            </a:r>
            <a:r>
              <a:rPr lang="en-US" altLang="ko-KR" dirty="0" smtClean="0">
                <a:solidFill>
                  <a:schemeClr val="bg2"/>
                </a:solidFill>
              </a:rPr>
              <a:t>)</a:t>
            </a:r>
          </a:p>
          <a:p>
            <a:pPr lvl="1"/>
            <a:r>
              <a:rPr lang="en-US" altLang="ko-KR" dirty="0" smtClean="0">
                <a:solidFill>
                  <a:schemeClr val="bg2"/>
                </a:solidFill>
              </a:rPr>
              <a:t>LB200-MAC-Resolution-CID-1391 </a:t>
            </a:r>
            <a:r>
              <a:rPr lang="en-US" altLang="ko-KR" dirty="0">
                <a:solidFill>
                  <a:schemeClr val="bg2"/>
                </a:solidFill>
              </a:rPr>
              <a:t>(11-14/0569r0, Alfred)</a:t>
            </a:r>
          </a:p>
          <a:p>
            <a:pPr lvl="1"/>
            <a:r>
              <a:rPr lang="en-US" altLang="ko-KR" dirty="0">
                <a:solidFill>
                  <a:schemeClr val="bg2"/>
                </a:solidFill>
              </a:rPr>
              <a:t>LB200-MAC-Resolution-CID-2662+2561 (11-14/0601r0, Alfred)</a:t>
            </a:r>
          </a:p>
          <a:p>
            <a:pPr lvl="1"/>
            <a:r>
              <a:rPr lang="en-US" altLang="ko-KR" dirty="0">
                <a:solidFill>
                  <a:schemeClr val="bg2"/>
                </a:solidFill>
              </a:rPr>
              <a:t>LB200-MAC-Resolution-SST_element (</a:t>
            </a:r>
            <a:r>
              <a:rPr lang="en-US" altLang="ko-KR" dirty="0" smtClean="0">
                <a:solidFill>
                  <a:schemeClr val="bg2"/>
                </a:solidFill>
              </a:rPr>
              <a:t>11-14/0602r1, </a:t>
            </a:r>
            <a:r>
              <a:rPr lang="en-US" altLang="ko-KR" dirty="0">
                <a:solidFill>
                  <a:schemeClr val="bg2"/>
                </a:solidFill>
              </a:rPr>
              <a:t>Alfred)</a:t>
            </a:r>
          </a:p>
          <a:p>
            <a:pPr lvl="1"/>
            <a:r>
              <a:rPr lang="en-US" altLang="ko-KR" dirty="0">
                <a:solidFill>
                  <a:schemeClr val="bg2"/>
                </a:solidFill>
              </a:rPr>
              <a:t>LB200-MAC-Resolution-CID-1508 (11-14/0603r0, Alfred)</a:t>
            </a:r>
          </a:p>
          <a:p>
            <a:pPr lvl="1"/>
            <a:endParaRPr lang="en-US" dirty="0" smtClean="0"/>
          </a:p>
          <a:p>
            <a:pPr lvl="1"/>
            <a:endParaRPr lang="en-US" dirty="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65934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Some proposed resolutions for clause 4 and TOD accuracy (11-13/1316r3, Mitsuru)</a:t>
            </a:r>
          </a:p>
          <a:p>
            <a:pPr lvl="1"/>
            <a:r>
              <a:rPr lang="en-US" altLang="ko-KR" dirty="0">
                <a:solidFill>
                  <a:schemeClr val="bg2"/>
                </a:solidFill>
              </a:rPr>
              <a:t>LB200 Proposed Comment Resolution for 6.3.29 (11-14/0248r3, Mitsuru)</a:t>
            </a:r>
          </a:p>
          <a:p>
            <a:pPr lvl="1"/>
            <a:r>
              <a:rPr lang="en-US" altLang="ko-KR" dirty="0">
                <a:solidFill>
                  <a:schemeClr val="bg2"/>
                </a:solidFill>
              </a:rPr>
              <a:t>LB200 Proposed Comment Resolutions for 8.4.2.20, 8.4.2.21, 8.4.2.38 and 8.4.2.43 (11-14/0289r1, Mitsuru</a:t>
            </a:r>
            <a:r>
              <a:rPr lang="en-US" altLang="ko-KR" dirty="0" smtClean="0">
                <a:solidFill>
                  <a:schemeClr val="bg2"/>
                </a:solidFill>
              </a:rPr>
              <a:t>)</a:t>
            </a:r>
          </a:p>
          <a:p>
            <a:pPr lvl="1"/>
            <a:r>
              <a:rPr lang="en-US" altLang="ko-KR" dirty="0">
                <a:solidFill>
                  <a:schemeClr val="bg2"/>
                </a:solidFill>
              </a:rPr>
              <a:t>LB200 Proposed Comment Resolutions for 10.24.16 (</a:t>
            </a:r>
            <a:r>
              <a:rPr lang="en-US" altLang="ko-KR" dirty="0" smtClean="0">
                <a:solidFill>
                  <a:schemeClr val="bg2"/>
                </a:solidFill>
              </a:rPr>
              <a:t>11-14/0291r2, </a:t>
            </a:r>
            <a:r>
              <a:rPr lang="en-US" altLang="ko-KR" dirty="0">
                <a:solidFill>
                  <a:schemeClr val="bg2"/>
                </a:solidFill>
              </a:rPr>
              <a:t>Mitsuru)</a:t>
            </a:r>
          </a:p>
          <a:p>
            <a:pPr lvl="1"/>
            <a:r>
              <a:rPr lang="en-US" altLang="ko-KR" dirty="0">
                <a:solidFill>
                  <a:schemeClr val="bg2"/>
                </a:solidFill>
              </a:rPr>
              <a:t>LB200 Proposed Comment Resolutions for 8.4.2.28 and 8.4.2.63 (11-14/0322r1, Mitsuru)</a:t>
            </a:r>
          </a:p>
          <a:p>
            <a:pPr lvl="1"/>
            <a:endParaRPr lang="en-US" altLang="ko-KR" dirty="0" smtClean="0"/>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EVE)</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 Proposed Comment Resolutions for 8.4.1.8, 8.4.1.24 and 8.4.1.25 (11-14/0249r1, Mitsuru</a:t>
            </a:r>
            <a:r>
              <a:rPr lang="en-US" altLang="ko-KR" dirty="0" smtClean="0">
                <a:solidFill>
                  <a:schemeClr val="bg2"/>
                </a:solidFill>
              </a:rPr>
              <a:t>)</a:t>
            </a:r>
          </a:p>
          <a:p>
            <a:pPr lvl="1"/>
            <a:r>
              <a:rPr lang="en-US" altLang="ko-KR" dirty="0" err="1">
                <a:solidFill>
                  <a:schemeClr val="bg2"/>
                </a:solidFill>
              </a:rPr>
              <a:t>phy</a:t>
            </a:r>
            <a:r>
              <a:rPr lang="en-US" altLang="ko-KR" dirty="0">
                <a:solidFill>
                  <a:schemeClr val="bg2"/>
                </a:solidFill>
              </a:rPr>
              <a:t>-</a:t>
            </a:r>
            <a:r>
              <a:rPr lang="en-US" altLang="ko-KR" dirty="0" err="1">
                <a:solidFill>
                  <a:schemeClr val="bg2"/>
                </a:solidFill>
              </a:rPr>
              <a:t>rx</a:t>
            </a:r>
            <a:r>
              <a:rPr lang="en-US" altLang="ko-KR" dirty="0">
                <a:solidFill>
                  <a:schemeClr val="bg2"/>
                </a:solidFill>
              </a:rPr>
              <a:t>-procedure (11-14/0596r0, </a:t>
            </a:r>
            <a:r>
              <a:rPr lang="en-US" altLang="ko-KR" dirty="0" err="1">
                <a:solidFill>
                  <a:schemeClr val="bg2"/>
                </a:solidFill>
              </a:rPr>
              <a:t>Hongyuan</a:t>
            </a:r>
            <a:r>
              <a:rPr lang="en-US" altLang="ko-KR" dirty="0">
                <a:solidFill>
                  <a:schemeClr val="bg2"/>
                </a:solidFill>
              </a:rPr>
              <a:t>)</a:t>
            </a:r>
          </a:p>
          <a:p>
            <a:pPr lvl="1"/>
            <a:r>
              <a:rPr lang="en-US" altLang="ko-KR" dirty="0">
                <a:solidFill>
                  <a:schemeClr val="bg2"/>
                </a:solidFill>
              </a:rPr>
              <a:t>lb200-phy-comment-resolutions-24.2.2 (</a:t>
            </a:r>
            <a:r>
              <a:rPr lang="en-US" altLang="ko-KR" dirty="0" smtClean="0">
                <a:solidFill>
                  <a:schemeClr val="bg2"/>
                </a:solidFill>
              </a:rPr>
              <a:t>11-14/0597r1, </a:t>
            </a:r>
            <a:r>
              <a:rPr lang="en-US" altLang="ko-KR" dirty="0" err="1">
                <a:solidFill>
                  <a:schemeClr val="bg2"/>
                </a:solidFill>
              </a:rPr>
              <a:t>Hongyuan</a:t>
            </a:r>
            <a:r>
              <a:rPr lang="en-US" altLang="ko-KR" dirty="0" smtClean="0">
                <a:solidFill>
                  <a:schemeClr val="bg2"/>
                </a:solidFill>
              </a:rPr>
              <a:t>)</a:t>
            </a:r>
          </a:p>
          <a:p>
            <a:pPr lvl="1"/>
            <a:r>
              <a:rPr lang="en-US" altLang="ko-KR" dirty="0">
                <a:solidFill>
                  <a:schemeClr val="bg2"/>
                </a:solidFill>
              </a:rPr>
              <a:t>LB 200 Comment Resolution for Clauses 9.42.2 Part 1 (11-14/428r1, Jason</a:t>
            </a:r>
            <a:r>
              <a:rPr lang="en-US" altLang="ko-KR" dirty="0" smtClean="0">
                <a:solidFill>
                  <a:schemeClr val="bg2"/>
                </a:solidFill>
              </a:rPr>
              <a:t>)</a:t>
            </a:r>
          </a:p>
          <a:p>
            <a:pPr lvl="1"/>
            <a:r>
              <a:rPr lang="en-US" altLang="ko-KR" dirty="0" smtClean="0">
                <a:solidFill>
                  <a:schemeClr val="bg2"/>
                </a:solidFill>
              </a:rPr>
              <a:t>LB200 </a:t>
            </a:r>
            <a:r>
              <a:rPr lang="en-US" altLang="ko-KR" dirty="0" err="1">
                <a:solidFill>
                  <a:schemeClr val="bg2"/>
                </a:solidFill>
              </a:rPr>
              <a:t>TGah</a:t>
            </a:r>
            <a:r>
              <a:rPr lang="en-US" altLang="ko-KR" dirty="0">
                <a:solidFill>
                  <a:schemeClr val="bg2"/>
                </a:solidFill>
              </a:rPr>
              <a:t> D1.0 MAC Comment Resolutions on </a:t>
            </a:r>
            <a:r>
              <a:rPr lang="en-US" altLang="ko-KR" dirty="0" err="1">
                <a:solidFill>
                  <a:schemeClr val="bg2"/>
                </a:solidFill>
              </a:rPr>
              <a:t>Sectorization</a:t>
            </a:r>
            <a:r>
              <a:rPr lang="en-US" altLang="ko-KR" dirty="0">
                <a:solidFill>
                  <a:schemeClr val="bg2"/>
                </a:solidFill>
              </a:rPr>
              <a:t> Part </a:t>
            </a:r>
            <a:r>
              <a:rPr lang="en-US" altLang="ko-KR" dirty="0" smtClean="0">
                <a:solidFill>
                  <a:schemeClr val="bg2"/>
                </a:solidFill>
              </a:rPr>
              <a:t>1 (11-14/638r0, Jason)</a:t>
            </a:r>
          </a:p>
          <a:p>
            <a:pPr lvl="1"/>
            <a:r>
              <a:rPr lang="en-US" altLang="ko-KR" dirty="0" smtClean="0">
                <a:solidFill>
                  <a:schemeClr val="bg2"/>
                </a:solidFill>
              </a:rPr>
              <a:t>LB200 </a:t>
            </a:r>
            <a:r>
              <a:rPr lang="en-US" altLang="ko-KR" dirty="0" err="1">
                <a:solidFill>
                  <a:schemeClr val="bg2"/>
                </a:solidFill>
              </a:rPr>
              <a:t>TGah</a:t>
            </a:r>
            <a:r>
              <a:rPr lang="en-US" altLang="ko-KR" dirty="0">
                <a:solidFill>
                  <a:schemeClr val="bg2"/>
                </a:solidFill>
              </a:rPr>
              <a:t> D1.0 MAC Comment Resolutions on </a:t>
            </a:r>
            <a:r>
              <a:rPr lang="en-US" altLang="ko-KR" dirty="0" err="1">
                <a:solidFill>
                  <a:schemeClr val="bg2"/>
                </a:solidFill>
              </a:rPr>
              <a:t>Sectorization</a:t>
            </a:r>
            <a:r>
              <a:rPr lang="en-US" altLang="ko-KR" dirty="0">
                <a:solidFill>
                  <a:schemeClr val="bg2"/>
                </a:solidFill>
              </a:rPr>
              <a:t> Part </a:t>
            </a:r>
            <a:r>
              <a:rPr lang="en-US" altLang="ko-KR" dirty="0" smtClean="0">
                <a:solidFill>
                  <a:schemeClr val="bg2"/>
                </a:solidFill>
              </a:rPr>
              <a:t>2 (11-14/659r0, Jason)</a:t>
            </a:r>
          </a:p>
          <a:p>
            <a:pPr lvl="1"/>
            <a:endParaRPr lang="en-US" altLang="ko-KR" dirty="0" smtClean="0"/>
          </a:p>
          <a:p>
            <a:pPr lvl="1"/>
            <a:endParaRPr lang="en-US" altLang="ko-KR" dirty="0" smtClean="0"/>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altLang="ko-KR" dirty="0" smtClean="0"/>
              <a:t>May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10839</TotalTime>
  <Words>3266</Words>
  <Application>Microsoft Office PowerPoint</Application>
  <PresentationFormat>화면 슬라이드 쇼(4:3)</PresentationFormat>
  <Paragraphs>909</Paragraphs>
  <Slides>68</Slides>
  <Notes>7</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68</vt:i4>
      </vt:variant>
    </vt:vector>
  </HeadingPairs>
  <TitlesOfParts>
    <vt:vector size="70" baseType="lpstr">
      <vt:lpstr>802-11-PathProtection</vt:lpstr>
      <vt:lpstr>Document</vt:lpstr>
      <vt:lpstr>IEEE 802.11ah Sub 1 GHz license-exempt operation Agenda for May 2014</vt:lpstr>
      <vt:lpstr>IEEE 802.11ah Agenda</vt:lpstr>
      <vt:lpstr>IEEE 802.11ah Agenda</vt:lpstr>
      <vt:lpstr>IEEE 802.11ah Agenda</vt:lpstr>
      <vt:lpstr>Submissions (Monday PM1)</vt:lpstr>
      <vt:lpstr>Submissions (Tuesday AM1)</vt:lpstr>
      <vt:lpstr>Submissions (Tuesday PM1)</vt:lpstr>
      <vt:lpstr>Submissions (Tuesday PM1)</vt:lpstr>
      <vt:lpstr>Submissions (Tuesday EVE)</vt:lpstr>
      <vt:lpstr>Submissions (Wednesday AM1)</vt:lpstr>
      <vt:lpstr>Submissions (Wednesday AM1)</vt:lpstr>
      <vt:lpstr>Submissions (Wednesday PM1)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vt:lpstr>
      <vt:lpstr>Motion 8</vt:lpstr>
      <vt:lpstr>Motion 8</vt:lpstr>
      <vt:lpstr>Motion 9 (TGah PAR Extension Motion)</vt:lpstr>
      <vt:lpstr>Motion 10 (TGah CSD motion)</vt:lpstr>
      <vt:lpstr>Strawpoll 1</vt:lpstr>
      <vt:lpstr>Strawpoll 2</vt:lpstr>
      <vt:lpstr>Strawpoll 3</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lpstr>Pre-motion 19</vt:lpstr>
      <vt:lpstr>Pre-motion 20</vt:lpstr>
      <vt:lpstr>Pre-motion 20</vt:lpstr>
      <vt:lpstr>Pre-motion 21</vt:lpstr>
      <vt:lpstr>Pre-motion 22</vt:lpstr>
      <vt:lpstr>Pre-motion 23</vt:lpstr>
      <vt:lpstr>Pre-motion 24</vt:lpstr>
      <vt:lpstr>Pre-motion 25</vt:lpstr>
      <vt:lpstr>Pre-motion 26</vt:lpstr>
      <vt:lpstr>Pre-motion 27</vt:lpstr>
      <vt:lpstr>Pre-motion 28</vt:lpstr>
      <vt:lpstr>Pre-motion 29</vt:lpstr>
      <vt:lpstr>Pre-motion 30</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1084</cp:revision>
  <cp:lastPrinted>1998-02-10T13:28:06Z</cp:lastPrinted>
  <dcterms:created xsi:type="dcterms:W3CDTF">2009-11-09T00:32:22Z</dcterms:created>
  <dcterms:modified xsi:type="dcterms:W3CDTF">2014-05-16T03:47:12Z</dcterms:modified>
</cp:coreProperties>
</file>