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70"/>
  </p:notesMasterIdLst>
  <p:handoutMasterIdLst>
    <p:handoutMasterId r:id="rId71"/>
  </p:handoutMasterIdLst>
  <p:sldIdLst>
    <p:sldId id="269" r:id="rId2"/>
    <p:sldId id="454" r:id="rId3"/>
    <p:sldId id="429" r:id="rId4"/>
    <p:sldId id="453" r:id="rId5"/>
    <p:sldId id="430" r:id="rId6"/>
    <p:sldId id="464" r:id="rId7"/>
    <p:sldId id="468" r:id="rId8"/>
    <p:sldId id="431" r:id="rId9"/>
    <p:sldId id="432" r:id="rId10"/>
    <p:sldId id="434" r:id="rId11"/>
    <p:sldId id="435" r:id="rId12"/>
    <p:sldId id="484" r:id="rId13"/>
    <p:sldId id="436" r:id="rId14"/>
    <p:sldId id="437" r:id="rId15"/>
    <p:sldId id="438" r:id="rId16"/>
    <p:sldId id="439" r:id="rId17"/>
    <p:sldId id="440" r:id="rId18"/>
    <p:sldId id="441" r:id="rId19"/>
    <p:sldId id="442" r:id="rId20"/>
    <p:sldId id="443" r:id="rId21"/>
    <p:sldId id="444" r:id="rId22"/>
    <p:sldId id="445" r:id="rId23"/>
    <p:sldId id="446" r:id="rId24"/>
    <p:sldId id="447" r:id="rId25"/>
    <p:sldId id="449" r:id="rId26"/>
    <p:sldId id="450" r:id="rId27"/>
    <p:sldId id="448" r:id="rId28"/>
    <p:sldId id="457" r:id="rId29"/>
    <p:sldId id="495" r:id="rId30"/>
    <p:sldId id="496" r:id="rId31"/>
    <p:sldId id="497" r:id="rId32"/>
    <p:sldId id="494" r:id="rId33"/>
    <p:sldId id="456" r:id="rId34"/>
    <p:sldId id="455" r:id="rId35"/>
    <p:sldId id="486" r:id="rId36"/>
    <p:sldId id="492" r:id="rId37"/>
    <p:sldId id="493" r:id="rId38"/>
    <p:sldId id="451" r:id="rId39"/>
    <p:sldId id="458" r:id="rId40"/>
    <p:sldId id="459" r:id="rId41"/>
    <p:sldId id="460" r:id="rId42"/>
    <p:sldId id="461" r:id="rId43"/>
    <p:sldId id="462" r:id="rId44"/>
    <p:sldId id="463" r:id="rId45"/>
    <p:sldId id="465" r:id="rId46"/>
    <p:sldId id="466" r:id="rId47"/>
    <p:sldId id="467" r:id="rId48"/>
    <p:sldId id="469" r:id="rId49"/>
    <p:sldId id="470" r:id="rId50"/>
    <p:sldId id="471" r:id="rId51"/>
    <p:sldId id="472" r:id="rId52"/>
    <p:sldId id="473" r:id="rId53"/>
    <p:sldId id="474" r:id="rId54"/>
    <p:sldId id="475" r:id="rId55"/>
    <p:sldId id="476" r:id="rId56"/>
    <p:sldId id="477" r:id="rId57"/>
    <p:sldId id="478" r:id="rId58"/>
    <p:sldId id="479" r:id="rId59"/>
    <p:sldId id="480" r:id="rId60"/>
    <p:sldId id="481" r:id="rId61"/>
    <p:sldId id="482" r:id="rId62"/>
    <p:sldId id="483" r:id="rId63"/>
    <p:sldId id="485" r:id="rId64"/>
    <p:sldId id="487" r:id="rId65"/>
    <p:sldId id="488" r:id="rId66"/>
    <p:sldId id="489" r:id="rId67"/>
    <p:sldId id="490" r:id="rId68"/>
    <p:sldId id="491" r:id="rId69"/>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225" autoAdjust="0"/>
    <p:restoredTop sz="94671" autoAdjust="0"/>
  </p:normalViewPr>
  <p:slideViewPr>
    <p:cSldViewPr>
      <p:cViewPr varScale="1">
        <p:scale>
          <a:sx n="116" d="100"/>
          <a:sy n="116" d="100"/>
        </p:scale>
        <p:origin x="-1938" y="-10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3960"/>
    </p:cViewPr>
  </p:sorterViewPr>
  <p:notesViewPr>
    <p:cSldViewPr>
      <p:cViewPr varScale="1">
        <p:scale>
          <a:sx n="55" d="100"/>
          <a:sy n="55" d="100"/>
        </p:scale>
        <p:origin x="-2892" y="-9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 Type="http://schemas.openxmlformats.org/officeDocument/2006/relationships/slide" Target="slides/slide6.xml"/><Relationship Id="rId71"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notesMaster" Target="notesMasters/notesMaster1.xml"/><Relationship Id="rId75"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smtClean="0"/>
              <a:t>David Halasz, OakTree Wireless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t>Page </a:t>
            </a:r>
            <a:fld id="{57331469-CC73-4F6F-814E-517B0B11AA8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290964951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2355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smtClean="0"/>
              <a:t>David Halasz, OakTree Wireless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Page </a:t>
            </a:r>
            <a:fld id="{7797EB75-BD9E-45DB-A35F-6C321BEA61EF}"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75845534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noFill/>
        </p:spPr>
        <p:txBody>
          <a:bodyPr/>
          <a:lstStyle/>
          <a:p>
            <a:r>
              <a:rPr lang="en-US" smtClean="0"/>
              <a:t>doc.: IEEE 802.11-10/0xxxr0</a:t>
            </a:r>
          </a:p>
        </p:txBody>
      </p:sp>
      <p:sp>
        <p:nvSpPr>
          <p:cNvPr id="24579" name="Rectangle 3"/>
          <p:cNvSpPr>
            <a:spLocks noGrp="1" noChangeArrowheads="1"/>
          </p:cNvSpPr>
          <p:nvPr>
            <p:ph type="dt" sz="quarter" idx="1"/>
          </p:nvPr>
        </p:nvSpPr>
        <p:spPr>
          <a:noFill/>
        </p:spPr>
        <p:txBody>
          <a:bodyPr/>
          <a:lstStyle/>
          <a:p>
            <a:r>
              <a:rPr lang="en-US" smtClean="0"/>
              <a:t>Month Year</a:t>
            </a:r>
          </a:p>
        </p:txBody>
      </p:sp>
      <p:sp>
        <p:nvSpPr>
          <p:cNvPr id="24580" name="Rectangle 6"/>
          <p:cNvSpPr>
            <a:spLocks noGrp="1" noChangeArrowheads="1"/>
          </p:cNvSpPr>
          <p:nvPr>
            <p:ph type="ftr" sz="quarter" idx="4"/>
          </p:nvPr>
        </p:nvSpPr>
        <p:spPr>
          <a:noFill/>
        </p:spPr>
        <p:txBody>
          <a:bodyPr/>
          <a:lstStyle/>
          <a:p>
            <a:pPr lvl="4"/>
            <a:r>
              <a:rPr lang="en-US" smtClean="0"/>
              <a:t>David Halasz, OakTree Wireless</a:t>
            </a:r>
          </a:p>
        </p:txBody>
      </p:sp>
      <p:sp>
        <p:nvSpPr>
          <p:cNvPr id="24581" name="Rectangle 7"/>
          <p:cNvSpPr>
            <a:spLocks noGrp="1" noChangeArrowheads="1"/>
          </p:cNvSpPr>
          <p:nvPr>
            <p:ph type="sldNum" sz="quarter" idx="5"/>
          </p:nvPr>
        </p:nvSpPr>
        <p:spPr>
          <a:noFill/>
        </p:spPr>
        <p:txBody>
          <a:bodyPr/>
          <a:lstStyle/>
          <a:p>
            <a:r>
              <a:rPr lang="en-US" smtClean="0"/>
              <a:t>Page </a:t>
            </a:r>
            <a:fld id="{EAA737DE-91F0-4B7D-8A18-ED5F5E01B10B}" type="slidenum">
              <a:rPr lang="en-US" smtClean="0"/>
              <a:pPr/>
              <a:t>1</a:t>
            </a:fld>
            <a:endParaRPr lang="en-US" smtClean="0"/>
          </a:p>
        </p:txBody>
      </p:sp>
      <p:sp>
        <p:nvSpPr>
          <p:cNvPr id="24582" name="Rectangle 2"/>
          <p:cNvSpPr>
            <a:spLocks noGrp="1" noRot="1" noChangeAspect="1" noChangeArrowheads="1" noTextEdit="1"/>
          </p:cNvSpPr>
          <p:nvPr>
            <p:ph type="sldImg"/>
          </p:nvPr>
        </p:nvSpPr>
        <p:spPr>
          <a:xfrm>
            <a:off x="1154113" y="701675"/>
            <a:ext cx="4625975" cy="3468688"/>
          </a:xfrm>
          <a:ln/>
        </p:spPr>
      </p:sp>
      <p:sp>
        <p:nvSpPr>
          <p:cNvPr id="2458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802.11-10/0xxxr0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David Halasz, OakTree Wireless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802.11-10/0xxxr0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David Halasz, OakTree Wireless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xfrm>
            <a:off x="3658444" y="8985250"/>
            <a:ext cx="76944" cy="184666"/>
          </a:xfrm>
          <a:noFill/>
        </p:spPr>
        <p:txBody>
          <a:bodyPr/>
          <a:lstStyle/>
          <a:p>
            <a:fld id="{C148BCD9-3FFE-463B-8303-E45EFEBFB909}" type="slidenum">
              <a:rPr lang="en-US"/>
              <a:pPr/>
              <a:t>19</a:t>
            </a:fld>
            <a:endParaRPr lang="en-US"/>
          </a:p>
        </p:txBody>
      </p:sp>
      <p:sp>
        <p:nvSpPr>
          <p:cNvPr id="8195" name="Rectangle 1026"/>
          <p:cNvSpPr>
            <a:spLocks noGrp="1" noChangeArrowheads="1"/>
          </p:cNvSpPr>
          <p:nvPr>
            <p:ph type="body" idx="1"/>
          </p:nvPr>
        </p:nvSpPr>
        <p:spPr>
          <a:noFill/>
          <a:ln/>
        </p:spPr>
        <p:txBody>
          <a:bodyPr lIns="91678" tIns="45035" rIns="91678" bIns="45035"/>
          <a:lstStyle/>
          <a:p>
            <a:endParaRPr lang="en-GB" smtClean="0"/>
          </a:p>
        </p:txBody>
      </p:sp>
      <p:sp>
        <p:nvSpPr>
          <p:cNvPr id="819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xfrm>
            <a:off x="3658444" y="8985250"/>
            <a:ext cx="76944" cy="184666"/>
          </a:xfrm>
          <a:noFill/>
        </p:spPr>
        <p:txBody>
          <a:bodyPr/>
          <a:lstStyle/>
          <a:p>
            <a:fld id="{891470CF-0790-429C-9C1E-DF2518FDE296}" type="slidenum">
              <a:rPr lang="en-US"/>
              <a:pPr/>
              <a:t>20</a:t>
            </a:fld>
            <a:endParaRPr lang="en-US"/>
          </a:p>
        </p:txBody>
      </p:sp>
      <p:sp>
        <p:nvSpPr>
          <p:cNvPr id="9219" name="Rectangle 2"/>
          <p:cNvSpPr>
            <a:spLocks noGrp="1" noRot="1" noChangeAspect="1" noChangeArrowheads="1" noTextEdit="1"/>
          </p:cNvSpPr>
          <p:nvPr>
            <p:ph type="sldImg"/>
          </p:nvPr>
        </p:nvSpPr>
        <p:spPr>
          <a:xfrm>
            <a:off x="1154113" y="701675"/>
            <a:ext cx="4625975" cy="3468688"/>
          </a:xfrm>
          <a:ln/>
        </p:spPr>
      </p:sp>
      <p:sp>
        <p:nvSpPr>
          <p:cNvPr id="9220"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3658444" y="8985250"/>
            <a:ext cx="76944" cy="184666"/>
          </a:xfrm>
          <a:noFill/>
        </p:spPr>
        <p:txBody>
          <a:bodyPr/>
          <a:lstStyle/>
          <a:p>
            <a:fld id="{38806DBD-9021-47CD-A4C0-7EADB7D8BB53}" type="slidenum">
              <a:rPr lang="en-US"/>
              <a:pPr/>
              <a:t>23</a:t>
            </a:fld>
            <a:endParaRPr lang="en-US"/>
          </a:p>
        </p:txBody>
      </p:sp>
      <p:sp>
        <p:nvSpPr>
          <p:cNvPr id="10243" name="Rectangle 2"/>
          <p:cNvSpPr>
            <a:spLocks noGrp="1" noRot="1" noChangeAspect="1" noChangeArrowheads="1" noTextEdit="1"/>
          </p:cNvSpPr>
          <p:nvPr>
            <p:ph type="sldImg"/>
          </p:nvPr>
        </p:nvSpPr>
        <p:spPr>
          <a:xfrm>
            <a:off x="1154113" y="701675"/>
            <a:ext cx="4625975" cy="3468688"/>
          </a:xfrm>
          <a:ln/>
        </p:spPr>
      </p:sp>
      <p:sp>
        <p:nvSpPr>
          <p:cNvPr id="10244"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a:xfrm>
            <a:off x="4095755" y="95706"/>
            <a:ext cx="2185983" cy="215444"/>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802.11-11/0291r0</a:t>
            </a:r>
          </a:p>
        </p:txBody>
      </p:sp>
      <p:sp>
        <p:nvSpPr>
          <p:cNvPr id="28675" name="Rectangle 3"/>
          <p:cNvSpPr>
            <a:spLocks noGrp="1" noChangeArrowheads="1"/>
          </p:cNvSpPr>
          <p:nvPr>
            <p:ph type="dt" sz="quarter" idx="1"/>
          </p:nvPr>
        </p:nvSpPr>
        <p:spPr>
          <a:xfrm>
            <a:off x="654050" y="95706"/>
            <a:ext cx="732573" cy="215444"/>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2010</a:t>
            </a:r>
          </a:p>
        </p:txBody>
      </p:sp>
      <p:sp>
        <p:nvSpPr>
          <p:cNvPr id="28676" name="Rectangle 6"/>
          <p:cNvSpPr>
            <a:spLocks noGrp="1" noChangeArrowheads="1"/>
          </p:cNvSpPr>
          <p:nvPr>
            <p:ph type="ftr" sz="quarter" idx="4"/>
          </p:nvPr>
        </p:nvSpPr>
        <p:spPr>
          <a:xfrm>
            <a:off x="3725782" y="8985250"/>
            <a:ext cx="2555956" cy="184666"/>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Aruba Networks</a:t>
            </a:r>
          </a:p>
        </p:txBody>
      </p:sp>
      <p:sp>
        <p:nvSpPr>
          <p:cNvPr id="28677" name="Rectangle 7"/>
          <p:cNvSpPr>
            <a:spLocks noGrp="1" noChangeArrowheads="1"/>
          </p:cNvSpPr>
          <p:nvPr>
            <p:ph type="sldNum" sz="quarter" idx="5"/>
          </p:nvPr>
        </p:nvSpPr>
        <p:spPr>
          <a:xfrm>
            <a:off x="3243267" y="8985250"/>
            <a:ext cx="492121" cy="184666"/>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ltLang="ko-KR"/>
              <a:t>Page </a:t>
            </a:r>
            <a:fld id="{246DB279-99DC-48BE-9D5D-D4BF4D44A32C}" type="slidenum">
              <a:rPr lang="en-US" altLang="ko-KR"/>
              <a:pPr/>
              <a:t>32</a:t>
            </a:fld>
            <a:endParaRPr lang="en-US" altLang="ko-KR"/>
          </a:p>
        </p:txBody>
      </p:sp>
      <p:sp>
        <p:nvSpPr>
          <p:cNvPr id="49158" name="Rectangle 2"/>
          <p:cNvSpPr>
            <a:spLocks noGrp="1" noRot="1" noChangeAspect="1" noChangeArrowheads="1" noTextEdit="1"/>
          </p:cNvSpPr>
          <p:nvPr>
            <p:ph type="sldImg"/>
          </p:nvPr>
        </p:nvSpPr>
        <p:spPr>
          <a:xfrm>
            <a:off x="1154113" y="701675"/>
            <a:ext cx="4625975" cy="3468688"/>
          </a:xfrm>
          <a:ln/>
        </p:spPr>
      </p:sp>
      <p:sp>
        <p:nvSpPr>
          <p:cNvPr id="49159"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5A27BAEC-4E92-428C-ACCA-21570D1D19F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00B8A76E-7BA7-4C9B-837C-355FCD7B160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BAA5FCF3-553F-4D02-B98B-995DD4F30E1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1327351" cy="276999"/>
          </a:xfrm>
        </p:spPr>
        <p:txBody>
          <a:bodyPr/>
          <a:lstStyle>
            <a:lvl1pPr>
              <a:defRPr/>
            </a:lvl1pPr>
          </a:lstStyle>
          <a:p>
            <a:pPr>
              <a:defRPr/>
            </a:pPr>
            <a:r>
              <a:rPr lang="en-US" smtClean="0"/>
              <a:t>January 2014</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9F280238-5E03-4A90-BACD-D800220B2674}"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3757BC58-BACD-405D-B618-E32E80D6B6E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B438A36A-A85A-4993-AA9A-DAE717E40F6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8"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9" name="Rectangle 6"/>
          <p:cNvSpPr>
            <a:spLocks noGrp="1" noChangeArrowheads="1"/>
          </p:cNvSpPr>
          <p:nvPr>
            <p:ph type="sldNum" sz="quarter" idx="12"/>
          </p:nvPr>
        </p:nvSpPr>
        <p:spPr/>
        <p:txBody>
          <a:bodyPr/>
          <a:lstStyle>
            <a:lvl1pPr>
              <a:defRPr/>
            </a:lvl1pPr>
          </a:lstStyle>
          <a:p>
            <a:pPr>
              <a:defRPr/>
            </a:pPr>
            <a:r>
              <a:rPr lang="en-US"/>
              <a:t>Slide </a:t>
            </a:r>
            <a:fld id="{26762A5E-7C72-410F-BAC3-6E6D2737995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5" name="Rectangle 6"/>
          <p:cNvSpPr>
            <a:spLocks noGrp="1" noChangeArrowheads="1"/>
          </p:cNvSpPr>
          <p:nvPr>
            <p:ph type="sldNum" sz="quarter" idx="12"/>
          </p:nvPr>
        </p:nvSpPr>
        <p:spPr/>
        <p:txBody>
          <a:bodyPr/>
          <a:lstStyle>
            <a:lvl1pPr>
              <a:defRPr/>
            </a:lvl1pPr>
          </a:lstStyle>
          <a:p>
            <a:pPr>
              <a:defRPr/>
            </a:pPr>
            <a:r>
              <a:rPr lang="en-US"/>
              <a:t>Slide </a:t>
            </a:r>
            <a:fld id="{4818DF38-7C2F-431A-BC51-69733072958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4" name="Rectangle 6"/>
          <p:cNvSpPr>
            <a:spLocks noGrp="1" noChangeArrowheads="1"/>
          </p:cNvSpPr>
          <p:nvPr>
            <p:ph type="sldNum" sz="quarter" idx="12"/>
          </p:nvPr>
        </p:nvSpPr>
        <p:spPr/>
        <p:txBody>
          <a:bodyPr/>
          <a:lstStyle>
            <a:lvl1pPr>
              <a:defRPr/>
            </a:lvl1pPr>
          </a:lstStyle>
          <a:p>
            <a:pPr>
              <a:defRPr/>
            </a:pPr>
            <a:r>
              <a:rPr lang="en-US"/>
              <a:t>Slide </a:t>
            </a:r>
            <a:fld id="{25721EC0-9E3F-4D94-B125-3AEE1BE7499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30909BE1-62D5-4B97-94AD-A28DFF66D96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FD5D6F34-4A63-4A43-9856-E699E89240B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157960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smtClean="0"/>
              <a:t>January 2014</a:t>
            </a:r>
            <a:endParaRPr lang="en-US" dirty="0"/>
          </a:p>
        </p:txBody>
      </p:sp>
      <p:sp>
        <p:nvSpPr>
          <p:cNvPr id="1029" name="Rectangle 5"/>
          <p:cNvSpPr>
            <a:spLocks noGrp="1" noChangeArrowheads="1"/>
          </p:cNvSpPr>
          <p:nvPr>
            <p:ph type="ftr" sz="quarter" idx="3"/>
          </p:nvPr>
        </p:nvSpPr>
        <p:spPr bwMode="auto">
          <a:xfrm>
            <a:off x="7708761" y="6475413"/>
            <a:ext cx="83516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smtClean="0"/>
              <a:t>David Halasz (Qualcomm)</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t>Slide </a:t>
            </a:r>
            <a:fld id="{5FCE21BC-3A2D-4A13-9E57-C304A74846AF}" type="slidenum">
              <a:rPr lang="en-US"/>
              <a:pPr>
                <a:defRPr/>
              </a:pPr>
              <a:t>‹#›</a:t>
            </a:fld>
            <a:endParaRPr lang="en-US"/>
          </a:p>
        </p:txBody>
      </p:sp>
      <p:sp>
        <p:nvSpPr>
          <p:cNvPr id="1031" name="Rectangle 7"/>
          <p:cNvSpPr>
            <a:spLocks noChangeArrowheads="1"/>
          </p:cNvSpPr>
          <p:nvPr/>
        </p:nvSpPr>
        <p:spPr bwMode="auto">
          <a:xfrm>
            <a:off x="5029200" y="332601"/>
            <a:ext cx="3398430" cy="276999"/>
          </a:xfrm>
          <a:prstGeom prst="rect">
            <a:avLst/>
          </a:prstGeom>
          <a:noFill/>
          <a:ln w="9525">
            <a:noFill/>
            <a:miter lim="800000"/>
            <a:headEnd/>
            <a:tailEnd/>
          </a:ln>
          <a:effectLst/>
        </p:spPr>
        <p:txBody>
          <a:bodyPr wrap="none" lIns="0" tIns="0" rIns="0" bIns="0" anchor="b">
            <a:spAutoFit/>
          </a:bodyPr>
          <a:lstStyle/>
          <a:p>
            <a:pPr marL="457200" lvl="4" algn="r">
              <a:defRPr/>
            </a:pPr>
            <a:r>
              <a:rPr lang="en-US" sz="1800" b="1" dirty="0"/>
              <a:t>doc.: IEEE </a:t>
            </a:r>
            <a:r>
              <a:rPr lang="en-US" sz="1800" b="1" dirty="0" smtClean="0"/>
              <a:t>802.11-14/0487r5</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4051" r:id="rId1"/>
    <p:sldLayoutId id="2147484052" r:id="rId2"/>
    <p:sldLayoutId id="2147484053" r:id="rId3"/>
    <p:sldLayoutId id="2147484054" r:id="rId4"/>
    <p:sldLayoutId id="2147484055" r:id="rId5"/>
    <p:sldLayoutId id="2147484056" r:id="rId6"/>
    <p:sldLayoutId id="2147484057" r:id="rId7"/>
    <p:sldLayoutId id="2147484058" r:id="rId8"/>
    <p:sldLayoutId id="2147484059" r:id="rId9"/>
    <p:sldLayoutId id="2147484060" r:id="rId10"/>
    <p:sldLayoutId id="2147484061"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xfrm>
            <a:off x="696913" y="332601"/>
            <a:ext cx="968214" cy="276999"/>
          </a:xfrm>
          <a:noFill/>
        </p:spPr>
        <p:txBody>
          <a:bodyPr/>
          <a:lstStyle/>
          <a:p>
            <a:r>
              <a:rPr lang="en-US" dirty="0" smtClean="0"/>
              <a:t>May 2014</a:t>
            </a:r>
          </a:p>
        </p:txBody>
      </p:sp>
      <p:sp>
        <p:nvSpPr>
          <p:cNvPr id="1028"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
        <p:nvSpPr>
          <p:cNvPr id="1029" name="Slide Number Placeholder 5"/>
          <p:cNvSpPr>
            <a:spLocks noGrp="1"/>
          </p:cNvSpPr>
          <p:nvPr>
            <p:ph type="sldNum" sz="quarter" idx="12"/>
          </p:nvPr>
        </p:nvSpPr>
        <p:spPr>
          <a:noFill/>
        </p:spPr>
        <p:txBody>
          <a:bodyPr/>
          <a:lstStyle/>
          <a:p>
            <a:r>
              <a:rPr lang="en-US" smtClean="0"/>
              <a:t>Slide </a:t>
            </a:r>
            <a:fld id="{0AAC8984-FAF7-4BDC-8A43-79AF6F406068}" type="slidenum">
              <a:rPr lang="en-US" smtClean="0"/>
              <a:pPr/>
              <a:t>1</a:t>
            </a:fld>
            <a:endParaRPr lang="en-US" smtClean="0"/>
          </a:p>
        </p:txBody>
      </p:sp>
      <p:sp>
        <p:nvSpPr>
          <p:cNvPr id="1030" name="Rectangle 2"/>
          <p:cNvSpPr>
            <a:spLocks noGrp="1" noChangeArrowheads="1"/>
          </p:cNvSpPr>
          <p:nvPr>
            <p:ph type="title"/>
          </p:nvPr>
        </p:nvSpPr>
        <p:spPr>
          <a:xfrm>
            <a:off x="685800" y="838200"/>
            <a:ext cx="7772400" cy="1066800"/>
          </a:xfrm>
          <a:noFill/>
        </p:spPr>
        <p:txBody>
          <a:bodyPr/>
          <a:lstStyle/>
          <a:p>
            <a:pPr eaLnBrk="1" hangingPunct="1"/>
            <a:r>
              <a:rPr lang="en-US" dirty="0" smtClean="0"/>
              <a:t>IEEE 802.11ah</a:t>
            </a:r>
            <a:br>
              <a:rPr lang="en-US" dirty="0" smtClean="0"/>
            </a:br>
            <a:r>
              <a:rPr lang="en-US" dirty="0" smtClean="0"/>
              <a:t>Sub 1 GHz license-exempt operation Agenda for May 2014</a:t>
            </a:r>
          </a:p>
        </p:txBody>
      </p:sp>
      <p:sp>
        <p:nvSpPr>
          <p:cNvPr id="1031" name="Rectangle 6"/>
          <p:cNvSpPr>
            <a:spLocks noGrp="1" noChangeArrowheads="1"/>
          </p:cNvSpPr>
          <p:nvPr>
            <p:ph type="body" idx="1"/>
          </p:nvPr>
        </p:nvSpPr>
        <p:spPr>
          <a:xfrm>
            <a:off x="685800" y="2111622"/>
            <a:ext cx="7772400" cy="381000"/>
          </a:xfrm>
          <a:noFill/>
        </p:spPr>
        <p:txBody>
          <a:bodyPr/>
          <a:lstStyle/>
          <a:p>
            <a:pPr algn="ctr" eaLnBrk="1" hangingPunct="1">
              <a:buFontTx/>
              <a:buNone/>
            </a:pPr>
            <a:r>
              <a:rPr lang="en-US" sz="2000" dirty="0" smtClean="0"/>
              <a:t>Date</a:t>
            </a:r>
            <a:r>
              <a:rPr lang="en-US" sz="2000" smtClean="0"/>
              <a:t>:</a:t>
            </a:r>
            <a:r>
              <a:rPr lang="en-US" sz="2000" b="0" smtClean="0"/>
              <a:t> </a:t>
            </a:r>
            <a:r>
              <a:rPr lang="en-US" sz="2000" b="0" smtClean="0"/>
              <a:t>2014-05-15</a:t>
            </a:r>
            <a:endParaRPr lang="en-US" sz="2000" b="0" dirty="0" smtClean="0"/>
          </a:p>
        </p:txBody>
      </p:sp>
      <p:graphicFrame>
        <p:nvGraphicFramePr>
          <p:cNvPr id="1026" name="Object 11"/>
          <p:cNvGraphicFramePr>
            <a:graphicFrameLocks noChangeAspect="1"/>
          </p:cNvGraphicFramePr>
          <p:nvPr>
            <p:extLst>
              <p:ext uri="{D42A27DB-BD31-4B8C-83A1-F6EECF244321}">
                <p14:modId xmlns:p14="http://schemas.microsoft.com/office/powerpoint/2010/main" val="1381622836"/>
              </p:ext>
            </p:extLst>
          </p:nvPr>
        </p:nvGraphicFramePr>
        <p:xfrm>
          <a:off x="533400" y="2657475"/>
          <a:ext cx="7639050" cy="3638550"/>
        </p:xfrm>
        <a:graphic>
          <a:graphicData uri="http://schemas.openxmlformats.org/presentationml/2006/ole">
            <mc:AlternateContent xmlns:mc="http://schemas.openxmlformats.org/markup-compatibility/2006">
              <mc:Choice xmlns:v="urn:schemas-microsoft-com:vml" Requires="v">
                <p:oleObj spid="_x0000_s2212" name="Document" r:id="rId4" imgW="8687933" imgH="4145140" progId="Word.Document.8">
                  <p:embed/>
                </p:oleObj>
              </mc:Choice>
              <mc:Fallback>
                <p:oleObj name="Document" r:id="rId4" imgW="8687933" imgH="4145140" progId="Word.Document.8">
                  <p:embed/>
                  <p:pic>
                    <p:nvPicPr>
                      <p:cNvPr id="0" name="Picture 889"/>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33400" y="2657475"/>
                        <a:ext cx="7639050" cy="36385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32" name="Rectangle 12"/>
          <p:cNvSpPr>
            <a:spLocks noChangeArrowheads="1"/>
          </p:cNvSpPr>
          <p:nvPr/>
        </p:nvSpPr>
        <p:spPr bwMode="auto">
          <a:xfrm>
            <a:off x="533400" y="2320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dirty="0"/>
              <a:t>Authors:</a:t>
            </a:r>
            <a:endParaRPr lang="en-US" sz="2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a:t>
            </a:r>
            <a:r>
              <a:rPr lang="en-US" altLang="ko-KR" dirty="0" smtClean="0"/>
              <a:t>(Wednesday AM1</a:t>
            </a:r>
            <a:r>
              <a:rPr lang="en-US" altLang="ko-KR" dirty="0"/>
              <a:t>)</a:t>
            </a:r>
            <a:endParaRPr lang="en-US" dirty="0"/>
          </a:p>
        </p:txBody>
      </p:sp>
      <p:sp>
        <p:nvSpPr>
          <p:cNvPr id="3" name="Content Placeholder 2"/>
          <p:cNvSpPr>
            <a:spLocks noGrp="1"/>
          </p:cNvSpPr>
          <p:nvPr>
            <p:ph idx="1"/>
          </p:nvPr>
        </p:nvSpPr>
        <p:spPr/>
        <p:txBody>
          <a:bodyPr/>
          <a:lstStyle/>
          <a:p>
            <a:r>
              <a:rPr lang="en-US" dirty="0"/>
              <a:t>Submissions made during conference calls and ready for motion on Wednesday </a:t>
            </a:r>
            <a:r>
              <a:rPr lang="en-US" dirty="0" smtClean="0"/>
              <a:t>AM1 </a:t>
            </a:r>
          </a:p>
          <a:p>
            <a:pPr lvl="1"/>
            <a:r>
              <a:rPr lang="en-US" dirty="0" smtClean="0">
                <a:solidFill>
                  <a:schemeClr val="bg2"/>
                </a:solidFill>
              </a:rPr>
              <a:t>11-14/0477r0 (</a:t>
            </a:r>
            <a:r>
              <a:rPr lang="en-US" altLang="ko-KR" dirty="0" smtClean="0">
                <a:solidFill>
                  <a:schemeClr val="bg2"/>
                </a:solidFill>
              </a:rPr>
              <a:t>April </a:t>
            </a:r>
            <a:r>
              <a:rPr lang="en-US" altLang="ko-KR" dirty="0">
                <a:solidFill>
                  <a:schemeClr val="bg2"/>
                </a:solidFill>
              </a:rPr>
              <a:t>2nd con. </a:t>
            </a:r>
            <a:r>
              <a:rPr lang="en-US" altLang="ko-KR" dirty="0" smtClean="0">
                <a:solidFill>
                  <a:schemeClr val="bg2"/>
                </a:solidFill>
              </a:rPr>
              <a:t>call)</a:t>
            </a:r>
            <a:endParaRPr lang="en-US" dirty="0">
              <a:solidFill>
                <a:schemeClr val="bg2"/>
              </a:solidFill>
            </a:endParaRPr>
          </a:p>
          <a:p>
            <a:pPr lvl="1"/>
            <a:r>
              <a:rPr lang="en-US" dirty="0" smtClean="0">
                <a:solidFill>
                  <a:schemeClr val="bg2"/>
                </a:solidFill>
              </a:rPr>
              <a:t>11-14/0485r0 (</a:t>
            </a:r>
            <a:r>
              <a:rPr lang="en-US" altLang="ko-KR" dirty="0">
                <a:solidFill>
                  <a:schemeClr val="bg2"/>
                </a:solidFill>
              </a:rPr>
              <a:t>April 9th con. </a:t>
            </a:r>
            <a:r>
              <a:rPr lang="en-US" altLang="ko-KR" dirty="0" smtClean="0">
                <a:solidFill>
                  <a:schemeClr val="bg2"/>
                </a:solidFill>
              </a:rPr>
              <a:t>call</a:t>
            </a:r>
            <a:r>
              <a:rPr lang="en-US" dirty="0" smtClean="0">
                <a:solidFill>
                  <a:schemeClr val="bg2"/>
                </a:solidFill>
              </a:rPr>
              <a:t>)</a:t>
            </a:r>
            <a:endParaRPr lang="en-US" dirty="0">
              <a:solidFill>
                <a:schemeClr val="bg2"/>
              </a:solidFill>
            </a:endParaRPr>
          </a:p>
          <a:p>
            <a:pPr lvl="1"/>
            <a:r>
              <a:rPr lang="en-US" dirty="0" smtClean="0">
                <a:solidFill>
                  <a:schemeClr val="bg2"/>
                </a:solidFill>
              </a:rPr>
              <a:t>11-14/0517r0</a:t>
            </a:r>
            <a:r>
              <a:rPr lang="en-US" dirty="0">
                <a:solidFill>
                  <a:schemeClr val="bg2"/>
                </a:solidFill>
              </a:rPr>
              <a:t>, 11-14/0486r1, </a:t>
            </a:r>
            <a:r>
              <a:rPr lang="en-US" dirty="0" smtClean="0">
                <a:solidFill>
                  <a:schemeClr val="bg2"/>
                </a:solidFill>
              </a:rPr>
              <a:t>11-14/0520r1</a:t>
            </a:r>
            <a:r>
              <a:rPr lang="en-US" altLang="ko-KR" dirty="0">
                <a:solidFill>
                  <a:schemeClr val="bg2"/>
                </a:solidFill>
              </a:rPr>
              <a:t> </a:t>
            </a:r>
            <a:r>
              <a:rPr lang="en-US" altLang="ko-KR" dirty="0" smtClean="0">
                <a:solidFill>
                  <a:schemeClr val="bg2"/>
                </a:solidFill>
              </a:rPr>
              <a:t>(April </a:t>
            </a:r>
            <a:r>
              <a:rPr lang="en-US" altLang="ko-KR" dirty="0">
                <a:solidFill>
                  <a:schemeClr val="bg2"/>
                </a:solidFill>
              </a:rPr>
              <a:t>16th con. </a:t>
            </a:r>
            <a:r>
              <a:rPr lang="en-US" altLang="ko-KR" dirty="0" smtClean="0">
                <a:solidFill>
                  <a:schemeClr val="bg2"/>
                </a:solidFill>
              </a:rPr>
              <a:t>call</a:t>
            </a:r>
            <a:r>
              <a:rPr lang="en-US" dirty="0" smtClean="0">
                <a:solidFill>
                  <a:schemeClr val="bg2"/>
                </a:solidFill>
              </a:rPr>
              <a:t>)</a:t>
            </a:r>
            <a:endParaRPr lang="en-US" dirty="0">
              <a:solidFill>
                <a:schemeClr val="bg2"/>
              </a:solidFill>
            </a:endParaRPr>
          </a:p>
          <a:p>
            <a:pPr lvl="1"/>
            <a:r>
              <a:rPr lang="en-US" dirty="0" smtClean="0">
                <a:solidFill>
                  <a:schemeClr val="bg2"/>
                </a:solidFill>
              </a:rPr>
              <a:t>11-14/0521r1</a:t>
            </a:r>
            <a:r>
              <a:rPr lang="en-US" dirty="0">
                <a:solidFill>
                  <a:schemeClr val="bg2"/>
                </a:solidFill>
              </a:rPr>
              <a:t>, 11-14/0522r1, </a:t>
            </a:r>
            <a:r>
              <a:rPr lang="en-US" dirty="0" smtClean="0">
                <a:solidFill>
                  <a:schemeClr val="bg2"/>
                </a:solidFill>
              </a:rPr>
              <a:t>11-14/0483r0</a:t>
            </a:r>
            <a:r>
              <a:rPr lang="en-US" altLang="ko-KR" dirty="0">
                <a:solidFill>
                  <a:schemeClr val="bg2"/>
                </a:solidFill>
              </a:rPr>
              <a:t> </a:t>
            </a:r>
            <a:r>
              <a:rPr lang="en-US" altLang="ko-KR" dirty="0" smtClean="0">
                <a:solidFill>
                  <a:schemeClr val="bg2"/>
                </a:solidFill>
              </a:rPr>
              <a:t>(April </a:t>
            </a:r>
            <a:r>
              <a:rPr lang="en-US" altLang="ko-KR" dirty="0">
                <a:solidFill>
                  <a:schemeClr val="bg2"/>
                </a:solidFill>
              </a:rPr>
              <a:t>23th con. </a:t>
            </a:r>
            <a:r>
              <a:rPr lang="en-US" altLang="ko-KR" dirty="0" smtClean="0">
                <a:solidFill>
                  <a:schemeClr val="bg2"/>
                </a:solidFill>
              </a:rPr>
              <a:t>call</a:t>
            </a:r>
            <a:r>
              <a:rPr lang="en-US" dirty="0" smtClean="0">
                <a:solidFill>
                  <a:schemeClr val="bg2"/>
                </a:solidFill>
              </a:rPr>
              <a:t>)</a:t>
            </a:r>
            <a:endParaRPr lang="en-US" dirty="0">
              <a:solidFill>
                <a:schemeClr val="bg2"/>
              </a:solidFill>
            </a:endParaRPr>
          </a:p>
          <a:p>
            <a:pPr lvl="1"/>
            <a:r>
              <a:rPr lang="en-US" dirty="0" smtClean="0">
                <a:solidFill>
                  <a:schemeClr val="bg2"/>
                </a:solidFill>
              </a:rPr>
              <a:t>11-14/0534r2</a:t>
            </a:r>
            <a:r>
              <a:rPr lang="en-US" dirty="0">
                <a:solidFill>
                  <a:schemeClr val="bg2"/>
                </a:solidFill>
              </a:rPr>
              <a:t>, 11-14/0535r1, 11-14/0540r1, </a:t>
            </a:r>
            <a:r>
              <a:rPr lang="en-US" dirty="0" smtClean="0">
                <a:solidFill>
                  <a:schemeClr val="bg2"/>
                </a:solidFill>
              </a:rPr>
              <a:t>11-14/0542r0</a:t>
            </a:r>
            <a:r>
              <a:rPr lang="en-US" altLang="ko-KR" dirty="0">
                <a:solidFill>
                  <a:schemeClr val="bg2"/>
                </a:solidFill>
              </a:rPr>
              <a:t> </a:t>
            </a:r>
            <a:r>
              <a:rPr lang="en-US" altLang="ko-KR" dirty="0" smtClean="0">
                <a:solidFill>
                  <a:schemeClr val="bg2"/>
                </a:solidFill>
              </a:rPr>
              <a:t>(April </a:t>
            </a:r>
            <a:r>
              <a:rPr lang="en-US" altLang="ko-KR" dirty="0">
                <a:solidFill>
                  <a:schemeClr val="bg2"/>
                </a:solidFill>
              </a:rPr>
              <a:t>30th con. </a:t>
            </a:r>
            <a:r>
              <a:rPr lang="en-US" altLang="ko-KR" dirty="0" smtClean="0">
                <a:solidFill>
                  <a:schemeClr val="bg2"/>
                </a:solidFill>
              </a:rPr>
              <a:t>call</a:t>
            </a:r>
            <a:r>
              <a:rPr lang="en-US" dirty="0" smtClean="0">
                <a:solidFill>
                  <a:schemeClr val="bg2"/>
                </a:solidFill>
              </a:rPr>
              <a:t>)</a:t>
            </a:r>
            <a:endParaRPr lang="en-US" dirty="0">
              <a:solidFill>
                <a:schemeClr val="bg2"/>
              </a:solidFill>
            </a:endParaRPr>
          </a:p>
          <a:p>
            <a:pPr lvl="1"/>
            <a:r>
              <a:rPr lang="en-US" dirty="0" smtClean="0">
                <a:solidFill>
                  <a:schemeClr val="bg2"/>
                </a:solidFill>
              </a:rPr>
              <a:t>11-14/0529r2</a:t>
            </a:r>
            <a:r>
              <a:rPr lang="en-US" dirty="0">
                <a:solidFill>
                  <a:schemeClr val="bg2"/>
                </a:solidFill>
              </a:rPr>
              <a:t>, 11-14/0551r1, 11-14/0476r3, 11-14/0518r1, 11-14/0558r1, </a:t>
            </a:r>
            <a:r>
              <a:rPr lang="en-US" dirty="0" smtClean="0">
                <a:solidFill>
                  <a:schemeClr val="bg2"/>
                </a:solidFill>
              </a:rPr>
              <a:t>11-14/0560r1</a:t>
            </a:r>
            <a:r>
              <a:rPr lang="en-US" altLang="ko-KR" dirty="0">
                <a:solidFill>
                  <a:schemeClr val="bg2"/>
                </a:solidFill>
              </a:rPr>
              <a:t> </a:t>
            </a:r>
            <a:r>
              <a:rPr lang="en-US" altLang="ko-KR" dirty="0" smtClean="0">
                <a:solidFill>
                  <a:schemeClr val="bg2"/>
                </a:solidFill>
              </a:rPr>
              <a:t>(May 7</a:t>
            </a:r>
            <a:r>
              <a:rPr lang="en-US" altLang="ko-KR" baseline="30000" dirty="0" smtClean="0">
                <a:solidFill>
                  <a:schemeClr val="bg2"/>
                </a:solidFill>
              </a:rPr>
              <a:t>th</a:t>
            </a:r>
            <a:r>
              <a:rPr lang="en-US" altLang="ko-KR" dirty="0" smtClean="0">
                <a:solidFill>
                  <a:schemeClr val="bg2"/>
                </a:solidFill>
              </a:rPr>
              <a:t> conf. call)</a:t>
            </a:r>
            <a:r>
              <a:rPr lang="en-US" dirty="0" smtClean="0">
                <a:solidFill>
                  <a:schemeClr val="bg2"/>
                </a:solidFill>
              </a:rPr>
              <a:t/>
            </a:r>
            <a:br>
              <a:rPr lang="en-US" dirty="0" smtClean="0">
                <a:solidFill>
                  <a:schemeClr val="bg2"/>
                </a:solidFill>
              </a:rPr>
            </a:br>
            <a:endParaRPr lang="ko-KR" altLang="en-US" dirty="0">
              <a:solidFill>
                <a:schemeClr val="bg2"/>
              </a:solidFill>
            </a:endParaRPr>
          </a:p>
          <a:p>
            <a:endParaRPr lang="en-US" dirty="0"/>
          </a:p>
        </p:txBody>
      </p:sp>
      <p:sp>
        <p:nvSpPr>
          <p:cNvPr id="4" name="Date Placeholder 3"/>
          <p:cNvSpPr>
            <a:spLocks noGrp="1"/>
          </p:cNvSpPr>
          <p:nvPr>
            <p:ph type="dt" sz="half" idx="10"/>
          </p:nvPr>
        </p:nvSpPr>
        <p:spPr>
          <a:xfrm>
            <a:off x="696913" y="332601"/>
            <a:ext cx="968214" cy="276999"/>
          </a:xfrm>
        </p:spPr>
        <p:txBody>
          <a:bodyPr/>
          <a:lstStyle/>
          <a:p>
            <a:r>
              <a:rPr lang="en-US" altLang="ko-KR" dirty="0" smtClean="0"/>
              <a:t>May 2014</a:t>
            </a: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10</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Tree>
    <p:extLst>
      <p:ext uri="{BB962C8B-B14F-4D97-AF65-F5344CB8AC3E}">
        <p14:creationId xmlns:p14="http://schemas.microsoft.com/office/powerpoint/2010/main" val="268504994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(Wednesday AM1)</a:t>
            </a:r>
            <a:endParaRPr lang="en-US" dirty="0"/>
          </a:p>
        </p:txBody>
      </p:sp>
      <p:sp>
        <p:nvSpPr>
          <p:cNvPr id="3" name="Content Placeholder 2"/>
          <p:cNvSpPr>
            <a:spLocks noGrp="1"/>
          </p:cNvSpPr>
          <p:nvPr>
            <p:ph idx="1"/>
          </p:nvPr>
        </p:nvSpPr>
        <p:spPr/>
        <p:txBody>
          <a:bodyPr/>
          <a:lstStyle/>
          <a:p>
            <a:r>
              <a:rPr lang="en-US" dirty="0" smtClean="0"/>
              <a:t>PHY and MAC</a:t>
            </a:r>
          </a:p>
          <a:p>
            <a:pPr lvl="1"/>
            <a:r>
              <a:rPr lang="en-US" altLang="ko-KR" dirty="0">
                <a:solidFill>
                  <a:schemeClr val="bg2"/>
                </a:solidFill>
              </a:rPr>
              <a:t>LB200-MAC-Resolution-CID-1391 (</a:t>
            </a:r>
            <a:r>
              <a:rPr lang="en-US" altLang="ko-KR" dirty="0" smtClean="0">
                <a:solidFill>
                  <a:schemeClr val="bg2"/>
                </a:solidFill>
              </a:rPr>
              <a:t>11-14/0569r1, </a:t>
            </a:r>
            <a:r>
              <a:rPr lang="en-US" altLang="ko-KR" dirty="0">
                <a:solidFill>
                  <a:schemeClr val="bg2"/>
                </a:solidFill>
              </a:rPr>
              <a:t>Alfred</a:t>
            </a:r>
            <a:r>
              <a:rPr lang="en-US" altLang="ko-KR" dirty="0" smtClean="0">
                <a:solidFill>
                  <a:schemeClr val="bg2"/>
                </a:solidFill>
              </a:rPr>
              <a:t>)</a:t>
            </a:r>
          </a:p>
          <a:p>
            <a:pPr lvl="1"/>
            <a:r>
              <a:rPr lang="en-US" altLang="ko-KR" dirty="0">
                <a:solidFill>
                  <a:schemeClr val="bg2"/>
                </a:solidFill>
              </a:rPr>
              <a:t>LB 200 Comment Resolution for Clauses 9.42.2 Part 1 (</a:t>
            </a:r>
            <a:r>
              <a:rPr lang="en-US" altLang="ko-KR" dirty="0" smtClean="0">
                <a:solidFill>
                  <a:schemeClr val="bg2"/>
                </a:solidFill>
              </a:rPr>
              <a:t>11-14/428r2, </a:t>
            </a:r>
            <a:r>
              <a:rPr lang="en-US" altLang="ko-KR" dirty="0">
                <a:solidFill>
                  <a:schemeClr val="bg2"/>
                </a:solidFill>
              </a:rPr>
              <a:t>Jason</a:t>
            </a:r>
            <a:r>
              <a:rPr lang="en-US" altLang="ko-KR" dirty="0" smtClean="0">
                <a:solidFill>
                  <a:schemeClr val="bg2"/>
                </a:solidFill>
              </a:rPr>
              <a:t>)</a:t>
            </a:r>
          </a:p>
          <a:p>
            <a:pPr lvl="1"/>
            <a:r>
              <a:rPr lang="en-US" altLang="ko-KR" dirty="0" smtClean="0">
                <a:solidFill>
                  <a:schemeClr val="bg2"/>
                </a:solidFill>
              </a:rPr>
              <a:t>lb-200-comment-resolution-for-cid1604 (11-14/665r0, Ken) </a:t>
            </a:r>
          </a:p>
          <a:p>
            <a:pPr lvl="1"/>
            <a:r>
              <a:rPr lang="en-US" altLang="ko-KR" dirty="0" smtClean="0">
                <a:solidFill>
                  <a:schemeClr val="bg2"/>
                </a:solidFill>
              </a:rPr>
              <a:t>Revised </a:t>
            </a:r>
            <a:r>
              <a:rPr lang="en-US" altLang="ko-KR" dirty="0" err="1">
                <a:solidFill>
                  <a:schemeClr val="bg2"/>
                </a:solidFill>
              </a:rPr>
              <a:t>Tx</a:t>
            </a:r>
            <a:r>
              <a:rPr lang="en-US" altLang="ko-KR" dirty="0">
                <a:solidFill>
                  <a:schemeClr val="bg2"/>
                </a:solidFill>
              </a:rPr>
              <a:t> Reference Code (11-14/631r0, Eugene)</a:t>
            </a:r>
            <a:endParaRPr lang="en-US" altLang="ko-KR" dirty="0" smtClean="0">
              <a:solidFill>
                <a:schemeClr val="bg2"/>
              </a:solidFill>
            </a:endParaRPr>
          </a:p>
          <a:p>
            <a:pPr lvl="1"/>
            <a:r>
              <a:rPr lang="en-US" altLang="ko-KR" dirty="0" smtClean="0">
                <a:solidFill>
                  <a:schemeClr val="bg2"/>
                </a:solidFill>
              </a:rPr>
              <a:t>lb200-comment-resolution-9-47 (11-14/644r1, George)</a:t>
            </a:r>
          </a:p>
          <a:p>
            <a:pPr lvl="1"/>
            <a:r>
              <a:rPr lang="en-US" altLang="ko-KR" dirty="0" smtClean="0">
                <a:solidFill>
                  <a:schemeClr val="bg2"/>
                </a:solidFill>
              </a:rPr>
              <a:t>relay-part2 (11-14/642r1, Amin) </a:t>
            </a:r>
          </a:p>
          <a:p>
            <a:pPr lvl="1"/>
            <a:endParaRPr lang="en-US" altLang="ko-KR" dirty="0"/>
          </a:p>
          <a:p>
            <a:pPr lvl="1"/>
            <a:endParaRPr lang="en-US" altLang="ko-KR" dirty="0"/>
          </a:p>
          <a:p>
            <a:pPr lvl="1"/>
            <a:endParaRPr lang="en-US" altLang="ko-KR" dirty="0" smtClean="0"/>
          </a:p>
          <a:p>
            <a:pPr lvl="1"/>
            <a:endParaRPr lang="en-US" altLang="ko-KR" dirty="0"/>
          </a:p>
          <a:p>
            <a:pPr lvl="1"/>
            <a:endParaRPr lang="en-US" altLang="ko-KR" dirty="0" smtClean="0"/>
          </a:p>
          <a:p>
            <a:pPr lvl="1"/>
            <a:endParaRPr lang="en-US" dirty="0"/>
          </a:p>
          <a:p>
            <a:pPr lvl="1"/>
            <a:endParaRPr lang="en-US" dirty="0"/>
          </a:p>
        </p:txBody>
      </p:sp>
      <p:sp>
        <p:nvSpPr>
          <p:cNvPr id="4" name="Date Placeholder 3"/>
          <p:cNvSpPr>
            <a:spLocks noGrp="1"/>
          </p:cNvSpPr>
          <p:nvPr>
            <p:ph type="dt" sz="half" idx="10"/>
          </p:nvPr>
        </p:nvSpPr>
        <p:spPr>
          <a:xfrm>
            <a:off x="696913" y="332601"/>
            <a:ext cx="968214" cy="276999"/>
          </a:xfrm>
        </p:spPr>
        <p:txBody>
          <a:bodyPr/>
          <a:lstStyle/>
          <a:p>
            <a:r>
              <a:rPr lang="en-US" altLang="ko-KR" dirty="0" smtClean="0"/>
              <a:t>May 2014</a:t>
            </a: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11</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Tree>
    <p:extLst>
      <p:ext uri="{BB962C8B-B14F-4D97-AF65-F5344CB8AC3E}">
        <p14:creationId xmlns:p14="http://schemas.microsoft.com/office/powerpoint/2010/main" val="115280444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(Wednesday PM1)</a:t>
            </a:r>
            <a:endParaRPr lang="en-US" dirty="0"/>
          </a:p>
        </p:txBody>
      </p:sp>
      <p:sp>
        <p:nvSpPr>
          <p:cNvPr id="3" name="Content Placeholder 2"/>
          <p:cNvSpPr>
            <a:spLocks noGrp="1"/>
          </p:cNvSpPr>
          <p:nvPr>
            <p:ph idx="1"/>
          </p:nvPr>
        </p:nvSpPr>
        <p:spPr/>
        <p:txBody>
          <a:bodyPr/>
          <a:lstStyle/>
          <a:p>
            <a:r>
              <a:rPr lang="en-US" dirty="0" smtClean="0"/>
              <a:t>PHY and MAC</a:t>
            </a:r>
          </a:p>
          <a:p>
            <a:pPr lvl="1"/>
            <a:r>
              <a:rPr lang="en-US" altLang="ko-KR" dirty="0" smtClean="0">
                <a:solidFill>
                  <a:schemeClr val="bg2"/>
                </a:solidFill>
              </a:rPr>
              <a:t>S1G-phy-comment-resolutions-part-iv (11-14/676r0, </a:t>
            </a:r>
            <a:r>
              <a:rPr lang="en-US" altLang="ko-KR" dirty="0" err="1" smtClean="0">
                <a:solidFill>
                  <a:schemeClr val="bg2"/>
                </a:solidFill>
              </a:rPr>
              <a:t>Mingguang</a:t>
            </a:r>
            <a:r>
              <a:rPr lang="en-US" altLang="ko-KR" dirty="0" smtClean="0">
                <a:solidFill>
                  <a:schemeClr val="bg2"/>
                </a:solidFill>
              </a:rPr>
              <a:t>)</a:t>
            </a:r>
          </a:p>
          <a:p>
            <a:pPr lvl="1"/>
            <a:r>
              <a:rPr lang="en-US" altLang="ko-KR" dirty="0" smtClean="0">
                <a:solidFill>
                  <a:schemeClr val="bg2"/>
                </a:solidFill>
              </a:rPr>
              <a:t>lb200-annex-b-comment-resolutions </a:t>
            </a:r>
            <a:r>
              <a:rPr lang="en-US" altLang="ko-KR" dirty="0">
                <a:solidFill>
                  <a:schemeClr val="bg2"/>
                </a:solidFill>
              </a:rPr>
              <a:t>(</a:t>
            </a:r>
            <a:r>
              <a:rPr lang="en-US" altLang="ko-KR" dirty="0" smtClean="0">
                <a:solidFill>
                  <a:schemeClr val="bg2"/>
                </a:solidFill>
              </a:rPr>
              <a:t>11-14/0587r2, Ken)</a:t>
            </a:r>
          </a:p>
          <a:p>
            <a:pPr lvl="1"/>
            <a:r>
              <a:rPr lang="en-US" altLang="ko-KR" dirty="0">
                <a:solidFill>
                  <a:schemeClr val="bg2"/>
                </a:solidFill>
              </a:rPr>
              <a:t>miscellaneous-</a:t>
            </a:r>
            <a:r>
              <a:rPr lang="en-US" altLang="ko-KR" dirty="0" err="1">
                <a:solidFill>
                  <a:schemeClr val="bg2"/>
                </a:solidFill>
              </a:rPr>
              <a:t>cids</a:t>
            </a:r>
            <a:r>
              <a:rPr lang="en-US" altLang="ko-KR" dirty="0">
                <a:solidFill>
                  <a:schemeClr val="bg2"/>
                </a:solidFill>
              </a:rPr>
              <a:t> (11-14/0641r0, Amin) </a:t>
            </a:r>
            <a:endParaRPr lang="en-US" altLang="ko-KR" dirty="0" smtClean="0">
              <a:solidFill>
                <a:schemeClr val="bg2"/>
              </a:solidFill>
            </a:endParaRPr>
          </a:p>
          <a:p>
            <a:pPr lvl="1"/>
            <a:r>
              <a:rPr lang="en-US" altLang="ko-KR" dirty="0">
                <a:solidFill>
                  <a:schemeClr val="bg2"/>
                </a:solidFill>
              </a:rPr>
              <a:t>Some proposed resolutions for clause 4 and TOD accuracy (</a:t>
            </a:r>
            <a:r>
              <a:rPr lang="en-US" altLang="ko-KR" dirty="0" smtClean="0">
                <a:solidFill>
                  <a:schemeClr val="bg2"/>
                </a:solidFill>
              </a:rPr>
              <a:t>11-13/1316r6, </a:t>
            </a:r>
            <a:r>
              <a:rPr lang="en-US" altLang="ko-KR" dirty="0">
                <a:solidFill>
                  <a:schemeClr val="bg2"/>
                </a:solidFill>
              </a:rPr>
              <a:t>Mitsuru</a:t>
            </a:r>
            <a:r>
              <a:rPr lang="en-US" altLang="ko-KR" dirty="0" smtClean="0">
                <a:solidFill>
                  <a:schemeClr val="bg2"/>
                </a:solidFill>
              </a:rPr>
              <a:t>)</a:t>
            </a:r>
          </a:p>
          <a:p>
            <a:pPr lvl="1"/>
            <a:r>
              <a:rPr lang="en-US" altLang="ko-KR" dirty="0">
                <a:solidFill>
                  <a:schemeClr val="bg2"/>
                </a:solidFill>
              </a:rPr>
              <a:t>LB 200 Comment Resolution for Clauses 9.42.2 Part 1 (11-14/428r1, Jason</a:t>
            </a:r>
            <a:r>
              <a:rPr lang="en-US" altLang="ko-KR" dirty="0" smtClean="0">
                <a:solidFill>
                  <a:schemeClr val="bg2"/>
                </a:solidFill>
              </a:rPr>
              <a:t>)</a:t>
            </a:r>
            <a:endParaRPr lang="en-US" altLang="ko-KR" dirty="0">
              <a:solidFill>
                <a:schemeClr val="bg2"/>
              </a:solidFill>
            </a:endParaRPr>
          </a:p>
          <a:p>
            <a:pPr lvl="1"/>
            <a:endParaRPr lang="en-US" dirty="0"/>
          </a:p>
        </p:txBody>
      </p:sp>
      <p:sp>
        <p:nvSpPr>
          <p:cNvPr id="4" name="Date Placeholder 3"/>
          <p:cNvSpPr>
            <a:spLocks noGrp="1"/>
          </p:cNvSpPr>
          <p:nvPr>
            <p:ph type="dt" sz="half" idx="10"/>
          </p:nvPr>
        </p:nvSpPr>
        <p:spPr>
          <a:xfrm>
            <a:off x="696913" y="332601"/>
            <a:ext cx="968214" cy="276999"/>
          </a:xfrm>
        </p:spPr>
        <p:txBody>
          <a:bodyPr/>
          <a:lstStyle/>
          <a:p>
            <a:r>
              <a:rPr lang="en-US" altLang="ko-KR" dirty="0" smtClean="0"/>
              <a:t>May 2014</a:t>
            </a: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12</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Tree>
    <p:extLst>
      <p:ext uri="{BB962C8B-B14F-4D97-AF65-F5344CB8AC3E}">
        <p14:creationId xmlns:p14="http://schemas.microsoft.com/office/powerpoint/2010/main" val="306337349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(Wednesday PM2)</a:t>
            </a:r>
            <a:endParaRPr lang="en-US" dirty="0"/>
          </a:p>
        </p:txBody>
      </p:sp>
      <p:sp>
        <p:nvSpPr>
          <p:cNvPr id="3" name="Content Placeholder 2"/>
          <p:cNvSpPr>
            <a:spLocks noGrp="1"/>
          </p:cNvSpPr>
          <p:nvPr>
            <p:ph idx="1"/>
          </p:nvPr>
        </p:nvSpPr>
        <p:spPr/>
        <p:txBody>
          <a:bodyPr/>
          <a:lstStyle/>
          <a:p>
            <a:r>
              <a:rPr lang="en-US" dirty="0" smtClean="0"/>
              <a:t>PHY and MAC</a:t>
            </a:r>
          </a:p>
          <a:p>
            <a:pPr lvl="1"/>
            <a:r>
              <a:rPr lang="en-US" altLang="ko-KR" dirty="0">
                <a:solidFill>
                  <a:schemeClr val="bg2"/>
                </a:solidFill>
              </a:rPr>
              <a:t>lb200-mac-miscellaneous-comment-resolution-part2 (</a:t>
            </a:r>
            <a:r>
              <a:rPr lang="en-US" altLang="ko-KR" dirty="0" smtClean="0">
                <a:solidFill>
                  <a:schemeClr val="bg2"/>
                </a:solidFill>
              </a:rPr>
              <a:t>11-14/651r1, </a:t>
            </a:r>
            <a:r>
              <a:rPr lang="en-US" altLang="ko-KR" dirty="0" err="1">
                <a:solidFill>
                  <a:schemeClr val="bg2"/>
                </a:solidFill>
              </a:rPr>
              <a:t>Yongho</a:t>
            </a:r>
            <a:r>
              <a:rPr lang="en-US" altLang="ko-KR" dirty="0" smtClean="0">
                <a:solidFill>
                  <a:schemeClr val="bg2"/>
                </a:solidFill>
              </a:rPr>
              <a:t>)</a:t>
            </a:r>
          </a:p>
          <a:p>
            <a:pPr lvl="1"/>
            <a:r>
              <a:rPr lang="en-US" altLang="ko-KR" dirty="0">
                <a:solidFill>
                  <a:schemeClr val="bg2"/>
                </a:solidFill>
              </a:rPr>
              <a:t>S1G-phy-comment-resolutions-part-iv (</a:t>
            </a:r>
            <a:r>
              <a:rPr lang="en-US" altLang="ko-KR" dirty="0" smtClean="0">
                <a:solidFill>
                  <a:schemeClr val="bg2"/>
                </a:solidFill>
              </a:rPr>
              <a:t>11-14/676r4, </a:t>
            </a:r>
            <a:r>
              <a:rPr lang="en-US" altLang="ko-KR" dirty="0" err="1">
                <a:solidFill>
                  <a:schemeClr val="bg2"/>
                </a:solidFill>
              </a:rPr>
              <a:t>Mingguang</a:t>
            </a:r>
            <a:r>
              <a:rPr lang="en-US" altLang="ko-KR" dirty="0" smtClean="0">
                <a:solidFill>
                  <a:schemeClr val="bg2"/>
                </a:solidFill>
              </a:rPr>
              <a:t>)</a:t>
            </a:r>
            <a:endParaRPr lang="en-US" altLang="ko-KR" dirty="0">
              <a:solidFill>
                <a:schemeClr val="bg2"/>
              </a:solidFill>
            </a:endParaRPr>
          </a:p>
          <a:p>
            <a:pPr lvl="1"/>
            <a:r>
              <a:rPr lang="en-US" altLang="ko-KR" dirty="0">
                <a:solidFill>
                  <a:schemeClr val="bg2"/>
                </a:solidFill>
              </a:rPr>
              <a:t>lb200-duplicate-detection-and-recovery (11-14/0589r0, </a:t>
            </a:r>
            <a:r>
              <a:rPr lang="en-US" altLang="ko-KR" dirty="0" err="1">
                <a:solidFill>
                  <a:schemeClr val="bg2"/>
                </a:solidFill>
              </a:rPr>
              <a:t>Yongho</a:t>
            </a:r>
            <a:r>
              <a:rPr lang="en-US" altLang="ko-KR" dirty="0" smtClean="0">
                <a:solidFill>
                  <a:schemeClr val="bg2"/>
                </a:solidFill>
              </a:rPr>
              <a:t>)</a:t>
            </a:r>
          </a:p>
          <a:p>
            <a:pPr lvl="1"/>
            <a:r>
              <a:rPr lang="en-US" altLang="ko-KR" dirty="0">
                <a:solidFill>
                  <a:schemeClr val="bg2"/>
                </a:solidFill>
              </a:rPr>
              <a:t>lb200-comment-resolution-9-47 (</a:t>
            </a:r>
            <a:r>
              <a:rPr lang="en-US" altLang="ko-KR" dirty="0" smtClean="0">
                <a:solidFill>
                  <a:schemeClr val="bg2"/>
                </a:solidFill>
              </a:rPr>
              <a:t>11-14/644r3, </a:t>
            </a:r>
            <a:r>
              <a:rPr lang="en-US" altLang="ko-KR" dirty="0" err="1" smtClean="0">
                <a:solidFill>
                  <a:schemeClr val="bg2"/>
                </a:solidFill>
              </a:rPr>
              <a:t>Younghoon</a:t>
            </a:r>
            <a:r>
              <a:rPr lang="en-US" altLang="ko-KR" dirty="0" smtClean="0">
                <a:solidFill>
                  <a:schemeClr val="bg2"/>
                </a:solidFill>
              </a:rPr>
              <a:t>)</a:t>
            </a:r>
          </a:p>
          <a:p>
            <a:pPr lvl="1"/>
            <a:r>
              <a:rPr lang="en-US" altLang="ko-KR" dirty="0" smtClean="0">
                <a:solidFill>
                  <a:schemeClr val="bg2"/>
                </a:solidFill>
              </a:rPr>
              <a:t>LB200-MAC-Resolution-Clause-Reviewers_Comments (11-14/680r0, </a:t>
            </a:r>
            <a:r>
              <a:rPr lang="en-US" altLang="ko-KR" dirty="0" err="1" smtClean="0">
                <a:solidFill>
                  <a:schemeClr val="bg2"/>
                </a:solidFill>
              </a:rPr>
              <a:t>Chittabrata</a:t>
            </a:r>
            <a:r>
              <a:rPr lang="en-US" altLang="ko-KR" dirty="0" smtClean="0">
                <a:solidFill>
                  <a:schemeClr val="bg2"/>
                </a:solidFill>
              </a:rPr>
              <a:t>)</a:t>
            </a:r>
            <a:endParaRPr lang="en-US" altLang="ko-KR" dirty="0">
              <a:solidFill>
                <a:schemeClr val="bg2"/>
              </a:solidFill>
            </a:endParaRPr>
          </a:p>
          <a:p>
            <a:pPr lvl="1"/>
            <a:endParaRPr lang="en-US" altLang="ko-KR" dirty="0" smtClean="0"/>
          </a:p>
          <a:p>
            <a:pPr lvl="1"/>
            <a:endParaRPr lang="en-US" altLang="ko-KR" dirty="0"/>
          </a:p>
          <a:p>
            <a:pPr lvl="1"/>
            <a:endParaRPr lang="en-US" altLang="ko-KR" dirty="0"/>
          </a:p>
          <a:p>
            <a:pPr lvl="1"/>
            <a:endParaRPr lang="en-US" altLang="ko-KR" dirty="0" smtClean="0"/>
          </a:p>
          <a:p>
            <a:pPr lvl="1"/>
            <a:endParaRPr lang="en-US" dirty="0"/>
          </a:p>
          <a:p>
            <a:pPr lvl="1"/>
            <a:endParaRPr lang="en-US" dirty="0"/>
          </a:p>
        </p:txBody>
      </p:sp>
      <p:sp>
        <p:nvSpPr>
          <p:cNvPr id="4" name="Date Placeholder 3"/>
          <p:cNvSpPr>
            <a:spLocks noGrp="1"/>
          </p:cNvSpPr>
          <p:nvPr>
            <p:ph type="dt" sz="half" idx="10"/>
          </p:nvPr>
        </p:nvSpPr>
        <p:spPr>
          <a:xfrm>
            <a:off x="696913" y="332601"/>
            <a:ext cx="968214" cy="276999"/>
          </a:xfrm>
        </p:spPr>
        <p:txBody>
          <a:bodyPr/>
          <a:lstStyle/>
          <a:p>
            <a:r>
              <a:rPr lang="en-US" altLang="ko-KR" dirty="0" smtClean="0"/>
              <a:t>May 2014</a:t>
            </a: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13</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Tree>
    <p:extLst>
      <p:ext uri="{BB962C8B-B14F-4D97-AF65-F5344CB8AC3E}">
        <p14:creationId xmlns:p14="http://schemas.microsoft.com/office/powerpoint/2010/main" val="190596488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(Thursday AM2)</a:t>
            </a:r>
            <a:endParaRPr lang="en-US" dirty="0"/>
          </a:p>
        </p:txBody>
      </p:sp>
      <p:sp>
        <p:nvSpPr>
          <p:cNvPr id="3" name="Content Placeholder 2"/>
          <p:cNvSpPr>
            <a:spLocks noGrp="1"/>
          </p:cNvSpPr>
          <p:nvPr>
            <p:ph idx="1"/>
          </p:nvPr>
        </p:nvSpPr>
        <p:spPr/>
        <p:txBody>
          <a:bodyPr/>
          <a:lstStyle/>
          <a:p>
            <a:r>
              <a:rPr lang="en-US" dirty="0" smtClean="0"/>
              <a:t>Cancelled because the </a:t>
            </a:r>
            <a:r>
              <a:rPr lang="en-US" dirty="0" err="1" smtClean="0"/>
              <a:t>TGah</a:t>
            </a:r>
            <a:r>
              <a:rPr lang="en-US" dirty="0" smtClean="0"/>
              <a:t> has finished all LB200 comment resolution</a:t>
            </a:r>
          </a:p>
          <a:p>
            <a:pPr lvl="1"/>
            <a:endParaRPr lang="en-US" altLang="ko-KR" dirty="0"/>
          </a:p>
          <a:p>
            <a:pPr lvl="1"/>
            <a:endParaRPr lang="en-US" altLang="ko-KR" dirty="0" smtClean="0"/>
          </a:p>
          <a:p>
            <a:pPr lvl="1"/>
            <a:endParaRPr lang="en-US" dirty="0"/>
          </a:p>
          <a:p>
            <a:pPr lvl="1"/>
            <a:endParaRPr lang="en-US" dirty="0"/>
          </a:p>
        </p:txBody>
      </p:sp>
      <p:sp>
        <p:nvSpPr>
          <p:cNvPr id="4" name="Date Placeholder 3"/>
          <p:cNvSpPr>
            <a:spLocks noGrp="1"/>
          </p:cNvSpPr>
          <p:nvPr>
            <p:ph type="dt" sz="half" idx="10"/>
          </p:nvPr>
        </p:nvSpPr>
        <p:spPr>
          <a:xfrm>
            <a:off x="696913" y="332601"/>
            <a:ext cx="968214" cy="276999"/>
          </a:xfrm>
        </p:spPr>
        <p:txBody>
          <a:bodyPr/>
          <a:lstStyle/>
          <a:p>
            <a:r>
              <a:rPr lang="en-US" altLang="ko-KR" dirty="0" smtClean="0"/>
              <a:t>May 2014</a:t>
            </a: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14</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Tree>
    <p:extLst>
      <p:ext uri="{BB962C8B-B14F-4D97-AF65-F5344CB8AC3E}">
        <p14:creationId xmlns:p14="http://schemas.microsoft.com/office/powerpoint/2010/main" val="416803497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a:t>
            </a:r>
            <a:r>
              <a:rPr lang="en-US" altLang="ko-KR" dirty="0" smtClean="0"/>
              <a:t>(Thursday PM2)</a:t>
            </a:r>
            <a:endParaRPr lang="en-US" dirty="0"/>
          </a:p>
        </p:txBody>
      </p:sp>
      <p:sp>
        <p:nvSpPr>
          <p:cNvPr id="3" name="Content Placeholder 2"/>
          <p:cNvSpPr>
            <a:spLocks noGrp="1"/>
          </p:cNvSpPr>
          <p:nvPr>
            <p:ph idx="1"/>
          </p:nvPr>
        </p:nvSpPr>
        <p:spPr/>
        <p:txBody>
          <a:bodyPr/>
          <a:lstStyle/>
          <a:p>
            <a:r>
              <a:rPr lang="en-US" altLang="ko-KR" dirty="0"/>
              <a:t>Submissions made during </a:t>
            </a:r>
            <a:r>
              <a:rPr lang="en-US" altLang="ko-KR" dirty="0" smtClean="0"/>
              <a:t>May F2F meeting </a:t>
            </a:r>
            <a:r>
              <a:rPr lang="en-US" altLang="ko-KR" dirty="0"/>
              <a:t>and ready for motion on </a:t>
            </a:r>
            <a:r>
              <a:rPr lang="en-US" altLang="ko-KR" dirty="0" smtClean="0"/>
              <a:t>Thursday PM2</a:t>
            </a:r>
          </a:p>
          <a:p>
            <a:pPr lvl="1"/>
            <a:r>
              <a:rPr lang="en-US" altLang="ko-KR" dirty="0" smtClean="0"/>
              <a:t>See slide 27, 28, 29, 30 and 31</a:t>
            </a:r>
            <a:endParaRPr lang="en-US" altLang="ko-KR" dirty="0"/>
          </a:p>
          <a:p>
            <a:pPr lvl="1"/>
            <a:endParaRPr lang="en-US" altLang="ko-KR" dirty="0" smtClean="0"/>
          </a:p>
          <a:p>
            <a:pPr lvl="1"/>
            <a:endParaRPr lang="en-US" altLang="ko-KR" dirty="0"/>
          </a:p>
          <a:p>
            <a:pPr lvl="1"/>
            <a:endParaRPr lang="en-US" dirty="0"/>
          </a:p>
        </p:txBody>
      </p:sp>
      <p:sp>
        <p:nvSpPr>
          <p:cNvPr id="4" name="Date Placeholder 3"/>
          <p:cNvSpPr>
            <a:spLocks noGrp="1"/>
          </p:cNvSpPr>
          <p:nvPr>
            <p:ph type="dt" sz="half" idx="10"/>
          </p:nvPr>
        </p:nvSpPr>
        <p:spPr>
          <a:xfrm>
            <a:off x="696913" y="332601"/>
            <a:ext cx="968214" cy="276999"/>
          </a:xfrm>
        </p:spPr>
        <p:txBody>
          <a:bodyPr/>
          <a:lstStyle/>
          <a:p>
            <a:r>
              <a:rPr lang="en-US" altLang="ko-KR" dirty="0" smtClean="0"/>
              <a:t>May 2014</a:t>
            </a: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15</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Tree>
    <p:extLst>
      <p:ext uri="{BB962C8B-B14F-4D97-AF65-F5344CB8AC3E}">
        <p14:creationId xmlns:p14="http://schemas.microsoft.com/office/powerpoint/2010/main" val="239378541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Task group document motions</a:t>
            </a:r>
            <a:endParaRPr lang="en-US" dirty="0"/>
          </a:p>
        </p:txBody>
      </p:sp>
      <p:sp>
        <p:nvSpPr>
          <p:cNvPr id="3" name="Content Placeholder 2"/>
          <p:cNvSpPr>
            <a:spLocks noGrp="1"/>
          </p:cNvSpPr>
          <p:nvPr>
            <p:ph idx="1"/>
          </p:nvPr>
        </p:nvSpPr>
        <p:spPr/>
        <p:txBody>
          <a:bodyPr/>
          <a:lstStyle/>
          <a:p>
            <a:pPr marL="609600" indent="-609600"/>
            <a:r>
              <a:rPr lang="en-US" dirty="0" smtClean="0"/>
              <a:t>Motion for update to draft text</a:t>
            </a:r>
          </a:p>
        </p:txBody>
      </p:sp>
      <p:sp>
        <p:nvSpPr>
          <p:cNvPr id="4" name="Date Placeholder 3"/>
          <p:cNvSpPr>
            <a:spLocks noGrp="1"/>
          </p:cNvSpPr>
          <p:nvPr>
            <p:ph type="dt" sz="half" idx="10"/>
          </p:nvPr>
        </p:nvSpPr>
        <p:spPr>
          <a:xfrm>
            <a:off x="696913" y="332601"/>
            <a:ext cx="968214" cy="276999"/>
          </a:xfrm>
        </p:spPr>
        <p:txBody>
          <a:bodyPr/>
          <a:lstStyle/>
          <a:p>
            <a:r>
              <a:rPr lang="en-US" altLang="ko-KR" dirty="0" smtClean="0"/>
              <a:t>May 2014</a:t>
            </a: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16</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Tree>
    <p:extLst>
      <p:ext uri="{BB962C8B-B14F-4D97-AF65-F5344CB8AC3E}">
        <p14:creationId xmlns:p14="http://schemas.microsoft.com/office/powerpoint/2010/main" val="272676919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cont.</a:t>
            </a:r>
            <a:br>
              <a:rPr lang="en-US" dirty="0" smtClean="0"/>
            </a:br>
            <a:r>
              <a:rPr lang="en-US" dirty="0" smtClean="0"/>
              <a:t>Teleconferences</a:t>
            </a:r>
            <a:endParaRPr lang="en-US" dirty="0"/>
          </a:p>
        </p:txBody>
      </p:sp>
      <p:sp>
        <p:nvSpPr>
          <p:cNvPr id="3" name="Content Placeholder 2"/>
          <p:cNvSpPr>
            <a:spLocks noGrp="1"/>
          </p:cNvSpPr>
          <p:nvPr>
            <p:ph idx="1"/>
          </p:nvPr>
        </p:nvSpPr>
        <p:spPr/>
        <p:txBody>
          <a:bodyPr/>
          <a:lstStyle/>
          <a:p>
            <a:pPr marL="609600" indent="-609600"/>
            <a:r>
              <a:rPr lang="en-US" altLang="ko-KR" dirty="0" smtClean="0"/>
              <a:t>May 28 </a:t>
            </a:r>
            <a:r>
              <a:rPr lang="en-US" altLang="ko-KR" dirty="0" smtClean="0"/>
              <a:t>8PM </a:t>
            </a:r>
            <a:r>
              <a:rPr lang="en-US" altLang="ko-KR" dirty="0"/>
              <a:t>ET for 2 </a:t>
            </a:r>
            <a:r>
              <a:rPr lang="en-US" altLang="ko-KR" dirty="0" smtClean="0"/>
              <a:t>hour</a:t>
            </a:r>
          </a:p>
          <a:p>
            <a:pPr marL="609600" indent="-609600"/>
            <a:r>
              <a:rPr lang="en-US" altLang="ko-KR" dirty="0" smtClean="0"/>
              <a:t>June 4 8PM ET for 2 hour</a:t>
            </a:r>
            <a:endParaRPr lang="en-US" altLang="ko-KR" dirty="0"/>
          </a:p>
          <a:p>
            <a:pPr marL="609600" indent="-609600"/>
            <a:r>
              <a:rPr lang="en-US" altLang="ko-KR" dirty="0" smtClean="0"/>
              <a:t>July 2, 8PM </a:t>
            </a:r>
            <a:r>
              <a:rPr lang="en-US" altLang="ko-KR" dirty="0"/>
              <a:t>ET for 2 </a:t>
            </a:r>
            <a:r>
              <a:rPr lang="en-US" altLang="ko-KR" dirty="0" smtClean="0"/>
              <a:t>hour</a:t>
            </a:r>
          </a:p>
          <a:p>
            <a:pPr marL="609600" indent="-609600"/>
            <a:r>
              <a:rPr lang="en-US" altLang="ko-KR" dirty="0" smtClean="0"/>
              <a:t>July 9, 8PM ET for 2 hour</a:t>
            </a:r>
            <a:endParaRPr lang="en-US" dirty="0"/>
          </a:p>
        </p:txBody>
      </p:sp>
      <p:sp>
        <p:nvSpPr>
          <p:cNvPr id="4" name="Date Placeholder 3"/>
          <p:cNvSpPr>
            <a:spLocks noGrp="1"/>
          </p:cNvSpPr>
          <p:nvPr>
            <p:ph type="dt" sz="half" idx="10"/>
          </p:nvPr>
        </p:nvSpPr>
        <p:spPr>
          <a:xfrm>
            <a:off x="696913" y="332601"/>
            <a:ext cx="968214" cy="276999"/>
          </a:xfrm>
        </p:spPr>
        <p:txBody>
          <a:bodyPr/>
          <a:lstStyle/>
          <a:p>
            <a:r>
              <a:rPr lang="en-US" altLang="ko-KR" dirty="0" smtClean="0"/>
              <a:t>May 2014</a:t>
            </a: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17</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Tree>
    <p:extLst>
      <p:ext uri="{BB962C8B-B14F-4D97-AF65-F5344CB8AC3E}">
        <p14:creationId xmlns:p14="http://schemas.microsoft.com/office/powerpoint/2010/main" val="155402749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a:t>
            </a:r>
            <a:endParaRPr lang="en-US" dirty="0"/>
          </a:p>
        </p:txBody>
      </p:sp>
      <p:sp>
        <p:nvSpPr>
          <p:cNvPr id="3" name="Content Placeholder 2"/>
          <p:cNvSpPr>
            <a:spLocks noGrp="1"/>
          </p:cNvSpPr>
          <p:nvPr>
            <p:ph idx="1"/>
          </p:nvPr>
        </p:nvSpPr>
        <p:spPr/>
        <p:txBody>
          <a:bodyPr/>
          <a:lstStyle/>
          <a:p>
            <a:r>
              <a:rPr lang="en-US" dirty="0" smtClean="0"/>
              <a:t>Review 11/285</a:t>
            </a:r>
          </a:p>
          <a:p>
            <a:pPr lvl="1">
              <a:buNone/>
            </a:pPr>
            <a:endParaRPr lang="en-US" dirty="0">
              <a:solidFill>
                <a:srgbClr val="00B050"/>
              </a:solidFill>
            </a:endParaRPr>
          </a:p>
        </p:txBody>
      </p:sp>
      <p:sp>
        <p:nvSpPr>
          <p:cNvPr id="4" name="Date Placeholder 3"/>
          <p:cNvSpPr>
            <a:spLocks noGrp="1"/>
          </p:cNvSpPr>
          <p:nvPr>
            <p:ph type="dt" sz="half" idx="10"/>
          </p:nvPr>
        </p:nvSpPr>
        <p:spPr>
          <a:xfrm>
            <a:off x="696913" y="332601"/>
            <a:ext cx="968214" cy="276999"/>
          </a:xfrm>
        </p:spPr>
        <p:txBody>
          <a:bodyPr/>
          <a:lstStyle/>
          <a:p>
            <a:r>
              <a:rPr lang="en-US" altLang="ko-KR" dirty="0" smtClean="0"/>
              <a:t>May 2014</a:t>
            </a: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18</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Tree>
    <p:extLst>
      <p:ext uri="{BB962C8B-B14F-4D97-AF65-F5344CB8AC3E}">
        <p14:creationId xmlns:p14="http://schemas.microsoft.com/office/powerpoint/2010/main" val="208484202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027"/>
          <p:cNvSpPr>
            <a:spLocks noGrp="1" noChangeArrowheads="1"/>
          </p:cNvSpPr>
          <p:nvPr>
            <p:ph type="body" idx="1"/>
          </p:nvPr>
        </p:nvSpPr>
        <p:spPr>
          <a:xfrm>
            <a:off x="228600" y="1981200"/>
            <a:ext cx="8763000" cy="4343400"/>
          </a:xfrm>
          <a:noFill/>
        </p:spPr>
        <p:txBody>
          <a:bodyPr lIns="90487" tIns="44450" rIns="90487" bIns="44450"/>
          <a:lstStyle/>
          <a:p>
            <a:pPr>
              <a:lnSpc>
                <a:spcPct val="80000"/>
              </a:lnSpc>
              <a:spcAft>
                <a:spcPct val="30000"/>
              </a:spcAft>
              <a:buFont typeface="Monotype Sorts"/>
              <a:buNone/>
            </a:pPr>
            <a:r>
              <a:rPr lang="en-US" sz="1800" b="1" dirty="0" smtClean="0"/>
              <a:t>	</a:t>
            </a:r>
            <a:r>
              <a:rPr lang="en-US" sz="1200" b="1" dirty="0" smtClean="0"/>
              <a:t>The IEEE-SA strongly recommends that at each WG meeting the chair or a designee:</a:t>
            </a:r>
            <a:endParaRPr lang="en-US" sz="1200" dirty="0" smtClean="0"/>
          </a:p>
          <a:p>
            <a:pPr lvl="1">
              <a:lnSpc>
                <a:spcPct val="80000"/>
              </a:lnSpc>
            </a:pPr>
            <a:r>
              <a:rPr lang="en-US" sz="1200" b="1" dirty="0" smtClean="0"/>
              <a:t>Show slides #1 through #4 of this presentation</a:t>
            </a:r>
          </a:p>
          <a:p>
            <a:pPr lvl="1">
              <a:lnSpc>
                <a:spcPct val="80000"/>
              </a:lnSpc>
            </a:pPr>
            <a:r>
              <a:rPr lang="en-US" sz="1200" b="1" dirty="0" smtClean="0"/>
              <a:t>Advise the WG attendees that:</a:t>
            </a:r>
            <a:r>
              <a:rPr lang="en-US" sz="1200" dirty="0" smtClean="0"/>
              <a:t> </a:t>
            </a:r>
          </a:p>
          <a:p>
            <a:pPr lvl="2">
              <a:lnSpc>
                <a:spcPct val="80000"/>
              </a:lnSpc>
            </a:pPr>
            <a:r>
              <a:rPr lang="en-US" sz="1200" dirty="0" smtClean="0"/>
              <a:t>The IEEE’s patent policy is consistent with the ANSI patent policy and is described in Clause 6 of the </a:t>
            </a:r>
            <a:r>
              <a:rPr lang="en-US" sz="1200" i="1" dirty="0" smtClean="0"/>
              <a:t>IEEE-SA Standards Board Bylaws</a:t>
            </a:r>
            <a:r>
              <a:rPr lang="en-US" sz="1200" dirty="0" smtClean="0"/>
              <a:t>;</a:t>
            </a:r>
          </a:p>
          <a:p>
            <a:pPr lvl="2">
              <a:lnSpc>
                <a:spcPct val="80000"/>
              </a:lnSpc>
            </a:pPr>
            <a:r>
              <a:rPr lang="en-US" sz="1200" dirty="0" smtClean="0"/>
              <a:t>Early identification of patent claims which may be essential for the use of standards under development is strongly encouraged; </a:t>
            </a:r>
          </a:p>
          <a:p>
            <a:pPr lvl="2">
              <a:lnSpc>
                <a:spcPct val="80000"/>
              </a:lnSpc>
            </a:pPr>
            <a:r>
              <a:rPr lang="en-US" sz="1200" dirty="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200" dirty="0" smtClean="0"/>
            </a:br>
            <a:endParaRPr lang="en-US" sz="1200" dirty="0" smtClean="0"/>
          </a:p>
          <a:p>
            <a:pPr lvl="1">
              <a:lnSpc>
                <a:spcPct val="20000"/>
              </a:lnSpc>
            </a:pPr>
            <a:r>
              <a:rPr lang="en-US" sz="1200" b="1" dirty="0" smtClean="0"/>
              <a:t>Instruct the WG Secretary to record in the minutes of the relevant WG meeting:</a:t>
            </a:r>
            <a:r>
              <a:rPr lang="en-US" sz="1200" dirty="0" smtClean="0"/>
              <a:t> </a:t>
            </a:r>
          </a:p>
          <a:p>
            <a:pPr lvl="2">
              <a:lnSpc>
                <a:spcPct val="80000"/>
              </a:lnSpc>
            </a:pPr>
            <a:r>
              <a:rPr lang="en-US" sz="1200" dirty="0" smtClean="0"/>
              <a:t>That the foregoing information was provided and that slides 1 through 4 (and this slide 0, if applicable) were shown; </a:t>
            </a:r>
          </a:p>
          <a:p>
            <a:pPr lvl="2">
              <a:lnSpc>
                <a:spcPct val="80000"/>
              </a:lnSpc>
            </a:pPr>
            <a:r>
              <a:rPr lang="en-US" sz="1200" dirty="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sz="1200" dirty="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sz="1200" dirty="0" smtClean="0"/>
          </a:p>
          <a:p>
            <a:pPr lvl="1">
              <a:lnSpc>
                <a:spcPct val="80000"/>
              </a:lnSpc>
              <a:spcBef>
                <a:spcPct val="5000"/>
              </a:spcBef>
            </a:pPr>
            <a:r>
              <a:rPr lang="en-US" sz="1200" dirty="0" smtClean="0"/>
              <a:t>The WG Chair shall ensure that a request is made to any identified holders of potential essential patent claim(s) to complete and submit a Letter of Assurance.</a:t>
            </a:r>
          </a:p>
          <a:p>
            <a:pPr lvl="1">
              <a:lnSpc>
                <a:spcPct val="80000"/>
              </a:lnSpc>
              <a:spcBef>
                <a:spcPct val="5000"/>
              </a:spcBef>
            </a:pPr>
            <a:r>
              <a:rPr lang="en-US" sz="1200" dirty="0" smtClean="0"/>
              <a:t>It is recommended that the WG chair review the guidance in </a:t>
            </a:r>
            <a:r>
              <a:rPr lang="en-US" sz="1200" i="1" dirty="0" smtClean="0"/>
              <a:t>IEEE-SA Standards Board Operations Manual</a:t>
            </a:r>
            <a:r>
              <a:rPr lang="en-US" sz="1200" dirty="0" smtClean="0"/>
              <a:t> 6.3.5 and in FAQs 12 and 12a on inclusion of potential Essential Patent Claims by incorporation or by reference.</a:t>
            </a:r>
            <a:r>
              <a:rPr lang="en-US" sz="1200" dirty="0" smtClean="0">
                <a:solidFill>
                  <a:srgbClr val="FF3300"/>
                </a:solidFill>
              </a:rPr>
              <a:t> </a:t>
            </a:r>
          </a:p>
          <a:p>
            <a:pPr lvl="1">
              <a:lnSpc>
                <a:spcPct val="80000"/>
              </a:lnSpc>
              <a:spcBef>
                <a:spcPct val="5000"/>
              </a:spcBef>
              <a:buFont typeface="Monotype Sorts"/>
              <a:buNone/>
            </a:pPr>
            <a:endParaRPr lang="en-US" sz="1200" dirty="0" smtClean="0"/>
          </a:p>
          <a:p>
            <a:pPr lvl="1">
              <a:lnSpc>
                <a:spcPct val="80000"/>
              </a:lnSpc>
              <a:spcBef>
                <a:spcPct val="5000"/>
              </a:spcBef>
              <a:buFont typeface="Monotype Sorts"/>
              <a:buNone/>
            </a:pPr>
            <a:r>
              <a:rPr lang="en-US" sz="1200" dirty="0" smtClean="0"/>
              <a:t>	Note: </a:t>
            </a:r>
            <a:r>
              <a:rPr lang="en-US" sz="1200" b="1" dirty="0" smtClean="0"/>
              <a:t>WG</a:t>
            </a:r>
            <a:r>
              <a:rPr lang="en-US" sz="1200" dirty="0" smtClean="0"/>
              <a:t> includes Working Groups, Task Groups, and other standards-developing committees with a PAR approved by the IEEE-SA Standards Board.</a:t>
            </a:r>
          </a:p>
        </p:txBody>
      </p:sp>
      <p:sp>
        <p:nvSpPr>
          <p:cNvPr id="2051" name="Rectangle 1026"/>
          <p:cNvSpPr>
            <a:spLocks noGrp="1" noChangeArrowheads="1"/>
          </p:cNvSpPr>
          <p:nvPr>
            <p:ph type="title"/>
          </p:nvPr>
        </p:nvSpPr>
        <p:spPr>
          <a:xfrm>
            <a:off x="533400" y="990600"/>
            <a:ext cx="7772400" cy="609600"/>
          </a:xfrm>
          <a:noFill/>
        </p:spPr>
        <p:txBody>
          <a:bodyPr lIns="90487" tIns="44450" rIns="90487" bIns="44450"/>
          <a:lstStyle/>
          <a:p>
            <a:r>
              <a:rPr lang="en-US" sz="2800" u="sng" dirty="0" smtClean="0"/>
              <a:t>Instructions for the WG Chair</a:t>
            </a:r>
          </a:p>
        </p:txBody>
      </p:sp>
      <p:sp>
        <p:nvSpPr>
          <p:cNvPr id="2052" name="Rectangle 1028"/>
          <p:cNvSpPr>
            <a:spLocks noChangeArrowheads="1"/>
          </p:cNvSpPr>
          <p:nvPr/>
        </p:nvSpPr>
        <p:spPr bwMode="auto">
          <a:xfrm>
            <a:off x="685800" y="-228600"/>
            <a:ext cx="7772400" cy="1069975"/>
          </a:xfrm>
          <a:prstGeom prst="rect">
            <a:avLst/>
          </a:prstGeom>
          <a:noFill/>
          <a:ln w="9525">
            <a:noFill/>
            <a:miter lim="800000"/>
            <a:headEnd/>
            <a:tailEnd/>
          </a:ln>
        </p:spPr>
        <p:txBody>
          <a:bodyPr anchor="ctr"/>
          <a:lstStyle/>
          <a:p>
            <a:pPr algn="ctr"/>
            <a:endParaRPr lang="en-GB" sz="3200" b="1" u="sng">
              <a:solidFill>
                <a:srgbClr val="000099"/>
              </a:solidFill>
              <a:latin typeface="Arial" pitchFamily="34" charset="0"/>
            </a:endParaRPr>
          </a:p>
        </p:txBody>
      </p:sp>
      <p:sp>
        <p:nvSpPr>
          <p:cNvPr id="2053" name="Rectangle 1029"/>
          <p:cNvSpPr>
            <a:spLocks noChangeArrowheads="1"/>
          </p:cNvSpPr>
          <p:nvPr/>
        </p:nvSpPr>
        <p:spPr bwMode="auto">
          <a:xfrm>
            <a:off x="381000" y="914400"/>
            <a:ext cx="8458200" cy="5562600"/>
          </a:xfrm>
          <a:prstGeom prst="rect">
            <a:avLst/>
          </a:prstGeom>
          <a:noFill/>
          <a:ln w="9525">
            <a:noFill/>
            <a:miter lim="800000"/>
            <a:headEnd/>
            <a:tailEnd/>
          </a:ln>
        </p:spPr>
        <p:txBody>
          <a:bodyPr/>
          <a:lstStyle/>
          <a:p>
            <a:pPr marL="233363" indent="-180975">
              <a:spcBef>
                <a:spcPct val="20000"/>
              </a:spcBef>
              <a:buClr>
                <a:srgbClr val="CC3300"/>
              </a:buClr>
              <a:buSzPct val="50000"/>
              <a:buFont typeface="Monotype Sorts"/>
              <a:buChar char="l"/>
            </a:pPr>
            <a:endParaRPr lang="en-GB" sz="1800">
              <a:solidFill>
                <a:srgbClr val="000099"/>
              </a:solidFill>
              <a:latin typeface="Arial" pitchFamily="34" charset="0"/>
            </a:endParaRPr>
          </a:p>
        </p:txBody>
      </p:sp>
      <p:sp>
        <p:nvSpPr>
          <p:cNvPr id="2054" name="Text Box 1030"/>
          <p:cNvSpPr txBox="1">
            <a:spLocks noChangeArrowheads="1"/>
          </p:cNvSpPr>
          <p:nvPr/>
        </p:nvSpPr>
        <p:spPr bwMode="auto">
          <a:xfrm>
            <a:off x="0" y="6486525"/>
            <a:ext cx="1914525" cy="304800"/>
          </a:xfrm>
          <a:prstGeom prst="rect">
            <a:avLst/>
          </a:prstGeom>
          <a:noFill/>
          <a:ln w="9525">
            <a:noFill/>
            <a:miter lim="800000"/>
            <a:headEnd/>
            <a:tailEnd/>
          </a:ln>
        </p:spPr>
        <p:txBody>
          <a:bodyPr wrap="none">
            <a:spAutoFit/>
          </a:bodyPr>
          <a:lstStyle/>
          <a:p>
            <a:r>
              <a:rPr lang="en-US" sz="1400" b="1"/>
              <a:t>(Optional to be shown)</a:t>
            </a:r>
          </a:p>
        </p:txBody>
      </p:sp>
      <p:sp>
        <p:nvSpPr>
          <p:cNvPr id="8" name="Slide Number Placeholder 7"/>
          <p:cNvSpPr>
            <a:spLocks noGrp="1"/>
          </p:cNvSpPr>
          <p:nvPr>
            <p:ph type="sldNum" sz="quarter" idx="12"/>
          </p:nvPr>
        </p:nvSpPr>
        <p:spPr/>
        <p:txBody>
          <a:bodyPr/>
          <a:lstStyle/>
          <a:p>
            <a:pPr>
              <a:defRPr/>
            </a:pPr>
            <a:r>
              <a:rPr lang="en-US" smtClean="0"/>
              <a:t>Slide </a:t>
            </a:r>
            <a:fld id="{9F280238-5E03-4A90-BACD-D800220B2674}" type="slidenum">
              <a:rPr lang="en-US" smtClean="0"/>
              <a:pPr>
                <a:defRPr/>
              </a:pPr>
              <a:t>19</a:t>
            </a:fld>
            <a:endParaRPr lang="en-US"/>
          </a:p>
        </p:txBody>
      </p:sp>
      <p:sp>
        <p:nvSpPr>
          <p:cNvPr id="10"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
        <p:nvSpPr>
          <p:cNvPr id="12" name="Date Placeholder 3"/>
          <p:cNvSpPr>
            <a:spLocks noGrp="1"/>
          </p:cNvSpPr>
          <p:nvPr>
            <p:ph type="dt" sz="half" idx="10"/>
          </p:nvPr>
        </p:nvSpPr>
        <p:spPr>
          <a:xfrm>
            <a:off x="696913" y="332601"/>
            <a:ext cx="968214" cy="276999"/>
          </a:xfrm>
        </p:spPr>
        <p:txBody>
          <a:bodyPr/>
          <a:lstStyle/>
          <a:p>
            <a:r>
              <a:rPr lang="en-US" altLang="ko-KR" dirty="0" smtClean="0"/>
              <a:t>May 2014</a:t>
            </a:r>
          </a:p>
        </p:txBody>
      </p:sp>
    </p:spTree>
    <p:extLst>
      <p:ext uri="{BB962C8B-B14F-4D97-AF65-F5344CB8AC3E}">
        <p14:creationId xmlns:p14="http://schemas.microsoft.com/office/powerpoint/2010/main" val="163180252"/>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t>IEEE 802.11ah Agenda</a:t>
            </a:r>
          </a:p>
        </p:txBody>
      </p:sp>
      <p:sp>
        <p:nvSpPr>
          <p:cNvPr id="15363" name="Content Placeholder 2"/>
          <p:cNvSpPr>
            <a:spLocks noGrp="1"/>
          </p:cNvSpPr>
          <p:nvPr>
            <p:ph idx="1"/>
          </p:nvPr>
        </p:nvSpPr>
        <p:spPr>
          <a:xfrm>
            <a:off x="685800" y="1447800"/>
            <a:ext cx="7772400" cy="4800600"/>
          </a:xfrm>
        </p:spPr>
        <p:txBody>
          <a:bodyPr/>
          <a:lstStyle/>
          <a:p>
            <a:pPr marL="609600" indent="-609600"/>
            <a:r>
              <a:rPr lang="en-US" dirty="0" smtClean="0"/>
              <a:t>Call for a secretary</a:t>
            </a:r>
          </a:p>
          <a:p>
            <a:pPr marL="609600" indent="-609600"/>
            <a:r>
              <a:rPr lang="en-US" dirty="0" smtClean="0"/>
              <a:t>IPR and other relevant </a:t>
            </a:r>
            <a:r>
              <a:rPr lang="en-US" dirty="0"/>
              <a:t>policy and </a:t>
            </a:r>
            <a:r>
              <a:rPr lang="en-US" dirty="0" smtClean="0"/>
              <a:t>procedures</a:t>
            </a:r>
          </a:p>
          <a:p>
            <a:pPr marL="609600" indent="-609600"/>
            <a:r>
              <a:rPr lang="en-US" dirty="0" smtClean="0"/>
              <a:t>Approve meeting minutes</a:t>
            </a:r>
          </a:p>
          <a:p>
            <a:pPr marL="1009650" lvl="1" indent="-609600"/>
            <a:r>
              <a:rPr lang="en-US" dirty="0" smtClean="0"/>
              <a:t>March 2014 F2F meeting minutes (11-14/466r1) </a:t>
            </a:r>
          </a:p>
          <a:p>
            <a:pPr marL="1009650" lvl="1" indent="-609600"/>
            <a:r>
              <a:rPr lang="en-US" dirty="0" smtClean="0"/>
              <a:t>April 2</a:t>
            </a:r>
            <a:r>
              <a:rPr lang="en-US" baseline="30000" dirty="0" smtClean="0"/>
              <a:t>nd</a:t>
            </a:r>
            <a:r>
              <a:rPr lang="en-US" dirty="0" smtClean="0"/>
              <a:t> Conference call minutes (11-14/504r0)</a:t>
            </a:r>
          </a:p>
          <a:p>
            <a:pPr marL="1009650" lvl="1" indent="-609600"/>
            <a:r>
              <a:rPr lang="en-US" altLang="ko-KR" dirty="0" smtClean="0"/>
              <a:t>April 9</a:t>
            </a:r>
            <a:r>
              <a:rPr lang="en-US" altLang="ko-KR" baseline="30000" dirty="0" smtClean="0"/>
              <a:t>th</a:t>
            </a:r>
            <a:r>
              <a:rPr lang="en-US" altLang="ko-KR" dirty="0" smtClean="0"/>
              <a:t> Conference </a:t>
            </a:r>
            <a:r>
              <a:rPr lang="en-US" altLang="ko-KR" dirty="0"/>
              <a:t>call minutes (</a:t>
            </a:r>
            <a:r>
              <a:rPr lang="en-US" altLang="ko-KR" dirty="0" smtClean="0"/>
              <a:t>11-14/528r1)</a:t>
            </a:r>
          </a:p>
          <a:p>
            <a:pPr marL="1009650" lvl="1" indent="-609600"/>
            <a:r>
              <a:rPr lang="en-US" altLang="ko-KR" dirty="0" smtClean="0"/>
              <a:t>April 16</a:t>
            </a:r>
            <a:r>
              <a:rPr lang="en-US" altLang="ko-KR" baseline="30000" dirty="0" smtClean="0"/>
              <a:t>th</a:t>
            </a:r>
            <a:r>
              <a:rPr lang="en-US" altLang="ko-KR" dirty="0" smtClean="0"/>
              <a:t> Conference </a:t>
            </a:r>
            <a:r>
              <a:rPr lang="en-US" altLang="ko-KR" dirty="0"/>
              <a:t>call minutes (</a:t>
            </a:r>
            <a:r>
              <a:rPr lang="en-US" altLang="ko-KR" dirty="0" smtClean="0"/>
              <a:t>11-14/536r0)</a:t>
            </a:r>
          </a:p>
          <a:p>
            <a:pPr marL="1009650" lvl="1" indent="-609600"/>
            <a:r>
              <a:rPr lang="en-US" altLang="ko-KR" dirty="0" smtClean="0"/>
              <a:t>April 23</a:t>
            </a:r>
            <a:r>
              <a:rPr lang="en-US" altLang="ko-KR" baseline="30000" dirty="0" smtClean="0"/>
              <a:t>rd</a:t>
            </a:r>
            <a:r>
              <a:rPr lang="en-US" altLang="ko-KR" dirty="0" smtClean="0"/>
              <a:t> Conference </a:t>
            </a:r>
            <a:r>
              <a:rPr lang="en-US" altLang="ko-KR" dirty="0"/>
              <a:t>call minutes (</a:t>
            </a:r>
            <a:r>
              <a:rPr lang="en-US" altLang="ko-KR" dirty="0" smtClean="0"/>
              <a:t>11-14/543r0)</a:t>
            </a:r>
          </a:p>
          <a:p>
            <a:pPr marL="1009650" lvl="1" indent="-609600"/>
            <a:r>
              <a:rPr lang="en-US" altLang="ko-KR" dirty="0" smtClean="0"/>
              <a:t>April 30</a:t>
            </a:r>
            <a:r>
              <a:rPr lang="en-US" altLang="ko-KR" baseline="30000" dirty="0" smtClean="0"/>
              <a:t>th</a:t>
            </a:r>
            <a:r>
              <a:rPr lang="en-US" altLang="ko-KR" dirty="0" smtClean="0"/>
              <a:t> Conference </a:t>
            </a:r>
            <a:r>
              <a:rPr lang="en-US" altLang="ko-KR" dirty="0"/>
              <a:t>call minutes (</a:t>
            </a:r>
            <a:r>
              <a:rPr lang="en-US" altLang="ko-KR" dirty="0" smtClean="0"/>
              <a:t>11-14/566r0)</a:t>
            </a:r>
          </a:p>
          <a:p>
            <a:pPr marL="1009650" lvl="1" indent="-609600"/>
            <a:r>
              <a:rPr lang="en-US" altLang="ko-KR" dirty="0" smtClean="0"/>
              <a:t>May 7</a:t>
            </a:r>
            <a:r>
              <a:rPr lang="en-US" altLang="ko-KR" baseline="30000" dirty="0" smtClean="0"/>
              <a:t>th</a:t>
            </a:r>
            <a:r>
              <a:rPr lang="en-US" altLang="ko-KR" dirty="0" smtClean="0"/>
              <a:t> Conference </a:t>
            </a:r>
            <a:r>
              <a:rPr lang="en-US" altLang="ko-KR" dirty="0"/>
              <a:t>call minutes (</a:t>
            </a:r>
            <a:r>
              <a:rPr lang="en-US" altLang="ko-KR" dirty="0" smtClean="0"/>
              <a:t>11-14/623r0)</a:t>
            </a:r>
            <a:endParaRPr lang="en-US" dirty="0" smtClean="0"/>
          </a:p>
        </p:txBody>
      </p:sp>
      <p:sp>
        <p:nvSpPr>
          <p:cNvPr id="15364" name="Date Placeholder 3"/>
          <p:cNvSpPr>
            <a:spLocks noGrp="1"/>
          </p:cNvSpPr>
          <p:nvPr>
            <p:ph type="dt" sz="quarter" idx="10"/>
          </p:nvPr>
        </p:nvSpPr>
        <p:spPr>
          <a:xfrm>
            <a:off x="696913" y="332601"/>
            <a:ext cx="968214" cy="276999"/>
          </a:xfrm>
          <a:noFill/>
        </p:spPr>
        <p:txBody>
          <a:bodyPr/>
          <a:lstStyle/>
          <a:p>
            <a:r>
              <a:rPr lang="en-US" altLang="ko-KR" dirty="0" smtClean="0"/>
              <a:t>May 2014</a:t>
            </a:r>
          </a:p>
        </p:txBody>
      </p:sp>
      <p:sp>
        <p:nvSpPr>
          <p:cNvPr id="15366" name="Slide Number Placeholder 5"/>
          <p:cNvSpPr>
            <a:spLocks noGrp="1"/>
          </p:cNvSpPr>
          <p:nvPr>
            <p:ph type="sldNum" sz="quarter" idx="12"/>
          </p:nvPr>
        </p:nvSpPr>
        <p:spPr>
          <a:noFill/>
        </p:spPr>
        <p:txBody>
          <a:bodyPr/>
          <a:lstStyle/>
          <a:p>
            <a:r>
              <a:rPr lang="en-US" smtClean="0"/>
              <a:t>Slide </a:t>
            </a:r>
            <a:fld id="{38F0476F-A4BB-476C-A2BA-863251181211}" type="slidenum">
              <a:rPr lang="en-US" smtClean="0"/>
              <a:pPr/>
              <a:t>2</a:t>
            </a:fld>
            <a:endParaRPr lang="en-US" smtClean="0"/>
          </a:p>
        </p:txBody>
      </p:sp>
      <p:sp>
        <p:nvSpPr>
          <p:cNvPr id="8"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Tree>
    <p:extLst>
      <p:ext uri="{BB962C8B-B14F-4D97-AF65-F5344CB8AC3E}">
        <p14:creationId xmlns:p14="http://schemas.microsoft.com/office/powerpoint/2010/main" val="267734543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81000" y="838200"/>
            <a:ext cx="8458200" cy="609600"/>
          </a:xfrm>
        </p:spPr>
        <p:txBody>
          <a:bodyPr/>
          <a:lstStyle/>
          <a:p>
            <a:r>
              <a:rPr lang="en-US" sz="3200" u="sng" dirty="0" smtClean="0"/>
              <a:t>Participants, Patents, and Duty to Inform</a:t>
            </a:r>
          </a:p>
        </p:txBody>
      </p:sp>
      <p:sp>
        <p:nvSpPr>
          <p:cNvPr id="3075"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3076" name="Rectangle 4"/>
          <p:cNvSpPr>
            <a:spLocks noChangeArrowheads="1"/>
          </p:cNvSpPr>
          <p:nvPr/>
        </p:nvSpPr>
        <p:spPr bwMode="auto">
          <a:xfrm>
            <a:off x="533400" y="1600200"/>
            <a:ext cx="8229600" cy="39624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500" u="sng" dirty="0">
              <a:solidFill>
                <a:srgbClr val="FF0000"/>
              </a:solidFill>
              <a:latin typeface="Arial" pitchFamily="34" charset="0"/>
            </a:endParaRPr>
          </a:p>
          <a:p>
            <a:pPr marL="230188" indent="-230188">
              <a:spcBef>
                <a:spcPct val="20000"/>
              </a:spcBef>
              <a:buClr>
                <a:srgbClr val="CC3300"/>
              </a:buClr>
              <a:buSzPct val="50000"/>
              <a:buFont typeface="Monotype Sorts"/>
              <a:buNone/>
            </a:pPr>
            <a:r>
              <a:rPr lang="en-US" sz="1600" b="1" dirty="0">
                <a:solidFill>
                  <a:srgbClr val="000099"/>
                </a:solidFill>
                <a:latin typeface="Arial" pitchFamily="34" charset="0"/>
              </a:rPr>
              <a:t>	</a:t>
            </a:r>
            <a:r>
              <a:rPr lang="en-US" b="1" dirty="0">
                <a:solidFill>
                  <a:srgbClr val="000099"/>
                </a:solidFill>
                <a:latin typeface="Arial" pitchFamily="34" charset="0"/>
              </a:rPr>
              <a:t>All participants in this meeting have certain obligations under the IEEE-SA Patent Policy.  Participants: </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a:buChar char="l"/>
            </a:pPr>
            <a:r>
              <a:rPr lang="en-US" b="1" dirty="0">
                <a:solidFill>
                  <a:srgbClr val="000099"/>
                </a:solidFill>
                <a:latin typeface="Arial" pitchFamily="34" charset="0"/>
              </a:rPr>
              <a:t>“Personal awareness” means that the participant “is personally aware that the holder may have a potential Essential Patent Claim,” even if the participant is not personally aware of the specific patents or</a:t>
            </a:r>
            <a:r>
              <a:rPr lang="en-US" b="1" dirty="0">
                <a:solidFill>
                  <a:srgbClr val="FF3300"/>
                </a:solidFill>
                <a:latin typeface="Arial" pitchFamily="34" charset="0"/>
              </a:rPr>
              <a:t> </a:t>
            </a:r>
            <a:r>
              <a:rPr lang="en-US" b="1" dirty="0">
                <a:solidFill>
                  <a:srgbClr val="000099"/>
                </a:solidFill>
                <a:latin typeface="Arial" pitchFamily="34" charset="0"/>
              </a:rPr>
              <a:t>patent claims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The above does not apply if the patent</a:t>
            </a:r>
            <a:r>
              <a:rPr lang="en-US" b="1" dirty="0">
                <a:solidFill>
                  <a:srgbClr val="FF3300"/>
                </a:solidFill>
                <a:latin typeface="Arial" pitchFamily="34" charset="0"/>
              </a:rPr>
              <a:t> </a:t>
            </a:r>
            <a:r>
              <a:rPr lang="en-US" b="1" dirty="0">
                <a:solidFill>
                  <a:srgbClr val="000099"/>
                </a:solidFill>
                <a:latin typeface="Arial" pitchFamily="34"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a:buNone/>
            </a:pPr>
            <a:r>
              <a:rPr lang="en-GB" dirty="0">
                <a:solidFill>
                  <a:srgbClr val="000099"/>
                </a:solidFill>
                <a:latin typeface="Arial" pitchFamily="34" charset="0"/>
              </a:rPr>
              <a:t>		Quoted text excerpted from IEEE-SA Standards Board Bylaws </a:t>
            </a:r>
            <a:r>
              <a:rPr lang="en-GB" dirty="0" err="1">
                <a:solidFill>
                  <a:srgbClr val="000099"/>
                </a:solidFill>
                <a:latin typeface="Arial" pitchFamily="34" charset="0"/>
              </a:rPr>
              <a:t>subclause</a:t>
            </a:r>
            <a:r>
              <a:rPr lang="en-GB" dirty="0">
                <a:solidFill>
                  <a:srgbClr val="000099"/>
                </a:solidFill>
                <a:latin typeface="Arial" pitchFamily="34" charset="0"/>
              </a:rPr>
              <a:t> 6.2</a:t>
            </a:r>
            <a:endParaRPr lang="en-US" dirty="0">
              <a:solidFill>
                <a:srgbClr val="000099"/>
              </a:solidFill>
              <a:latin typeface="Arial" pitchFamily="34" charset="0"/>
            </a:endParaRP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Early identification of holders of potential Essential Patent Claims is strongly encouraged</a:t>
            </a: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No duty to perform a patent search</a:t>
            </a:r>
            <a:endParaRPr lang="en-GB" b="1" dirty="0">
              <a:solidFill>
                <a:srgbClr val="000099"/>
              </a:solidFill>
              <a:latin typeface="Arial" pitchFamily="34" charset="0"/>
            </a:endParaRPr>
          </a:p>
        </p:txBody>
      </p:sp>
      <p:sp>
        <p:nvSpPr>
          <p:cNvPr id="3077" name="Text Box 5"/>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#1</a:t>
            </a:r>
            <a:endParaRPr lang="en-US"/>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20</a:t>
            </a:fld>
            <a:endParaRPr lang="en-US"/>
          </a:p>
        </p:txBody>
      </p:sp>
      <p:sp>
        <p:nvSpPr>
          <p:cNvPr id="9"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
        <p:nvSpPr>
          <p:cNvPr id="10" name="Date Placeholder 3"/>
          <p:cNvSpPr>
            <a:spLocks noGrp="1"/>
          </p:cNvSpPr>
          <p:nvPr>
            <p:ph type="dt" sz="half" idx="10"/>
          </p:nvPr>
        </p:nvSpPr>
        <p:spPr>
          <a:xfrm>
            <a:off x="696913" y="332601"/>
            <a:ext cx="968214" cy="276999"/>
          </a:xfrm>
        </p:spPr>
        <p:txBody>
          <a:bodyPr/>
          <a:lstStyle/>
          <a:p>
            <a:r>
              <a:rPr lang="en-US" altLang="ko-KR" dirty="0" smtClean="0"/>
              <a:t>May 2014</a:t>
            </a:r>
          </a:p>
        </p:txBody>
      </p:sp>
    </p:spTree>
    <p:extLst>
      <p:ext uri="{BB962C8B-B14F-4D97-AF65-F5344CB8AC3E}">
        <p14:creationId xmlns:p14="http://schemas.microsoft.com/office/powerpoint/2010/main" val="2525575592"/>
      </p:ext>
    </p:extLst>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09600" y="685800"/>
            <a:ext cx="7772400" cy="762000"/>
          </a:xfrm>
        </p:spPr>
        <p:txBody>
          <a:bodyPr/>
          <a:lstStyle/>
          <a:p>
            <a:r>
              <a:rPr lang="en-GB" u="sng" dirty="0" smtClean="0"/>
              <a:t>Patent Related Links</a:t>
            </a:r>
            <a:endParaRPr lang="en-US" u="sng" dirty="0" smtClean="0"/>
          </a:p>
        </p:txBody>
      </p:sp>
      <p:sp>
        <p:nvSpPr>
          <p:cNvPr id="4099" name="Rectangle 3"/>
          <p:cNvSpPr>
            <a:spLocks noGrp="1" noChangeArrowheads="1"/>
          </p:cNvSpPr>
          <p:nvPr>
            <p:ph type="body" idx="1"/>
          </p:nvPr>
        </p:nvSpPr>
        <p:spPr>
          <a:xfrm>
            <a:off x="0" y="1524000"/>
            <a:ext cx="8991600" cy="3505200"/>
          </a:xfrm>
        </p:spPr>
        <p:txBody>
          <a:bodyPr/>
          <a:lstStyle/>
          <a:p>
            <a:pPr lvl="1">
              <a:lnSpc>
                <a:spcPct val="90000"/>
              </a:lnSpc>
              <a:buFont typeface="Monotype Sorts"/>
              <a:buNone/>
            </a:pPr>
            <a:r>
              <a:rPr lang="en-US" sz="2400" dirty="0" smtClean="0">
                <a:cs typeface="Times New Roman" pitchFamily="18" charset="0"/>
              </a:rPr>
              <a:t>	All participants should be familiar with their obligations under the IEEE-SA Policies &amp; Procedures for standards development.</a:t>
            </a:r>
          </a:p>
          <a:p>
            <a:pPr lvl="1">
              <a:lnSpc>
                <a:spcPct val="90000"/>
              </a:lnSpc>
              <a:buFont typeface="Monotype Sorts"/>
              <a:buNone/>
            </a:pPr>
            <a:r>
              <a:rPr lang="en-US" sz="2400" dirty="0" smtClean="0">
                <a:cs typeface="Times New Roman" pitchFamily="18" charset="0"/>
              </a:rPr>
              <a:t>	Patent Policy is stated in these sources:</a:t>
            </a:r>
          </a:p>
          <a:p>
            <a:pPr lvl="1">
              <a:lnSpc>
                <a:spcPct val="90000"/>
              </a:lnSpc>
              <a:buFont typeface="Monotype Sorts"/>
              <a:buNone/>
            </a:pPr>
            <a:r>
              <a:rPr lang="en-GB" sz="2400" dirty="0" smtClean="0"/>
              <a:t>		IEEE-SA Standards Boards Bylaws</a:t>
            </a:r>
          </a:p>
          <a:p>
            <a:pPr lvl="1">
              <a:lnSpc>
                <a:spcPct val="90000"/>
              </a:lnSpc>
              <a:buFont typeface="Monotype Sorts"/>
              <a:buNone/>
            </a:pPr>
            <a:r>
              <a:rPr lang="en-US" sz="2100" dirty="0" smtClean="0"/>
              <a:t>		</a:t>
            </a:r>
            <a:r>
              <a:rPr lang="en-US" sz="2100" i="1" dirty="0" smtClean="0"/>
              <a:t>http://standards.ieee.org/guides/bylaws/sect6-7.html#6</a:t>
            </a:r>
          </a:p>
          <a:p>
            <a:pPr lvl="1">
              <a:lnSpc>
                <a:spcPct val="90000"/>
              </a:lnSpc>
              <a:buFont typeface="Monotype Sorts"/>
              <a:buNone/>
            </a:pPr>
            <a:r>
              <a:rPr lang="en-GB" sz="2400" dirty="0" smtClean="0"/>
              <a:t>		IEEE-SA Standards Board Operations Manual</a:t>
            </a:r>
          </a:p>
          <a:p>
            <a:pPr lvl="1">
              <a:lnSpc>
                <a:spcPct val="90000"/>
              </a:lnSpc>
              <a:buFont typeface="Monotype Sorts"/>
              <a:buNone/>
            </a:pPr>
            <a:r>
              <a:rPr lang="en-US" sz="2400" dirty="0" smtClean="0"/>
              <a:t>		</a:t>
            </a:r>
            <a:r>
              <a:rPr lang="en-US" sz="2100" i="1" dirty="0" smtClean="0"/>
              <a:t>http://standards.ieee.org/guides/opman/sect6.html#6.3</a:t>
            </a:r>
            <a:endParaRPr lang="en-US" sz="2400" dirty="0" smtClean="0"/>
          </a:p>
          <a:p>
            <a:pPr lvl="1">
              <a:lnSpc>
                <a:spcPct val="90000"/>
              </a:lnSpc>
              <a:buFont typeface="Monotype Sorts"/>
              <a:buNone/>
            </a:pPr>
            <a:r>
              <a:rPr lang="en-US" sz="2400" dirty="0" smtClean="0">
                <a:cs typeface="Times New Roman" pitchFamily="18" charset="0"/>
              </a:rPr>
              <a:t>	Material about the patent policy is available at</a:t>
            </a:r>
            <a:r>
              <a:rPr lang="en-US" sz="2400" dirty="0" smtClean="0"/>
              <a:t> </a:t>
            </a:r>
          </a:p>
          <a:p>
            <a:pPr lvl="1">
              <a:lnSpc>
                <a:spcPct val="90000"/>
              </a:lnSpc>
              <a:buFont typeface="Monotype Sorts"/>
              <a:buNone/>
            </a:pPr>
            <a:r>
              <a:rPr lang="en-US" sz="2400" dirty="0" smtClean="0"/>
              <a:t>		</a:t>
            </a:r>
            <a:r>
              <a:rPr lang="en-US" sz="2100" i="1" dirty="0" smtClean="0"/>
              <a:t>http://standards.ieee.org/board/pat/pat-material.html</a:t>
            </a:r>
          </a:p>
        </p:txBody>
      </p:sp>
      <p:sp>
        <p:nvSpPr>
          <p:cNvPr id="4100" name="Text Box 6"/>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#2</a:t>
            </a:r>
            <a:endParaRPr lang="en-US"/>
          </a:p>
        </p:txBody>
      </p:sp>
      <p:sp>
        <p:nvSpPr>
          <p:cNvPr id="4101" name="Rectangle 7"/>
          <p:cNvSpPr>
            <a:spLocks noChangeArrowheads="1"/>
          </p:cNvSpPr>
          <p:nvPr/>
        </p:nvSpPr>
        <p:spPr bwMode="auto">
          <a:xfrm>
            <a:off x="1295400" y="5273675"/>
            <a:ext cx="6781800" cy="822325"/>
          </a:xfrm>
          <a:prstGeom prst="rect">
            <a:avLst/>
          </a:prstGeom>
          <a:noFill/>
          <a:ln w="9525">
            <a:noFill/>
            <a:miter lim="800000"/>
            <a:headEnd/>
            <a:tailEnd/>
          </a:ln>
        </p:spPr>
        <p:txBody>
          <a:bodyPr>
            <a:spAutoFit/>
          </a:bodyPr>
          <a:lstStyle/>
          <a:p>
            <a:r>
              <a:rPr lang="en-US" sz="1200" b="1" dirty="0">
                <a:solidFill>
                  <a:srgbClr val="000099"/>
                </a:solidFill>
                <a:latin typeface="Arial"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a:buNone/>
            </a:pPr>
            <a:endParaRPr lang="en-US" sz="1200" b="1" dirty="0">
              <a:solidFill>
                <a:srgbClr val="000099"/>
              </a:solidFill>
              <a:latin typeface="Arial" pitchFamily="34" charset="0"/>
            </a:endParaRPr>
          </a:p>
          <a:p>
            <a:pPr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This slide set is available at http://standards.ieee.org/board/pat/pat-slideset.ppt </a:t>
            </a:r>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21</a:t>
            </a:fld>
            <a:endParaRPr lang="en-US"/>
          </a:p>
        </p:txBody>
      </p:sp>
      <p:sp>
        <p:nvSpPr>
          <p:cNvPr id="9"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
        <p:nvSpPr>
          <p:cNvPr id="10" name="Date Placeholder 3"/>
          <p:cNvSpPr>
            <a:spLocks noGrp="1"/>
          </p:cNvSpPr>
          <p:nvPr>
            <p:ph type="dt" sz="half" idx="10"/>
          </p:nvPr>
        </p:nvSpPr>
        <p:spPr>
          <a:xfrm>
            <a:off x="696913" y="332601"/>
            <a:ext cx="968214" cy="276999"/>
          </a:xfrm>
        </p:spPr>
        <p:txBody>
          <a:bodyPr/>
          <a:lstStyle/>
          <a:p>
            <a:r>
              <a:rPr lang="en-US" altLang="ko-KR" dirty="0" smtClean="0"/>
              <a:t>May 2014</a:t>
            </a:r>
          </a:p>
        </p:txBody>
      </p:sp>
    </p:spTree>
    <p:extLst>
      <p:ext uri="{BB962C8B-B14F-4D97-AF65-F5344CB8AC3E}">
        <p14:creationId xmlns:p14="http://schemas.microsoft.com/office/powerpoint/2010/main" val="77825527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026"/>
          <p:cNvSpPr>
            <a:spLocks noGrp="1" noChangeArrowheads="1"/>
          </p:cNvSpPr>
          <p:nvPr>
            <p:ph type="title"/>
          </p:nvPr>
        </p:nvSpPr>
        <p:spPr>
          <a:xfrm>
            <a:off x="304800" y="381000"/>
            <a:ext cx="8686800" cy="1143000"/>
          </a:xfrm>
        </p:spPr>
        <p:txBody>
          <a:bodyPr/>
          <a:lstStyle/>
          <a:p>
            <a:r>
              <a:rPr lang="en-US" smtClean="0"/>
              <a:t>Call for Potentially Essential Patents</a:t>
            </a:r>
          </a:p>
        </p:txBody>
      </p:sp>
      <p:sp>
        <p:nvSpPr>
          <p:cNvPr id="5123" name="Rectangle 1027"/>
          <p:cNvSpPr>
            <a:spLocks noGrp="1" noChangeArrowheads="1"/>
          </p:cNvSpPr>
          <p:nvPr>
            <p:ph type="body" idx="1"/>
          </p:nvPr>
        </p:nvSpPr>
        <p:spPr/>
        <p:txBody>
          <a:bodyPr/>
          <a:lstStyle/>
          <a:p>
            <a:r>
              <a:rPr 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000" smtClean="0"/>
              <a:t>Either speak up now or</a:t>
            </a:r>
          </a:p>
          <a:p>
            <a:pPr lvl="1"/>
            <a:r>
              <a:rPr lang="en-US" sz="2000" smtClean="0"/>
              <a:t>Provide the chair of this group with the identity of the holder(s) of any and all such claims as soon as possible or</a:t>
            </a:r>
          </a:p>
          <a:p>
            <a:pPr lvl="1"/>
            <a:r>
              <a:rPr lang="en-US" sz="2000" smtClean="0"/>
              <a:t>Cause an LOA to be submitted</a:t>
            </a:r>
          </a:p>
        </p:txBody>
      </p:sp>
      <p:sp>
        <p:nvSpPr>
          <p:cNvPr id="5124" name="Text Box 1028"/>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#3</a:t>
            </a: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22</a:t>
            </a:fld>
            <a:endParaRPr lang="en-US"/>
          </a:p>
        </p:txBody>
      </p:sp>
      <p:sp>
        <p:nvSpPr>
          <p:cNvPr id="8"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
        <p:nvSpPr>
          <p:cNvPr id="9" name="Date Placeholder 3"/>
          <p:cNvSpPr>
            <a:spLocks noGrp="1"/>
          </p:cNvSpPr>
          <p:nvPr>
            <p:ph type="dt" sz="half" idx="10"/>
          </p:nvPr>
        </p:nvSpPr>
        <p:spPr>
          <a:xfrm>
            <a:off x="696913" y="332601"/>
            <a:ext cx="968214" cy="276999"/>
          </a:xfrm>
        </p:spPr>
        <p:txBody>
          <a:bodyPr/>
          <a:lstStyle/>
          <a:p>
            <a:r>
              <a:rPr lang="en-US" altLang="ko-KR" dirty="0" smtClean="0"/>
              <a:t>May 2014</a:t>
            </a:r>
          </a:p>
        </p:txBody>
      </p:sp>
    </p:spTree>
    <p:extLst>
      <p:ext uri="{BB962C8B-B14F-4D97-AF65-F5344CB8AC3E}">
        <p14:creationId xmlns:p14="http://schemas.microsoft.com/office/powerpoint/2010/main" val="243952586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81000" y="1066800"/>
            <a:ext cx="8458200" cy="609600"/>
          </a:xfrm>
        </p:spPr>
        <p:txBody>
          <a:bodyPr/>
          <a:lstStyle/>
          <a:p>
            <a:r>
              <a:rPr lang="en-US" sz="3200" u="sng" dirty="0" smtClean="0"/>
              <a:t>Other Guidelines for IEEE WG Meetings</a:t>
            </a:r>
          </a:p>
        </p:txBody>
      </p:sp>
      <p:sp>
        <p:nvSpPr>
          <p:cNvPr id="614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6148" name="Rectangle 4"/>
          <p:cNvSpPr>
            <a:spLocks noChangeArrowheads="1"/>
          </p:cNvSpPr>
          <p:nvPr/>
        </p:nvSpPr>
        <p:spPr bwMode="auto">
          <a:xfrm>
            <a:off x="533400" y="1828800"/>
            <a:ext cx="8229600" cy="44958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700" u="sng" dirty="0">
              <a:solidFill>
                <a:srgbClr val="FF0000"/>
              </a:solidFill>
              <a:latin typeface="Arial" pitchFamily="34" charset="0"/>
            </a:endParaRPr>
          </a:p>
          <a:p>
            <a:pPr marL="230188" indent="-230188">
              <a:lnSpc>
                <a:spcPct val="80000"/>
              </a:lnSpc>
              <a:spcBef>
                <a:spcPct val="20000"/>
              </a:spcBef>
              <a:spcAft>
                <a:spcPct val="40000"/>
              </a:spcAft>
              <a:buClr>
                <a:srgbClr val="CC3300"/>
              </a:buClr>
              <a:buSzPct val="50000"/>
              <a:buFont typeface="Monotype Sorts"/>
              <a:buChar char="l"/>
            </a:pPr>
            <a:r>
              <a:rPr lang="en-US" sz="1800" b="1" dirty="0">
                <a:solidFill>
                  <a:srgbClr val="000099"/>
                </a:solidFill>
                <a:latin typeface="Arial" pitchFamily="34"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a:buChar char="l"/>
            </a:pPr>
            <a:r>
              <a:rPr lang="en-US" sz="1400" dirty="0">
                <a:solidFill>
                  <a:srgbClr val="000099"/>
                </a:solidFill>
                <a:latin typeface="Arial" pitchFamily="34"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a:buChar char="l"/>
            </a:pPr>
            <a:r>
              <a:rPr lang="en-GB" sz="1400" dirty="0">
                <a:solidFill>
                  <a:srgbClr val="000099"/>
                </a:solidFill>
                <a:latin typeface="Arial" pitchFamily="34" charset="0"/>
              </a:rPr>
              <a:t>Technical considerations remain primary focus</a:t>
            </a:r>
            <a:endParaRPr lang="en-US" sz="1400" dirty="0">
              <a:solidFill>
                <a:srgbClr val="000099"/>
              </a:solidFill>
              <a:latin typeface="Arial" pitchFamily="34" charset="0"/>
            </a:endParaRP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a:buNone/>
            </a:pPr>
            <a:r>
              <a:rPr lang="en-US" sz="1000" b="1" dirty="0">
                <a:solidFill>
                  <a:srgbClr val="000099"/>
                </a:solidFill>
                <a:latin typeface="Arial" pitchFamily="34" charset="0"/>
              </a:rPr>
              <a:t>---------------------------------------------------------------   </a:t>
            </a:r>
            <a:endParaRPr lang="en-US" sz="1200" b="1" dirty="0">
              <a:solidFill>
                <a:srgbClr val="000099"/>
              </a:solidFill>
              <a:latin typeface="Arial" pitchFamily="34" charset="0"/>
            </a:endParaRPr>
          </a:p>
          <a:p>
            <a:pPr marL="230188" indent="-230188"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See </a:t>
            </a:r>
            <a:r>
              <a:rPr lang="en-US" sz="1200" b="1" i="1" dirty="0">
                <a:solidFill>
                  <a:srgbClr val="000099"/>
                </a:solidFill>
                <a:latin typeface="Arial" pitchFamily="34" charset="0"/>
              </a:rPr>
              <a:t>IEEE-SA Standards Board Operations Manual</a:t>
            </a:r>
            <a:r>
              <a:rPr lang="en-US" sz="1200" b="1" dirty="0">
                <a:solidFill>
                  <a:srgbClr val="000099"/>
                </a:solidFill>
                <a:latin typeface="Arial" pitchFamily="34" charset="0"/>
              </a:rPr>
              <a:t>, clause 5.3.10 and </a:t>
            </a:r>
            <a:r>
              <a:rPr lang="en-GB" sz="1200" b="1" dirty="0">
                <a:solidFill>
                  <a:srgbClr val="000099"/>
                </a:solidFill>
                <a:latin typeface="Arial" pitchFamily="34" charset="0"/>
              </a:rPr>
              <a:t>“Promoting Competition and Innovation: What You Need to Know about the IEEE Standards Association's Antitrust and Competition Policy”</a:t>
            </a:r>
            <a:r>
              <a:rPr lang="en-US" sz="1200" b="1" dirty="0">
                <a:solidFill>
                  <a:srgbClr val="000099"/>
                </a:solidFill>
                <a:latin typeface="Arial" pitchFamily="34" charset="0"/>
              </a:rPr>
              <a:t> for more details.</a:t>
            </a:r>
          </a:p>
        </p:txBody>
      </p:sp>
      <p:sp>
        <p:nvSpPr>
          <p:cNvPr id="6149" name="Text Box 7"/>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#4</a:t>
            </a:r>
            <a:endParaRPr lang="en-US"/>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23</a:t>
            </a:fld>
            <a:endParaRPr lang="en-US"/>
          </a:p>
        </p:txBody>
      </p:sp>
      <p:sp>
        <p:nvSpPr>
          <p:cNvPr id="9"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
        <p:nvSpPr>
          <p:cNvPr id="10" name="Date Placeholder 3"/>
          <p:cNvSpPr>
            <a:spLocks noGrp="1"/>
          </p:cNvSpPr>
          <p:nvPr>
            <p:ph type="dt" sz="half" idx="10"/>
          </p:nvPr>
        </p:nvSpPr>
        <p:spPr>
          <a:xfrm>
            <a:off x="696913" y="332601"/>
            <a:ext cx="968214" cy="276999"/>
          </a:xfrm>
        </p:spPr>
        <p:txBody>
          <a:bodyPr/>
          <a:lstStyle/>
          <a:p>
            <a:r>
              <a:rPr lang="en-US" altLang="ko-KR" dirty="0" smtClean="0"/>
              <a:t>May 2014</a:t>
            </a:r>
          </a:p>
        </p:txBody>
      </p:sp>
    </p:spTree>
    <p:extLst>
      <p:ext uri="{BB962C8B-B14F-4D97-AF65-F5344CB8AC3E}">
        <p14:creationId xmlns:p14="http://schemas.microsoft.com/office/powerpoint/2010/main" val="2871260686"/>
      </p:ext>
    </p:extLst>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1</a:t>
            </a:r>
            <a:endParaRPr lang="ko-KR" altLang="en-US" dirty="0"/>
          </a:p>
        </p:txBody>
      </p:sp>
      <p:sp>
        <p:nvSpPr>
          <p:cNvPr id="3" name="내용 개체 틀 2"/>
          <p:cNvSpPr>
            <a:spLocks noGrp="1"/>
          </p:cNvSpPr>
          <p:nvPr>
            <p:ph idx="1"/>
          </p:nvPr>
        </p:nvSpPr>
        <p:spPr/>
        <p:txBody>
          <a:bodyPr/>
          <a:lstStyle/>
          <a:p>
            <a:r>
              <a:rPr lang="en-US" altLang="ko-KR" dirty="0" smtClean="0"/>
              <a:t>Move </a:t>
            </a:r>
            <a:r>
              <a:rPr lang="en-US" altLang="ko-KR" dirty="0"/>
              <a:t>to </a:t>
            </a:r>
            <a:r>
              <a:rPr lang="en-GB" altLang="ko-KR" dirty="0" smtClean="0"/>
              <a:t>approve </a:t>
            </a:r>
            <a:r>
              <a:rPr lang="en-GB" altLang="ko-KR" dirty="0"/>
              <a:t>minutes of F2F </a:t>
            </a:r>
            <a:r>
              <a:rPr lang="en-GB" altLang="ko-KR" dirty="0" smtClean="0"/>
              <a:t>March meeting (11-14/0466r1) </a:t>
            </a:r>
            <a:r>
              <a:rPr lang="en-GB" altLang="ko-KR" dirty="0"/>
              <a:t>and conf call minutes </a:t>
            </a:r>
            <a:r>
              <a:rPr lang="en-GB" altLang="ko-KR" dirty="0" smtClean="0"/>
              <a:t>(</a:t>
            </a:r>
            <a:r>
              <a:rPr lang="pt-BR" altLang="ko-KR" dirty="0"/>
              <a:t>11-14/504r0, 11-14/528r1, 11-14/536r0, 11-14/543r0, 11-14/566r0, </a:t>
            </a:r>
            <a:r>
              <a:rPr lang="pt-BR" altLang="ko-KR" dirty="0" smtClean="0"/>
              <a:t>11-14/623r0</a:t>
            </a:r>
            <a:r>
              <a:rPr lang="en-GB" altLang="ko-KR" dirty="0" smtClean="0"/>
              <a:t>)</a:t>
            </a:r>
            <a:endParaRPr lang="ko-KR" altLang="ko-KR" dirty="0"/>
          </a:p>
          <a:p>
            <a:pPr lvl="1"/>
            <a:r>
              <a:rPr lang="en-US" altLang="ko-KR" dirty="0" smtClean="0"/>
              <a:t>Move</a:t>
            </a:r>
            <a:r>
              <a:rPr lang="en-US" altLang="ko-KR" dirty="0"/>
              <a:t>: </a:t>
            </a:r>
            <a:r>
              <a:rPr lang="en-US" altLang="ko-KR" dirty="0" smtClean="0"/>
              <a:t>George</a:t>
            </a:r>
            <a:r>
              <a:rPr lang="en-US" altLang="ko-KR" dirty="0"/>
              <a:t>	Second</a:t>
            </a:r>
            <a:r>
              <a:rPr lang="en-US" altLang="ko-KR" dirty="0" smtClean="0"/>
              <a:t>: Alfred</a:t>
            </a:r>
            <a:endParaRPr lang="ko-KR" altLang="ko-KR" dirty="0"/>
          </a:p>
          <a:p>
            <a:pPr lvl="1"/>
            <a:r>
              <a:rPr lang="en-US" altLang="ko-KR" dirty="0"/>
              <a:t>Discussions</a:t>
            </a:r>
            <a:r>
              <a:rPr lang="en-US" altLang="ko-KR" dirty="0" smtClean="0"/>
              <a:t>: None</a:t>
            </a:r>
            <a:endParaRPr lang="ko-KR" altLang="ko-KR" dirty="0"/>
          </a:p>
          <a:p>
            <a:pPr lvl="1"/>
            <a:r>
              <a:rPr lang="en-US" altLang="ko-KR" dirty="0" smtClean="0"/>
              <a:t>Motion </a:t>
            </a:r>
            <a:r>
              <a:rPr lang="en-US" altLang="ko-KR" dirty="0" smtClean="0"/>
              <a:t>passed u</a:t>
            </a:r>
            <a:r>
              <a:rPr lang="en-GB" altLang="ko-KR" dirty="0" err="1" smtClean="0"/>
              <a:t>nanimously</a:t>
            </a:r>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24</a:t>
            </a:fld>
            <a:endParaRPr lang="en-US"/>
          </a:p>
        </p:txBody>
      </p:sp>
      <p:sp>
        <p:nvSpPr>
          <p:cNvPr id="7" name="Date Placeholder 3"/>
          <p:cNvSpPr>
            <a:spLocks noGrp="1"/>
          </p:cNvSpPr>
          <p:nvPr>
            <p:ph type="dt" sz="half" idx="10"/>
          </p:nvPr>
        </p:nvSpPr>
        <p:spPr>
          <a:xfrm>
            <a:off x="696913" y="332601"/>
            <a:ext cx="968214" cy="276999"/>
          </a:xfrm>
        </p:spPr>
        <p:txBody>
          <a:bodyPr/>
          <a:lstStyle/>
          <a:p>
            <a:r>
              <a:rPr lang="en-US" altLang="ko-KR" dirty="0" smtClean="0"/>
              <a:t>May 2014</a:t>
            </a:r>
          </a:p>
        </p:txBody>
      </p:sp>
    </p:spTree>
    <p:extLst>
      <p:ext uri="{BB962C8B-B14F-4D97-AF65-F5344CB8AC3E}">
        <p14:creationId xmlns:p14="http://schemas.microsoft.com/office/powerpoint/2010/main" val="404896835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2</a:t>
            </a:r>
            <a:endParaRPr lang="ko-KR" altLang="en-US" dirty="0"/>
          </a:p>
        </p:txBody>
      </p:sp>
      <p:sp>
        <p:nvSpPr>
          <p:cNvPr id="3" name="내용 개체 틀 2"/>
          <p:cNvSpPr>
            <a:spLocks noGrp="1"/>
          </p:cNvSpPr>
          <p:nvPr>
            <p:ph idx="1"/>
          </p:nvPr>
        </p:nvSpPr>
        <p:spPr/>
        <p:txBody>
          <a:bodyPr/>
          <a:lstStyle/>
          <a:p>
            <a:r>
              <a:rPr lang="en-US" altLang="ko-KR" dirty="0" smtClean="0"/>
              <a:t>Move </a:t>
            </a:r>
            <a:r>
              <a:rPr lang="en-US" altLang="ko-KR" dirty="0"/>
              <a:t>to adopt the Comment Resolutions in </a:t>
            </a:r>
            <a:r>
              <a:rPr lang="en-US" altLang="ko-KR" dirty="0" smtClean="0"/>
              <a:t>11-14/0639r1 </a:t>
            </a:r>
            <a:r>
              <a:rPr lang="en-US" altLang="ko-KR" dirty="0"/>
              <a:t>with the following </a:t>
            </a:r>
            <a:r>
              <a:rPr lang="en-US" altLang="ko-KR" dirty="0" smtClean="0"/>
              <a:t>tab:</a:t>
            </a:r>
          </a:p>
          <a:p>
            <a:pPr lvl="1"/>
            <a:r>
              <a:rPr lang="en-US" altLang="ko-KR" dirty="0"/>
              <a:t>Teleconference </a:t>
            </a:r>
            <a:r>
              <a:rPr lang="en-US" altLang="ko-KR" dirty="0" smtClean="0"/>
              <a:t>Resolution</a:t>
            </a:r>
            <a:endParaRPr lang="en-US" altLang="ko-KR" dirty="0"/>
          </a:p>
          <a:p>
            <a:endParaRPr lang="en-US" altLang="ko-KR" b="1" dirty="0" smtClean="0"/>
          </a:p>
          <a:p>
            <a:pPr lvl="1"/>
            <a:r>
              <a:rPr lang="en-US" altLang="ko-KR" dirty="0"/>
              <a:t>Move: </a:t>
            </a:r>
            <a:r>
              <a:rPr lang="en-US" altLang="ko-KR" dirty="0" err="1" smtClean="0"/>
              <a:t>Younghoon</a:t>
            </a:r>
            <a:r>
              <a:rPr lang="en-US" altLang="ko-KR" dirty="0" smtClean="0"/>
              <a:t>	Second: George</a:t>
            </a:r>
            <a:endParaRPr lang="ko-KR" altLang="ko-KR" dirty="0"/>
          </a:p>
          <a:p>
            <a:pPr lvl="1"/>
            <a:r>
              <a:rPr lang="en-US" altLang="ko-KR" dirty="0"/>
              <a:t>Discussions</a:t>
            </a:r>
            <a:r>
              <a:rPr lang="en-US" altLang="ko-KR" dirty="0" smtClean="0"/>
              <a:t>: None</a:t>
            </a:r>
            <a:endParaRPr lang="ko-KR" altLang="ko-KR" dirty="0"/>
          </a:p>
          <a:p>
            <a:pPr lvl="1"/>
            <a:r>
              <a:rPr lang="en-US" altLang="ko-KR" dirty="0"/>
              <a:t>Yes : </a:t>
            </a:r>
            <a:r>
              <a:rPr lang="en-US" altLang="ko-KR" dirty="0" smtClean="0"/>
              <a:t>9 No</a:t>
            </a:r>
            <a:r>
              <a:rPr lang="en-US" altLang="ko-KR" dirty="0"/>
              <a:t>: </a:t>
            </a:r>
            <a:r>
              <a:rPr lang="en-US" altLang="ko-KR" dirty="0" smtClean="0"/>
              <a:t>0 Abstain</a:t>
            </a:r>
            <a:r>
              <a:rPr lang="en-US" altLang="ko-KR" dirty="0"/>
              <a:t>: </a:t>
            </a:r>
            <a:r>
              <a:rPr lang="en-US" altLang="ko-KR" dirty="0" smtClean="0"/>
              <a:t>1</a:t>
            </a:r>
            <a:r>
              <a:rPr lang="en-US" altLang="ko-KR" dirty="0"/>
              <a:t>	</a:t>
            </a:r>
            <a:endParaRPr lang="ko-KR" altLang="ko-KR" dirty="0"/>
          </a:p>
          <a:p>
            <a:pPr lvl="1"/>
            <a:r>
              <a:rPr lang="en-US" altLang="ko-KR" dirty="0" smtClean="0"/>
              <a:t>Motion passed. </a:t>
            </a:r>
            <a:endParaRPr lang="en-US" altLang="ko-KR"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25</a:t>
            </a:fld>
            <a:endParaRPr lang="en-US"/>
          </a:p>
        </p:txBody>
      </p:sp>
      <p:sp>
        <p:nvSpPr>
          <p:cNvPr id="7" name="Date Placeholder 3"/>
          <p:cNvSpPr>
            <a:spLocks noGrp="1"/>
          </p:cNvSpPr>
          <p:nvPr>
            <p:ph type="dt" sz="half" idx="10"/>
          </p:nvPr>
        </p:nvSpPr>
        <p:spPr>
          <a:xfrm>
            <a:off x="696913" y="332601"/>
            <a:ext cx="968214" cy="276999"/>
          </a:xfrm>
        </p:spPr>
        <p:txBody>
          <a:bodyPr/>
          <a:lstStyle/>
          <a:p>
            <a:r>
              <a:rPr lang="en-US" altLang="ko-KR" dirty="0" smtClean="0"/>
              <a:t>May 2014</a:t>
            </a:r>
          </a:p>
        </p:txBody>
      </p:sp>
    </p:spTree>
    <p:extLst>
      <p:ext uri="{BB962C8B-B14F-4D97-AF65-F5344CB8AC3E}">
        <p14:creationId xmlns:p14="http://schemas.microsoft.com/office/powerpoint/2010/main" val="293024648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3</a:t>
            </a:r>
            <a:endParaRPr lang="ko-KR" altLang="en-US" dirty="0"/>
          </a:p>
        </p:txBody>
      </p:sp>
      <p:sp>
        <p:nvSpPr>
          <p:cNvPr id="3" name="내용 개체 틀 2"/>
          <p:cNvSpPr>
            <a:spLocks noGrp="1"/>
          </p:cNvSpPr>
          <p:nvPr>
            <p:ph idx="1"/>
          </p:nvPr>
        </p:nvSpPr>
        <p:spPr/>
        <p:txBody>
          <a:bodyPr/>
          <a:lstStyle/>
          <a:p>
            <a:r>
              <a:rPr lang="en-US" altLang="ko-KR" dirty="0" smtClean="0"/>
              <a:t>Move to adopt the Comment Resolutions in 11-14/0477r0 (all editorial comment)</a:t>
            </a:r>
          </a:p>
          <a:p>
            <a:endParaRPr lang="en-US" altLang="ko-KR" dirty="0" smtClean="0"/>
          </a:p>
          <a:p>
            <a:pPr lvl="1"/>
            <a:r>
              <a:rPr lang="en-US" altLang="ko-KR" dirty="0" smtClean="0"/>
              <a:t>Move: Alfred	Second: </a:t>
            </a:r>
            <a:r>
              <a:rPr lang="en-US" altLang="ko-KR" dirty="0" err="1"/>
              <a:t>Chittabrata</a:t>
            </a:r>
            <a:r>
              <a:rPr lang="en-US" altLang="ko-KR" dirty="0"/>
              <a:t> </a:t>
            </a:r>
            <a:endParaRPr lang="ko-KR" altLang="ko-KR" dirty="0" smtClean="0"/>
          </a:p>
          <a:p>
            <a:pPr lvl="1"/>
            <a:r>
              <a:rPr lang="en-US" altLang="ko-KR" dirty="0" smtClean="0"/>
              <a:t>Discussions: None</a:t>
            </a:r>
            <a:endParaRPr lang="ko-KR" altLang="ko-KR" dirty="0" smtClean="0"/>
          </a:p>
          <a:p>
            <a:pPr lvl="1"/>
            <a:r>
              <a:rPr lang="en-US" altLang="ko-KR" dirty="0" smtClean="0"/>
              <a:t>Yes : No: Abstain: 	</a:t>
            </a:r>
            <a:endParaRPr lang="ko-KR" altLang="ko-KR" dirty="0" smtClean="0"/>
          </a:p>
          <a:p>
            <a:pPr lvl="1"/>
            <a:r>
              <a:rPr lang="en-US" altLang="ko-KR" dirty="0"/>
              <a:t>Motion passed u</a:t>
            </a:r>
            <a:r>
              <a:rPr lang="en-GB" altLang="ko-KR" dirty="0" err="1"/>
              <a:t>nanimously</a:t>
            </a:r>
            <a:endParaRPr lang="ko-KR" altLang="en-US" dirty="0"/>
          </a:p>
          <a:p>
            <a:pPr lvl="1"/>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26</a:t>
            </a:fld>
            <a:endParaRPr lang="en-US"/>
          </a:p>
        </p:txBody>
      </p:sp>
      <p:sp>
        <p:nvSpPr>
          <p:cNvPr id="7" name="Date Placeholder 3"/>
          <p:cNvSpPr>
            <a:spLocks noGrp="1"/>
          </p:cNvSpPr>
          <p:nvPr>
            <p:ph type="dt" sz="half" idx="10"/>
          </p:nvPr>
        </p:nvSpPr>
        <p:spPr>
          <a:xfrm>
            <a:off x="696913" y="332601"/>
            <a:ext cx="968214" cy="276999"/>
          </a:xfrm>
        </p:spPr>
        <p:txBody>
          <a:bodyPr/>
          <a:lstStyle/>
          <a:p>
            <a:r>
              <a:rPr lang="en-US" altLang="ko-KR" dirty="0" smtClean="0"/>
              <a:t>May 2014</a:t>
            </a:r>
          </a:p>
        </p:txBody>
      </p:sp>
    </p:spTree>
    <p:extLst>
      <p:ext uri="{BB962C8B-B14F-4D97-AF65-F5344CB8AC3E}">
        <p14:creationId xmlns:p14="http://schemas.microsoft.com/office/powerpoint/2010/main" val="71940743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4</a:t>
            </a:r>
            <a:endParaRPr lang="ko-KR" altLang="en-US" dirty="0"/>
          </a:p>
        </p:txBody>
      </p:sp>
      <p:sp>
        <p:nvSpPr>
          <p:cNvPr id="3" name="내용 개체 틀 2"/>
          <p:cNvSpPr>
            <a:spLocks noGrp="1"/>
          </p:cNvSpPr>
          <p:nvPr>
            <p:ph idx="1"/>
          </p:nvPr>
        </p:nvSpPr>
        <p:spPr/>
        <p:txBody>
          <a:bodyPr/>
          <a:lstStyle/>
          <a:p>
            <a:r>
              <a:rPr lang="en-US" altLang="ko-KR" dirty="0" smtClean="0"/>
              <a:t>Move </a:t>
            </a:r>
            <a:r>
              <a:rPr lang="en-US" altLang="ko-KR" dirty="0"/>
              <a:t>to adopt the Comment Resolutions in </a:t>
            </a:r>
            <a:r>
              <a:rPr lang="en-US" altLang="ko-KR" dirty="0" smtClean="0"/>
              <a:t>11-14/0681r0 </a:t>
            </a:r>
            <a:r>
              <a:rPr lang="en-US" altLang="ko-KR" dirty="0"/>
              <a:t>with the following tab:</a:t>
            </a:r>
            <a:endParaRPr lang="ko-KR" altLang="ko-KR" dirty="0"/>
          </a:p>
          <a:p>
            <a:pPr lvl="1"/>
            <a:r>
              <a:rPr lang="en-US" altLang="ko-KR" dirty="0" smtClean="0"/>
              <a:t>Motion_PHY_2014_May_1</a:t>
            </a:r>
          </a:p>
          <a:p>
            <a:pPr lvl="1"/>
            <a:endParaRPr lang="en-US" altLang="ko-KR" b="1" dirty="0" smtClean="0"/>
          </a:p>
          <a:p>
            <a:pPr lvl="1"/>
            <a:r>
              <a:rPr lang="en-US" altLang="ko-KR" dirty="0" smtClean="0"/>
              <a:t>Move</a:t>
            </a:r>
            <a:r>
              <a:rPr lang="en-US" altLang="ko-KR" dirty="0"/>
              <a:t>: </a:t>
            </a:r>
            <a:r>
              <a:rPr lang="en-US" altLang="ko-KR" dirty="0" smtClean="0"/>
              <a:t>Sun Bo</a:t>
            </a:r>
            <a:r>
              <a:rPr lang="en-US" altLang="ko-KR" dirty="0" smtClean="0"/>
              <a:t>	Second</a:t>
            </a:r>
            <a:r>
              <a:rPr lang="en-US" altLang="ko-KR" dirty="0" smtClean="0"/>
              <a:t>: Eugene </a:t>
            </a:r>
            <a:endParaRPr lang="ko-KR" altLang="ko-KR" dirty="0"/>
          </a:p>
          <a:p>
            <a:pPr lvl="1"/>
            <a:r>
              <a:rPr lang="en-US" altLang="ko-KR" dirty="0" smtClean="0"/>
              <a:t>Discussions</a:t>
            </a:r>
            <a:r>
              <a:rPr lang="en-US" altLang="ko-KR" dirty="0" smtClean="0"/>
              <a:t>: None</a:t>
            </a:r>
            <a:endParaRPr lang="ko-KR" altLang="ko-KR" dirty="0"/>
          </a:p>
          <a:p>
            <a:pPr lvl="1"/>
            <a:r>
              <a:rPr lang="en-US" altLang="ko-KR" dirty="0"/>
              <a:t>Yes : </a:t>
            </a:r>
            <a:r>
              <a:rPr lang="en-US" altLang="ko-KR" dirty="0" smtClean="0"/>
              <a:t>No</a:t>
            </a:r>
            <a:r>
              <a:rPr lang="en-US" altLang="ko-KR" dirty="0"/>
              <a:t>: </a:t>
            </a:r>
            <a:r>
              <a:rPr lang="en-US" altLang="ko-KR" dirty="0" smtClean="0"/>
              <a:t>Abstain</a:t>
            </a:r>
            <a:r>
              <a:rPr lang="en-US" altLang="ko-KR" dirty="0"/>
              <a:t>: 	</a:t>
            </a:r>
            <a:endParaRPr lang="ko-KR" altLang="ko-KR" dirty="0"/>
          </a:p>
          <a:p>
            <a:pPr lvl="1"/>
            <a:r>
              <a:rPr lang="en-US" altLang="ko-KR" dirty="0"/>
              <a:t>Motion passed u</a:t>
            </a:r>
            <a:r>
              <a:rPr lang="en-GB" altLang="ko-KR" dirty="0" err="1"/>
              <a:t>nanimously</a:t>
            </a:r>
            <a:endParaRPr lang="ko-KR" altLang="en-US" dirty="0"/>
          </a:p>
          <a:p>
            <a:pPr lvl="1"/>
            <a:endParaRPr lang="en-US" altLang="ko-KR" dirty="0"/>
          </a:p>
          <a:p>
            <a:pPr lvl="1"/>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27</a:t>
            </a:fld>
            <a:endParaRPr lang="en-US"/>
          </a:p>
        </p:txBody>
      </p:sp>
      <p:sp>
        <p:nvSpPr>
          <p:cNvPr id="7" name="Date Placeholder 3"/>
          <p:cNvSpPr>
            <a:spLocks noGrp="1"/>
          </p:cNvSpPr>
          <p:nvPr>
            <p:ph type="dt" sz="half" idx="10"/>
          </p:nvPr>
        </p:nvSpPr>
        <p:spPr>
          <a:xfrm>
            <a:off x="696913" y="332601"/>
            <a:ext cx="968214" cy="276999"/>
          </a:xfrm>
        </p:spPr>
        <p:txBody>
          <a:bodyPr/>
          <a:lstStyle/>
          <a:p>
            <a:r>
              <a:rPr lang="en-US" altLang="ko-KR" dirty="0" smtClean="0"/>
              <a:t>May 2014</a:t>
            </a:r>
          </a:p>
        </p:txBody>
      </p:sp>
    </p:spTree>
    <p:extLst>
      <p:ext uri="{BB962C8B-B14F-4D97-AF65-F5344CB8AC3E}">
        <p14:creationId xmlns:p14="http://schemas.microsoft.com/office/powerpoint/2010/main" val="30734607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5</a:t>
            </a:r>
            <a:endParaRPr lang="ko-KR" altLang="en-US" dirty="0"/>
          </a:p>
        </p:txBody>
      </p:sp>
      <p:sp>
        <p:nvSpPr>
          <p:cNvPr id="3" name="내용 개체 틀 2"/>
          <p:cNvSpPr>
            <a:spLocks noGrp="1"/>
          </p:cNvSpPr>
          <p:nvPr>
            <p:ph idx="1"/>
          </p:nvPr>
        </p:nvSpPr>
        <p:spPr/>
        <p:txBody>
          <a:bodyPr/>
          <a:lstStyle/>
          <a:p>
            <a:r>
              <a:rPr lang="en-US" altLang="ko-KR" dirty="0" smtClean="0"/>
              <a:t>Move </a:t>
            </a:r>
            <a:r>
              <a:rPr lang="en-US" altLang="ko-KR" dirty="0"/>
              <a:t>to adopt the Comment Resolutions in </a:t>
            </a:r>
            <a:r>
              <a:rPr lang="en-US" altLang="ko-KR" dirty="0" smtClean="0"/>
              <a:t>11-14/0691r0 </a:t>
            </a:r>
            <a:r>
              <a:rPr lang="en-US" altLang="ko-KR" dirty="0"/>
              <a:t>with the following </a:t>
            </a:r>
            <a:r>
              <a:rPr lang="en-US" altLang="ko-KR" dirty="0" smtClean="0"/>
              <a:t>tab:</a:t>
            </a:r>
          </a:p>
          <a:p>
            <a:pPr lvl="1"/>
            <a:r>
              <a:rPr lang="en-US" altLang="ko-KR" dirty="0"/>
              <a:t>May 2014 F2F </a:t>
            </a:r>
            <a:r>
              <a:rPr lang="en-US" altLang="ko-KR" dirty="0" smtClean="0"/>
              <a:t>Resolution</a:t>
            </a:r>
          </a:p>
          <a:p>
            <a:pPr lvl="1"/>
            <a:endParaRPr lang="en-US" altLang="ko-KR" b="1" dirty="0" smtClean="0"/>
          </a:p>
          <a:p>
            <a:pPr lvl="1"/>
            <a:r>
              <a:rPr lang="en-US" altLang="ko-KR" dirty="0"/>
              <a:t>Move: </a:t>
            </a:r>
            <a:r>
              <a:rPr lang="en-US" altLang="ko-KR" dirty="0"/>
              <a:t>Bin </a:t>
            </a:r>
            <a:r>
              <a:rPr lang="en-US" altLang="ko-KR" dirty="0" smtClean="0"/>
              <a:t>	Second</a:t>
            </a:r>
            <a:r>
              <a:rPr lang="en-US" altLang="ko-KR" dirty="0" smtClean="0"/>
              <a:t>: Zander</a:t>
            </a:r>
            <a:endParaRPr lang="ko-KR" altLang="ko-KR" dirty="0"/>
          </a:p>
          <a:p>
            <a:pPr lvl="1"/>
            <a:r>
              <a:rPr lang="en-US" altLang="ko-KR" dirty="0"/>
              <a:t>Discussions</a:t>
            </a:r>
            <a:r>
              <a:rPr lang="en-US" altLang="ko-KR" dirty="0" smtClean="0"/>
              <a:t>: None</a:t>
            </a:r>
            <a:endParaRPr lang="ko-KR" altLang="ko-KR" dirty="0"/>
          </a:p>
          <a:p>
            <a:pPr lvl="1"/>
            <a:r>
              <a:rPr lang="en-US" altLang="ko-KR" dirty="0"/>
              <a:t>Yes : </a:t>
            </a:r>
            <a:r>
              <a:rPr lang="en-US" altLang="ko-KR" dirty="0" smtClean="0"/>
              <a:t>No</a:t>
            </a:r>
            <a:r>
              <a:rPr lang="en-US" altLang="ko-KR" dirty="0"/>
              <a:t>: </a:t>
            </a:r>
            <a:r>
              <a:rPr lang="en-US" altLang="ko-KR" dirty="0" smtClean="0"/>
              <a:t>Abstain</a:t>
            </a:r>
            <a:r>
              <a:rPr lang="en-US" altLang="ko-KR" dirty="0"/>
              <a:t>: 	</a:t>
            </a:r>
            <a:endParaRPr lang="ko-KR" altLang="ko-KR" dirty="0"/>
          </a:p>
          <a:p>
            <a:pPr lvl="1"/>
            <a:r>
              <a:rPr lang="en-US" altLang="ko-KR" dirty="0"/>
              <a:t>Motion passed u</a:t>
            </a:r>
            <a:r>
              <a:rPr lang="en-GB" altLang="ko-KR" dirty="0" err="1"/>
              <a:t>nanimously</a:t>
            </a:r>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28</a:t>
            </a:fld>
            <a:endParaRPr lang="en-US"/>
          </a:p>
        </p:txBody>
      </p:sp>
      <p:sp>
        <p:nvSpPr>
          <p:cNvPr id="7" name="Date Placeholder 3"/>
          <p:cNvSpPr>
            <a:spLocks noGrp="1"/>
          </p:cNvSpPr>
          <p:nvPr>
            <p:ph type="dt" sz="half" idx="10"/>
          </p:nvPr>
        </p:nvSpPr>
        <p:spPr>
          <a:xfrm>
            <a:off x="696913" y="332601"/>
            <a:ext cx="968214" cy="276999"/>
          </a:xfrm>
        </p:spPr>
        <p:txBody>
          <a:bodyPr/>
          <a:lstStyle/>
          <a:p>
            <a:r>
              <a:rPr lang="en-US" altLang="ko-KR" dirty="0" smtClean="0"/>
              <a:t>May 2014</a:t>
            </a:r>
          </a:p>
        </p:txBody>
      </p:sp>
    </p:spTree>
    <p:extLst>
      <p:ext uri="{BB962C8B-B14F-4D97-AF65-F5344CB8AC3E}">
        <p14:creationId xmlns:p14="http://schemas.microsoft.com/office/powerpoint/2010/main" val="162355823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6</a:t>
            </a:r>
            <a:endParaRPr lang="ko-KR" altLang="en-US" dirty="0"/>
          </a:p>
        </p:txBody>
      </p:sp>
      <p:sp>
        <p:nvSpPr>
          <p:cNvPr id="3" name="내용 개체 틀 2"/>
          <p:cNvSpPr>
            <a:spLocks noGrp="1"/>
          </p:cNvSpPr>
          <p:nvPr>
            <p:ph idx="1"/>
          </p:nvPr>
        </p:nvSpPr>
        <p:spPr/>
        <p:txBody>
          <a:bodyPr/>
          <a:lstStyle/>
          <a:p>
            <a:r>
              <a:rPr lang="en-US" altLang="ko-KR" dirty="0"/>
              <a:t>Move to adopt the proposed changes as shown in 11-14/0589r0 into the </a:t>
            </a:r>
            <a:r>
              <a:rPr lang="en-US" altLang="ko-KR" dirty="0" err="1"/>
              <a:t>TGah</a:t>
            </a:r>
            <a:r>
              <a:rPr lang="en-US" altLang="ko-KR" dirty="0"/>
              <a:t> draft</a:t>
            </a:r>
          </a:p>
          <a:p>
            <a:pPr lvl="1"/>
            <a:endParaRPr lang="en-US" altLang="ko-KR" b="1" dirty="0" smtClean="0"/>
          </a:p>
          <a:p>
            <a:pPr lvl="1"/>
            <a:r>
              <a:rPr lang="en-US" altLang="ko-KR" dirty="0"/>
              <a:t>Move</a:t>
            </a:r>
            <a:r>
              <a:rPr lang="en-US" altLang="ko-KR" dirty="0"/>
              <a:t>: Alfred </a:t>
            </a:r>
            <a:r>
              <a:rPr lang="en-US" altLang="ko-KR" dirty="0" smtClean="0"/>
              <a:t>	Second</a:t>
            </a:r>
            <a:r>
              <a:rPr lang="en-US" altLang="ko-KR" dirty="0"/>
              <a:t>: </a:t>
            </a:r>
            <a:r>
              <a:rPr lang="en-US" altLang="ko-KR" dirty="0" err="1"/>
              <a:t>Chittabrata</a:t>
            </a:r>
            <a:r>
              <a:rPr lang="en-US" altLang="ko-KR" dirty="0"/>
              <a:t> </a:t>
            </a:r>
            <a:endParaRPr lang="en-US" altLang="ko-KR" dirty="0" smtClean="0"/>
          </a:p>
          <a:p>
            <a:pPr lvl="1"/>
            <a:r>
              <a:rPr lang="en-US" altLang="ko-KR" dirty="0" smtClean="0"/>
              <a:t>Discussions</a:t>
            </a:r>
            <a:r>
              <a:rPr lang="en-US" altLang="ko-KR" dirty="0" smtClean="0"/>
              <a:t>: None</a:t>
            </a:r>
            <a:endParaRPr lang="ko-KR" altLang="ko-KR" dirty="0"/>
          </a:p>
          <a:p>
            <a:pPr lvl="1"/>
            <a:r>
              <a:rPr lang="en-US" altLang="ko-KR" dirty="0"/>
              <a:t>Yes : </a:t>
            </a:r>
            <a:r>
              <a:rPr lang="en-US" altLang="ko-KR" dirty="0" smtClean="0"/>
              <a:t>No</a:t>
            </a:r>
            <a:r>
              <a:rPr lang="en-US" altLang="ko-KR" dirty="0"/>
              <a:t>: </a:t>
            </a:r>
            <a:r>
              <a:rPr lang="en-US" altLang="ko-KR" dirty="0" smtClean="0"/>
              <a:t>Abstain</a:t>
            </a:r>
            <a:r>
              <a:rPr lang="en-US" altLang="ko-KR" dirty="0"/>
              <a:t>: 	</a:t>
            </a:r>
            <a:endParaRPr lang="ko-KR" altLang="ko-KR" dirty="0"/>
          </a:p>
          <a:p>
            <a:pPr lvl="1"/>
            <a:r>
              <a:rPr lang="en-US" altLang="ko-KR" dirty="0"/>
              <a:t>Motion passed u</a:t>
            </a:r>
            <a:r>
              <a:rPr lang="en-GB" altLang="ko-KR" dirty="0" err="1"/>
              <a:t>nanimously</a:t>
            </a:r>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29</a:t>
            </a:fld>
            <a:endParaRPr lang="en-US"/>
          </a:p>
        </p:txBody>
      </p:sp>
      <p:sp>
        <p:nvSpPr>
          <p:cNvPr id="7" name="Date Placeholder 3"/>
          <p:cNvSpPr>
            <a:spLocks noGrp="1"/>
          </p:cNvSpPr>
          <p:nvPr>
            <p:ph type="dt" sz="half" idx="10"/>
          </p:nvPr>
        </p:nvSpPr>
        <p:spPr>
          <a:xfrm>
            <a:off x="696913" y="332601"/>
            <a:ext cx="968214" cy="276999"/>
          </a:xfrm>
        </p:spPr>
        <p:txBody>
          <a:bodyPr/>
          <a:lstStyle/>
          <a:p>
            <a:r>
              <a:rPr lang="en-US" altLang="ko-KR" dirty="0" smtClean="0"/>
              <a:t>May 2014</a:t>
            </a:r>
          </a:p>
        </p:txBody>
      </p:sp>
    </p:spTree>
    <p:extLst>
      <p:ext uri="{BB962C8B-B14F-4D97-AF65-F5344CB8AC3E}">
        <p14:creationId xmlns:p14="http://schemas.microsoft.com/office/powerpoint/2010/main" val="163373057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t>IEEE 802.11ah Agenda</a:t>
            </a:r>
          </a:p>
        </p:txBody>
      </p:sp>
      <p:sp>
        <p:nvSpPr>
          <p:cNvPr id="15363" name="Content Placeholder 2"/>
          <p:cNvSpPr>
            <a:spLocks noGrp="1"/>
          </p:cNvSpPr>
          <p:nvPr>
            <p:ph idx="1"/>
          </p:nvPr>
        </p:nvSpPr>
        <p:spPr>
          <a:xfrm>
            <a:off x="685800" y="1447800"/>
            <a:ext cx="7772400" cy="4800600"/>
          </a:xfrm>
        </p:spPr>
        <p:txBody>
          <a:bodyPr/>
          <a:lstStyle/>
          <a:p>
            <a:pPr marL="609600" indent="-609600"/>
            <a:r>
              <a:rPr lang="en-US" altLang="ko-KR" dirty="0" smtClean="0"/>
              <a:t>Address </a:t>
            </a:r>
            <a:r>
              <a:rPr lang="en-US" altLang="ko-KR" dirty="0"/>
              <a:t>Letter Ballot comments</a:t>
            </a:r>
          </a:p>
          <a:p>
            <a:pPr marL="609600" indent="-609600"/>
            <a:r>
              <a:rPr lang="en-US" altLang="ko-KR" dirty="0"/>
              <a:t>Motion for draft </a:t>
            </a:r>
            <a:r>
              <a:rPr lang="en-US" altLang="ko-KR" dirty="0" smtClean="0"/>
              <a:t>text</a:t>
            </a:r>
          </a:p>
          <a:p>
            <a:pPr marL="609600" indent="-609600"/>
            <a:r>
              <a:rPr lang="en-US" altLang="ko-KR" dirty="0" err="1" smtClean="0"/>
              <a:t>TGah</a:t>
            </a:r>
            <a:r>
              <a:rPr lang="en-US" altLang="ko-KR" dirty="0" smtClean="0"/>
              <a:t> PAR Extension</a:t>
            </a:r>
          </a:p>
          <a:p>
            <a:pPr marL="1009650" lvl="1" indent="-609600"/>
            <a:r>
              <a:rPr lang="en-US" altLang="ko-KR" dirty="0" err="1" smtClean="0"/>
              <a:t>TGah</a:t>
            </a:r>
            <a:r>
              <a:rPr lang="en-US" altLang="ko-KR" dirty="0" smtClean="0"/>
              <a:t> PAR </a:t>
            </a:r>
            <a:r>
              <a:rPr lang="en-US" altLang="ko-KR" dirty="0" err="1" smtClean="0"/>
              <a:t>Extention</a:t>
            </a:r>
            <a:r>
              <a:rPr lang="en-US" altLang="ko-KR" dirty="0" smtClean="0"/>
              <a:t> (11-14/590r1)</a:t>
            </a:r>
          </a:p>
          <a:p>
            <a:pPr marL="1009650" lvl="1" indent="-609600"/>
            <a:r>
              <a:rPr lang="en-US" altLang="ko-KR" dirty="0" err="1" smtClean="0"/>
              <a:t>TGah</a:t>
            </a:r>
            <a:r>
              <a:rPr lang="en-US" altLang="ko-KR" dirty="0" smtClean="0"/>
              <a:t> Revised CSD (11-14/591r0)</a:t>
            </a:r>
            <a:endParaRPr lang="en-US" altLang="ko-KR" dirty="0"/>
          </a:p>
          <a:p>
            <a:pPr marL="609600" indent="-609600"/>
            <a:r>
              <a:rPr lang="en-US" altLang="ko-KR" dirty="0"/>
              <a:t>Conference call plan</a:t>
            </a:r>
          </a:p>
          <a:p>
            <a:pPr marL="609600" indent="-609600"/>
            <a:r>
              <a:rPr lang="en-US" altLang="ko-KR" dirty="0"/>
              <a:t>Timeline review</a:t>
            </a:r>
          </a:p>
          <a:p>
            <a:pPr marL="1009650" lvl="1" indent="-609600"/>
            <a:endParaRPr lang="en-US" dirty="0" smtClean="0"/>
          </a:p>
        </p:txBody>
      </p:sp>
      <p:sp>
        <p:nvSpPr>
          <p:cNvPr id="15364" name="Date Placeholder 3"/>
          <p:cNvSpPr>
            <a:spLocks noGrp="1"/>
          </p:cNvSpPr>
          <p:nvPr>
            <p:ph type="dt" sz="quarter" idx="10"/>
          </p:nvPr>
        </p:nvSpPr>
        <p:spPr>
          <a:xfrm>
            <a:off x="696913" y="332601"/>
            <a:ext cx="968214" cy="276999"/>
          </a:xfrm>
          <a:noFill/>
        </p:spPr>
        <p:txBody>
          <a:bodyPr/>
          <a:lstStyle/>
          <a:p>
            <a:r>
              <a:rPr lang="en-US" altLang="ko-KR" dirty="0" smtClean="0"/>
              <a:t>May 2014</a:t>
            </a:r>
          </a:p>
        </p:txBody>
      </p:sp>
      <p:sp>
        <p:nvSpPr>
          <p:cNvPr id="15366" name="Slide Number Placeholder 5"/>
          <p:cNvSpPr>
            <a:spLocks noGrp="1"/>
          </p:cNvSpPr>
          <p:nvPr>
            <p:ph type="sldNum" sz="quarter" idx="12"/>
          </p:nvPr>
        </p:nvSpPr>
        <p:spPr>
          <a:noFill/>
        </p:spPr>
        <p:txBody>
          <a:bodyPr/>
          <a:lstStyle/>
          <a:p>
            <a:r>
              <a:rPr lang="en-US" smtClean="0"/>
              <a:t>Slide </a:t>
            </a:r>
            <a:fld id="{38F0476F-A4BB-476C-A2BA-863251181211}" type="slidenum">
              <a:rPr lang="en-US" smtClean="0"/>
              <a:pPr/>
              <a:t>3</a:t>
            </a:fld>
            <a:endParaRPr lang="en-US" smtClean="0"/>
          </a:p>
        </p:txBody>
      </p:sp>
      <p:sp>
        <p:nvSpPr>
          <p:cNvPr id="8"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Tree>
    <p:extLst>
      <p:ext uri="{BB962C8B-B14F-4D97-AF65-F5344CB8AC3E}">
        <p14:creationId xmlns:p14="http://schemas.microsoft.com/office/powerpoint/2010/main" val="428309351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7</a:t>
            </a:r>
            <a:endParaRPr lang="ko-KR" altLang="en-US" dirty="0"/>
          </a:p>
        </p:txBody>
      </p:sp>
      <p:sp>
        <p:nvSpPr>
          <p:cNvPr id="3" name="내용 개체 틀 2"/>
          <p:cNvSpPr>
            <a:spLocks noGrp="1"/>
          </p:cNvSpPr>
          <p:nvPr>
            <p:ph idx="1"/>
          </p:nvPr>
        </p:nvSpPr>
        <p:spPr/>
        <p:txBody>
          <a:bodyPr/>
          <a:lstStyle/>
          <a:p>
            <a:r>
              <a:rPr lang="en-US" altLang="ko-KR" dirty="0"/>
              <a:t>Move to adopt the proposed changes as shown in </a:t>
            </a:r>
            <a:r>
              <a:rPr lang="en-US" altLang="ko-KR" dirty="0" smtClean="0"/>
              <a:t>11-14/0680r1 </a:t>
            </a:r>
            <a:r>
              <a:rPr lang="en-US" altLang="ko-KR" dirty="0"/>
              <a:t>into the </a:t>
            </a:r>
            <a:r>
              <a:rPr lang="en-US" altLang="ko-KR" dirty="0" err="1"/>
              <a:t>TGah</a:t>
            </a:r>
            <a:r>
              <a:rPr lang="en-US" altLang="ko-KR" dirty="0"/>
              <a:t> draft</a:t>
            </a:r>
          </a:p>
          <a:p>
            <a:pPr lvl="1"/>
            <a:endParaRPr lang="en-US" altLang="ko-KR" b="1" dirty="0" smtClean="0"/>
          </a:p>
          <a:p>
            <a:pPr lvl="1"/>
            <a:r>
              <a:rPr lang="en-US" altLang="ko-KR" dirty="0"/>
              <a:t>Move: </a:t>
            </a:r>
            <a:r>
              <a:rPr lang="en-US" altLang="ko-KR" dirty="0" err="1"/>
              <a:t>Chittabrata</a:t>
            </a:r>
            <a:r>
              <a:rPr lang="en-US" altLang="ko-KR" dirty="0" smtClean="0"/>
              <a:t> </a:t>
            </a:r>
            <a:r>
              <a:rPr lang="en-US" altLang="ko-KR" dirty="0" smtClean="0"/>
              <a:t>	Second</a:t>
            </a:r>
            <a:r>
              <a:rPr lang="en-US" altLang="ko-KR" dirty="0"/>
              <a:t>: Alfred</a:t>
            </a:r>
            <a:endParaRPr lang="ko-KR" altLang="ko-KR" dirty="0"/>
          </a:p>
          <a:p>
            <a:pPr lvl="1"/>
            <a:r>
              <a:rPr lang="en-US" altLang="ko-KR" dirty="0" smtClean="0"/>
              <a:t>Discussions: None</a:t>
            </a:r>
            <a:endParaRPr lang="ko-KR" altLang="ko-KR" dirty="0"/>
          </a:p>
          <a:p>
            <a:pPr lvl="1"/>
            <a:r>
              <a:rPr lang="en-US" altLang="ko-KR" dirty="0"/>
              <a:t>Yes : </a:t>
            </a:r>
            <a:r>
              <a:rPr lang="en-US" altLang="ko-KR" dirty="0" smtClean="0"/>
              <a:t>No</a:t>
            </a:r>
            <a:r>
              <a:rPr lang="en-US" altLang="ko-KR" dirty="0"/>
              <a:t>: </a:t>
            </a:r>
            <a:r>
              <a:rPr lang="en-US" altLang="ko-KR" dirty="0" smtClean="0"/>
              <a:t>Abstain</a:t>
            </a:r>
            <a:r>
              <a:rPr lang="en-US" altLang="ko-KR" dirty="0"/>
              <a:t>: 	</a:t>
            </a:r>
            <a:endParaRPr lang="ko-KR" altLang="ko-KR" dirty="0"/>
          </a:p>
          <a:p>
            <a:pPr lvl="1"/>
            <a:r>
              <a:rPr lang="en-US" altLang="ko-KR" dirty="0"/>
              <a:t>Motion passed u</a:t>
            </a:r>
            <a:r>
              <a:rPr lang="en-GB" altLang="ko-KR" dirty="0" err="1"/>
              <a:t>nanimously</a:t>
            </a:r>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30</a:t>
            </a:fld>
            <a:endParaRPr lang="en-US"/>
          </a:p>
        </p:txBody>
      </p:sp>
      <p:sp>
        <p:nvSpPr>
          <p:cNvPr id="7" name="Date Placeholder 3"/>
          <p:cNvSpPr>
            <a:spLocks noGrp="1"/>
          </p:cNvSpPr>
          <p:nvPr>
            <p:ph type="dt" sz="half" idx="10"/>
          </p:nvPr>
        </p:nvSpPr>
        <p:spPr>
          <a:xfrm>
            <a:off x="696913" y="332601"/>
            <a:ext cx="968214" cy="276999"/>
          </a:xfrm>
        </p:spPr>
        <p:txBody>
          <a:bodyPr/>
          <a:lstStyle/>
          <a:p>
            <a:r>
              <a:rPr lang="en-US" altLang="ko-KR" dirty="0" smtClean="0"/>
              <a:t>May 2014</a:t>
            </a:r>
          </a:p>
        </p:txBody>
      </p:sp>
    </p:spTree>
    <p:extLst>
      <p:ext uri="{BB962C8B-B14F-4D97-AF65-F5344CB8AC3E}">
        <p14:creationId xmlns:p14="http://schemas.microsoft.com/office/powerpoint/2010/main" val="266706674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solidFill>
                  <a:schemeClr val="bg2"/>
                </a:solidFill>
              </a:rPr>
              <a:t>Motion </a:t>
            </a:r>
            <a:r>
              <a:rPr lang="en-US" altLang="ko-KR" dirty="0" smtClean="0">
                <a:solidFill>
                  <a:schemeClr val="bg2"/>
                </a:solidFill>
              </a:rPr>
              <a:t>8</a:t>
            </a:r>
            <a:endParaRPr lang="ko-KR" altLang="en-US" dirty="0">
              <a:solidFill>
                <a:schemeClr val="bg2"/>
              </a:solidFill>
            </a:endParaRPr>
          </a:p>
        </p:txBody>
      </p:sp>
      <p:sp>
        <p:nvSpPr>
          <p:cNvPr id="3" name="내용 개체 틀 2"/>
          <p:cNvSpPr>
            <a:spLocks noGrp="1"/>
          </p:cNvSpPr>
          <p:nvPr>
            <p:ph idx="1"/>
          </p:nvPr>
        </p:nvSpPr>
        <p:spPr/>
        <p:txBody>
          <a:bodyPr/>
          <a:lstStyle/>
          <a:p>
            <a:r>
              <a:rPr lang="en-US" altLang="ko-KR" dirty="0">
                <a:solidFill>
                  <a:schemeClr val="bg2"/>
                </a:solidFill>
              </a:rPr>
              <a:t>Move to adopt the proposed changes excluding the comment resolution </a:t>
            </a:r>
            <a:r>
              <a:rPr lang="en-US" altLang="ko-KR" dirty="0" smtClean="0">
                <a:solidFill>
                  <a:schemeClr val="bg2"/>
                </a:solidFill>
              </a:rPr>
              <a:t>as </a:t>
            </a:r>
            <a:r>
              <a:rPr lang="en-US" altLang="ko-KR" dirty="0">
                <a:solidFill>
                  <a:schemeClr val="bg2"/>
                </a:solidFill>
              </a:rPr>
              <a:t>shown in </a:t>
            </a:r>
            <a:r>
              <a:rPr lang="en-US" altLang="ko-KR" dirty="0" smtClean="0">
                <a:solidFill>
                  <a:schemeClr val="bg2"/>
                </a:solidFill>
              </a:rPr>
              <a:t>11-14/0428r5 into </a:t>
            </a:r>
            <a:r>
              <a:rPr lang="en-US" altLang="ko-KR" dirty="0">
                <a:solidFill>
                  <a:schemeClr val="bg2"/>
                </a:solidFill>
              </a:rPr>
              <a:t>the </a:t>
            </a:r>
            <a:r>
              <a:rPr lang="en-US" altLang="ko-KR" dirty="0" err="1">
                <a:solidFill>
                  <a:schemeClr val="bg2"/>
                </a:solidFill>
              </a:rPr>
              <a:t>TGah</a:t>
            </a:r>
            <a:r>
              <a:rPr lang="en-US" altLang="ko-KR" dirty="0">
                <a:solidFill>
                  <a:schemeClr val="bg2"/>
                </a:solidFill>
              </a:rPr>
              <a:t> draft</a:t>
            </a:r>
          </a:p>
          <a:p>
            <a:pPr lvl="1"/>
            <a:endParaRPr lang="en-US" altLang="ko-KR" b="1" dirty="0" smtClean="0">
              <a:solidFill>
                <a:schemeClr val="bg2"/>
              </a:solidFill>
            </a:endParaRPr>
          </a:p>
          <a:p>
            <a:pPr lvl="1"/>
            <a:r>
              <a:rPr lang="en-US" altLang="ko-KR" dirty="0">
                <a:solidFill>
                  <a:schemeClr val="bg2"/>
                </a:solidFill>
              </a:rPr>
              <a:t>Move</a:t>
            </a:r>
            <a:r>
              <a:rPr lang="en-US" altLang="ko-KR" dirty="0" smtClean="0">
                <a:solidFill>
                  <a:schemeClr val="bg2"/>
                </a:solidFill>
              </a:rPr>
              <a:t>: </a:t>
            </a:r>
            <a:r>
              <a:rPr lang="en-US" altLang="ko-KR" dirty="0" smtClean="0">
                <a:solidFill>
                  <a:schemeClr val="bg2"/>
                </a:solidFill>
              </a:rPr>
              <a:t>	Second</a:t>
            </a:r>
            <a:r>
              <a:rPr lang="en-US" altLang="ko-KR" dirty="0" smtClean="0">
                <a:solidFill>
                  <a:schemeClr val="bg2"/>
                </a:solidFill>
              </a:rPr>
              <a:t>:</a:t>
            </a:r>
            <a:endParaRPr lang="ko-KR" altLang="ko-KR" dirty="0">
              <a:solidFill>
                <a:schemeClr val="bg2"/>
              </a:solidFill>
            </a:endParaRPr>
          </a:p>
          <a:p>
            <a:pPr lvl="1"/>
            <a:r>
              <a:rPr lang="en-US" altLang="ko-KR" dirty="0">
                <a:solidFill>
                  <a:schemeClr val="bg2"/>
                </a:solidFill>
              </a:rPr>
              <a:t>Discussions</a:t>
            </a:r>
            <a:r>
              <a:rPr lang="en-US" altLang="ko-KR" dirty="0" smtClean="0">
                <a:solidFill>
                  <a:schemeClr val="bg2"/>
                </a:solidFill>
              </a:rPr>
              <a:t>:</a:t>
            </a:r>
            <a:endParaRPr lang="ko-KR" altLang="ko-KR" dirty="0">
              <a:solidFill>
                <a:schemeClr val="bg2"/>
              </a:solidFill>
            </a:endParaRPr>
          </a:p>
          <a:p>
            <a:pPr lvl="1"/>
            <a:r>
              <a:rPr lang="en-US" altLang="ko-KR" dirty="0">
                <a:solidFill>
                  <a:schemeClr val="bg2"/>
                </a:solidFill>
              </a:rPr>
              <a:t>Yes : </a:t>
            </a:r>
            <a:r>
              <a:rPr lang="en-US" altLang="ko-KR" dirty="0" smtClean="0">
                <a:solidFill>
                  <a:schemeClr val="bg2"/>
                </a:solidFill>
              </a:rPr>
              <a:t>No</a:t>
            </a:r>
            <a:r>
              <a:rPr lang="en-US" altLang="ko-KR" dirty="0">
                <a:solidFill>
                  <a:schemeClr val="bg2"/>
                </a:solidFill>
              </a:rPr>
              <a:t>: </a:t>
            </a:r>
            <a:r>
              <a:rPr lang="en-US" altLang="ko-KR" dirty="0" smtClean="0">
                <a:solidFill>
                  <a:schemeClr val="bg2"/>
                </a:solidFill>
              </a:rPr>
              <a:t>Abstain</a:t>
            </a:r>
            <a:r>
              <a:rPr lang="en-US" altLang="ko-KR" dirty="0">
                <a:solidFill>
                  <a:schemeClr val="bg2"/>
                </a:solidFill>
              </a:rPr>
              <a:t>: 	</a:t>
            </a:r>
            <a:endParaRPr lang="ko-KR" altLang="ko-KR" dirty="0">
              <a:solidFill>
                <a:schemeClr val="bg2"/>
              </a:solidFill>
            </a:endParaRPr>
          </a:p>
          <a:p>
            <a:pPr lvl="1"/>
            <a:r>
              <a:rPr lang="en-US" altLang="ko-KR" dirty="0" smtClean="0">
                <a:solidFill>
                  <a:schemeClr val="bg2"/>
                </a:solidFill>
              </a:rPr>
              <a:t>Motion</a:t>
            </a:r>
            <a:endParaRPr lang="en-US" altLang="ko-KR" dirty="0">
              <a:solidFill>
                <a:schemeClr val="bg2"/>
              </a:solidFill>
            </a:endParaRPr>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31</a:t>
            </a:fld>
            <a:endParaRPr lang="en-US"/>
          </a:p>
        </p:txBody>
      </p:sp>
      <p:sp>
        <p:nvSpPr>
          <p:cNvPr id="7" name="Date Placeholder 3"/>
          <p:cNvSpPr>
            <a:spLocks noGrp="1"/>
          </p:cNvSpPr>
          <p:nvPr>
            <p:ph type="dt" sz="half" idx="10"/>
          </p:nvPr>
        </p:nvSpPr>
        <p:spPr>
          <a:xfrm>
            <a:off x="696913" y="332601"/>
            <a:ext cx="968214" cy="276999"/>
          </a:xfrm>
        </p:spPr>
        <p:txBody>
          <a:bodyPr/>
          <a:lstStyle/>
          <a:p>
            <a:r>
              <a:rPr lang="en-US" altLang="ko-KR" dirty="0" smtClean="0"/>
              <a:t>May 2014</a:t>
            </a:r>
          </a:p>
        </p:txBody>
      </p:sp>
    </p:spTree>
    <p:extLst>
      <p:ext uri="{BB962C8B-B14F-4D97-AF65-F5344CB8AC3E}">
        <p14:creationId xmlns:p14="http://schemas.microsoft.com/office/powerpoint/2010/main" val="266706674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a:xfrm>
            <a:off x="696913" y="332601"/>
            <a:ext cx="968214" cy="276999"/>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ko-KR" sz="1800" dirty="0" smtClean="0"/>
              <a:t>May 2014</a:t>
            </a:r>
          </a:p>
        </p:txBody>
      </p:sp>
      <p:sp>
        <p:nvSpPr>
          <p:cNvPr id="14339" name="Footer Placeholder 4"/>
          <p:cNvSpPr>
            <a:spLocks noGrp="1"/>
          </p:cNvSpPr>
          <p:nvPr>
            <p:ph type="ftr" sz="quarter" idx="11"/>
          </p:nvPr>
        </p:nvSpPr>
        <p:spPr>
          <a:xfrm>
            <a:off x="6637313" y="6475413"/>
            <a:ext cx="1906612" cy="184666"/>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ko-KR" dirty="0" smtClean="0"/>
              <a:t>Yongho Seok (LG Electronics)</a:t>
            </a:r>
            <a:endParaRPr lang="en-US" altLang="ko-KR" dirty="0"/>
          </a:p>
        </p:txBody>
      </p:sp>
      <p:sp>
        <p:nvSpPr>
          <p:cNvPr id="14340" name="Slide Number Placeholder 5"/>
          <p:cNvSpPr>
            <a:spLocks noGrp="1"/>
          </p:cNvSpPr>
          <p:nvPr>
            <p:ph type="sldNum" sz="quarter" idx="12"/>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ltLang="ko-KR"/>
              <a:t>Slide </a:t>
            </a:r>
            <a:fld id="{B3235CB7-2FAB-4EE3-927D-3AB5717EB3ED}" type="slidenum">
              <a:rPr lang="en-US" altLang="ko-KR"/>
              <a:pPr/>
              <a:t>32</a:t>
            </a:fld>
            <a:endParaRPr lang="en-US" altLang="ko-KR"/>
          </a:p>
        </p:txBody>
      </p:sp>
      <p:sp>
        <p:nvSpPr>
          <p:cNvPr id="23557" name="Rectangle 2"/>
          <p:cNvSpPr>
            <a:spLocks noGrp="1" noChangeArrowheads="1"/>
          </p:cNvSpPr>
          <p:nvPr>
            <p:ph type="title"/>
          </p:nvPr>
        </p:nvSpPr>
        <p:spPr/>
        <p:txBody>
          <a:bodyPr/>
          <a:lstStyle/>
          <a:p>
            <a:r>
              <a:rPr lang="en-US" altLang="en-US" dirty="0" smtClean="0"/>
              <a:t>Motion </a:t>
            </a:r>
            <a:r>
              <a:rPr lang="en-US" altLang="en-US" dirty="0" smtClean="0"/>
              <a:t>8</a:t>
            </a:r>
            <a:endParaRPr lang="en-US" altLang="en-US" dirty="0" smtClean="0"/>
          </a:p>
        </p:txBody>
      </p:sp>
      <p:sp>
        <p:nvSpPr>
          <p:cNvPr id="23558" name="Rectangle 3"/>
          <p:cNvSpPr>
            <a:spLocks noGrp="1" noChangeArrowheads="1"/>
          </p:cNvSpPr>
          <p:nvPr>
            <p:ph type="body" idx="1"/>
          </p:nvPr>
        </p:nvSpPr>
        <p:spPr>
          <a:xfrm>
            <a:off x="685800" y="1676400"/>
            <a:ext cx="7772400" cy="3810000"/>
          </a:xfrm>
        </p:spPr>
        <p:txBody>
          <a:bodyPr/>
          <a:lstStyle/>
          <a:p>
            <a:r>
              <a:rPr lang="en-US" altLang="en-US" dirty="0" smtClean="0"/>
              <a:t>Having approved comment resolutions </a:t>
            </a:r>
            <a:r>
              <a:rPr lang="en-US" altLang="en-US" dirty="0" smtClean="0"/>
              <a:t>for </a:t>
            </a:r>
            <a:r>
              <a:rPr lang="en-US" altLang="en-US" dirty="0" smtClean="0"/>
              <a:t>all of the comments received from LB200 on P802.11ah D1.0 </a:t>
            </a:r>
          </a:p>
          <a:p>
            <a:r>
              <a:rPr lang="en-US" altLang="en-US" dirty="0" smtClean="0"/>
              <a:t>Instruct the </a:t>
            </a:r>
            <a:r>
              <a:rPr lang="en-US" altLang="en-US" dirty="0" err="1" smtClean="0"/>
              <a:t>TGah</a:t>
            </a:r>
            <a:r>
              <a:rPr lang="en-US" altLang="en-US" dirty="0" smtClean="0"/>
              <a:t> editor to prepare P802.11ah D2.0 </a:t>
            </a:r>
            <a:r>
              <a:rPr lang="en-US" altLang="en-US" dirty="0"/>
              <a:t>from P802.11ah </a:t>
            </a:r>
            <a:r>
              <a:rPr lang="en-US" altLang="en-US" dirty="0" smtClean="0"/>
              <a:t>D1.3 incorporating these resolutions and changes approved by </a:t>
            </a:r>
            <a:r>
              <a:rPr lang="en-US" altLang="en-US" dirty="0" err="1" smtClean="0"/>
              <a:t>TGah</a:t>
            </a:r>
            <a:r>
              <a:rPr lang="en-US" altLang="en-US" dirty="0" smtClean="0"/>
              <a:t> at this session and</a:t>
            </a:r>
          </a:p>
          <a:p>
            <a:r>
              <a:rPr lang="en-US" altLang="en-US" dirty="0" smtClean="0"/>
              <a:t>Approve a 30 day Working Group Technical Letter  Ballot asking the question “Should P802.11ah D2.0 be forwarded to Sponsor Ballot?”  </a:t>
            </a:r>
          </a:p>
          <a:p>
            <a:r>
              <a:rPr lang="en-US" altLang="en-US" dirty="0" smtClean="0"/>
              <a:t>Moved</a:t>
            </a:r>
            <a:r>
              <a:rPr lang="en-US" altLang="en-US" dirty="0" smtClean="0"/>
              <a:t>: </a:t>
            </a:r>
            <a:r>
              <a:rPr lang="en-US" altLang="ko-KR" dirty="0"/>
              <a:t>Alfred </a:t>
            </a:r>
            <a:r>
              <a:rPr lang="en-US" altLang="ko-KR" dirty="0" err="1"/>
              <a:t>Asterjadhi</a:t>
            </a:r>
            <a:r>
              <a:rPr lang="en-US" altLang="ko-KR" dirty="0"/>
              <a:t> </a:t>
            </a:r>
            <a:endParaRPr lang="en-US" altLang="en-US" dirty="0" smtClean="0"/>
          </a:p>
          <a:p>
            <a:r>
              <a:rPr lang="en-US" altLang="en-US" dirty="0" smtClean="0"/>
              <a:t>Seconded</a:t>
            </a:r>
            <a:r>
              <a:rPr lang="en-US" altLang="en-US" dirty="0" smtClean="0"/>
              <a:t>: </a:t>
            </a:r>
            <a:r>
              <a:rPr lang="en-US" altLang="ko-KR" dirty="0" err="1"/>
              <a:t>Chittabrata</a:t>
            </a:r>
            <a:r>
              <a:rPr lang="en-US" altLang="ko-KR" dirty="0"/>
              <a:t> </a:t>
            </a:r>
            <a:r>
              <a:rPr lang="en-US" altLang="ko-KR" dirty="0" err="1"/>
              <a:t>Ghosh</a:t>
            </a:r>
            <a:r>
              <a:rPr lang="en-US" altLang="ko-KR" dirty="0"/>
              <a:t> </a:t>
            </a:r>
            <a:endParaRPr lang="en-US" altLang="ko-KR" dirty="0" smtClean="0"/>
          </a:p>
          <a:p>
            <a:r>
              <a:rPr lang="en-US" altLang="en-US" dirty="0" smtClean="0"/>
              <a:t>Result: Motion passed (21 Y / 0 N / 0 A)</a:t>
            </a:r>
            <a:endParaRPr lang="en-US" altLang="en-US" dirty="0" smtClean="0"/>
          </a:p>
        </p:txBody>
      </p:sp>
    </p:spTree>
    <p:extLst>
      <p:ext uri="{BB962C8B-B14F-4D97-AF65-F5344CB8AC3E}">
        <p14:creationId xmlns:p14="http://schemas.microsoft.com/office/powerpoint/2010/main" val="13894855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내용 개체 틀 2"/>
          <p:cNvSpPr>
            <a:spLocks noGrp="1"/>
          </p:cNvSpPr>
          <p:nvPr>
            <p:ph idx="1"/>
          </p:nvPr>
        </p:nvSpPr>
        <p:spPr>
          <a:xfrm>
            <a:off x="685800" y="1676400"/>
            <a:ext cx="7772400" cy="4114800"/>
          </a:xfrm>
        </p:spPr>
        <p:txBody>
          <a:bodyPr/>
          <a:lstStyle/>
          <a:p>
            <a:r>
              <a:rPr lang="en-GB" altLang="ko-KR" dirty="0"/>
              <a:t>Believing that the PAR contained in the document referenced below meets IEEE-SA guidelines,</a:t>
            </a:r>
            <a:endParaRPr lang="en-CA" altLang="ko-KR" dirty="0"/>
          </a:p>
          <a:p>
            <a:r>
              <a:rPr lang="en-GB" altLang="ko-KR" dirty="0"/>
              <a:t>Request that the PAR contained in </a:t>
            </a:r>
            <a:r>
              <a:rPr lang="en-GB" altLang="ko-KR" dirty="0" smtClean="0"/>
              <a:t>11-14/0590r1 </a:t>
            </a:r>
            <a:r>
              <a:rPr lang="en-GB" altLang="ko-KR" dirty="0"/>
              <a:t>be posted to the IEEE 802 Executive Committee (EC) agenda for WG 802 preview and EC approval to submit to </a:t>
            </a:r>
            <a:r>
              <a:rPr lang="en-GB" altLang="ko-KR" dirty="0" err="1"/>
              <a:t>NesCom</a:t>
            </a:r>
            <a:r>
              <a:rPr lang="en-GB" altLang="ko-KR" dirty="0"/>
              <a:t>.</a:t>
            </a:r>
            <a:endParaRPr lang="en-CA" altLang="ko-KR" dirty="0"/>
          </a:p>
          <a:p>
            <a:r>
              <a:rPr lang="en-GB" altLang="ko-KR" dirty="0"/>
              <a:t> </a:t>
            </a:r>
            <a:endParaRPr lang="en-CA" altLang="ko-KR" dirty="0"/>
          </a:p>
          <a:p>
            <a:r>
              <a:rPr lang="en-GB" altLang="ko-KR" dirty="0"/>
              <a:t>[Moved by &lt;name&gt; on behalf of &lt;group&gt;</a:t>
            </a:r>
            <a:endParaRPr lang="en-CA" altLang="ko-KR" dirty="0"/>
          </a:p>
          <a:p>
            <a:r>
              <a:rPr lang="en-GB" altLang="ko-KR" dirty="0"/>
              <a:t>&lt;group&gt; vote: </a:t>
            </a:r>
            <a:endParaRPr lang="en-CA" altLang="ko-KR" dirty="0"/>
          </a:p>
          <a:p>
            <a:r>
              <a:rPr lang="en-GB" altLang="ko-KR" dirty="0"/>
              <a:t>Moved</a:t>
            </a:r>
            <a:r>
              <a:rPr lang="en-GB" altLang="ko-KR" dirty="0" smtClean="0"/>
              <a:t>: </a:t>
            </a:r>
            <a:r>
              <a:rPr lang="en-GB" altLang="ko-KR" dirty="0" smtClean="0"/>
              <a:t>Alfred, </a:t>
            </a:r>
            <a:r>
              <a:rPr lang="en-GB" altLang="ko-KR" dirty="0" smtClean="0"/>
              <a:t>Seconded: </a:t>
            </a:r>
            <a:r>
              <a:rPr lang="en-GB" altLang="ko-KR" dirty="0" smtClean="0"/>
              <a:t>Zander, </a:t>
            </a:r>
            <a:r>
              <a:rPr lang="en-GB" altLang="ko-KR" dirty="0"/>
              <a:t>Result: </a:t>
            </a:r>
            <a:r>
              <a:rPr lang="en-GB" altLang="ko-KR" dirty="0" smtClean="0"/>
              <a:t>19-0-0</a:t>
            </a:r>
            <a:endParaRPr lang="en-GB" altLang="ko-KR" dirty="0"/>
          </a:p>
          <a:p>
            <a:r>
              <a:rPr lang="en-GB" altLang="ko-KR" dirty="0"/>
              <a:t>Motion passes</a:t>
            </a:r>
          </a:p>
          <a:p>
            <a:endParaRPr lang="en-GB" altLang="ko-KR" dirty="0" smtClean="0"/>
          </a:p>
          <a:p>
            <a:endParaRPr lang="en-GB" altLang="ko-KR" dirty="0"/>
          </a:p>
          <a:p>
            <a:endParaRPr lang="en-GB" altLang="ko-KR" dirty="0" smtClean="0"/>
          </a:p>
        </p:txBody>
      </p:sp>
      <p:sp>
        <p:nvSpPr>
          <p:cNvPr id="4" name="날짜 개체 틀 3"/>
          <p:cNvSpPr>
            <a:spLocks noGrp="1"/>
          </p:cNvSpPr>
          <p:nvPr>
            <p:ph type="dt" sz="half" idx="10"/>
          </p:nvPr>
        </p:nvSpPr>
        <p:spPr>
          <a:xfrm>
            <a:off x="696913" y="332601"/>
            <a:ext cx="968214" cy="276999"/>
          </a:xfrm>
        </p:spPr>
        <p:txBody>
          <a:bodyPr/>
          <a:lstStyle/>
          <a:p>
            <a:pPr>
              <a:defRPr/>
            </a:pPr>
            <a:r>
              <a:rPr lang="en-US" dirty="0" smtClean="0"/>
              <a:t>May 2014</a:t>
            </a:r>
            <a:endParaRPr lang="en-US" dirty="0"/>
          </a:p>
        </p:txBody>
      </p:sp>
      <p:sp>
        <p:nvSpPr>
          <p:cNvPr id="5" name="바닥글 개체 틀 4"/>
          <p:cNvSpPr>
            <a:spLocks noGrp="1"/>
          </p:cNvSpPr>
          <p:nvPr>
            <p:ph type="ftr" sz="quarter" idx="11"/>
          </p:nvPr>
        </p:nvSpPr>
        <p:spPr>
          <a:xfrm>
            <a:off x="6637313" y="6475413"/>
            <a:ext cx="1906612" cy="184666"/>
          </a:xfrm>
        </p:spPr>
        <p:txBody>
          <a:bodyPr/>
          <a:lstStyle/>
          <a:p>
            <a:pPr>
              <a:defRPr/>
            </a:pPr>
            <a:r>
              <a:rPr lang="en-US" dirty="0" err="1" smtClean="0"/>
              <a:t>Yongho</a:t>
            </a:r>
            <a:r>
              <a:rPr lang="en-US" dirty="0" smtClean="0"/>
              <a:t> </a:t>
            </a:r>
            <a:r>
              <a:rPr lang="en-US" dirty="0" err="1" smtClean="0"/>
              <a:t>Seok</a:t>
            </a:r>
            <a:r>
              <a:rPr lang="en-US" dirty="0" smtClean="0"/>
              <a:t> (LG Electronics)</a:t>
            </a:r>
            <a:endParaRPr lang="en-US" dirty="0"/>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33</a:t>
            </a:fld>
            <a:endParaRPr lang="en-US"/>
          </a:p>
        </p:txBody>
      </p:sp>
      <p:sp>
        <p:nvSpPr>
          <p:cNvPr id="7" name="Rectangle 2"/>
          <p:cNvSpPr>
            <a:spLocks noGrp="1" noChangeArrowheads="1"/>
          </p:cNvSpPr>
          <p:nvPr>
            <p:ph type="title"/>
          </p:nvPr>
        </p:nvSpPr>
        <p:spPr>
          <a:xfrm>
            <a:off x="685800" y="685800"/>
            <a:ext cx="7772400" cy="1066800"/>
          </a:xfrm>
        </p:spPr>
        <p:txBody>
          <a:bodyPr/>
          <a:lstStyle/>
          <a:p>
            <a:r>
              <a:rPr lang="en-US" altLang="en-US" dirty="0" smtClean="0"/>
              <a:t>Motion </a:t>
            </a:r>
            <a:r>
              <a:rPr lang="en-US" altLang="en-US" dirty="0" smtClean="0"/>
              <a:t>9 </a:t>
            </a:r>
            <a:r>
              <a:rPr lang="en-US" altLang="en-US" dirty="0" smtClean="0"/>
              <a:t>(</a:t>
            </a:r>
            <a:r>
              <a:rPr lang="en-US" altLang="en-US" dirty="0" err="1" smtClean="0"/>
              <a:t>TGah</a:t>
            </a:r>
            <a:r>
              <a:rPr lang="en-US" altLang="en-US" dirty="0" smtClean="0"/>
              <a:t> </a:t>
            </a:r>
            <a:r>
              <a:rPr lang="en-US" altLang="en-US" dirty="0"/>
              <a:t>PAR </a:t>
            </a:r>
            <a:r>
              <a:rPr lang="en-US" altLang="en-US" dirty="0" smtClean="0"/>
              <a:t>Extension Motion)</a:t>
            </a:r>
          </a:p>
        </p:txBody>
      </p:sp>
    </p:spTree>
    <p:extLst>
      <p:ext uri="{BB962C8B-B14F-4D97-AF65-F5344CB8AC3E}">
        <p14:creationId xmlns:p14="http://schemas.microsoft.com/office/powerpoint/2010/main" val="271008369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내용 개체 틀 2"/>
          <p:cNvSpPr>
            <a:spLocks noGrp="1"/>
          </p:cNvSpPr>
          <p:nvPr>
            <p:ph idx="1"/>
          </p:nvPr>
        </p:nvSpPr>
        <p:spPr>
          <a:xfrm>
            <a:off x="685800" y="1676400"/>
            <a:ext cx="7772400" cy="4114800"/>
          </a:xfrm>
        </p:spPr>
        <p:txBody>
          <a:bodyPr/>
          <a:lstStyle/>
          <a:p>
            <a:r>
              <a:rPr lang="en-GB" altLang="ko-KR" dirty="0"/>
              <a:t>Believing that the criteria for standard development (CSD) contained in the document referenced below meets IEEE 802 guidelines,</a:t>
            </a:r>
            <a:endParaRPr lang="en-CA" altLang="ko-KR" dirty="0"/>
          </a:p>
          <a:p>
            <a:r>
              <a:rPr lang="en-GB" altLang="ko-KR" dirty="0"/>
              <a:t>Request that the CSD contained in </a:t>
            </a:r>
            <a:r>
              <a:rPr lang="en-GB" altLang="ko-KR" dirty="0" smtClean="0"/>
              <a:t>11-14/0591r0 </a:t>
            </a:r>
            <a:r>
              <a:rPr lang="en-GB" altLang="ko-KR" dirty="0"/>
              <a:t>be posted to the IEEE 802 Executive Committee (EC) agenda for WG 802 preview and EC approval.</a:t>
            </a:r>
            <a:endParaRPr lang="en-CA" altLang="ko-KR" dirty="0"/>
          </a:p>
          <a:p>
            <a:r>
              <a:rPr lang="en-GB" altLang="ko-KR" dirty="0"/>
              <a:t> </a:t>
            </a:r>
            <a:endParaRPr lang="en-CA" altLang="ko-KR" dirty="0"/>
          </a:p>
          <a:p>
            <a:r>
              <a:rPr lang="en-GB" altLang="ko-KR" dirty="0"/>
              <a:t>[Moved by &lt;name&gt; on behalf of &lt;group&gt;</a:t>
            </a:r>
            <a:endParaRPr lang="en-CA" altLang="ko-KR" dirty="0"/>
          </a:p>
          <a:p>
            <a:r>
              <a:rPr lang="en-GB" altLang="ko-KR" dirty="0"/>
              <a:t>&lt;group&gt; vote: </a:t>
            </a:r>
            <a:endParaRPr lang="en-CA" altLang="ko-KR" dirty="0"/>
          </a:p>
          <a:p>
            <a:r>
              <a:rPr lang="en-GB" altLang="ko-KR" dirty="0"/>
              <a:t>Moved</a:t>
            </a:r>
            <a:r>
              <a:rPr lang="en-GB" altLang="ko-KR" dirty="0" smtClean="0"/>
              <a:t>: </a:t>
            </a:r>
            <a:r>
              <a:rPr lang="en-GB" altLang="ko-KR" dirty="0" smtClean="0"/>
              <a:t>Eugene, </a:t>
            </a:r>
            <a:r>
              <a:rPr lang="en-GB" altLang="ko-KR" dirty="0" smtClean="0"/>
              <a:t>Seconded: </a:t>
            </a:r>
            <a:r>
              <a:rPr lang="en-GB" altLang="ko-KR" dirty="0" smtClean="0"/>
              <a:t>Sun Bo, </a:t>
            </a:r>
            <a:r>
              <a:rPr lang="en-GB" altLang="ko-KR" dirty="0"/>
              <a:t>Result: </a:t>
            </a:r>
            <a:r>
              <a:rPr lang="en-GB" altLang="ko-KR" dirty="0" smtClean="0"/>
              <a:t>20-0-0</a:t>
            </a:r>
            <a:endParaRPr lang="en-GB" altLang="ko-KR" dirty="0"/>
          </a:p>
          <a:p>
            <a:r>
              <a:rPr lang="en-GB" altLang="ko-KR" dirty="0"/>
              <a:t>Motion </a:t>
            </a:r>
            <a:r>
              <a:rPr lang="en-GB" altLang="ko-KR" dirty="0" smtClean="0"/>
              <a:t>passes</a:t>
            </a:r>
            <a:endParaRPr lang="ko-KR" altLang="en-US" dirty="0"/>
          </a:p>
        </p:txBody>
      </p:sp>
      <p:sp>
        <p:nvSpPr>
          <p:cNvPr id="4" name="날짜 개체 틀 3"/>
          <p:cNvSpPr>
            <a:spLocks noGrp="1"/>
          </p:cNvSpPr>
          <p:nvPr>
            <p:ph type="dt" sz="half" idx="10"/>
          </p:nvPr>
        </p:nvSpPr>
        <p:spPr>
          <a:xfrm>
            <a:off x="696913" y="332601"/>
            <a:ext cx="968214" cy="276999"/>
          </a:xfrm>
        </p:spPr>
        <p:txBody>
          <a:bodyPr/>
          <a:lstStyle/>
          <a:p>
            <a:pPr>
              <a:defRPr/>
            </a:pPr>
            <a:r>
              <a:rPr lang="en-US" dirty="0" smtClean="0"/>
              <a:t>May 2014</a:t>
            </a:r>
            <a:endParaRPr lang="en-US" dirty="0"/>
          </a:p>
        </p:txBody>
      </p:sp>
      <p:sp>
        <p:nvSpPr>
          <p:cNvPr id="5" name="바닥글 개체 틀 4"/>
          <p:cNvSpPr>
            <a:spLocks noGrp="1"/>
          </p:cNvSpPr>
          <p:nvPr>
            <p:ph type="ftr" sz="quarter" idx="11"/>
          </p:nvPr>
        </p:nvSpPr>
        <p:spPr>
          <a:xfrm>
            <a:off x="6637313" y="6475413"/>
            <a:ext cx="1906612" cy="184666"/>
          </a:xfrm>
        </p:spPr>
        <p:txBody>
          <a:bodyPr/>
          <a:lstStyle/>
          <a:p>
            <a:pPr>
              <a:defRPr/>
            </a:pPr>
            <a:r>
              <a:rPr lang="en-US" dirty="0" err="1" smtClean="0"/>
              <a:t>Yongho</a:t>
            </a:r>
            <a:r>
              <a:rPr lang="en-US" dirty="0" smtClean="0"/>
              <a:t> </a:t>
            </a:r>
            <a:r>
              <a:rPr lang="en-US" dirty="0" err="1" smtClean="0"/>
              <a:t>Seok</a:t>
            </a:r>
            <a:r>
              <a:rPr lang="en-US" dirty="0" smtClean="0"/>
              <a:t> (LG Electronics)</a:t>
            </a:r>
            <a:endParaRPr lang="en-US" dirty="0"/>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34</a:t>
            </a:fld>
            <a:endParaRPr lang="en-US"/>
          </a:p>
        </p:txBody>
      </p:sp>
      <p:sp>
        <p:nvSpPr>
          <p:cNvPr id="7" name="Rectangle 2"/>
          <p:cNvSpPr>
            <a:spLocks noGrp="1" noChangeArrowheads="1"/>
          </p:cNvSpPr>
          <p:nvPr>
            <p:ph type="title"/>
          </p:nvPr>
        </p:nvSpPr>
        <p:spPr>
          <a:xfrm>
            <a:off x="685800" y="685800"/>
            <a:ext cx="7772400" cy="1066800"/>
          </a:xfrm>
        </p:spPr>
        <p:txBody>
          <a:bodyPr/>
          <a:lstStyle/>
          <a:p>
            <a:r>
              <a:rPr lang="en-US" altLang="en-US" dirty="0" smtClean="0"/>
              <a:t>Motion </a:t>
            </a:r>
            <a:r>
              <a:rPr lang="en-US" altLang="en-US" dirty="0" smtClean="0"/>
              <a:t>10 </a:t>
            </a:r>
            <a:r>
              <a:rPr lang="en-US" altLang="en-US" dirty="0" smtClean="0"/>
              <a:t>(</a:t>
            </a:r>
            <a:r>
              <a:rPr lang="en-US" altLang="en-US" dirty="0" err="1" smtClean="0"/>
              <a:t>TGah</a:t>
            </a:r>
            <a:r>
              <a:rPr lang="en-US" altLang="en-US" dirty="0" smtClean="0"/>
              <a:t> CSD motion)</a:t>
            </a:r>
          </a:p>
        </p:txBody>
      </p:sp>
    </p:spTree>
    <p:extLst>
      <p:ext uri="{BB962C8B-B14F-4D97-AF65-F5344CB8AC3E}">
        <p14:creationId xmlns:p14="http://schemas.microsoft.com/office/powerpoint/2010/main" val="82846572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err="1" smtClean="0"/>
              <a:t>Strawpoll</a:t>
            </a:r>
            <a:r>
              <a:rPr lang="en-US" altLang="ko-KR" dirty="0" smtClean="0"/>
              <a:t> 1</a:t>
            </a:r>
            <a:endParaRPr lang="ko-KR" altLang="en-US" dirty="0"/>
          </a:p>
        </p:txBody>
      </p:sp>
      <p:sp>
        <p:nvSpPr>
          <p:cNvPr id="3" name="내용 개체 틀 2"/>
          <p:cNvSpPr>
            <a:spLocks noGrp="1"/>
          </p:cNvSpPr>
          <p:nvPr>
            <p:ph idx="1"/>
          </p:nvPr>
        </p:nvSpPr>
        <p:spPr/>
        <p:txBody>
          <a:bodyPr/>
          <a:lstStyle/>
          <a:p>
            <a:r>
              <a:rPr lang="en-GB" altLang="ko-KR" dirty="0" smtClean="0"/>
              <a:t>Do you agree to include the attached code with the next draft of the </a:t>
            </a:r>
            <a:r>
              <a:rPr lang="en-GB" altLang="ko-KR" dirty="0" err="1" smtClean="0"/>
              <a:t>TGah</a:t>
            </a:r>
            <a:r>
              <a:rPr lang="en-GB" altLang="ko-KR" dirty="0" smtClean="0"/>
              <a:t> specification as the </a:t>
            </a:r>
            <a:r>
              <a:rPr lang="en-GB" altLang="ko-KR" dirty="0" err="1" smtClean="0"/>
              <a:t>Tx</a:t>
            </a:r>
            <a:r>
              <a:rPr lang="en-GB" altLang="ko-KR" dirty="0" smtClean="0"/>
              <a:t> Reference code? </a:t>
            </a:r>
          </a:p>
          <a:p>
            <a:pPr lvl="1"/>
            <a:r>
              <a:rPr lang="en-GB" altLang="ko-KR" dirty="0" smtClean="0"/>
              <a:t>11 Y</a:t>
            </a:r>
          </a:p>
          <a:p>
            <a:pPr lvl="1"/>
            <a:r>
              <a:rPr lang="en-GB" altLang="ko-KR" dirty="0" smtClean="0"/>
              <a:t>0 N </a:t>
            </a:r>
          </a:p>
          <a:p>
            <a:pPr lvl="1"/>
            <a:r>
              <a:rPr lang="en-GB" altLang="ko-KR" dirty="0" smtClean="0"/>
              <a:t>0 A </a:t>
            </a:r>
          </a:p>
          <a:p>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35</a:t>
            </a:fld>
            <a:endParaRPr lang="en-US"/>
          </a:p>
        </p:txBody>
      </p:sp>
      <p:sp>
        <p:nvSpPr>
          <p:cNvPr id="7" name="Date Placeholder 3"/>
          <p:cNvSpPr>
            <a:spLocks noGrp="1"/>
          </p:cNvSpPr>
          <p:nvPr>
            <p:ph type="dt" sz="half" idx="10"/>
          </p:nvPr>
        </p:nvSpPr>
        <p:spPr>
          <a:xfrm>
            <a:off x="696913" y="332601"/>
            <a:ext cx="968214" cy="276999"/>
          </a:xfrm>
        </p:spPr>
        <p:txBody>
          <a:bodyPr/>
          <a:lstStyle/>
          <a:p>
            <a:r>
              <a:rPr lang="en-US" altLang="ko-KR" dirty="0" smtClean="0"/>
              <a:t>May 2014</a:t>
            </a:r>
          </a:p>
        </p:txBody>
      </p:sp>
    </p:spTree>
    <p:extLst>
      <p:ext uri="{BB962C8B-B14F-4D97-AF65-F5344CB8AC3E}">
        <p14:creationId xmlns:p14="http://schemas.microsoft.com/office/powerpoint/2010/main" val="350478917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err="1" smtClean="0"/>
              <a:t>Strawpoll</a:t>
            </a:r>
            <a:r>
              <a:rPr lang="en-US" altLang="ko-KR" dirty="0" smtClean="0"/>
              <a:t> 2</a:t>
            </a:r>
            <a:endParaRPr lang="ko-KR" altLang="en-US" dirty="0"/>
          </a:p>
        </p:txBody>
      </p:sp>
      <p:sp>
        <p:nvSpPr>
          <p:cNvPr id="3" name="내용 개체 틀 2"/>
          <p:cNvSpPr>
            <a:spLocks noGrp="1"/>
          </p:cNvSpPr>
          <p:nvPr>
            <p:ph idx="1"/>
          </p:nvPr>
        </p:nvSpPr>
        <p:spPr/>
        <p:txBody>
          <a:bodyPr/>
          <a:lstStyle/>
          <a:p>
            <a:r>
              <a:rPr lang="en-GB" altLang="ko-KR" dirty="0" smtClean="0"/>
              <a:t>Do you agree to include the proposed changes shown on the 11-14/589r0? </a:t>
            </a:r>
          </a:p>
          <a:p>
            <a:pPr lvl="1"/>
            <a:r>
              <a:rPr lang="en-GB" altLang="ko-KR" dirty="0" smtClean="0"/>
              <a:t>14 Y </a:t>
            </a:r>
          </a:p>
          <a:p>
            <a:pPr lvl="1"/>
            <a:r>
              <a:rPr lang="en-GB" altLang="ko-KR" dirty="0" smtClean="0"/>
              <a:t>0 N</a:t>
            </a:r>
          </a:p>
          <a:p>
            <a:pPr lvl="1"/>
            <a:r>
              <a:rPr lang="en-GB" altLang="ko-KR" dirty="0" smtClean="0"/>
              <a:t>0 A</a:t>
            </a:r>
          </a:p>
          <a:p>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36</a:t>
            </a:fld>
            <a:endParaRPr lang="en-US"/>
          </a:p>
        </p:txBody>
      </p:sp>
      <p:sp>
        <p:nvSpPr>
          <p:cNvPr id="7" name="Date Placeholder 3"/>
          <p:cNvSpPr>
            <a:spLocks noGrp="1"/>
          </p:cNvSpPr>
          <p:nvPr>
            <p:ph type="dt" sz="half" idx="10"/>
          </p:nvPr>
        </p:nvSpPr>
        <p:spPr>
          <a:xfrm>
            <a:off x="696913" y="332601"/>
            <a:ext cx="968214" cy="276999"/>
          </a:xfrm>
        </p:spPr>
        <p:txBody>
          <a:bodyPr/>
          <a:lstStyle/>
          <a:p>
            <a:r>
              <a:rPr lang="en-US" altLang="ko-KR" dirty="0" smtClean="0"/>
              <a:t>May 2014</a:t>
            </a:r>
          </a:p>
        </p:txBody>
      </p:sp>
    </p:spTree>
    <p:extLst>
      <p:ext uri="{BB962C8B-B14F-4D97-AF65-F5344CB8AC3E}">
        <p14:creationId xmlns:p14="http://schemas.microsoft.com/office/powerpoint/2010/main" val="1553667217"/>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err="1" smtClean="0"/>
              <a:t>Strawpoll</a:t>
            </a:r>
            <a:r>
              <a:rPr lang="en-US" altLang="ko-KR" dirty="0" smtClean="0"/>
              <a:t> 3</a:t>
            </a:r>
            <a:endParaRPr lang="ko-KR" altLang="en-US" dirty="0"/>
          </a:p>
        </p:txBody>
      </p:sp>
      <p:sp>
        <p:nvSpPr>
          <p:cNvPr id="3" name="내용 개체 틀 2"/>
          <p:cNvSpPr>
            <a:spLocks noGrp="1"/>
          </p:cNvSpPr>
          <p:nvPr>
            <p:ph idx="1"/>
          </p:nvPr>
        </p:nvSpPr>
        <p:spPr/>
        <p:txBody>
          <a:bodyPr/>
          <a:lstStyle/>
          <a:p>
            <a:r>
              <a:rPr lang="en-GB" altLang="ko-KR" dirty="0" smtClean="0"/>
              <a:t>Do you agree to include the proposed changes shown on the 11-14/680r1? </a:t>
            </a:r>
          </a:p>
          <a:p>
            <a:pPr lvl="1"/>
            <a:r>
              <a:rPr lang="en-GB" altLang="ko-KR" dirty="0" smtClean="0"/>
              <a:t>11 Y </a:t>
            </a:r>
          </a:p>
          <a:p>
            <a:pPr lvl="1"/>
            <a:r>
              <a:rPr lang="en-GB" altLang="ko-KR" dirty="0" smtClean="0"/>
              <a:t>0 N</a:t>
            </a:r>
          </a:p>
          <a:p>
            <a:pPr lvl="1"/>
            <a:r>
              <a:rPr lang="en-GB" altLang="ko-KR" dirty="0" smtClean="0"/>
              <a:t>0 A</a:t>
            </a:r>
          </a:p>
          <a:p>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37</a:t>
            </a:fld>
            <a:endParaRPr lang="en-US"/>
          </a:p>
        </p:txBody>
      </p:sp>
      <p:sp>
        <p:nvSpPr>
          <p:cNvPr id="7" name="Date Placeholder 3"/>
          <p:cNvSpPr>
            <a:spLocks noGrp="1"/>
          </p:cNvSpPr>
          <p:nvPr>
            <p:ph type="dt" sz="half" idx="10"/>
          </p:nvPr>
        </p:nvSpPr>
        <p:spPr>
          <a:xfrm>
            <a:off x="696913" y="332601"/>
            <a:ext cx="968214" cy="276999"/>
          </a:xfrm>
        </p:spPr>
        <p:txBody>
          <a:bodyPr/>
          <a:lstStyle/>
          <a:p>
            <a:r>
              <a:rPr lang="en-US" altLang="ko-KR" dirty="0" smtClean="0"/>
              <a:t>May 2014</a:t>
            </a:r>
          </a:p>
        </p:txBody>
      </p:sp>
    </p:spTree>
    <p:extLst>
      <p:ext uri="{BB962C8B-B14F-4D97-AF65-F5344CB8AC3E}">
        <p14:creationId xmlns:p14="http://schemas.microsoft.com/office/powerpoint/2010/main" val="419864452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1</a:t>
            </a:r>
            <a:endParaRPr lang="ko-KR" altLang="en-US" dirty="0"/>
          </a:p>
        </p:txBody>
      </p:sp>
      <p:sp>
        <p:nvSpPr>
          <p:cNvPr id="3" name="내용 개체 틀 2"/>
          <p:cNvSpPr>
            <a:spLocks noGrp="1"/>
          </p:cNvSpPr>
          <p:nvPr>
            <p:ph idx="1"/>
          </p:nvPr>
        </p:nvSpPr>
        <p:spPr/>
        <p:txBody>
          <a:bodyPr/>
          <a:lstStyle/>
          <a:p>
            <a:r>
              <a:rPr lang="en-GB" altLang="ko-KR" dirty="0" smtClean="0"/>
              <a:t>Do you accept the comment resolution for CID </a:t>
            </a:r>
            <a:r>
              <a:rPr lang="en-GB" altLang="ko-KR" dirty="0"/>
              <a:t>1108, 1109, </a:t>
            </a:r>
            <a:r>
              <a:rPr lang="en-GB" altLang="ko-KR" dirty="0" smtClean="0"/>
              <a:t>2083 as shown in 11-14/575r1?</a:t>
            </a:r>
          </a:p>
          <a:p>
            <a:pPr lvl="1"/>
            <a:r>
              <a:rPr lang="en-GB" altLang="ko-KR" dirty="0"/>
              <a:t>Unanimously passed </a:t>
            </a:r>
          </a:p>
          <a:p>
            <a:pPr lvl="1"/>
            <a:endParaRPr lang="en-GB" altLang="ko-KR" dirty="0" smtClean="0"/>
          </a:p>
          <a:p>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38</a:t>
            </a:fld>
            <a:endParaRPr lang="en-US"/>
          </a:p>
        </p:txBody>
      </p:sp>
      <p:sp>
        <p:nvSpPr>
          <p:cNvPr id="7" name="Date Placeholder 3"/>
          <p:cNvSpPr>
            <a:spLocks noGrp="1"/>
          </p:cNvSpPr>
          <p:nvPr>
            <p:ph type="dt" sz="half" idx="10"/>
          </p:nvPr>
        </p:nvSpPr>
        <p:spPr>
          <a:xfrm>
            <a:off x="696913" y="332601"/>
            <a:ext cx="968214" cy="276999"/>
          </a:xfrm>
        </p:spPr>
        <p:txBody>
          <a:bodyPr/>
          <a:lstStyle/>
          <a:p>
            <a:r>
              <a:rPr lang="en-US" altLang="ko-KR" dirty="0" smtClean="0"/>
              <a:t>May 2014</a:t>
            </a:r>
          </a:p>
        </p:txBody>
      </p:sp>
    </p:spTree>
    <p:extLst>
      <p:ext uri="{BB962C8B-B14F-4D97-AF65-F5344CB8AC3E}">
        <p14:creationId xmlns:p14="http://schemas.microsoft.com/office/powerpoint/2010/main" val="1596823428"/>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2</a:t>
            </a:r>
            <a:endParaRPr lang="ko-KR" altLang="en-US" dirty="0"/>
          </a:p>
        </p:txBody>
      </p:sp>
      <p:sp>
        <p:nvSpPr>
          <p:cNvPr id="3" name="내용 개체 틀 2"/>
          <p:cNvSpPr>
            <a:spLocks noGrp="1"/>
          </p:cNvSpPr>
          <p:nvPr>
            <p:ph idx="1"/>
          </p:nvPr>
        </p:nvSpPr>
        <p:spPr/>
        <p:txBody>
          <a:bodyPr/>
          <a:lstStyle/>
          <a:p>
            <a:r>
              <a:rPr lang="en-GB" altLang="ko-KR" dirty="0" smtClean="0"/>
              <a:t>Do you accept the comment resolution for </a:t>
            </a:r>
            <a:r>
              <a:rPr lang="en-GB" altLang="ko-KR" dirty="0"/>
              <a:t>CID 1547, 1929, 1930, 1931, 2051, 2089, 2787, 1139</a:t>
            </a:r>
            <a:r>
              <a:rPr lang="en-GB" altLang="ko-KR" dirty="0" smtClean="0"/>
              <a:t>, 1140, 1141, 1142, 1143, 1435 as shown in 11-14/576r1?</a:t>
            </a:r>
          </a:p>
          <a:p>
            <a:pPr lvl="1"/>
            <a:r>
              <a:rPr lang="en-GB" altLang="ko-KR" dirty="0"/>
              <a:t>Unanimously passed </a:t>
            </a:r>
          </a:p>
          <a:p>
            <a:pPr lvl="1"/>
            <a:endParaRPr lang="en-GB" altLang="ko-KR" dirty="0" smtClean="0"/>
          </a:p>
          <a:p>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39</a:t>
            </a:fld>
            <a:endParaRPr lang="en-US"/>
          </a:p>
        </p:txBody>
      </p:sp>
      <p:sp>
        <p:nvSpPr>
          <p:cNvPr id="7" name="Date Placeholder 3"/>
          <p:cNvSpPr>
            <a:spLocks noGrp="1"/>
          </p:cNvSpPr>
          <p:nvPr>
            <p:ph type="dt" sz="half" idx="10"/>
          </p:nvPr>
        </p:nvSpPr>
        <p:spPr>
          <a:xfrm>
            <a:off x="696913" y="332601"/>
            <a:ext cx="968214" cy="276999"/>
          </a:xfrm>
        </p:spPr>
        <p:txBody>
          <a:bodyPr/>
          <a:lstStyle/>
          <a:p>
            <a:r>
              <a:rPr lang="en-US" altLang="ko-KR" dirty="0" smtClean="0"/>
              <a:t>May 2014</a:t>
            </a:r>
          </a:p>
        </p:txBody>
      </p:sp>
    </p:spTree>
    <p:extLst>
      <p:ext uri="{BB962C8B-B14F-4D97-AF65-F5344CB8AC3E}">
        <p14:creationId xmlns:p14="http://schemas.microsoft.com/office/powerpoint/2010/main" val="372113801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IEEE 802.11ah Agenda</a:t>
            </a:r>
            <a:endParaRPr lang="ko-KR" altLang="en-US" dirty="0"/>
          </a:p>
        </p:txBody>
      </p:sp>
      <p:sp>
        <p:nvSpPr>
          <p:cNvPr id="3" name="내용 개체 틀 2"/>
          <p:cNvSpPr>
            <a:spLocks noGrp="1"/>
          </p:cNvSpPr>
          <p:nvPr>
            <p:ph idx="1"/>
          </p:nvPr>
        </p:nvSpPr>
        <p:spPr>
          <a:xfrm>
            <a:off x="685800" y="1447800"/>
            <a:ext cx="7772400" cy="4114800"/>
          </a:xfrm>
        </p:spPr>
        <p:txBody>
          <a:bodyPr/>
          <a:lstStyle/>
          <a:p>
            <a:r>
              <a:rPr lang="en-US" altLang="ko-KR" dirty="0" smtClean="0"/>
              <a:t>Call </a:t>
            </a:r>
            <a:r>
              <a:rPr lang="en-US" altLang="ko-KR" dirty="0"/>
              <a:t>for </a:t>
            </a:r>
            <a:r>
              <a:rPr lang="en-US" altLang="ko-KR" dirty="0" err="1"/>
              <a:t>TGah</a:t>
            </a:r>
            <a:r>
              <a:rPr lang="en-US" altLang="ko-KR" dirty="0"/>
              <a:t> </a:t>
            </a:r>
            <a:r>
              <a:rPr lang="en-US" altLang="ko-KR" dirty="0" smtClean="0"/>
              <a:t>Officer Elections</a:t>
            </a:r>
          </a:p>
          <a:p>
            <a:pPr lvl="1"/>
            <a:r>
              <a:rPr lang="en-US" altLang="ko-KR" dirty="0" smtClean="0"/>
              <a:t>Current Nominations: </a:t>
            </a:r>
          </a:p>
          <a:p>
            <a:pPr lvl="2"/>
            <a:r>
              <a:rPr lang="en-US" altLang="ko-KR" sz="2000" dirty="0" smtClean="0"/>
              <a:t>Task Group Chair: </a:t>
            </a:r>
            <a:r>
              <a:rPr lang="en-US" altLang="ko-KR" sz="2000" dirty="0" err="1" smtClean="0"/>
              <a:t>Yongho</a:t>
            </a:r>
            <a:r>
              <a:rPr lang="en-US" altLang="ko-KR" sz="2000" dirty="0" smtClean="0"/>
              <a:t> Seok (LG Electronics)</a:t>
            </a:r>
          </a:p>
          <a:p>
            <a:pPr lvl="2"/>
            <a:r>
              <a:rPr lang="en-US" altLang="ko-KR" sz="2000" dirty="0" smtClean="0"/>
              <a:t>Task Group 1</a:t>
            </a:r>
            <a:r>
              <a:rPr lang="en-US" altLang="ko-KR" sz="2000" baseline="30000" dirty="0" smtClean="0"/>
              <a:t>st</a:t>
            </a:r>
            <a:r>
              <a:rPr lang="en-US" altLang="ko-KR" sz="2000" dirty="0" smtClean="0"/>
              <a:t> Vice Chairs: Alfred Asterjadhi (Qualcomm)</a:t>
            </a:r>
          </a:p>
          <a:p>
            <a:pPr lvl="2"/>
            <a:r>
              <a:rPr lang="en-US" altLang="ko-KR" sz="2000" dirty="0"/>
              <a:t>Task Group </a:t>
            </a:r>
            <a:r>
              <a:rPr lang="en-US" altLang="ko-KR" sz="2000" dirty="0" smtClean="0"/>
              <a:t>2</a:t>
            </a:r>
            <a:r>
              <a:rPr lang="en-US" altLang="ko-KR" sz="2000" baseline="30000" dirty="0" smtClean="0"/>
              <a:t>nd</a:t>
            </a:r>
            <a:r>
              <a:rPr lang="en-US" altLang="ko-KR" sz="2000" dirty="0" smtClean="0"/>
              <a:t> Vice </a:t>
            </a:r>
            <a:r>
              <a:rPr lang="en-US" altLang="ko-KR" sz="2000" dirty="0"/>
              <a:t>Chairs</a:t>
            </a:r>
            <a:r>
              <a:rPr lang="en-US" altLang="ko-KR" sz="2000" dirty="0" smtClean="0"/>
              <a:t>: Zander Lei (I2R)</a:t>
            </a:r>
          </a:p>
          <a:p>
            <a:pPr lvl="2"/>
            <a:r>
              <a:rPr lang="en-US" altLang="ko-KR" sz="2000" dirty="0" smtClean="0"/>
              <a:t>Task Group Editor: Alfred Asterjadhi (Qualcomm)</a:t>
            </a:r>
            <a:br>
              <a:rPr lang="en-US" altLang="ko-KR" sz="2000" dirty="0" smtClean="0"/>
            </a:br>
            <a:r>
              <a:rPr lang="en-US" altLang="ko-KR" sz="2000" dirty="0" smtClean="0"/>
              <a:t>Yongho Seok (LG Electronics)</a:t>
            </a:r>
          </a:p>
          <a:p>
            <a:pPr lvl="2"/>
            <a:r>
              <a:rPr lang="en-US" altLang="ko-KR" sz="2000" dirty="0" smtClean="0"/>
              <a:t>Task Group Secretary: Zander Lei (I2R)</a:t>
            </a:r>
          </a:p>
          <a:p>
            <a:r>
              <a:rPr lang="en-US" altLang="ko-KR" dirty="0"/>
              <a:t>The election process will start on Wednesday AM1</a:t>
            </a:r>
          </a:p>
          <a:p>
            <a:pPr lvl="1"/>
            <a:r>
              <a:rPr lang="en-US" altLang="ko-KR" dirty="0"/>
              <a:t>Nomination will be closed at that session. </a:t>
            </a:r>
          </a:p>
          <a:p>
            <a:pPr lvl="1"/>
            <a:r>
              <a:rPr lang="en-US" altLang="ko-KR" dirty="0" smtClean="0"/>
              <a:t>If </a:t>
            </a:r>
            <a:r>
              <a:rPr lang="en-US" altLang="ko-KR" dirty="0"/>
              <a:t>two or more candidates are nominated, one candidate of them is appointed by the election.</a:t>
            </a:r>
          </a:p>
          <a:p>
            <a:pPr lvl="1"/>
            <a:r>
              <a:rPr lang="en-US" altLang="ko-KR" dirty="0"/>
              <a:t>If one candidate is nominated, that candidate is appointed by unanimously consents</a:t>
            </a:r>
            <a:r>
              <a:rPr lang="en-US" altLang="ko-KR" dirty="0" smtClean="0"/>
              <a:t>.</a:t>
            </a:r>
            <a:endParaRPr lang="ko-KR" altLang="en-US" dirty="0"/>
          </a:p>
        </p:txBody>
      </p:sp>
      <p:sp>
        <p:nvSpPr>
          <p:cNvPr id="4" name="날짜 개체 틀 3"/>
          <p:cNvSpPr>
            <a:spLocks noGrp="1"/>
          </p:cNvSpPr>
          <p:nvPr>
            <p:ph type="dt" sz="half" idx="10"/>
          </p:nvPr>
        </p:nvSpPr>
        <p:spPr>
          <a:xfrm>
            <a:off x="696913" y="332601"/>
            <a:ext cx="968214" cy="276999"/>
          </a:xfrm>
        </p:spPr>
        <p:txBody>
          <a:bodyPr/>
          <a:lstStyle/>
          <a:p>
            <a:r>
              <a:rPr lang="en-US" altLang="ko-KR" dirty="0" smtClean="0"/>
              <a:t>May 2014</a:t>
            </a:r>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smtClean="0"/>
              <a:t>Yongho Seok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a:t>
            </a:fld>
            <a:endParaRPr lang="en-US"/>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solidFill>
                  <a:schemeClr val="tx1"/>
                </a:solidFill>
              </a:rPr>
              <a:t>Pre-motion 3</a:t>
            </a:r>
            <a:endParaRPr lang="ko-KR" altLang="en-US" dirty="0">
              <a:solidFill>
                <a:schemeClr val="tx1"/>
              </a:solidFill>
            </a:endParaRPr>
          </a:p>
        </p:txBody>
      </p:sp>
      <p:sp>
        <p:nvSpPr>
          <p:cNvPr id="3" name="내용 개체 틀 2"/>
          <p:cNvSpPr>
            <a:spLocks noGrp="1"/>
          </p:cNvSpPr>
          <p:nvPr>
            <p:ph idx="1"/>
          </p:nvPr>
        </p:nvSpPr>
        <p:spPr/>
        <p:txBody>
          <a:bodyPr/>
          <a:lstStyle/>
          <a:p>
            <a:r>
              <a:rPr lang="en-GB" altLang="ko-KR" dirty="0" smtClean="0"/>
              <a:t>Do you accept the comment resolution for </a:t>
            </a:r>
            <a:r>
              <a:rPr lang="en-GB" altLang="ko-KR" dirty="0"/>
              <a:t>CID 1645, 1798, 2093, 2332, 2626, 2830, </a:t>
            </a:r>
            <a:r>
              <a:rPr lang="en-GB" altLang="ko-KR" dirty="0" smtClean="0"/>
              <a:t>2933 as shown in 11-14/587r2 (Annex B)?</a:t>
            </a:r>
          </a:p>
          <a:p>
            <a:pPr lvl="1"/>
            <a:r>
              <a:rPr lang="en-GB" altLang="ko-KR" dirty="0"/>
              <a:t>Unanimously passed </a:t>
            </a:r>
          </a:p>
          <a:p>
            <a:pPr lvl="1"/>
            <a:endParaRPr lang="en-GB" altLang="ko-KR" dirty="0" smtClean="0">
              <a:solidFill>
                <a:srgbClr val="FF0000"/>
              </a:solidFill>
            </a:endParaRPr>
          </a:p>
          <a:p>
            <a:pPr lvl="1"/>
            <a:endParaRPr lang="en-GB" altLang="ko-KR" dirty="0" smtClean="0"/>
          </a:p>
          <a:p>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40</a:t>
            </a:fld>
            <a:endParaRPr lang="en-US"/>
          </a:p>
        </p:txBody>
      </p:sp>
      <p:sp>
        <p:nvSpPr>
          <p:cNvPr id="7" name="Date Placeholder 3"/>
          <p:cNvSpPr>
            <a:spLocks noGrp="1"/>
          </p:cNvSpPr>
          <p:nvPr>
            <p:ph type="dt" sz="half" idx="10"/>
          </p:nvPr>
        </p:nvSpPr>
        <p:spPr>
          <a:xfrm>
            <a:off x="696913" y="332601"/>
            <a:ext cx="968214" cy="276999"/>
          </a:xfrm>
        </p:spPr>
        <p:txBody>
          <a:bodyPr/>
          <a:lstStyle/>
          <a:p>
            <a:r>
              <a:rPr lang="en-US" altLang="ko-KR" dirty="0" smtClean="0"/>
              <a:t>May 2014</a:t>
            </a:r>
          </a:p>
        </p:txBody>
      </p:sp>
    </p:spTree>
    <p:extLst>
      <p:ext uri="{BB962C8B-B14F-4D97-AF65-F5344CB8AC3E}">
        <p14:creationId xmlns:p14="http://schemas.microsoft.com/office/powerpoint/2010/main" val="3067808095"/>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4</a:t>
            </a:r>
            <a:endParaRPr lang="ko-KR" altLang="en-US" dirty="0"/>
          </a:p>
        </p:txBody>
      </p:sp>
      <p:sp>
        <p:nvSpPr>
          <p:cNvPr id="3" name="내용 개체 틀 2"/>
          <p:cNvSpPr>
            <a:spLocks noGrp="1"/>
          </p:cNvSpPr>
          <p:nvPr>
            <p:ph idx="1"/>
          </p:nvPr>
        </p:nvSpPr>
        <p:spPr/>
        <p:txBody>
          <a:bodyPr/>
          <a:lstStyle/>
          <a:p>
            <a:r>
              <a:rPr lang="en-GB" altLang="ko-KR" dirty="0" smtClean="0"/>
              <a:t>Do you accept the comment resolution for </a:t>
            </a:r>
            <a:r>
              <a:rPr lang="en-GB" altLang="ko-KR" dirty="0"/>
              <a:t>CID 1202, 1203, 1204, 1629, 1647, 1648, 1649, 1727, 2127, 2222, 2600, 2601, 2747, 2748, 2782, 2903, </a:t>
            </a:r>
            <a:r>
              <a:rPr lang="en-GB" altLang="ko-KR" dirty="0" smtClean="0"/>
              <a:t>2904 as shown in 11-14/611r1?</a:t>
            </a:r>
          </a:p>
          <a:p>
            <a:pPr lvl="1"/>
            <a:r>
              <a:rPr lang="en-GB" altLang="ko-KR" dirty="0"/>
              <a:t>Unanimously passed </a:t>
            </a:r>
          </a:p>
          <a:p>
            <a:pPr lvl="1"/>
            <a:endParaRPr lang="en-GB" altLang="ko-KR" dirty="0" smtClean="0"/>
          </a:p>
          <a:p>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41</a:t>
            </a:fld>
            <a:endParaRPr lang="en-US"/>
          </a:p>
        </p:txBody>
      </p:sp>
      <p:sp>
        <p:nvSpPr>
          <p:cNvPr id="7" name="Date Placeholder 3"/>
          <p:cNvSpPr>
            <a:spLocks noGrp="1"/>
          </p:cNvSpPr>
          <p:nvPr>
            <p:ph type="dt" sz="half" idx="10"/>
          </p:nvPr>
        </p:nvSpPr>
        <p:spPr>
          <a:xfrm>
            <a:off x="696913" y="332601"/>
            <a:ext cx="968214" cy="276999"/>
          </a:xfrm>
        </p:spPr>
        <p:txBody>
          <a:bodyPr/>
          <a:lstStyle/>
          <a:p>
            <a:r>
              <a:rPr lang="en-US" altLang="ko-KR" dirty="0" smtClean="0"/>
              <a:t>May 2014</a:t>
            </a:r>
          </a:p>
        </p:txBody>
      </p:sp>
    </p:spTree>
    <p:extLst>
      <p:ext uri="{BB962C8B-B14F-4D97-AF65-F5344CB8AC3E}">
        <p14:creationId xmlns:p14="http://schemas.microsoft.com/office/powerpoint/2010/main" val="2633184523"/>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5</a:t>
            </a:r>
            <a:endParaRPr lang="ko-KR" altLang="en-US" dirty="0"/>
          </a:p>
        </p:txBody>
      </p:sp>
      <p:sp>
        <p:nvSpPr>
          <p:cNvPr id="3" name="내용 개체 틀 2"/>
          <p:cNvSpPr>
            <a:spLocks noGrp="1"/>
          </p:cNvSpPr>
          <p:nvPr>
            <p:ph idx="1"/>
          </p:nvPr>
        </p:nvSpPr>
        <p:spPr/>
        <p:txBody>
          <a:bodyPr/>
          <a:lstStyle/>
          <a:p>
            <a:r>
              <a:rPr lang="en-GB" altLang="ko-KR" dirty="0" smtClean="0"/>
              <a:t>Do you accept the comment resolution for </a:t>
            </a:r>
            <a:r>
              <a:rPr lang="en-GB" altLang="ko-KR" dirty="0"/>
              <a:t>CID 1051, 1052, 1053, 1054, 1055, 1258, 1356, 1357, 1529, 1530, 1531, 1532, 1533, 1534, 1535, 2028, 2147, 2577, 2578, 2588, 2764, 2785, 2918, 2919, 2525, 2526, 2533, </a:t>
            </a:r>
            <a:r>
              <a:rPr lang="en-GB" altLang="ko-KR" dirty="0" smtClean="0"/>
              <a:t>2049 as shown in 11-14/610r1?</a:t>
            </a:r>
          </a:p>
          <a:p>
            <a:pPr lvl="1"/>
            <a:r>
              <a:rPr lang="en-GB" altLang="ko-KR" dirty="0"/>
              <a:t>Unanimously passed </a:t>
            </a:r>
          </a:p>
          <a:p>
            <a:pPr lvl="1"/>
            <a:endParaRPr lang="en-GB" altLang="ko-KR" dirty="0" smtClean="0"/>
          </a:p>
          <a:p>
            <a:pPr lvl="1"/>
            <a:endParaRPr lang="en-GB" altLang="ko-KR" dirty="0" smtClean="0"/>
          </a:p>
          <a:p>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42</a:t>
            </a:fld>
            <a:endParaRPr lang="en-US"/>
          </a:p>
        </p:txBody>
      </p:sp>
      <p:sp>
        <p:nvSpPr>
          <p:cNvPr id="7" name="Date Placeholder 3"/>
          <p:cNvSpPr>
            <a:spLocks noGrp="1"/>
          </p:cNvSpPr>
          <p:nvPr>
            <p:ph type="dt" sz="half" idx="10"/>
          </p:nvPr>
        </p:nvSpPr>
        <p:spPr>
          <a:xfrm>
            <a:off x="696913" y="332601"/>
            <a:ext cx="968214" cy="276999"/>
          </a:xfrm>
        </p:spPr>
        <p:txBody>
          <a:bodyPr/>
          <a:lstStyle/>
          <a:p>
            <a:r>
              <a:rPr lang="en-US" altLang="ko-KR" dirty="0" smtClean="0"/>
              <a:t>May 2014</a:t>
            </a:r>
          </a:p>
        </p:txBody>
      </p:sp>
    </p:spTree>
    <p:extLst>
      <p:ext uri="{BB962C8B-B14F-4D97-AF65-F5344CB8AC3E}">
        <p14:creationId xmlns:p14="http://schemas.microsoft.com/office/powerpoint/2010/main" val="2841120350"/>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6</a:t>
            </a:r>
            <a:endParaRPr lang="ko-KR" altLang="en-US" dirty="0"/>
          </a:p>
        </p:txBody>
      </p:sp>
      <p:sp>
        <p:nvSpPr>
          <p:cNvPr id="3" name="내용 개체 틀 2"/>
          <p:cNvSpPr>
            <a:spLocks noGrp="1"/>
          </p:cNvSpPr>
          <p:nvPr>
            <p:ph idx="1"/>
          </p:nvPr>
        </p:nvSpPr>
        <p:spPr/>
        <p:txBody>
          <a:bodyPr/>
          <a:lstStyle/>
          <a:p>
            <a:r>
              <a:rPr lang="en-GB" altLang="ko-KR" dirty="0" smtClean="0"/>
              <a:t>Do you accept the comment resolution for </a:t>
            </a:r>
            <a:r>
              <a:rPr lang="en-GB" altLang="ko-KR" dirty="0"/>
              <a:t>CID </a:t>
            </a:r>
            <a:r>
              <a:rPr lang="en-GB" altLang="ko-KR" dirty="0" smtClean="0"/>
              <a:t>1383 as shown in 11-14/609r1?</a:t>
            </a:r>
          </a:p>
          <a:p>
            <a:pPr lvl="1"/>
            <a:r>
              <a:rPr lang="en-GB" altLang="ko-KR" dirty="0"/>
              <a:t>Unanimously passed </a:t>
            </a:r>
          </a:p>
          <a:p>
            <a:pPr lvl="1"/>
            <a:endParaRPr lang="en-GB" altLang="ko-KR" dirty="0" smtClean="0"/>
          </a:p>
          <a:p>
            <a:pPr lvl="1"/>
            <a:endParaRPr lang="en-GB" altLang="ko-KR" dirty="0" smtClean="0"/>
          </a:p>
          <a:p>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43</a:t>
            </a:fld>
            <a:endParaRPr lang="en-US"/>
          </a:p>
        </p:txBody>
      </p:sp>
      <p:sp>
        <p:nvSpPr>
          <p:cNvPr id="7" name="Date Placeholder 3"/>
          <p:cNvSpPr>
            <a:spLocks noGrp="1"/>
          </p:cNvSpPr>
          <p:nvPr>
            <p:ph type="dt" sz="half" idx="10"/>
          </p:nvPr>
        </p:nvSpPr>
        <p:spPr>
          <a:xfrm>
            <a:off x="696913" y="332601"/>
            <a:ext cx="968214" cy="276999"/>
          </a:xfrm>
        </p:spPr>
        <p:txBody>
          <a:bodyPr/>
          <a:lstStyle/>
          <a:p>
            <a:r>
              <a:rPr lang="en-US" altLang="ko-KR" dirty="0" smtClean="0"/>
              <a:t>May 2014</a:t>
            </a:r>
          </a:p>
        </p:txBody>
      </p:sp>
    </p:spTree>
    <p:extLst>
      <p:ext uri="{BB962C8B-B14F-4D97-AF65-F5344CB8AC3E}">
        <p14:creationId xmlns:p14="http://schemas.microsoft.com/office/powerpoint/2010/main" val="364042061"/>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7</a:t>
            </a:r>
            <a:endParaRPr lang="ko-KR" altLang="en-US" dirty="0"/>
          </a:p>
        </p:txBody>
      </p:sp>
      <p:sp>
        <p:nvSpPr>
          <p:cNvPr id="3" name="내용 개체 틀 2"/>
          <p:cNvSpPr>
            <a:spLocks noGrp="1"/>
          </p:cNvSpPr>
          <p:nvPr>
            <p:ph idx="1"/>
          </p:nvPr>
        </p:nvSpPr>
        <p:spPr/>
        <p:txBody>
          <a:bodyPr/>
          <a:lstStyle/>
          <a:p>
            <a:r>
              <a:rPr lang="en-GB" altLang="ko-KR" dirty="0" smtClean="0"/>
              <a:t>Do you accept the comment resolution for </a:t>
            </a:r>
            <a:r>
              <a:rPr lang="en-GB" altLang="ko-KR" dirty="0"/>
              <a:t>CID 1854, 1855, 1856, 1857, 1971, 2173, 2174, 2175, 2176, 2177, 2178, 2179, 2180, 2181, 2182, 2183, 2184, 2185, 2186, 2193, 2194, </a:t>
            </a:r>
            <a:r>
              <a:rPr lang="en-GB" altLang="ko-KR" dirty="0" smtClean="0"/>
              <a:t>2299</a:t>
            </a:r>
            <a:r>
              <a:rPr lang="en-GB" altLang="ko-KR" dirty="0"/>
              <a:t>, 2300, 2575, 2702, 2711, 2712, 2713, 2714, 2131, 2132, 2133, 2134, 2135, 2136, 2137, 2138, 2212, </a:t>
            </a:r>
            <a:r>
              <a:rPr lang="en-GB" altLang="ko-KR" dirty="0" smtClean="0"/>
              <a:t>2382 as shown in 11-14/608r1?</a:t>
            </a:r>
          </a:p>
          <a:p>
            <a:pPr lvl="1"/>
            <a:r>
              <a:rPr lang="en-GB" altLang="ko-KR" dirty="0"/>
              <a:t>Unanimously passed </a:t>
            </a:r>
          </a:p>
          <a:p>
            <a:pPr lvl="1"/>
            <a:endParaRPr lang="en-GB" altLang="ko-KR" dirty="0" smtClean="0"/>
          </a:p>
          <a:p>
            <a:pPr lvl="1"/>
            <a:endParaRPr lang="en-GB" altLang="ko-KR" dirty="0" smtClean="0"/>
          </a:p>
          <a:p>
            <a:pPr lvl="1"/>
            <a:endParaRPr lang="en-GB" altLang="ko-KR" dirty="0" smtClean="0"/>
          </a:p>
          <a:p>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44</a:t>
            </a:fld>
            <a:endParaRPr lang="en-US"/>
          </a:p>
        </p:txBody>
      </p:sp>
      <p:sp>
        <p:nvSpPr>
          <p:cNvPr id="7" name="Date Placeholder 3"/>
          <p:cNvSpPr>
            <a:spLocks noGrp="1"/>
          </p:cNvSpPr>
          <p:nvPr>
            <p:ph type="dt" sz="half" idx="10"/>
          </p:nvPr>
        </p:nvSpPr>
        <p:spPr>
          <a:xfrm>
            <a:off x="696913" y="332601"/>
            <a:ext cx="968214" cy="276999"/>
          </a:xfrm>
        </p:spPr>
        <p:txBody>
          <a:bodyPr/>
          <a:lstStyle/>
          <a:p>
            <a:r>
              <a:rPr lang="en-US" altLang="ko-KR" dirty="0" smtClean="0"/>
              <a:t>May 2014</a:t>
            </a:r>
          </a:p>
        </p:txBody>
      </p:sp>
    </p:spTree>
    <p:extLst>
      <p:ext uri="{BB962C8B-B14F-4D97-AF65-F5344CB8AC3E}">
        <p14:creationId xmlns:p14="http://schemas.microsoft.com/office/powerpoint/2010/main" val="3732113292"/>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8</a:t>
            </a:r>
            <a:endParaRPr lang="ko-KR" altLang="en-US" dirty="0"/>
          </a:p>
        </p:txBody>
      </p:sp>
      <p:sp>
        <p:nvSpPr>
          <p:cNvPr id="3" name="내용 개체 틀 2"/>
          <p:cNvSpPr>
            <a:spLocks noGrp="1"/>
          </p:cNvSpPr>
          <p:nvPr>
            <p:ph idx="1"/>
          </p:nvPr>
        </p:nvSpPr>
        <p:spPr/>
        <p:txBody>
          <a:bodyPr/>
          <a:lstStyle/>
          <a:p>
            <a:r>
              <a:rPr lang="en-GB" altLang="ko-KR" dirty="0" smtClean="0"/>
              <a:t>Do you accept the comment resolution for </a:t>
            </a:r>
            <a:r>
              <a:rPr lang="en-GB" altLang="ko-KR" dirty="0"/>
              <a:t>CID 1017, 1018, 2334, 2362, 2096 </a:t>
            </a:r>
            <a:r>
              <a:rPr lang="en-GB" altLang="ko-KR" dirty="0" smtClean="0"/>
              <a:t>as shown in 11-14/607r1?</a:t>
            </a:r>
          </a:p>
          <a:p>
            <a:pPr lvl="1"/>
            <a:r>
              <a:rPr lang="en-GB" altLang="ko-KR" dirty="0"/>
              <a:t>Unanimously passed </a:t>
            </a:r>
          </a:p>
          <a:p>
            <a:pPr lvl="1"/>
            <a:endParaRPr lang="en-GB" altLang="ko-KR" dirty="0" smtClean="0"/>
          </a:p>
          <a:p>
            <a:pPr lvl="1"/>
            <a:endParaRPr lang="en-GB" altLang="ko-KR" dirty="0" smtClean="0"/>
          </a:p>
          <a:p>
            <a:pPr lvl="1"/>
            <a:endParaRPr lang="en-GB" altLang="ko-KR" dirty="0" smtClean="0"/>
          </a:p>
          <a:p>
            <a:pPr lvl="1"/>
            <a:endParaRPr lang="en-GB" altLang="ko-KR" dirty="0" smtClean="0"/>
          </a:p>
          <a:p>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45</a:t>
            </a:fld>
            <a:endParaRPr lang="en-US"/>
          </a:p>
        </p:txBody>
      </p:sp>
      <p:sp>
        <p:nvSpPr>
          <p:cNvPr id="7" name="Date Placeholder 3"/>
          <p:cNvSpPr>
            <a:spLocks noGrp="1"/>
          </p:cNvSpPr>
          <p:nvPr>
            <p:ph type="dt" sz="half" idx="10"/>
          </p:nvPr>
        </p:nvSpPr>
        <p:spPr>
          <a:xfrm>
            <a:off x="696913" y="332601"/>
            <a:ext cx="968214" cy="276999"/>
          </a:xfrm>
        </p:spPr>
        <p:txBody>
          <a:bodyPr/>
          <a:lstStyle/>
          <a:p>
            <a:r>
              <a:rPr lang="en-US" altLang="ko-KR" dirty="0" smtClean="0"/>
              <a:t>May 2014</a:t>
            </a:r>
          </a:p>
        </p:txBody>
      </p:sp>
    </p:spTree>
    <p:extLst>
      <p:ext uri="{BB962C8B-B14F-4D97-AF65-F5344CB8AC3E}">
        <p14:creationId xmlns:p14="http://schemas.microsoft.com/office/powerpoint/2010/main" val="2185749981"/>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9</a:t>
            </a:r>
            <a:endParaRPr lang="ko-KR" altLang="en-US" dirty="0"/>
          </a:p>
        </p:txBody>
      </p:sp>
      <p:sp>
        <p:nvSpPr>
          <p:cNvPr id="3" name="내용 개체 틀 2"/>
          <p:cNvSpPr>
            <a:spLocks noGrp="1"/>
          </p:cNvSpPr>
          <p:nvPr>
            <p:ph idx="1"/>
          </p:nvPr>
        </p:nvSpPr>
        <p:spPr/>
        <p:txBody>
          <a:bodyPr/>
          <a:lstStyle/>
          <a:p>
            <a:r>
              <a:rPr lang="en-GB" altLang="ko-KR" dirty="0" smtClean="0"/>
              <a:t>Do you accept the comment resolution for </a:t>
            </a:r>
            <a:r>
              <a:rPr lang="en-GB" altLang="ko-KR" dirty="0"/>
              <a:t>CID 1779, 2008, 2009, 2010, 2011, 2012, 2013, 2014, 2283, </a:t>
            </a:r>
            <a:r>
              <a:rPr lang="en-GB" altLang="ko-KR" dirty="0" smtClean="0"/>
              <a:t>2015 as shown in 11-14/596r3?</a:t>
            </a:r>
          </a:p>
          <a:p>
            <a:pPr lvl="1"/>
            <a:r>
              <a:rPr lang="en-GB" altLang="ko-KR" dirty="0"/>
              <a:t>Unanimously passed </a:t>
            </a:r>
          </a:p>
          <a:p>
            <a:pPr lvl="1"/>
            <a:endParaRPr lang="en-GB" altLang="ko-KR" dirty="0" smtClean="0"/>
          </a:p>
          <a:p>
            <a:pPr lvl="1"/>
            <a:endParaRPr lang="en-GB" altLang="ko-KR" dirty="0" smtClean="0"/>
          </a:p>
          <a:p>
            <a:pPr lvl="1"/>
            <a:endParaRPr lang="en-GB" altLang="ko-KR" dirty="0" smtClean="0"/>
          </a:p>
          <a:p>
            <a:pPr lvl="1"/>
            <a:endParaRPr lang="en-GB" altLang="ko-KR" dirty="0" smtClean="0"/>
          </a:p>
          <a:p>
            <a:pPr lvl="1"/>
            <a:endParaRPr lang="en-GB" altLang="ko-KR" dirty="0" smtClean="0"/>
          </a:p>
          <a:p>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46</a:t>
            </a:fld>
            <a:endParaRPr lang="en-US"/>
          </a:p>
        </p:txBody>
      </p:sp>
      <p:sp>
        <p:nvSpPr>
          <p:cNvPr id="7" name="Date Placeholder 3"/>
          <p:cNvSpPr>
            <a:spLocks noGrp="1"/>
          </p:cNvSpPr>
          <p:nvPr>
            <p:ph type="dt" sz="half" idx="10"/>
          </p:nvPr>
        </p:nvSpPr>
        <p:spPr>
          <a:xfrm>
            <a:off x="696913" y="332601"/>
            <a:ext cx="968214" cy="276999"/>
          </a:xfrm>
        </p:spPr>
        <p:txBody>
          <a:bodyPr/>
          <a:lstStyle/>
          <a:p>
            <a:r>
              <a:rPr lang="en-US" altLang="ko-KR" dirty="0" smtClean="0"/>
              <a:t>May 2014</a:t>
            </a:r>
          </a:p>
        </p:txBody>
      </p:sp>
    </p:spTree>
    <p:extLst>
      <p:ext uri="{BB962C8B-B14F-4D97-AF65-F5344CB8AC3E}">
        <p14:creationId xmlns:p14="http://schemas.microsoft.com/office/powerpoint/2010/main" val="3398828477"/>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10</a:t>
            </a:r>
            <a:endParaRPr lang="ko-KR" altLang="en-US" dirty="0"/>
          </a:p>
        </p:txBody>
      </p:sp>
      <p:sp>
        <p:nvSpPr>
          <p:cNvPr id="3" name="내용 개체 틀 2"/>
          <p:cNvSpPr>
            <a:spLocks noGrp="1"/>
          </p:cNvSpPr>
          <p:nvPr>
            <p:ph idx="1"/>
          </p:nvPr>
        </p:nvSpPr>
        <p:spPr/>
        <p:txBody>
          <a:bodyPr/>
          <a:lstStyle/>
          <a:p>
            <a:r>
              <a:rPr lang="en-GB" altLang="ko-KR" dirty="0" smtClean="0"/>
              <a:t>Do you accept the comment resolution for </a:t>
            </a:r>
            <a:r>
              <a:rPr lang="en-GB" altLang="ko-KR" dirty="0"/>
              <a:t>CID 1622, 1795, 2554, 1619, 1616, 1621, 1796, 2068, 2166, 2167, 2168, 2169, 2170, 1308, 2071, </a:t>
            </a:r>
            <a:r>
              <a:rPr lang="en-GB" altLang="ko-KR" dirty="0" smtClean="0"/>
              <a:t>1615 as shown in 11-14/597r3?</a:t>
            </a:r>
          </a:p>
          <a:p>
            <a:pPr lvl="1"/>
            <a:r>
              <a:rPr lang="en-GB" altLang="ko-KR" dirty="0"/>
              <a:t>Unanimously passed </a:t>
            </a:r>
          </a:p>
          <a:p>
            <a:pPr lvl="1"/>
            <a:endParaRPr lang="en-GB" altLang="ko-KR" dirty="0" smtClean="0"/>
          </a:p>
          <a:p>
            <a:pPr lvl="1"/>
            <a:endParaRPr lang="en-GB" altLang="ko-KR" dirty="0" smtClean="0"/>
          </a:p>
          <a:p>
            <a:pPr lvl="1"/>
            <a:endParaRPr lang="en-GB" altLang="ko-KR" dirty="0" smtClean="0"/>
          </a:p>
          <a:p>
            <a:pPr lvl="1"/>
            <a:endParaRPr lang="en-GB" altLang="ko-KR" dirty="0" smtClean="0"/>
          </a:p>
          <a:p>
            <a:pPr lvl="1"/>
            <a:endParaRPr lang="en-GB" altLang="ko-KR" dirty="0" smtClean="0"/>
          </a:p>
          <a:p>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47</a:t>
            </a:fld>
            <a:endParaRPr lang="en-US"/>
          </a:p>
        </p:txBody>
      </p:sp>
      <p:sp>
        <p:nvSpPr>
          <p:cNvPr id="7" name="Date Placeholder 3"/>
          <p:cNvSpPr>
            <a:spLocks noGrp="1"/>
          </p:cNvSpPr>
          <p:nvPr>
            <p:ph type="dt" sz="half" idx="10"/>
          </p:nvPr>
        </p:nvSpPr>
        <p:spPr>
          <a:xfrm>
            <a:off x="696913" y="332601"/>
            <a:ext cx="968214" cy="276999"/>
          </a:xfrm>
        </p:spPr>
        <p:txBody>
          <a:bodyPr/>
          <a:lstStyle/>
          <a:p>
            <a:r>
              <a:rPr lang="en-US" altLang="ko-KR" dirty="0" smtClean="0"/>
              <a:t>May 2014</a:t>
            </a:r>
          </a:p>
        </p:txBody>
      </p:sp>
    </p:spTree>
    <p:extLst>
      <p:ext uri="{BB962C8B-B14F-4D97-AF65-F5344CB8AC3E}">
        <p14:creationId xmlns:p14="http://schemas.microsoft.com/office/powerpoint/2010/main" val="3134708687"/>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11</a:t>
            </a:r>
            <a:endParaRPr lang="ko-KR" altLang="en-US" dirty="0"/>
          </a:p>
        </p:txBody>
      </p:sp>
      <p:sp>
        <p:nvSpPr>
          <p:cNvPr id="3" name="내용 개체 틀 2"/>
          <p:cNvSpPr>
            <a:spLocks noGrp="1"/>
          </p:cNvSpPr>
          <p:nvPr>
            <p:ph idx="1"/>
          </p:nvPr>
        </p:nvSpPr>
        <p:spPr/>
        <p:txBody>
          <a:bodyPr/>
          <a:lstStyle/>
          <a:p>
            <a:r>
              <a:rPr lang="en-GB" altLang="ko-KR" dirty="0" smtClean="0"/>
              <a:t>Do you accept the comment resolution for </a:t>
            </a:r>
            <a:r>
              <a:rPr lang="en-GB" altLang="ko-KR" dirty="0"/>
              <a:t>CID 1078, 1378, 2111, 2112, 2293, </a:t>
            </a:r>
            <a:r>
              <a:rPr lang="en-GB" altLang="ko-KR" dirty="0" smtClean="0"/>
              <a:t>2294 as shown in 11-14/574r1?</a:t>
            </a:r>
          </a:p>
          <a:p>
            <a:pPr lvl="1"/>
            <a:r>
              <a:rPr lang="en-GB" altLang="ko-KR" dirty="0"/>
              <a:t>Unanimously passed </a:t>
            </a:r>
          </a:p>
          <a:p>
            <a:pPr lvl="1"/>
            <a:endParaRPr lang="en-GB" altLang="ko-KR" dirty="0" smtClean="0"/>
          </a:p>
          <a:p>
            <a:pPr lvl="1"/>
            <a:endParaRPr lang="en-GB" altLang="ko-KR" dirty="0" smtClean="0"/>
          </a:p>
          <a:p>
            <a:pPr lvl="1"/>
            <a:endParaRPr lang="en-GB" altLang="ko-KR" dirty="0" smtClean="0"/>
          </a:p>
          <a:p>
            <a:pPr lvl="1"/>
            <a:endParaRPr lang="en-GB" altLang="ko-KR" dirty="0" smtClean="0"/>
          </a:p>
          <a:p>
            <a:pPr lvl="1"/>
            <a:endParaRPr lang="en-GB" altLang="ko-KR" dirty="0" smtClean="0"/>
          </a:p>
          <a:p>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48</a:t>
            </a:fld>
            <a:endParaRPr lang="en-US"/>
          </a:p>
        </p:txBody>
      </p:sp>
      <p:sp>
        <p:nvSpPr>
          <p:cNvPr id="7" name="Date Placeholder 3"/>
          <p:cNvSpPr>
            <a:spLocks noGrp="1"/>
          </p:cNvSpPr>
          <p:nvPr>
            <p:ph type="dt" sz="half" idx="10"/>
          </p:nvPr>
        </p:nvSpPr>
        <p:spPr>
          <a:xfrm>
            <a:off x="696913" y="332601"/>
            <a:ext cx="968214" cy="276999"/>
          </a:xfrm>
        </p:spPr>
        <p:txBody>
          <a:bodyPr/>
          <a:lstStyle/>
          <a:p>
            <a:r>
              <a:rPr lang="en-US" altLang="ko-KR" dirty="0" smtClean="0"/>
              <a:t>May 2014</a:t>
            </a:r>
          </a:p>
        </p:txBody>
      </p:sp>
    </p:spTree>
    <p:extLst>
      <p:ext uri="{BB962C8B-B14F-4D97-AF65-F5344CB8AC3E}">
        <p14:creationId xmlns:p14="http://schemas.microsoft.com/office/powerpoint/2010/main" val="3041278600"/>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12</a:t>
            </a:r>
            <a:endParaRPr lang="ko-KR" altLang="en-US" dirty="0"/>
          </a:p>
        </p:txBody>
      </p:sp>
      <p:sp>
        <p:nvSpPr>
          <p:cNvPr id="3" name="내용 개체 틀 2"/>
          <p:cNvSpPr>
            <a:spLocks noGrp="1"/>
          </p:cNvSpPr>
          <p:nvPr>
            <p:ph idx="1"/>
          </p:nvPr>
        </p:nvSpPr>
        <p:spPr/>
        <p:txBody>
          <a:bodyPr/>
          <a:lstStyle/>
          <a:p>
            <a:r>
              <a:rPr lang="en-GB" altLang="ko-KR" dirty="0" smtClean="0"/>
              <a:t>Do you accept the comment resolution for </a:t>
            </a:r>
            <a:r>
              <a:rPr lang="en-GB" altLang="ko-KR" dirty="0"/>
              <a:t>CID </a:t>
            </a:r>
            <a:r>
              <a:rPr lang="en-GB" altLang="ko-KR" dirty="0" smtClean="0"/>
              <a:t>2618, 2101 as shown in 11-14/622r0?</a:t>
            </a:r>
          </a:p>
          <a:p>
            <a:pPr lvl="1"/>
            <a:r>
              <a:rPr lang="en-GB" altLang="ko-KR" dirty="0" smtClean="0"/>
              <a:t> </a:t>
            </a:r>
            <a:r>
              <a:rPr lang="en-GB" altLang="ko-KR" dirty="0"/>
              <a:t>Unanimously passed </a:t>
            </a:r>
          </a:p>
          <a:p>
            <a:pPr lvl="1"/>
            <a:endParaRPr lang="en-GB" altLang="ko-KR" dirty="0"/>
          </a:p>
          <a:p>
            <a:pPr lvl="1"/>
            <a:endParaRPr lang="en-GB" altLang="ko-KR" dirty="0" smtClean="0"/>
          </a:p>
          <a:p>
            <a:pPr lvl="1"/>
            <a:endParaRPr lang="en-GB" altLang="ko-KR" dirty="0" smtClean="0"/>
          </a:p>
          <a:p>
            <a:pPr lvl="1"/>
            <a:endParaRPr lang="en-GB" altLang="ko-KR" dirty="0" smtClean="0"/>
          </a:p>
          <a:p>
            <a:pPr lvl="1"/>
            <a:endParaRPr lang="en-GB" altLang="ko-KR" dirty="0" smtClean="0"/>
          </a:p>
          <a:p>
            <a:pPr lvl="1"/>
            <a:endParaRPr lang="en-GB" altLang="ko-KR" dirty="0" smtClean="0"/>
          </a:p>
          <a:p>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49</a:t>
            </a:fld>
            <a:endParaRPr lang="en-US"/>
          </a:p>
        </p:txBody>
      </p:sp>
      <p:sp>
        <p:nvSpPr>
          <p:cNvPr id="7" name="Date Placeholder 3"/>
          <p:cNvSpPr>
            <a:spLocks noGrp="1"/>
          </p:cNvSpPr>
          <p:nvPr>
            <p:ph type="dt" sz="half" idx="10"/>
          </p:nvPr>
        </p:nvSpPr>
        <p:spPr>
          <a:xfrm>
            <a:off x="696913" y="332601"/>
            <a:ext cx="968214" cy="276999"/>
          </a:xfrm>
        </p:spPr>
        <p:txBody>
          <a:bodyPr/>
          <a:lstStyle/>
          <a:p>
            <a:r>
              <a:rPr lang="en-US" altLang="ko-KR" dirty="0" smtClean="0"/>
              <a:t>May 2014</a:t>
            </a:r>
          </a:p>
        </p:txBody>
      </p:sp>
    </p:spTree>
    <p:extLst>
      <p:ext uri="{BB962C8B-B14F-4D97-AF65-F5344CB8AC3E}">
        <p14:creationId xmlns:p14="http://schemas.microsoft.com/office/powerpoint/2010/main" val="315280766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(Monday PM1)</a:t>
            </a:r>
            <a:endParaRPr lang="en-US" dirty="0"/>
          </a:p>
        </p:txBody>
      </p:sp>
      <p:sp>
        <p:nvSpPr>
          <p:cNvPr id="3" name="Content Placeholder 2"/>
          <p:cNvSpPr>
            <a:spLocks noGrp="1"/>
          </p:cNvSpPr>
          <p:nvPr>
            <p:ph idx="1"/>
          </p:nvPr>
        </p:nvSpPr>
        <p:spPr/>
        <p:txBody>
          <a:bodyPr/>
          <a:lstStyle/>
          <a:p>
            <a:r>
              <a:rPr lang="en-US" dirty="0" smtClean="0"/>
              <a:t>PHY and MAC</a:t>
            </a:r>
          </a:p>
          <a:p>
            <a:pPr lvl="1"/>
            <a:r>
              <a:rPr lang="en-US" dirty="0" smtClean="0">
                <a:solidFill>
                  <a:schemeClr val="bg2"/>
                </a:solidFill>
              </a:rPr>
              <a:t>LB200-MAC-Resolution-clause_8.4.2.78 </a:t>
            </a:r>
            <a:r>
              <a:rPr lang="en-US" dirty="0">
                <a:solidFill>
                  <a:schemeClr val="bg2"/>
                </a:solidFill>
              </a:rPr>
              <a:t>(</a:t>
            </a:r>
            <a:r>
              <a:rPr lang="en-US" dirty="0" smtClean="0">
                <a:solidFill>
                  <a:schemeClr val="bg2"/>
                </a:solidFill>
              </a:rPr>
              <a:t>11-14/0575r1, </a:t>
            </a:r>
            <a:r>
              <a:rPr lang="en-US" dirty="0" err="1">
                <a:solidFill>
                  <a:schemeClr val="bg2"/>
                </a:solidFill>
              </a:rPr>
              <a:t>Kaiying</a:t>
            </a:r>
            <a:r>
              <a:rPr lang="en-US" dirty="0">
                <a:solidFill>
                  <a:schemeClr val="bg2"/>
                </a:solidFill>
              </a:rPr>
              <a:t>) </a:t>
            </a:r>
          </a:p>
          <a:p>
            <a:pPr lvl="1"/>
            <a:r>
              <a:rPr lang="en-US" dirty="0" smtClean="0">
                <a:solidFill>
                  <a:schemeClr val="bg2"/>
                </a:solidFill>
              </a:rPr>
              <a:t>LB200-MAC-Resolution-clause_9.48.5 </a:t>
            </a:r>
            <a:r>
              <a:rPr lang="en-US" dirty="0">
                <a:solidFill>
                  <a:schemeClr val="bg2"/>
                </a:solidFill>
              </a:rPr>
              <a:t>&amp; 8.4.2.170q (</a:t>
            </a:r>
            <a:r>
              <a:rPr lang="en-US" dirty="0" smtClean="0">
                <a:solidFill>
                  <a:schemeClr val="bg2"/>
                </a:solidFill>
              </a:rPr>
              <a:t>11-14/0576r1, </a:t>
            </a:r>
            <a:r>
              <a:rPr lang="en-US" dirty="0" err="1">
                <a:solidFill>
                  <a:schemeClr val="bg2"/>
                </a:solidFill>
              </a:rPr>
              <a:t>Kaiying</a:t>
            </a:r>
            <a:r>
              <a:rPr lang="en-US" dirty="0">
                <a:solidFill>
                  <a:schemeClr val="bg2"/>
                </a:solidFill>
              </a:rPr>
              <a:t>)</a:t>
            </a:r>
            <a:endParaRPr lang="en-US" dirty="0" smtClean="0">
              <a:solidFill>
                <a:schemeClr val="bg2"/>
              </a:solidFill>
            </a:endParaRPr>
          </a:p>
          <a:p>
            <a:pPr lvl="1"/>
            <a:r>
              <a:rPr lang="en-US" dirty="0" smtClean="0">
                <a:solidFill>
                  <a:schemeClr val="bg2"/>
                </a:solidFill>
              </a:rPr>
              <a:t>lb200-annex-b-comment-resolutions (</a:t>
            </a:r>
            <a:r>
              <a:rPr lang="en-US" altLang="ko-KR" dirty="0" smtClean="0">
                <a:solidFill>
                  <a:schemeClr val="bg2"/>
                </a:solidFill>
              </a:rPr>
              <a:t>11-14/0587r0, </a:t>
            </a:r>
            <a:r>
              <a:rPr lang="en-US" altLang="ko-KR" dirty="0" err="1" smtClean="0">
                <a:solidFill>
                  <a:schemeClr val="bg2"/>
                </a:solidFill>
              </a:rPr>
              <a:t>Rojan</a:t>
            </a:r>
            <a:r>
              <a:rPr lang="en-US" altLang="ko-KR" dirty="0" smtClean="0">
                <a:solidFill>
                  <a:schemeClr val="bg2"/>
                </a:solidFill>
              </a:rPr>
              <a:t>)</a:t>
            </a:r>
            <a:endParaRPr lang="en-US" dirty="0">
              <a:solidFill>
                <a:schemeClr val="bg2"/>
              </a:solidFill>
            </a:endParaRPr>
          </a:p>
          <a:p>
            <a:pPr lvl="1"/>
            <a:r>
              <a:rPr lang="pt-BR" dirty="0" smtClean="0">
                <a:solidFill>
                  <a:schemeClr val="bg2"/>
                </a:solidFill>
              </a:rPr>
              <a:t>lb200-clause-9-17b </a:t>
            </a:r>
            <a:r>
              <a:rPr lang="pt-BR" dirty="0">
                <a:solidFill>
                  <a:schemeClr val="bg2"/>
                </a:solidFill>
              </a:rPr>
              <a:t>(</a:t>
            </a:r>
            <a:r>
              <a:rPr lang="pt-BR" dirty="0" smtClean="0">
                <a:solidFill>
                  <a:schemeClr val="bg2"/>
                </a:solidFill>
              </a:rPr>
              <a:t>11-14/0611r1, </a:t>
            </a:r>
            <a:r>
              <a:rPr lang="pt-BR" dirty="0">
                <a:solidFill>
                  <a:schemeClr val="bg2"/>
                </a:solidFill>
              </a:rPr>
              <a:t>Matthew)</a:t>
            </a:r>
          </a:p>
          <a:p>
            <a:pPr lvl="1"/>
            <a:endParaRPr lang="en-US" dirty="0"/>
          </a:p>
          <a:p>
            <a:pPr lvl="1"/>
            <a:endParaRPr lang="en-US" altLang="ko-KR" dirty="0"/>
          </a:p>
          <a:p>
            <a:pPr lvl="1"/>
            <a:endParaRPr lang="en-US" altLang="ko-KR" dirty="0" smtClean="0"/>
          </a:p>
          <a:p>
            <a:pPr lvl="1"/>
            <a:endParaRPr lang="en-US" dirty="0"/>
          </a:p>
          <a:p>
            <a:pPr lvl="1"/>
            <a:endParaRPr lang="en-US" dirty="0"/>
          </a:p>
        </p:txBody>
      </p:sp>
      <p:sp>
        <p:nvSpPr>
          <p:cNvPr id="4" name="Date Placeholder 3"/>
          <p:cNvSpPr>
            <a:spLocks noGrp="1"/>
          </p:cNvSpPr>
          <p:nvPr>
            <p:ph type="dt" sz="half" idx="10"/>
          </p:nvPr>
        </p:nvSpPr>
        <p:spPr>
          <a:xfrm>
            <a:off x="696913" y="332601"/>
            <a:ext cx="968214" cy="276999"/>
          </a:xfrm>
        </p:spPr>
        <p:txBody>
          <a:bodyPr/>
          <a:lstStyle/>
          <a:p>
            <a:r>
              <a:rPr lang="en-US" altLang="ko-KR" dirty="0" smtClean="0"/>
              <a:t>May 2014</a:t>
            </a: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5</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Tree>
    <p:extLst>
      <p:ext uri="{BB962C8B-B14F-4D97-AF65-F5344CB8AC3E}">
        <p14:creationId xmlns:p14="http://schemas.microsoft.com/office/powerpoint/2010/main" val="700771900"/>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solidFill>
                  <a:schemeClr val="tx1"/>
                </a:solidFill>
              </a:rPr>
              <a:t>Pre-motion 13</a:t>
            </a:r>
            <a:endParaRPr lang="ko-KR" altLang="en-US" dirty="0">
              <a:solidFill>
                <a:schemeClr val="tx1"/>
              </a:solidFill>
            </a:endParaRPr>
          </a:p>
        </p:txBody>
      </p:sp>
      <p:sp>
        <p:nvSpPr>
          <p:cNvPr id="3" name="내용 개체 틀 2"/>
          <p:cNvSpPr>
            <a:spLocks noGrp="1"/>
          </p:cNvSpPr>
          <p:nvPr>
            <p:ph idx="1"/>
          </p:nvPr>
        </p:nvSpPr>
        <p:spPr/>
        <p:txBody>
          <a:bodyPr/>
          <a:lstStyle/>
          <a:p>
            <a:r>
              <a:rPr lang="en-GB" altLang="ko-KR" dirty="0" smtClean="0"/>
              <a:t>Do you accept the comment resolution for </a:t>
            </a:r>
            <a:r>
              <a:rPr lang="en-GB" altLang="ko-KR" dirty="0"/>
              <a:t>CID </a:t>
            </a:r>
            <a:r>
              <a:rPr lang="en-GB" altLang="ko-KR" dirty="0" smtClean="0"/>
              <a:t>1391 as shown in 11-14/569r1 (Multiple BSSID)?</a:t>
            </a:r>
          </a:p>
          <a:p>
            <a:pPr lvl="1"/>
            <a:r>
              <a:rPr lang="en-GB" altLang="ko-KR" dirty="0"/>
              <a:t> Unanimously passed </a:t>
            </a:r>
          </a:p>
          <a:p>
            <a:pPr lvl="1"/>
            <a:endParaRPr lang="en-GB" altLang="ko-KR" dirty="0"/>
          </a:p>
          <a:p>
            <a:pPr lvl="1"/>
            <a:endParaRPr lang="en-GB" altLang="ko-KR" dirty="0" smtClean="0"/>
          </a:p>
          <a:p>
            <a:pPr lvl="1"/>
            <a:endParaRPr lang="en-GB" altLang="ko-KR" dirty="0" smtClean="0"/>
          </a:p>
          <a:p>
            <a:pPr lvl="1"/>
            <a:endParaRPr lang="en-GB" altLang="ko-KR" dirty="0" smtClean="0"/>
          </a:p>
          <a:p>
            <a:pPr lvl="1"/>
            <a:endParaRPr lang="en-GB" altLang="ko-KR" dirty="0" smtClean="0"/>
          </a:p>
          <a:p>
            <a:pPr lvl="1"/>
            <a:endParaRPr lang="en-GB" altLang="ko-KR" dirty="0" smtClean="0"/>
          </a:p>
          <a:p>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50</a:t>
            </a:fld>
            <a:endParaRPr lang="en-US"/>
          </a:p>
        </p:txBody>
      </p:sp>
      <p:sp>
        <p:nvSpPr>
          <p:cNvPr id="7" name="Date Placeholder 3"/>
          <p:cNvSpPr>
            <a:spLocks noGrp="1"/>
          </p:cNvSpPr>
          <p:nvPr>
            <p:ph type="dt" sz="half" idx="10"/>
          </p:nvPr>
        </p:nvSpPr>
        <p:spPr>
          <a:xfrm>
            <a:off x="696913" y="332601"/>
            <a:ext cx="968214" cy="276999"/>
          </a:xfrm>
        </p:spPr>
        <p:txBody>
          <a:bodyPr/>
          <a:lstStyle/>
          <a:p>
            <a:r>
              <a:rPr lang="en-US" altLang="ko-KR" dirty="0" smtClean="0"/>
              <a:t>May 2014</a:t>
            </a:r>
          </a:p>
        </p:txBody>
      </p:sp>
    </p:spTree>
    <p:extLst>
      <p:ext uri="{BB962C8B-B14F-4D97-AF65-F5344CB8AC3E}">
        <p14:creationId xmlns:p14="http://schemas.microsoft.com/office/powerpoint/2010/main" val="2087003762"/>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14</a:t>
            </a:r>
            <a:endParaRPr lang="ko-KR" altLang="en-US" dirty="0"/>
          </a:p>
        </p:txBody>
      </p:sp>
      <p:sp>
        <p:nvSpPr>
          <p:cNvPr id="3" name="내용 개체 틀 2"/>
          <p:cNvSpPr>
            <a:spLocks noGrp="1"/>
          </p:cNvSpPr>
          <p:nvPr>
            <p:ph idx="1"/>
          </p:nvPr>
        </p:nvSpPr>
        <p:spPr/>
        <p:txBody>
          <a:bodyPr/>
          <a:lstStyle/>
          <a:p>
            <a:r>
              <a:rPr lang="en-GB" altLang="ko-KR" dirty="0" smtClean="0"/>
              <a:t>Do you accept the comment resolution for </a:t>
            </a:r>
            <a:r>
              <a:rPr lang="en-GB" altLang="ko-KR" dirty="0"/>
              <a:t>CID 2662, </a:t>
            </a:r>
            <a:r>
              <a:rPr lang="en-GB" altLang="ko-KR" dirty="0" smtClean="0"/>
              <a:t>2561 as shown in 11-14/601r0?</a:t>
            </a:r>
          </a:p>
          <a:p>
            <a:pPr lvl="1"/>
            <a:r>
              <a:rPr lang="en-GB" altLang="ko-KR" dirty="0"/>
              <a:t> Unanimously passed </a:t>
            </a:r>
          </a:p>
          <a:p>
            <a:pPr lvl="1"/>
            <a:endParaRPr lang="en-GB" altLang="ko-KR" dirty="0" smtClean="0"/>
          </a:p>
          <a:p>
            <a:pPr lvl="1"/>
            <a:endParaRPr lang="en-GB" altLang="ko-KR" dirty="0" smtClean="0"/>
          </a:p>
          <a:p>
            <a:pPr lvl="1"/>
            <a:endParaRPr lang="en-GB" altLang="ko-KR" dirty="0"/>
          </a:p>
          <a:p>
            <a:pPr lvl="1"/>
            <a:endParaRPr lang="en-GB" altLang="ko-KR" dirty="0" smtClean="0"/>
          </a:p>
          <a:p>
            <a:pPr lvl="1"/>
            <a:endParaRPr lang="en-GB" altLang="ko-KR" dirty="0" smtClean="0"/>
          </a:p>
          <a:p>
            <a:pPr lvl="1"/>
            <a:endParaRPr lang="en-GB" altLang="ko-KR" dirty="0" smtClean="0"/>
          </a:p>
          <a:p>
            <a:pPr lvl="1"/>
            <a:endParaRPr lang="en-GB" altLang="ko-KR" dirty="0" smtClean="0"/>
          </a:p>
          <a:p>
            <a:pPr lvl="1"/>
            <a:endParaRPr lang="en-GB" altLang="ko-KR" dirty="0" smtClean="0"/>
          </a:p>
          <a:p>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51</a:t>
            </a:fld>
            <a:endParaRPr lang="en-US"/>
          </a:p>
        </p:txBody>
      </p:sp>
      <p:sp>
        <p:nvSpPr>
          <p:cNvPr id="7" name="Date Placeholder 3"/>
          <p:cNvSpPr>
            <a:spLocks noGrp="1"/>
          </p:cNvSpPr>
          <p:nvPr>
            <p:ph type="dt" sz="half" idx="10"/>
          </p:nvPr>
        </p:nvSpPr>
        <p:spPr>
          <a:xfrm>
            <a:off x="696913" y="332601"/>
            <a:ext cx="968214" cy="276999"/>
          </a:xfrm>
        </p:spPr>
        <p:txBody>
          <a:bodyPr/>
          <a:lstStyle/>
          <a:p>
            <a:r>
              <a:rPr lang="en-US" altLang="ko-KR" dirty="0" smtClean="0"/>
              <a:t>May 2014</a:t>
            </a:r>
          </a:p>
        </p:txBody>
      </p:sp>
    </p:spTree>
    <p:extLst>
      <p:ext uri="{BB962C8B-B14F-4D97-AF65-F5344CB8AC3E}">
        <p14:creationId xmlns:p14="http://schemas.microsoft.com/office/powerpoint/2010/main" val="351712993"/>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15</a:t>
            </a:r>
            <a:endParaRPr lang="ko-KR" altLang="en-US" dirty="0"/>
          </a:p>
        </p:txBody>
      </p:sp>
      <p:sp>
        <p:nvSpPr>
          <p:cNvPr id="3" name="내용 개체 틀 2"/>
          <p:cNvSpPr>
            <a:spLocks noGrp="1"/>
          </p:cNvSpPr>
          <p:nvPr>
            <p:ph idx="1"/>
          </p:nvPr>
        </p:nvSpPr>
        <p:spPr/>
        <p:txBody>
          <a:bodyPr/>
          <a:lstStyle/>
          <a:p>
            <a:r>
              <a:rPr lang="en-GB" altLang="ko-KR" dirty="0" smtClean="0"/>
              <a:t>Do you accept the comment resolution for </a:t>
            </a:r>
            <a:r>
              <a:rPr lang="en-GB" altLang="ko-KR" dirty="0"/>
              <a:t>CID 1428, 2301, 2576, 2582, 2734, 2895, 2896, 2940, 2941, </a:t>
            </a:r>
            <a:r>
              <a:rPr lang="en-GB" altLang="ko-KR" dirty="0" smtClean="0"/>
              <a:t>2140 as shown in 11-14/602r1?</a:t>
            </a:r>
          </a:p>
          <a:p>
            <a:pPr lvl="1"/>
            <a:r>
              <a:rPr lang="en-GB" altLang="ko-KR" dirty="0"/>
              <a:t> Unanimously passed </a:t>
            </a:r>
          </a:p>
          <a:p>
            <a:pPr lvl="1"/>
            <a:endParaRPr lang="en-GB" altLang="ko-KR" dirty="0" smtClean="0"/>
          </a:p>
          <a:p>
            <a:pPr lvl="1"/>
            <a:endParaRPr lang="en-GB" altLang="ko-KR" dirty="0" smtClean="0"/>
          </a:p>
          <a:p>
            <a:pPr lvl="1"/>
            <a:endParaRPr lang="en-GB" altLang="ko-KR" dirty="0" smtClean="0"/>
          </a:p>
          <a:p>
            <a:pPr lvl="1"/>
            <a:endParaRPr lang="en-GB" altLang="ko-KR" dirty="0"/>
          </a:p>
          <a:p>
            <a:pPr lvl="1"/>
            <a:endParaRPr lang="en-GB" altLang="ko-KR" dirty="0" smtClean="0"/>
          </a:p>
          <a:p>
            <a:pPr lvl="1"/>
            <a:endParaRPr lang="en-GB" altLang="ko-KR" dirty="0" smtClean="0"/>
          </a:p>
          <a:p>
            <a:pPr lvl="1"/>
            <a:endParaRPr lang="en-GB" altLang="ko-KR" dirty="0" smtClean="0"/>
          </a:p>
          <a:p>
            <a:pPr lvl="1"/>
            <a:endParaRPr lang="en-GB" altLang="ko-KR" dirty="0" smtClean="0"/>
          </a:p>
          <a:p>
            <a:pPr lvl="1"/>
            <a:endParaRPr lang="en-GB" altLang="ko-KR" dirty="0" smtClean="0"/>
          </a:p>
          <a:p>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52</a:t>
            </a:fld>
            <a:endParaRPr lang="en-US"/>
          </a:p>
        </p:txBody>
      </p:sp>
      <p:sp>
        <p:nvSpPr>
          <p:cNvPr id="7" name="Date Placeholder 3"/>
          <p:cNvSpPr>
            <a:spLocks noGrp="1"/>
          </p:cNvSpPr>
          <p:nvPr>
            <p:ph type="dt" sz="half" idx="10"/>
          </p:nvPr>
        </p:nvSpPr>
        <p:spPr>
          <a:xfrm>
            <a:off x="696913" y="332601"/>
            <a:ext cx="968214" cy="276999"/>
          </a:xfrm>
        </p:spPr>
        <p:txBody>
          <a:bodyPr/>
          <a:lstStyle/>
          <a:p>
            <a:r>
              <a:rPr lang="en-US" altLang="ko-KR" dirty="0" smtClean="0"/>
              <a:t>May 2014</a:t>
            </a:r>
          </a:p>
        </p:txBody>
      </p:sp>
    </p:spTree>
    <p:extLst>
      <p:ext uri="{BB962C8B-B14F-4D97-AF65-F5344CB8AC3E}">
        <p14:creationId xmlns:p14="http://schemas.microsoft.com/office/powerpoint/2010/main" val="1472497098"/>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16</a:t>
            </a:r>
            <a:endParaRPr lang="ko-KR" altLang="en-US" dirty="0"/>
          </a:p>
        </p:txBody>
      </p:sp>
      <p:sp>
        <p:nvSpPr>
          <p:cNvPr id="3" name="내용 개체 틀 2"/>
          <p:cNvSpPr>
            <a:spLocks noGrp="1"/>
          </p:cNvSpPr>
          <p:nvPr>
            <p:ph idx="1"/>
          </p:nvPr>
        </p:nvSpPr>
        <p:spPr/>
        <p:txBody>
          <a:bodyPr/>
          <a:lstStyle/>
          <a:p>
            <a:r>
              <a:rPr lang="en-GB" altLang="ko-KR" dirty="0" smtClean="0"/>
              <a:t>Do you accept the comment resolution for </a:t>
            </a:r>
            <a:r>
              <a:rPr lang="en-GB" altLang="ko-KR" dirty="0"/>
              <a:t>CID </a:t>
            </a:r>
            <a:r>
              <a:rPr lang="en-GB" altLang="ko-KR" dirty="0" smtClean="0"/>
              <a:t>1508 as shown in 11-14/603r0?</a:t>
            </a:r>
          </a:p>
          <a:p>
            <a:pPr lvl="1"/>
            <a:r>
              <a:rPr lang="en-GB" altLang="ko-KR" dirty="0"/>
              <a:t> Unanimously passed </a:t>
            </a:r>
          </a:p>
          <a:p>
            <a:pPr lvl="1"/>
            <a:endParaRPr lang="en-GB" altLang="ko-KR" dirty="0" smtClean="0"/>
          </a:p>
          <a:p>
            <a:pPr lvl="1"/>
            <a:endParaRPr lang="en-GB" altLang="ko-KR" dirty="0" smtClean="0"/>
          </a:p>
          <a:p>
            <a:pPr lvl="1"/>
            <a:endParaRPr lang="en-GB" altLang="ko-KR" dirty="0" smtClean="0"/>
          </a:p>
          <a:p>
            <a:pPr lvl="1"/>
            <a:endParaRPr lang="en-GB" altLang="ko-KR" dirty="0"/>
          </a:p>
          <a:p>
            <a:pPr lvl="1"/>
            <a:endParaRPr lang="en-GB" altLang="ko-KR" dirty="0" smtClean="0"/>
          </a:p>
          <a:p>
            <a:pPr lvl="1"/>
            <a:endParaRPr lang="en-GB" altLang="ko-KR" dirty="0" smtClean="0"/>
          </a:p>
          <a:p>
            <a:pPr lvl="1"/>
            <a:endParaRPr lang="en-GB" altLang="ko-KR" dirty="0" smtClean="0"/>
          </a:p>
          <a:p>
            <a:pPr lvl="1"/>
            <a:endParaRPr lang="en-GB" altLang="ko-KR" dirty="0" smtClean="0"/>
          </a:p>
          <a:p>
            <a:pPr lvl="1"/>
            <a:endParaRPr lang="en-GB" altLang="ko-KR" dirty="0" smtClean="0"/>
          </a:p>
          <a:p>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53</a:t>
            </a:fld>
            <a:endParaRPr lang="en-US"/>
          </a:p>
        </p:txBody>
      </p:sp>
      <p:sp>
        <p:nvSpPr>
          <p:cNvPr id="7" name="Date Placeholder 3"/>
          <p:cNvSpPr>
            <a:spLocks noGrp="1"/>
          </p:cNvSpPr>
          <p:nvPr>
            <p:ph type="dt" sz="half" idx="10"/>
          </p:nvPr>
        </p:nvSpPr>
        <p:spPr>
          <a:xfrm>
            <a:off x="696913" y="332601"/>
            <a:ext cx="968214" cy="276999"/>
          </a:xfrm>
        </p:spPr>
        <p:txBody>
          <a:bodyPr/>
          <a:lstStyle/>
          <a:p>
            <a:r>
              <a:rPr lang="en-US" altLang="ko-KR" dirty="0" smtClean="0"/>
              <a:t>May 2014</a:t>
            </a:r>
          </a:p>
        </p:txBody>
      </p:sp>
    </p:spTree>
    <p:extLst>
      <p:ext uri="{BB962C8B-B14F-4D97-AF65-F5344CB8AC3E}">
        <p14:creationId xmlns:p14="http://schemas.microsoft.com/office/powerpoint/2010/main" val="1010159863"/>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solidFill>
                  <a:schemeClr val="tx1"/>
                </a:solidFill>
              </a:rPr>
              <a:t>Pre-motion 17</a:t>
            </a:r>
            <a:endParaRPr lang="ko-KR" altLang="en-US" dirty="0">
              <a:solidFill>
                <a:schemeClr val="tx1"/>
              </a:solidFill>
            </a:endParaRPr>
          </a:p>
        </p:txBody>
      </p:sp>
      <p:sp>
        <p:nvSpPr>
          <p:cNvPr id="3" name="내용 개체 틀 2"/>
          <p:cNvSpPr>
            <a:spLocks noGrp="1"/>
          </p:cNvSpPr>
          <p:nvPr>
            <p:ph idx="1"/>
          </p:nvPr>
        </p:nvSpPr>
        <p:spPr/>
        <p:txBody>
          <a:bodyPr/>
          <a:lstStyle/>
          <a:p>
            <a:r>
              <a:rPr lang="en-GB" altLang="ko-KR" dirty="0" smtClean="0"/>
              <a:t>Do you accept the comment resolution for </a:t>
            </a:r>
            <a:r>
              <a:rPr lang="en-GB" altLang="ko-KR" dirty="0"/>
              <a:t>CID </a:t>
            </a:r>
            <a:r>
              <a:rPr lang="en-GB" altLang="ko-KR" dirty="0" smtClean="0"/>
              <a:t>2543, 2544 as shown in 11-13/1316r8 (</a:t>
            </a:r>
            <a:r>
              <a:rPr lang="en-US" altLang="ko-KR" dirty="0"/>
              <a:t>TOD </a:t>
            </a:r>
            <a:r>
              <a:rPr lang="en-US" altLang="ko-KR" dirty="0" smtClean="0"/>
              <a:t>accuracy)</a:t>
            </a:r>
            <a:r>
              <a:rPr lang="en-GB" altLang="ko-KR" dirty="0" smtClean="0"/>
              <a:t>?</a:t>
            </a:r>
          </a:p>
          <a:p>
            <a:pPr lvl="1"/>
            <a:r>
              <a:rPr lang="en-GB" altLang="ko-KR" dirty="0"/>
              <a:t> Unanimously passed </a:t>
            </a:r>
          </a:p>
          <a:p>
            <a:pPr lvl="1"/>
            <a:endParaRPr lang="en-GB" altLang="ko-KR" dirty="0" smtClean="0">
              <a:solidFill>
                <a:srgbClr val="FF0000"/>
              </a:solidFill>
            </a:endParaRPr>
          </a:p>
          <a:p>
            <a:endParaRPr lang="en-GB" altLang="ko-KR" dirty="0" smtClean="0"/>
          </a:p>
          <a:p>
            <a:pPr lvl="1"/>
            <a:endParaRPr lang="en-GB" altLang="ko-KR" dirty="0" smtClean="0"/>
          </a:p>
          <a:p>
            <a:pPr lvl="1"/>
            <a:endParaRPr lang="en-GB" altLang="ko-KR" dirty="0" smtClean="0"/>
          </a:p>
          <a:p>
            <a:pPr lvl="1"/>
            <a:endParaRPr lang="en-GB" altLang="ko-KR" dirty="0" smtClean="0"/>
          </a:p>
          <a:p>
            <a:pPr lvl="1"/>
            <a:endParaRPr lang="en-GB" altLang="ko-KR" dirty="0"/>
          </a:p>
          <a:p>
            <a:pPr lvl="1"/>
            <a:endParaRPr lang="en-GB" altLang="ko-KR" dirty="0" smtClean="0"/>
          </a:p>
          <a:p>
            <a:pPr lvl="1"/>
            <a:endParaRPr lang="en-GB" altLang="ko-KR" dirty="0" smtClean="0"/>
          </a:p>
          <a:p>
            <a:pPr lvl="1"/>
            <a:endParaRPr lang="en-GB" altLang="ko-KR" dirty="0" smtClean="0"/>
          </a:p>
          <a:p>
            <a:pPr lvl="1"/>
            <a:endParaRPr lang="en-GB" altLang="ko-KR" dirty="0" smtClean="0"/>
          </a:p>
          <a:p>
            <a:pPr lvl="1"/>
            <a:endParaRPr lang="en-GB" altLang="ko-KR" dirty="0" smtClean="0"/>
          </a:p>
          <a:p>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54</a:t>
            </a:fld>
            <a:endParaRPr lang="en-US"/>
          </a:p>
        </p:txBody>
      </p:sp>
      <p:sp>
        <p:nvSpPr>
          <p:cNvPr id="7" name="Date Placeholder 3"/>
          <p:cNvSpPr>
            <a:spLocks noGrp="1"/>
          </p:cNvSpPr>
          <p:nvPr>
            <p:ph type="dt" sz="half" idx="10"/>
          </p:nvPr>
        </p:nvSpPr>
        <p:spPr>
          <a:xfrm>
            <a:off x="696913" y="332601"/>
            <a:ext cx="968214" cy="276999"/>
          </a:xfrm>
        </p:spPr>
        <p:txBody>
          <a:bodyPr/>
          <a:lstStyle/>
          <a:p>
            <a:r>
              <a:rPr lang="en-US" altLang="ko-KR" dirty="0" smtClean="0"/>
              <a:t>May 2014</a:t>
            </a:r>
          </a:p>
        </p:txBody>
      </p:sp>
    </p:spTree>
    <p:extLst>
      <p:ext uri="{BB962C8B-B14F-4D97-AF65-F5344CB8AC3E}">
        <p14:creationId xmlns:p14="http://schemas.microsoft.com/office/powerpoint/2010/main" val="539121703"/>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18</a:t>
            </a:r>
            <a:endParaRPr lang="ko-KR" altLang="en-US" dirty="0"/>
          </a:p>
        </p:txBody>
      </p:sp>
      <p:sp>
        <p:nvSpPr>
          <p:cNvPr id="3" name="내용 개체 틀 2"/>
          <p:cNvSpPr>
            <a:spLocks noGrp="1"/>
          </p:cNvSpPr>
          <p:nvPr>
            <p:ph idx="1"/>
          </p:nvPr>
        </p:nvSpPr>
        <p:spPr/>
        <p:txBody>
          <a:bodyPr/>
          <a:lstStyle/>
          <a:p>
            <a:pPr lvl="0"/>
            <a:r>
              <a:rPr lang="en-GB" altLang="ko-KR" dirty="0" smtClean="0"/>
              <a:t>Do you accept the comment resolution for </a:t>
            </a:r>
            <a:r>
              <a:rPr lang="en-GB" altLang="ko-KR" dirty="0"/>
              <a:t>CID 2572, </a:t>
            </a:r>
            <a:r>
              <a:rPr lang="en-GB" altLang="ko-KR" dirty="0" smtClean="0"/>
              <a:t>2573, 2595</a:t>
            </a:r>
            <a:r>
              <a:rPr lang="en-GB" altLang="ko-KR" dirty="0"/>
              <a:t>, </a:t>
            </a:r>
            <a:r>
              <a:rPr lang="en-GB" altLang="ko-KR" dirty="0" smtClean="0"/>
              <a:t>2596 as shown in 11-14/289r1?</a:t>
            </a:r>
          </a:p>
          <a:p>
            <a:pPr lvl="1"/>
            <a:r>
              <a:rPr lang="en-GB" altLang="ko-KR" dirty="0"/>
              <a:t> Unanimously passed </a:t>
            </a:r>
          </a:p>
          <a:p>
            <a:pPr lvl="1"/>
            <a:endParaRPr lang="en-GB" altLang="ko-KR" dirty="0" smtClean="0"/>
          </a:p>
          <a:p>
            <a:endParaRPr lang="en-GB" altLang="ko-KR" dirty="0" smtClean="0"/>
          </a:p>
          <a:p>
            <a:pPr lvl="1"/>
            <a:endParaRPr lang="en-GB" altLang="ko-KR" dirty="0" smtClean="0"/>
          </a:p>
          <a:p>
            <a:pPr lvl="1"/>
            <a:endParaRPr lang="en-GB" altLang="ko-KR" dirty="0" smtClean="0"/>
          </a:p>
          <a:p>
            <a:pPr lvl="1"/>
            <a:endParaRPr lang="en-GB" altLang="ko-KR" dirty="0" smtClean="0"/>
          </a:p>
          <a:p>
            <a:pPr lvl="1"/>
            <a:endParaRPr lang="en-GB" altLang="ko-KR" dirty="0"/>
          </a:p>
          <a:p>
            <a:pPr lvl="1"/>
            <a:endParaRPr lang="en-GB" altLang="ko-KR" dirty="0" smtClean="0"/>
          </a:p>
          <a:p>
            <a:pPr lvl="1"/>
            <a:endParaRPr lang="en-GB" altLang="ko-KR" dirty="0" smtClean="0"/>
          </a:p>
          <a:p>
            <a:pPr lvl="1"/>
            <a:endParaRPr lang="en-GB" altLang="ko-KR" dirty="0" smtClean="0"/>
          </a:p>
          <a:p>
            <a:pPr lvl="1"/>
            <a:endParaRPr lang="en-GB" altLang="ko-KR" dirty="0" smtClean="0"/>
          </a:p>
          <a:p>
            <a:pPr lvl="1"/>
            <a:endParaRPr lang="en-GB" altLang="ko-KR" dirty="0" smtClean="0"/>
          </a:p>
          <a:p>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55</a:t>
            </a:fld>
            <a:endParaRPr lang="en-US"/>
          </a:p>
        </p:txBody>
      </p:sp>
      <p:sp>
        <p:nvSpPr>
          <p:cNvPr id="7" name="Date Placeholder 3"/>
          <p:cNvSpPr>
            <a:spLocks noGrp="1"/>
          </p:cNvSpPr>
          <p:nvPr>
            <p:ph type="dt" sz="half" idx="10"/>
          </p:nvPr>
        </p:nvSpPr>
        <p:spPr>
          <a:xfrm>
            <a:off x="696913" y="332601"/>
            <a:ext cx="968214" cy="276999"/>
          </a:xfrm>
        </p:spPr>
        <p:txBody>
          <a:bodyPr/>
          <a:lstStyle/>
          <a:p>
            <a:r>
              <a:rPr lang="en-US" altLang="ko-KR" dirty="0" smtClean="0"/>
              <a:t>May 2014</a:t>
            </a:r>
          </a:p>
        </p:txBody>
      </p:sp>
    </p:spTree>
    <p:extLst>
      <p:ext uri="{BB962C8B-B14F-4D97-AF65-F5344CB8AC3E}">
        <p14:creationId xmlns:p14="http://schemas.microsoft.com/office/powerpoint/2010/main" val="3129581982"/>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19</a:t>
            </a:r>
            <a:endParaRPr lang="ko-KR" altLang="en-US" dirty="0"/>
          </a:p>
        </p:txBody>
      </p:sp>
      <p:sp>
        <p:nvSpPr>
          <p:cNvPr id="3" name="내용 개체 틀 2"/>
          <p:cNvSpPr>
            <a:spLocks noGrp="1"/>
          </p:cNvSpPr>
          <p:nvPr>
            <p:ph idx="1"/>
          </p:nvPr>
        </p:nvSpPr>
        <p:spPr/>
        <p:txBody>
          <a:bodyPr/>
          <a:lstStyle/>
          <a:p>
            <a:pPr lvl="0"/>
            <a:r>
              <a:rPr lang="en-GB" altLang="ko-KR" dirty="0" smtClean="0"/>
              <a:t>Do you accept the comment resolution for </a:t>
            </a:r>
            <a:r>
              <a:rPr lang="en-GB" altLang="ko-KR" dirty="0"/>
              <a:t>CID </a:t>
            </a:r>
            <a:r>
              <a:rPr lang="en-GB" altLang="ko-KR" dirty="0" smtClean="0"/>
              <a:t>2553 as shown in 11-14/248r3?</a:t>
            </a:r>
          </a:p>
          <a:p>
            <a:pPr lvl="1"/>
            <a:r>
              <a:rPr lang="en-GB" altLang="ko-KR" dirty="0"/>
              <a:t> Unanimously passed </a:t>
            </a:r>
          </a:p>
          <a:p>
            <a:pPr lvl="1"/>
            <a:endParaRPr lang="en-GB" altLang="ko-KR" dirty="0" smtClean="0"/>
          </a:p>
          <a:p>
            <a:pPr lvl="1"/>
            <a:endParaRPr lang="en-GB" altLang="ko-KR" dirty="0" smtClean="0"/>
          </a:p>
          <a:p>
            <a:endParaRPr lang="en-GB" altLang="ko-KR" dirty="0" smtClean="0"/>
          </a:p>
          <a:p>
            <a:pPr lvl="1"/>
            <a:endParaRPr lang="en-GB" altLang="ko-KR" dirty="0" smtClean="0"/>
          </a:p>
          <a:p>
            <a:pPr lvl="1"/>
            <a:endParaRPr lang="en-GB" altLang="ko-KR" dirty="0" smtClean="0"/>
          </a:p>
          <a:p>
            <a:pPr lvl="1"/>
            <a:endParaRPr lang="en-GB" altLang="ko-KR" dirty="0" smtClean="0"/>
          </a:p>
          <a:p>
            <a:pPr lvl="1"/>
            <a:endParaRPr lang="en-GB" altLang="ko-KR" dirty="0"/>
          </a:p>
          <a:p>
            <a:pPr lvl="1"/>
            <a:endParaRPr lang="en-GB" altLang="ko-KR" dirty="0" smtClean="0"/>
          </a:p>
          <a:p>
            <a:pPr lvl="1"/>
            <a:endParaRPr lang="en-GB" altLang="ko-KR" dirty="0" smtClean="0"/>
          </a:p>
          <a:p>
            <a:pPr lvl="1"/>
            <a:endParaRPr lang="en-GB" altLang="ko-KR" dirty="0" smtClean="0"/>
          </a:p>
          <a:p>
            <a:pPr lvl="1"/>
            <a:endParaRPr lang="en-GB" altLang="ko-KR" dirty="0" smtClean="0"/>
          </a:p>
          <a:p>
            <a:pPr lvl="1"/>
            <a:endParaRPr lang="en-GB" altLang="ko-KR" dirty="0" smtClean="0"/>
          </a:p>
          <a:p>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56</a:t>
            </a:fld>
            <a:endParaRPr lang="en-US"/>
          </a:p>
        </p:txBody>
      </p:sp>
      <p:sp>
        <p:nvSpPr>
          <p:cNvPr id="7" name="Date Placeholder 3"/>
          <p:cNvSpPr>
            <a:spLocks noGrp="1"/>
          </p:cNvSpPr>
          <p:nvPr>
            <p:ph type="dt" sz="half" idx="10"/>
          </p:nvPr>
        </p:nvSpPr>
        <p:spPr>
          <a:xfrm>
            <a:off x="696913" y="332601"/>
            <a:ext cx="968214" cy="276999"/>
          </a:xfrm>
        </p:spPr>
        <p:txBody>
          <a:bodyPr/>
          <a:lstStyle/>
          <a:p>
            <a:r>
              <a:rPr lang="en-US" altLang="ko-KR" dirty="0" smtClean="0"/>
              <a:t>May 2014</a:t>
            </a:r>
          </a:p>
        </p:txBody>
      </p:sp>
    </p:spTree>
    <p:extLst>
      <p:ext uri="{BB962C8B-B14F-4D97-AF65-F5344CB8AC3E}">
        <p14:creationId xmlns:p14="http://schemas.microsoft.com/office/powerpoint/2010/main" val="409609786"/>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20</a:t>
            </a:r>
            <a:endParaRPr lang="ko-KR" altLang="en-US" dirty="0"/>
          </a:p>
        </p:txBody>
      </p:sp>
      <p:sp>
        <p:nvSpPr>
          <p:cNvPr id="3" name="내용 개체 틀 2"/>
          <p:cNvSpPr>
            <a:spLocks noGrp="1"/>
          </p:cNvSpPr>
          <p:nvPr>
            <p:ph idx="1"/>
          </p:nvPr>
        </p:nvSpPr>
        <p:spPr/>
        <p:txBody>
          <a:bodyPr/>
          <a:lstStyle/>
          <a:p>
            <a:r>
              <a:rPr lang="en-GB" altLang="ko-KR" dirty="0" smtClean="0"/>
              <a:t>Do you accept the comment resolution for </a:t>
            </a:r>
            <a:r>
              <a:rPr lang="en-GB" altLang="ko-KR" dirty="0"/>
              <a:t>CID 2538, </a:t>
            </a:r>
            <a:r>
              <a:rPr lang="en-GB" altLang="ko-KR" dirty="0" smtClean="0"/>
              <a:t>2539 as shown in 11-14/291r2?</a:t>
            </a:r>
          </a:p>
          <a:p>
            <a:pPr lvl="1"/>
            <a:r>
              <a:rPr lang="en-GB" altLang="ko-KR" dirty="0"/>
              <a:t> Unanimously passed </a:t>
            </a:r>
          </a:p>
          <a:p>
            <a:pPr lvl="1"/>
            <a:endParaRPr lang="en-GB" altLang="ko-KR" dirty="0" smtClean="0"/>
          </a:p>
          <a:p>
            <a:pPr lvl="1"/>
            <a:endParaRPr lang="en-GB" altLang="ko-KR" dirty="0" smtClean="0"/>
          </a:p>
          <a:p>
            <a:pPr lvl="1"/>
            <a:endParaRPr lang="en-GB" altLang="ko-KR" dirty="0" smtClean="0"/>
          </a:p>
          <a:p>
            <a:endParaRPr lang="en-GB" altLang="ko-KR" dirty="0" smtClean="0"/>
          </a:p>
          <a:p>
            <a:pPr lvl="1"/>
            <a:endParaRPr lang="en-GB" altLang="ko-KR" dirty="0" smtClean="0"/>
          </a:p>
          <a:p>
            <a:pPr lvl="1"/>
            <a:endParaRPr lang="en-GB" altLang="ko-KR" dirty="0" smtClean="0"/>
          </a:p>
          <a:p>
            <a:pPr lvl="1"/>
            <a:endParaRPr lang="en-GB" altLang="ko-KR" dirty="0" smtClean="0"/>
          </a:p>
          <a:p>
            <a:pPr lvl="1"/>
            <a:endParaRPr lang="en-GB" altLang="ko-KR" dirty="0"/>
          </a:p>
          <a:p>
            <a:pPr lvl="1"/>
            <a:endParaRPr lang="en-GB" altLang="ko-KR" dirty="0" smtClean="0"/>
          </a:p>
          <a:p>
            <a:pPr lvl="1"/>
            <a:endParaRPr lang="en-GB" altLang="ko-KR" dirty="0" smtClean="0"/>
          </a:p>
          <a:p>
            <a:pPr lvl="1"/>
            <a:endParaRPr lang="en-GB" altLang="ko-KR" dirty="0" smtClean="0"/>
          </a:p>
          <a:p>
            <a:pPr lvl="1"/>
            <a:endParaRPr lang="en-GB" altLang="ko-KR" dirty="0" smtClean="0"/>
          </a:p>
          <a:p>
            <a:pPr lvl="1"/>
            <a:endParaRPr lang="en-GB" altLang="ko-KR" dirty="0" smtClean="0"/>
          </a:p>
          <a:p>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57</a:t>
            </a:fld>
            <a:endParaRPr lang="en-US"/>
          </a:p>
        </p:txBody>
      </p:sp>
      <p:sp>
        <p:nvSpPr>
          <p:cNvPr id="7" name="Date Placeholder 3"/>
          <p:cNvSpPr>
            <a:spLocks noGrp="1"/>
          </p:cNvSpPr>
          <p:nvPr>
            <p:ph type="dt" sz="half" idx="10"/>
          </p:nvPr>
        </p:nvSpPr>
        <p:spPr>
          <a:xfrm>
            <a:off x="696913" y="332601"/>
            <a:ext cx="968214" cy="276999"/>
          </a:xfrm>
        </p:spPr>
        <p:txBody>
          <a:bodyPr/>
          <a:lstStyle/>
          <a:p>
            <a:r>
              <a:rPr lang="en-US" altLang="ko-KR" dirty="0" smtClean="0"/>
              <a:t>May 2014</a:t>
            </a:r>
          </a:p>
        </p:txBody>
      </p:sp>
    </p:spTree>
    <p:extLst>
      <p:ext uri="{BB962C8B-B14F-4D97-AF65-F5344CB8AC3E}">
        <p14:creationId xmlns:p14="http://schemas.microsoft.com/office/powerpoint/2010/main" val="3990478466"/>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20</a:t>
            </a:r>
            <a:endParaRPr lang="ko-KR" altLang="en-US" dirty="0"/>
          </a:p>
        </p:txBody>
      </p:sp>
      <p:sp>
        <p:nvSpPr>
          <p:cNvPr id="3" name="내용 개체 틀 2"/>
          <p:cNvSpPr>
            <a:spLocks noGrp="1"/>
          </p:cNvSpPr>
          <p:nvPr>
            <p:ph idx="1"/>
          </p:nvPr>
        </p:nvSpPr>
        <p:spPr/>
        <p:txBody>
          <a:bodyPr/>
          <a:lstStyle/>
          <a:p>
            <a:r>
              <a:rPr lang="en-GB" altLang="ko-KR" dirty="0" smtClean="0"/>
              <a:t>Do you accept the comment resolution for </a:t>
            </a:r>
            <a:r>
              <a:rPr lang="en-GB" altLang="ko-KR" dirty="0"/>
              <a:t>CID </a:t>
            </a:r>
            <a:r>
              <a:rPr lang="en-GB" altLang="ko-KR" dirty="0" smtClean="0"/>
              <a:t>2597 as shown in 11-14/322r1?</a:t>
            </a:r>
          </a:p>
          <a:p>
            <a:pPr lvl="1"/>
            <a:r>
              <a:rPr lang="en-GB" altLang="ko-KR" dirty="0"/>
              <a:t> Unanimously passed </a:t>
            </a:r>
          </a:p>
          <a:p>
            <a:pPr lvl="1"/>
            <a:endParaRPr lang="en-GB" altLang="ko-KR" dirty="0" smtClean="0"/>
          </a:p>
          <a:p>
            <a:pPr lvl="1"/>
            <a:endParaRPr lang="en-GB" altLang="ko-KR" dirty="0" smtClean="0"/>
          </a:p>
          <a:p>
            <a:pPr lvl="1"/>
            <a:endParaRPr lang="en-GB" altLang="ko-KR" dirty="0" smtClean="0"/>
          </a:p>
          <a:p>
            <a:endParaRPr lang="en-GB" altLang="ko-KR" dirty="0" smtClean="0"/>
          </a:p>
          <a:p>
            <a:pPr lvl="1"/>
            <a:endParaRPr lang="en-GB" altLang="ko-KR" dirty="0" smtClean="0"/>
          </a:p>
          <a:p>
            <a:pPr lvl="1"/>
            <a:endParaRPr lang="en-GB" altLang="ko-KR" dirty="0" smtClean="0"/>
          </a:p>
          <a:p>
            <a:pPr lvl="1"/>
            <a:endParaRPr lang="en-GB" altLang="ko-KR" dirty="0" smtClean="0"/>
          </a:p>
          <a:p>
            <a:pPr lvl="1"/>
            <a:endParaRPr lang="en-GB" altLang="ko-KR" dirty="0"/>
          </a:p>
          <a:p>
            <a:pPr lvl="1"/>
            <a:endParaRPr lang="en-GB" altLang="ko-KR" dirty="0" smtClean="0"/>
          </a:p>
          <a:p>
            <a:pPr lvl="1"/>
            <a:endParaRPr lang="en-GB" altLang="ko-KR" dirty="0" smtClean="0"/>
          </a:p>
          <a:p>
            <a:pPr lvl="1"/>
            <a:endParaRPr lang="en-GB" altLang="ko-KR" dirty="0" smtClean="0"/>
          </a:p>
          <a:p>
            <a:pPr lvl="1"/>
            <a:endParaRPr lang="en-GB" altLang="ko-KR" dirty="0" smtClean="0"/>
          </a:p>
          <a:p>
            <a:pPr lvl="1"/>
            <a:endParaRPr lang="en-GB" altLang="ko-KR" dirty="0" smtClean="0"/>
          </a:p>
          <a:p>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58</a:t>
            </a:fld>
            <a:endParaRPr lang="en-US"/>
          </a:p>
        </p:txBody>
      </p:sp>
      <p:sp>
        <p:nvSpPr>
          <p:cNvPr id="7" name="Date Placeholder 3"/>
          <p:cNvSpPr>
            <a:spLocks noGrp="1"/>
          </p:cNvSpPr>
          <p:nvPr>
            <p:ph type="dt" sz="half" idx="10"/>
          </p:nvPr>
        </p:nvSpPr>
        <p:spPr>
          <a:xfrm>
            <a:off x="696913" y="332601"/>
            <a:ext cx="968214" cy="276999"/>
          </a:xfrm>
        </p:spPr>
        <p:txBody>
          <a:bodyPr/>
          <a:lstStyle/>
          <a:p>
            <a:r>
              <a:rPr lang="en-US" altLang="ko-KR" dirty="0" smtClean="0"/>
              <a:t>May 2014</a:t>
            </a:r>
          </a:p>
        </p:txBody>
      </p:sp>
    </p:spTree>
    <p:extLst>
      <p:ext uri="{BB962C8B-B14F-4D97-AF65-F5344CB8AC3E}">
        <p14:creationId xmlns:p14="http://schemas.microsoft.com/office/powerpoint/2010/main" val="486459134"/>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21</a:t>
            </a:r>
            <a:endParaRPr lang="ko-KR" altLang="en-US" dirty="0"/>
          </a:p>
        </p:txBody>
      </p:sp>
      <p:sp>
        <p:nvSpPr>
          <p:cNvPr id="3" name="내용 개체 틀 2"/>
          <p:cNvSpPr>
            <a:spLocks noGrp="1"/>
          </p:cNvSpPr>
          <p:nvPr>
            <p:ph idx="1"/>
          </p:nvPr>
        </p:nvSpPr>
        <p:spPr/>
        <p:txBody>
          <a:bodyPr/>
          <a:lstStyle/>
          <a:p>
            <a:pPr lvl="0"/>
            <a:r>
              <a:rPr lang="en-GB" altLang="ko-KR" dirty="0" smtClean="0"/>
              <a:t>Do you accept the comment resolution for </a:t>
            </a:r>
            <a:r>
              <a:rPr lang="en-GB" altLang="ko-KR" dirty="0"/>
              <a:t>CID 2594, 2559, </a:t>
            </a:r>
            <a:r>
              <a:rPr lang="en-GB" altLang="ko-KR" dirty="0" smtClean="0"/>
              <a:t>2560 as shown in 11-14/249r2?</a:t>
            </a:r>
          </a:p>
          <a:p>
            <a:pPr lvl="1"/>
            <a:r>
              <a:rPr lang="en-GB" altLang="ko-KR" dirty="0"/>
              <a:t> Unanimously passed </a:t>
            </a:r>
          </a:p>
          <a:p>
            <a:pPr lvl="1"/>
            <a:endParaRPr lang="en-GB" altLang="ko-KR" dirty="0" smtClean="0"/>
          </a:p>
          <a:p>
            <a:pPr lvl="1"/>
            <a:endParaRPr lang="en-GB" altLang="ko-KR" dirty="0" smtClean="0"/>
          </a:p>
          <a:p>
            <a:pPr lvl="1"/>
            <a:endParaRPr lang="en-GB" altLang="ko-KR" dirty="0" smtClean="0"/>
          </a:p>
          <a:p>
            <a:pPr lvl="1"/>
            <a:endParaRPr lang="en-GB" altLang="ko-KR" dirty="0" smtClean="0"/>
          </a:p>
          <a:p>
            <a:endParaRPr lang="en-GB" altLang="ko-KR" dirty="0" smtClean="0"/>
          </a:p>
          <a:p>
            <a:pPr lvl="1"/>
            <a:endParaRPr lang="en-GB" altLang="ko-KR" dirty="0" smtClean="0"/>
          </a:p>
          <a:p>
            <a:pPr lvl="1"/>
            <a:endParaRPr lang="en-GB" altLang="ko-KR" dirty="0" smtClean="0"/>
          </a:p>
          <a:p>
            <a:pPr lvl="1"/>
            <a:endParaRPr lang="en-GB" altLang="ko-KR" dirty="0" smtClean="0"/>
          </a:p>
          <a:p>
            <a:pPr lvl="1"/>
            <a:endParaRPr lang="en-GB" altLang="ko-KR" dirty="0"/>
          </a:p>
          <a:p>
            <a:pPr lvl="1"/>
            <a:endParaRPr lang="en-GB" altLang="ko-KR" dirty="0" smtClean="0"/>
          </a:p>
          <a:p>
            <a:pPr lvl="1"/>
            <a:endParaRPr lang="en-GB" altLang="ko-KR" dirty="0" smtClean="0"/>
          </a:p>
          <a:p>
            <a:pPr lvl="1"/>
            <a:endParaRPr lang="en-GB" altLang="ko-KR" dirty="0" smtClean="0"/>
          </a:p>
          <a:p>
            <a:pPr lvl="1"/>
            <a:endParaRPr lang="en-GB" altLang="ko-KR" dirty="0" smtClean="0"/>
          </a:p>
          <a:p>
            <a:pPr lvl="1"/>
            <a:endParaRPr lang="en-GB" altLang="ko-KR" dirty="0" smtClean="0"/>
          </a:p>
          <a:p>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59</a:t>
            </a:fld>
            <a:endParaRPr lang="en-US"/>
          </a:p>
        </p:txBody>
      </p:sp>
      <p:sp>
        <p:nvSpPr>
          <p:cNvPr id="7" name="Date Placeholder 3"/>
          <p:cNvSpPr>
            <a:spLocks noGrp="1"/>
          </p:cNvSpPr>
          <p:nvPr>
            <p:ph type="dt" sz="half" idx="10"/>
          </p:nvPr>
        </p:nvSpPr>
        <p:spPr>
          <a:xfrm>
            <a:off x="696913" y="332601"/>
            <a:ext cx="968214" cy="276999"/>
          </a:xfrm>
        </p:spPr>
        <p:txBody>
          <a:bodyPr/>
          <a:lstStyle/>
          <a:p>
            <a:r>
              <a:rPr lang="en-US" altLang="ko-KR" dirty="0" smtClean="0"/>
              <a:t>May 2014</a:t>
            </a:r>
          </a:p>
        </p:txBody>
      </p:sp>
    </p:spTree>
    <p:extLst>
      <p:ext uri="{BB962C8B-B14F-4D97-AF65-F5344CB8AC3E}">
        <p14:creationId xmlns:p14="http://schemas.microsoft.com/office/powerpoint/2010/main" val="41546531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(Tuesday AM1)</a:t>
            </a:r>
            <a:endParaRPr lang="en-US" dirty="0"/>
          </a:p>
        </p:txBody>
      </p:sp>
      <p:sp>
        <p:nvSpPr>
          <p:cNvPr id="3" name="Content Placeholder 2"/>
          <p:cNvSpPr>
            <a:spLocks noGrp="1"/>
          </p:cNvSpPr>
          <p:nvPr>
            <p:ph idx="1"/>
          </p:nvPr>
        </p:nvSpPr>
        <p:spPr/>
        <p:txBody>
          <a:bodyPr/>
          <a:lstStyle/>
          <a:p>
            <a:r>
              <a:rPr lang="en-US" dirty="0" smtClean="0"/>
              <a:t>PHY and MAC</a:t>
            </a:r>
          </a:p>
          <a:p>
            <a:pPr lvl="1"/>
            <a:r>
              <a:rPr lang="pt-BR" dirty="0" smtClean="0">
                <a:solidFill>
                  <a:schemeClr val="bg2"/>
                </a:solidFill>
              </a:rPr>
              <a:t>lb200-clause-9-46-sst </a:t>
            </a:r>
            <a:r>
              <a:rPr lang="pt-BR" dirty="0">
                <a:solidFill>
                  <a:schemeClr val="bg2"/>
                </a:solidFill>
              </a:rPr>
              <a:t>(</a:t>
            </a:r>
            <a:r>
              <a:rPr lang="pt-BR" dirty="0" smtClean="0">
                <a:solidFill>
                  <a:schemeClr val="bg2"/>
                </a:solidFill>
              </a:rPr>
              <a:t>11-14/0610r1, </a:t>
            </a:r>
            <a:r>
              <a:rPr lang="pt-BR" dirty="0">
                <a:solidFill>
                  <a:schemeClr val="bg2"/>
                </a:solidFill>
              </a:rPr>
              <a:t>Matthew</a:t>
            </a:r>
            <a:r>
              <a:rPr lang="pt-BR" dirty="0" smtClean="0">
                <a:solidFill>
                  <a:schemeClr val="bg2"/>
                </a:solidFill>
              </a:rPr>
              <a:t>)</a:t>
            </a:r>
            <a:endParaRPr lang="pt-BR" dirty="0">
              <a:solidFill>
                <a:schemeClr val="bg2"/>
              </a:solidFill>
            </a:endParaRPr>
          </a:p>
          <a:p>
            <a:pPr lvl="1"/>
            <a:r>
              <a:rPr lang="pt-BR" dirty="0" smtClean="0">
                <a:solidFill>
                  <a:schemeClr val="bg2"/>
                </a:solidFill>
              </a:rPr>
              <a:t>lb200-tclas-short-frame-long-addresses </a:t>
            </a:r>
            <a:r>
              <a:rPr lang="pt-BR" dirty="0">
                <a:solidFill>
                  <a:schemeClr val="bg2"/>
                </a:solidFill>
              </a:rPr>
              <a:t>(</a:t>
            </a:r>
            <a:r>
              <a:rPr lang="pt-BR" dirty="0" smtClean="0">
                <a:solidFill>
                  <a:schemeClr val="bg2"/>
                </a:solidFill>
              </a:rPr>
              <a:t>11-14/0609r1, </a:t>
            </a:r>
            <a:r>
              <a:rPr lang="pt-BR" dirty="0">
                <a:solidFill>
                  <a:schemeClr val="bg2"/>
                </a:solidFill>
              </a:rPr>
              <a:t>Matthew)</a:t>
            </a:r>
          </a:p>
          <a:p>
            <a:pPr lvl="1"/>
            <a:r>
              <a:rPr lang="pt-BR" dirty="0" smtClean="0">
                <a:solidFill>
                  <a:schemeClr val="bg2"/>
                </a:solidFill>
              </a:rPr>
              <a:t>lb200-twt-element </a:t>
            </a:r>
            <a:r>
              <a:rPr lang="pt-BR" dirty="0">
                <a:solidFill>
                  <a:schemeClr val="bg2"/>
                </a:solidFill>
              </a:rPr>
              <a:t>(</a:t>
            </a:r>
            <a:r>
              <a:rPr lang="pt-BR" dirty="0" smtClean="0">
                <a:solidFill>
                  <a:schemeClr val="bg2"/>
                </a:solidFill>
              </a:rPr>
              <a:t>11-14/0608r1, </a:t>
            </a:r>
            <a:r>
              <a:rPr lang="pt-BR" dirty="0">
                <a:solidFill>
                  <a:schemeClr val="bg2"/>
                </a:solidFill>
              </a:rPr>
              <a:t>Matthew)</a:t>
            </a:r>
          </a:p>
          <a:p>
            <a:pPr lvl="1"/>
            <a:r>
              <a:rPr lang="pt-BR" dirty="0" smtClean="0">
                <a:solidFill>
                  <a:schemeClr val="bg2"/>
                </a:solidFill>
              </a:rPr>
              <a:t>lb200-sf-exchange (11-14/0607r1, Matthew)</a:t>
            </a:r>
          </a:p>
          <a:p>
            <a:pPr lvl="1"/>
            <a:r>
              <a:rPr lang="en-US" altLang="ko-KR" dirty="0" err="1" smtClean="0">
                <a:solidFill>
                  <a:schemeClr val="bg2"/>
                </a:solidFill>
              </a:rPr>
              <a:t>phy</a:t>
            </a:r>
            <a:r>
              <a:rPr lang="en-US" altLang="ko-KR" dirty="0" smtClean="0">
                <a:solidFill>
                  <a:schemeClr val="bg2"/>
                </a:solidFill>
              </a:rPr>
              <a:t>-</a:t>
            </a:r>
            <a:r>
              <a:rPr lang="en-US" altLang="ko-KR" dirty="0" err="1" smtClean="0">
                <a:solidFill>
                  <a:schemeClr val="bg2"/>
                </a:solidFill>
              </a:rPr>
              <a:t>rx</a:t>
            </a:r>
            <a:r>
              <a:rPr lang="en-US" altLang="ko-KR" dirty="0" smtClean="0">
                <a:solidFill>
                  <a:schemeClr val="bg2"/>
                </a:solidFill>
              </a:rPr>
              <a:t>-procedure (11-14/0596r0, </a:t>
            </a:r>
            <a:r>
              <a:rPr lang="en-US" altLang="ko-KR" dirty="0" err="1" smtClean="0">
                <a:solidFill>
                  <a:schemeClr val="bg2"/>
                </a:solidFill>
              </a:rPr>
              <a:t>Hongyuan</a:t>
            </a:r>
            <a:r>
              <a:rPr lang="en-US" altLang="ko-KR" dirty="0" smtClean="0">
                <a:solidFill>
                  <a:schemeClr val="bg2"/>
                </a:solidFill>
              </a:rPr>
              <a:t>)</a:t>
            </a:r>
          </a:p>
          <a:p>
            <a:pPr lvl="1"/>
            <a:endParaRPr lang="en-US" dirty="0"/>
          </a:p>
          <a:p>
            <a:pPr lvl="1"/>
            <a:endParaRPr lang="en-US" altLang="ko-KR" dirty="0"/>
          </a:p>
          <a:p>
            <a:pPr lvl="1"/>
            <a:endParaRPr lang="en-US" altLang="ko-KR" dirty="0" smtClean="0"/>
          </a:p>
          <a:p>
            <a:pPr lvl="1"/>
            <a:endParaRPr lang="en-US" dirty="0"/>
          </a:p>
          <a:p>
            <a:pPr lvl="1"/>
            <a:endParaRPr lang="en-US" dirty="0"/>
          </a:p>
        </p:txBody>
      </p:sp>
      <p:sp>
        <p:nvSpPr>
          <p:cNvPr id="4" name="Date Placeholder 3"/>
          <p:cNvSpPr>
            <a:spLocks noGrp="1"/>
          </p:cNvSpPr>
          <p:nvPr>
            <p:ph type="dt" sz="half" idx="10"/>
          </p:nvPr>
        </p:nvSpPr>
        <p:spPr>
          <a:xfrm>
            <a:off x="696913" y="332601"/>
            <a:ext cx="968214" cy="276999"/>
          </a:xfrm>
        </p:spPr>
        <p:txBody>
          <a:bodyPr/>
          <a:lstStyle/>
          <a:p>
            <a:r>
              <a:rPr lang="en-US" altLang="ko-KR" dirty="0" smtClean="0"/>
              <a:t>May 2014</a:t>
            </a: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6</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Tree>
    <p:extLst>
      <p:ext uri="{BB962C8B-B14F-4D97-AF65-F5344CB8AC3E}">
        <p14:creationId xmlns:p14="http://schemas.microsoft.com/office/powerpoint/2010/main" val="3496738740"/>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solidFill>
                  <a:schemeClr val="tx1"/>
                </a:solidFill>
              </a:rPr>
              <a:t>Pre-motion 22</a:t>
            </a:r>
            <a:endParaRPr lang="ko-KR" altLang="en-US" dirty="0">
              <a:solidFill>
                <a:schemeClr val="tx1"/>
              </a:solidFill>
            </a:endParaRPr>
          </a:p>
        </p:txBody>
      </p:sp>
      <p:sp>
        <p:nvSpPr>
          <p:cNvPr id="3" name="내용 개체 틀 2"/>
          <p:cNvSpPr>
            <a:spLocks noGrp="1"/>
          </p:cNvSpPr>
          <p:nvPr>
            <p:ph idx="1"/>
          </p:nvPr>
        </p:nvSpPr>
        <p:spPr/>
        <p:txBody>
          <a:bodyPr/>
          <a:lstStyle/>
          <a:p>
            <a:pPr lvl="0"/>
            <a:r>
              <a:rPr lang="en-GB" altLang="ko-KR" dirty="0" smtClean="0"/>
              <a:t>Do you accept the comment resolution for </a:t>
            </a:r>
            <a:r>
              <a:rPr lang="en-GB" altLang="ko-KR" dirty="0"/>
              <a:t>CID 1354, 1526, 2026, </a:t>
            </a:r>
            <a:r>
              <a:rPr lang="en-GB" altLang="ko-KR" dirty="0" smtClean="0"/>
              <a:t>2947 as shown in 11-14/428r4 (non-TIM RAW)?</a:t>
            </a:r>
          </a:p>
          <a:p>
            <a:pPr lvl="1"/>
            <a:r>
              <a:rPr lang="en-GB" altLang="ko-KR" dirty="0"/>
              <a:t> Unanimously passed </a:t>
            </a:r>
            <a:endParaRPr lang="en-GB" altLang="ko-KR" dirty="0" smtClean="0"/>
          </a:p>
          <a:p>
            <a:pPr lvl="1"/>
            <a:endParaRPr lang="en-GB" altLang="ko-KR" dirty="0" smtClean="0"/>
          </a:p>
          <a:p>
            <a:pPr lvl="1"/>
            <a:endParaRPr lang="en-GB" altLang="ko-KR" dirty="0" smtClean="0"/>
          </a:p>
          <a:p>
            <a:pPr lvl="1"/>
            <a:endParaRPr lang="en-GB" altLang="ko-KR" dirty="0" smtClean="0"/>
          </a:p>
          <a:p>
            <a:endParaRPr lang="en-GB" altLang="ko-KR" dirty="0" smtClean="0"/>
          </a:p>
          <a:p>
            <a:pPr lvl="1"/>
            <a:endParaRPr lang="en-GB" altLang="ko-KR" dirty="0" smtClean="0"/>
          </a:p>
          <a:p>
            <a:pPr lvl="1"/>
            <a:endParaRPr lang="en-GB" altLang="ko-KR" dirty="0" smtClean="0"/>
          </a:p>
          <a:p>
            <a:pPr lvl="1"/>
            <a:endParaRPr lang="en-GB" altLang="ko-KR" dirty="0" smtClean="0"/>
          </a:p>
          <a:p>
            <a:pPr lvl="1"/>
            <a:endParaRPr lang="en-GB" altLang="ko-KR" dirty="0"/>
          </a:p>
          <a:p>
            <a:pPr lvl="1"/>
            <a:endParaRPr lang="en-GB" altLang="ko-KR" dirty="0" smtClean="0"/>
          </a:p>
          <a:p>
            <a:pPr lvl="1"/>
            <a:endParaRPr lang="en-GB" altLang="ko-KR" dirty="0" smtClean="0"/>
          </a:p>
          <a:p>
            <a:pPr lvl="1"/>
            <a:endParaRPr lang="en-GB" altLang="ko-KR" dirty="0" smtClean="0"/>
          </a:p>
          <a:p>
            <a:pPr lvl="1"/>
            <a:endParaRPr lang="en-GB" altLang="ko-KR" dirty="0" smtClean="0"/>
          </a:p>
          <a:p>
            <a:pPr lvl="1"/>
            <a:endParaRPr lang="en-GB" altLang="ko-KR" dirty="0" smtClean="0"/>
          </a:p>
          <a:p>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60</a:t>
            </a:fld>
            <a:endParaRPr lang="en-US"/>
          </a:p>
        </p:txBody>
      </p:sp>
      <p:sp>
        <p:nvSpPr>
          <p:cNvPr id="7" name="Date Placeholder 3"/>
          <p:cNvSpPr>
            <a:spLocks noGrp="1"/>
          </p:cNvSpPr>
          <p:nvPr>
            <p:ph type="dt" sz="half" idx="10"/>
          </p:nvPr>
        </p:nvSpPr>
        <p:spPr>
          <a:xfrm>
            <a:off x="696913" y="332601"/>
            <a:ext cx="968214" cy="276999"/>
          </a:xfrm>
        </p:spPr>
        <p:txBody>
          <a:bodyPr/>
          <a:lstStyle/>
          <a:p>
            <a:r>
              <a:rPr lang="en-US" altLang="ko-KR" dirty="0" smtClean="0"/>
              <a:t>May 2014</a:t>
            </a:r>
          </a:p>
        </p:txBody>
      </p:sp>
    </p:spTree>
    <p:extLst>
      <p:ext uri="{BB962C8B-B14F-4D97-AF65-F5344CB8AC3E}">
        <p14:creationId xmlns:p14="http://schemas.microsoft.com/office/powerpoint/2010/main" val="3284052130"/>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23</a:t>
            </a:r>
            <a:endParaRPr lang="ko-KR" altLang="en-US" dirty="0"/>
          </a:p>
        </p:txBody>
      </p:sp>
      <p:sp>
        <p:nvSpPr>
          <p:cNvPr id="3" name="내용 개체 틀 2"/>
          <p:cNvSpPr>
            <a:spLocks noGrp="1"/>
          </p:cNvSpPr>
          <p:nvPr>
            <p:ph idx="1"/>
          </p:nvPr>
        </p:nvSpPr>
        <p:spPr/>
        <p:txBody>
          <a:bodyPr/>
          <a:lstStyle/>
          <a:p>
            <a:pPr lvl="0"/>
            <a:r>
              <a:rPr lang="en-GB" altLang="ko-KR" dirty="0" smtClean="0"/>
              <a:t>Do you accept the comment resolution for </a:t>
            </a:r>
            <a:r>
              <a:rPr lang="en-GB" altLang="ko-KR" dirty="0"/>
              <a:t>CID 1070, 1734, 2765, 2922, 2923, </a:t>
            </a:r>
            <a:r>
              <a:rPr lang="en-GB" altLang="ko-KR" dirty="0" smtClean="0"/>
              <a:t>2494 as shown in 11-14/638r1?</a:t>
            </a:r>
          </a:p>
          <a:p>
            <a:pPr lvl="1"/>
            <a:r>
              <a:rPr lang="en-GB" altLang="ko-KR" dirty="0"/>
              <a:t> Unanimously passed </a:t>
            </a:r>
          </a:p>
          <a:p>
            <a:pPr lvl="1"/>
            <a:endParaRPr lang="en-GB" altLang="ko-KR" dirty="0" smtClean="0"/>
          </a:p>
          <a:p>
            <a:pPr lvl="1"/>
            <a:endParaRPr lang="en-GB" altLang="ko-KR" dirty="0" smtClean="0"/>
          </a:p>
          <a:p>
            <a:pPr lvl="1"/>
            <a:endParaRPr lang="en-GB" altLang="ko-KR" dirty="0" smtClean="0"/>
          </a:p>
          <a:p>
            <a:pPr lvl="1"/>
            <a:endParaRPr lang="en-GB" altLang="ko-KR" dirty="0" smtClean="0"/>
          </a:p>
          <a:p>
            <a:pPr lvl="1"/>
            <a:endParaRPr lang="en-GB" altLang="ko-KR" dirty="0" smtClean="0"/>
          </a:p>
          <a:p>
            <a:pPr lvl="1"/>
            <a:endParaRPr lang="en-GB" altLang="ko-KR" dirty="0" smtClean="0"/>
          </a:p>
          <a:p>
            <a:endParaRPr lang="en-GB" altLang="ko-KR" dirty="0" smtClean="0"/>
          </a:p>
          <a:p>
            <a:pPr lvl="1"/>
            <a:endParaRPr lang="en-GB" altLang="ko-KR" dirty="0" smtClean="0"/>
          </a:p>
          <a:p>
            <a:pPr lvl="1"/>
            <a:endParaRPr lang="en-GB" altLang="ko-KR" dirty="0" smtClean="0"/>
          </a:p>
          <a:p>
            <a:pPr lvl="1"/>
            <a:endParaRPr lang="en-GB" altLang="ko-KR" dirty="0" smtClean="0"/>
          </a:p>
          <a:p>
            <a:pPr lvl="1"/>
            <a:endParaRPr lang="en-GB" altLang="ko-KR" dirty="0"/>
          </a:p>
          <a:p>
            <a:pPr lvl="1"/>
            <a:endParaRPr lang="en-GB" altLang="ko-KR" dirty="0" smtClean="0"/>
          </a:p>
          <a:p>
            <a:pPr lvl="1"/>
            <a:endParaRPr lang="en-GB" altLang="ko-KR" dirty="0" smtClean="0"/>
          </a:p>
          <a:p>
            <a:pPr lvl="1"/>
            <a:endParaRPr lang="en-GB" altLang="ko-KR" dirty="0" smtClean="0"/>
          </a:p>
          <a:p>
            <a:pPr lvl="1"/>
            <a:endParaRPr lang="en-GB" altLang="ko-KR" dirty="0" smtClean="0"/>
          </a:p>
          <a:p>
            <a:pPr lvl="1"/>
            <a:endParaRPr lang="en-GB" altLang="ko-KR" dirty="0" smtClean="0"/>
          </a:p>
          <a:p>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61</a:t>
            </a:fld>
            <a:endParaRPr lang="en-US"/>
          </a:p>
        </p:txBody>
      </p:sp>
      <p:sp>
        <p:nvSpPr>
          <p:cNvPr id="7" name="Date Placeholder 3"/>
          <p:cNvSpPr>
            <a:spLocks noGrp="1"/>
          </p:cNvSpPr>
          <p:nvPr>
            <p:ph type="dt" sz="half" idx="10"/>
          </p:nvPr>
        </p:nvSpPr>
        <p:spPr>
          <a:xfrm>
            <a:off x="696913" y="332601"/>
            <a:ext cx="968214" cy="276999"/>
          </a:xfrm>
        </p:spPr>
        <p:txBody>
          <a:bodyPr/>
          <a:lstStyle/>
          <a:p>
            <a:r>
              <a:rPr lang="en-US" altLang="ko-KR" dirty="0" smtClean="0"/>
              <a:t>May 2014</a:t>
            </a:r>
          </a:p>
        </p:txBody>
      </p:sp>
    </p:spTree>
    <p:extLst>
      <p:ext uri="{BB962C8B-B14F-4D97-AF65-F5344CB8AC3E}">
        <p14:creationId xmlns:p14="http://schemas.microsoft.com/office/powerpoint/2010/main" val="498755331"/>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24</a:t>
            </a:r>
            <a:endParaRPr lang="ko-KR" altLang="en-US" dirty="0"/>
          </a:p>
        </p:txBody>
      </p:sp>
      <p:sp>
        <p:nvSpPr>
          <p:cNvPr id="3" name="내용 개체 틀 2"/>
          <p:cNvSpPr>
            <a:spLocks noGrp="1"/>
          </p:cNvSpPr>
          <p:nvPr>
            <p:ph idx="1"/>
          </p:nvPr>
        </p:nvSpPr>
        <p:spPr/>
        <p:txBody>
          <a:bodyPr/>
          <a:lstStyle/>
          <a:p>
            <a:pPr lvl="0"/>
            <a:r>
              <a:rPr lang="en-GB" altLang="ko-KR" dirty="0" smtClean="0"/>
              <a:t>Do you accept the comment resolution for </a:t>
            </a:r>
            <a:r>
              <a:rPr lang="en-GB" altLang="ko-KR" dirty="0"/>
              <a:t>CID </a:t>
            </a:r>
            <a:r>
              <a:rPr lang="en-GB" altLang="ko-KR" dirty="0" smtClean="0"/>
              <a:t>2924, 2534 as shown in 11-14/659r0?</a:t>
            </a:r>
          </a:p>
          <a:p>
            <a:pPr lvl="1"/>
            <a:r>
              <a:rPr lang="en-GB" altLang="ko-KR" dirty="0"/>
              <a:t> Unanimously passed </a:t>
            </a:r>
          </a:p>
          <a:p>
            <a:pPr lvl="1"/>
            <a:endParaRPr lang="en-GB" altLang="ko-KR" dirty="0" smtClean="0"/>
          </a:p>
          <a:p>
            <a:pPr lvl="1"/>
            <a:endParaRPr lang="en-GB" altLang="ko-KR" dirty="0" smtClean="0"/>
          </a:p>
          <a:p>
            <a:pPr lvl="1"/>
            <a:endParaRPr lang="en-GB" altLang="ko-KR" dirty="0" smtClean="0"/>
          </a:p>
          <a:p>
            <a:pPr lvl="1"/>
            <a:endParaRPr lang="en-GB" altLang="ko-KR" dirty="0" smtClean="0"/>
          </a:p>
          <a:p>
            <a:pPr lvl="1"/>
            <a:endParaRPr lang="en-GB" altLang="ko-KR" dirty="0" smtClean="0"/>
          </a:p>
          <a:p>
            <a:pPr lvl="1"/>
            <a:endParaRPr lang="en-GB" altLang="ko-KR" dirty="0" smtClean="0"/>
          </a:p>
          <a:p>
            <a:endParaRPr lang="en-GB" altLang="ko-KR" dirty="0" smtClean="0"/>
          </a:p>
          <a:p>
            <a:pPr lvl="1"/>
            <a:endParaRPr lang="en-GB" altLang="ko-KR" dirty="0" smtClean="0"/>
          </a:p>
          <a:p>
            <a:pPr lvl="1"/>
            <a:endParaRPr lang="en-GB" altLang="ko-KR" dirty="0" smtClean="0"/>
          </a:p>
          <a:p>
            <a:pPr lvl="1"/>
            <a:endParaRPr lang="en-GB" altLang="ko-KR" dirty="0" smtClean="0"/>
          </a:p>
          <a:p>
            <a:pPr lvl="1"/>
            <a:endParaRPr lang="en-GB" altLang="ko-KR" dirty="0"/>
          </a:p>
          <a:p>
            <a:pPr lvl="1"/>
            <a:endParaRPr lang="en-GB" altLang="ko-KR" dirty="0" smtClean="0"/>
          </a:p>
          <a:p>
            <a:pPr lvl="1"/>
            <a:endParaRPr lang="en-GB" altLang="ko-KR" dirty="0" smtClean="0"/>
          </a:p>
          <a:p>
            <a:pPr lvl="1"/>
            <a:endParaRPr lang="en-GB" altLang="ko-KR" dirty="0" smtClean="0"/>
          </a:p>
          <a:p>
            <a:pPr lvl="1"/>
            <a:endParaRPr lang="en-GB" altLang="ko-KR" dirty="0" smtClean="0"/>
          </a:p>
          <a:p>
            <a:pPr lvl="1"/>
            <a:endParaRPr lang="en-GB" altLang="ko-KR" dirty="0" smtClean="0"/>
          </a:p>
          <a:p>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62</a:t>
            </a:fld>
            <a:endParaRPr lang="en-US"/>
          </a:p>
        </p:txBody>
      </p:sp>
      <p:sp>
        <p:nvSpPr>
          <p:cNvPr id="7" name="Date Placeholder 3"/>
          <p:cNvSpPr>
            <a:spLocks noGrp="1"/>
          </p:cNvSpPr>
          <p:nvPr>
            <p:ph type="dt" sz="half" idx="10"/>
          </p:nvPr>
        </p:nvSpPr>
        <p:spPr>
          <a:xfrm>
            <a:off x="696913" y="332601"/>
            <a:ext cx="968214" cy="276999"/>
          </a:xfrm>
        </p:spPr>
        <p:txBody>
          <a:bodyPr/>
          <a:lstStyle/>
          <a:p>
            <a:r>
              <a:rPr lang="en-US" altLang="ko-KR" dirty="0" smtClean="0"/>
              <a:t>May 2014</a:t>
            </a:r>
          </a:p>
        </p:txBody>
      </p:sp>
    </p:spTree>
    <p:extLst>
      <p:ext uri="{BB962C8B-B14F-4D97-AF65-F5344CB8AC3E}">
        <p14:creationId xmlns:p14="http://schemas.microsoft.com/office/powerpoint/2010/main" val="4046654026"/>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25</a:t>
            </a:r>
            <a:endParaRPr lang="ko-KR" altLang="en-US" dirty="0"/>
          </a:p>
        </p:txBody>
      </p:sp>
      <p:sp>
        <p:nvSpPr>
          <p:cNvPr id="3" name="내용 개체 틀 2"/>
          <p:cNvSpPr>
            <a:spLocks noGrp="1"/>
          </p:cNvSpPr>
          <p:nvPr>
            <p:ph idx="1"/>
          </p:nvPr>
        </p:nvSpPr>
        <p:spPr/>
        <p:txBody>
          <a:bodyPr/>
          <a:lstStyle/>
          <a:p>
            <a:pPr lvl="0"/>
            <a:r>
              <a:rPr lang="en-GB" altLang="ko-KR" dirty="0" smtClean="0"/>
              <a:t>Do you accept the comment resolution for </a:t>
            </a:r>
            <a:r>
              <a:rPr lang="en-GB" altLang="ko-KR" dirty="0"/>
              <a:t>CID </a:t>
            </a:r>
            <a:r>
              <a:rPr lang="en-GB" altLang="ko-KR" dirty="0" smtClean="0"/>
              <a:t>1604 as shown in 11-14/665r0?</a:t>
            </a:r>
          </a:p>
          <a:p>
            <a:pPr lvl="1"/>
            <a:r>
              <a:rPr lang="en-GB" altLang="ko-KR" dirty="0"/>
              <a:t> Unanimously passed </a:t>
            </a:r>
          </a:p>
          <a:p>
            <a:pPr lvl="1"/>
            <a:endParaRPr lang="en-GB" altLang="ko-KR" dirty="0" smtClean="0"/>
          </a:p>
          <a:p>
            <a:pPr lvl="1"/>
            <a:endParaRPr lang="en-GB" altLang="ko-KR" dirty="0" smtClean="0"/>
          </a:p>
          <a:p>
            <a:pPr lvl="1"/>
            <a:endParaRPr lang="en-GB" altLang="ko-KR" dirty="0" smtClean="0"/>
          </a:p>
          <a:p>
            <a:pPr lvl="1"/>
            <a:endParaRPr lang="en-GB" altLang="ko-KR" dirty="0" smtClean="0"/>
          </a:p>
          <a:p>
            <a:pPr lvl="1"/>
            <a:endParaRPr lang="en-GB" altLang="ko-KR" dirty="0" smtClean="0"/>
          </a:p>
          <a:p>
            <a:pPr lvl="1"/>
            <a:endParaRPr lang="en-GB" altLang="ko-KR" dirty="0" smtClean="0"/>
          </a:p>
          <a:p>
            <a:endParaRPr lang="en-GB" altLang="ko-KR" dirty="0" smtClean="0"/>
          </a:p>
          <a:p>
            <a:pPr lvl="1"/>
            <a:endParaRPr lang="en-GB" altLang="ko-KR" dirty="0" smtClean="0"/>
          </a:p>
          <a:p>
            <a:pPr lvl="1"/>
            <a:endParaRPr lang="en-GB" altLang="ko-KR" dirty="0" smtClean="0"/>
          </a:p>
          <a:p>
            <a:pPr lvl="1"/>
            <a:endParaRPr lang="en-GB" altLang="ko-KR" dirty="0" smtClean="0"/>
          </a:p>
          <a:p>
            <a:pPr lvl="1"/>
            <a:endParaRPr lang="en-GB" altLang="ko-KR" dirty="0"/>
          </a:p>
          <a:p>
            <a:pPr lvl="1"/>
            <a:endParaRPr lang="en-GB" altLang="ko-KR" dirty="0" smtClean="0"/>
          </a:p>
          <a:p>
            <a:pPr lvl="1"/>
            <a:endParaRPr lang="en-GB" altLang="ko-KR" dirty="0" smtClean="0"/>
          </a:p>
          <a:p>
            <a:pPr lvl="1"/>
            <a:endParaRPr lang="en-GB" altLang="ko-KR" dirty="0" smtClean="0"/>
          </a:p>
          <a:p>
            <a:pPr lvl="1"/>
            <a:endParaRPr lang="en-GB" altLang="ko-KR" dirty="0" smtClean="0"/>
          </a:p>
          <a:p>
            <a:pPr lvl="1"/>
            <a:endParaRPr lang="en-GB" altLang="ko-KR" dirty="0" smtClean="0"/>
          </a:p>
          <a:p>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63</a:t>
            </a:fld>
            <a:endParaRPr lang="en-US"/>
          </a:p>
        </p:txBody>
      </p:sp>
      <p:sp>
        <p:nvSpPr>
          <p:cNvPr id="7" name="Date Placeholder 3"/>
          <p:cNvSpPr>
            <a:spLocks noGrp="1"/>
          </p:cNvSpPr>
          <p:nvPr>
            <p:ph type="dt" sz="half" idx="10"/>
          </p:nvPr>
        </p:nvSpPr>
        <p:spPr>
          <a:xfrm>
            <a:off x="696913" y="332601"/>
            <a:ext cx="968214" cy="276999"/>
          </a:xfrm>
        </p:spPr>
        <p:txBody>
          <a:bodyPr/>
          <a:lstStyle/>
          <a:p>
            <a:r>
              <a:rPr lang="en-US" altLang="ko-KR" dirty="0" smtClean="0"/>
              <a:t>May 2014</a:t>
            </a:r>
          </a:p>
        </p:txBody>
      </p:sp>
    </p:spTree>
    <p:extLst>
      <p:ext uri="{BB962C8B-B14F-4D97-AF65-F5344CB8AC3E}">
        <p14:creationId xmlns:p14="http://schemas.microsoft.com/office/powerpoint/2010/main" val="1656244770"/>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solidFill>
                  <a:schemeClr val="tx1"/>
                </a:solidFill>
              </a:rPr>
              <a:t>Pre-motion 26</a:t>
            </a:r>
            <a:endParaRPr lang="ko-KR" altLang="en-US" dirty="0">
              <a:solidFill>
                <a:schemeClr val="tx1"/>
              </a:solidFill>
            </a:endParaRPr>
          </a:p>
        </p:txBody>
      </p:sp>
      <p:sp>
        <p:nvSpPr>
          <p:cNvPr id="3" name="내용 개체 틀 2"/>
          <p:cNvSpPr>
            <a:spLocks noGrp="1"/>
          </p:cNvSpPr>
          <p:nvPr>
            <p:ph idx="1"/>
          </p:nvPr>
        </p:nvSpPr>
        <p:spPr/>
        <p:txBody>
          <a:bodyPr/>
          <a:lstStyle/>
          <a:p>
            <a:pPr lvl="0"/>
            <a:r>
              <a:rPr lang="en-GB" altLang="ko-KR" dirty="0" smtClean="0"/>
              <a:t>Do you accept the comment resolution for </a:t>
            </a:r>
            <a:r>
              <a:rPr lang="en-GB" altLang="ko-KR" dirty="0"/>
              <a:t>CID </a:t>
            </a:r>
            <a:r>
              <a:rPr lang="en-GB" altLang="ko-KR" dirty="0" smtClean="0"/>
              <a:t>1058, 1135, 1536, 1537, 1538 as shown in 11-14/644r3?</a:t>
            </a:r>
          </a:p>
          <a:p>
            <a:pPr lvl="1"/>
            <a:r>
              <a:rPr lang="en-GB" altLang="ko-KR" dirty="0"/>
              <a:t> Unanimously passed </a:t>
            </a:r>
          </a:p>
          <a:p>
            <a:pPr lvl="1"/>
            <a:endParaRPr lang="en-GB" altLang="ko-KR" dirty="0" smtClean="0">
              <a:solidFill>
                <a:srgbClr val="FF0000"/>
              </a:solidFill>
            </a:endParaRPr>
          </a:p>
          <a:p>
            <a:pPr lvl="1"/>
            <a:endParaRPr lang="en-GB" altLang="ko-KR" dirty="0" smtClean="0"/>
          </a:p>
          <a:p>
            <a:pPr lvl="1"/>
            <a:endParaRPr lang="en-GB" altLang="ko-KR" dirty="0" smtClean="0"/>
          </a:p>
          <a:p>
            <a:pPr lvl="1"/>
            <a:endParaRPr lang="en-GB" altLang="ko-KR" dirty="0" smtClean="0"/>
          </a:p>
          <a:p>
            <a:pPr lvl="1"/>
            <a:endParaRPr lang="en-GB" altLang="ko-KR" dirty="0" smtClean="0"/>
          </a:p>
          <a:p>
            <a:pPr lvl="1"/>
            <a:endParaRPr lang="en-GB" altLang="ko-KR" dirty="0" smtClean="0"/>
          </a:p>
          <a:p>
            <a:pPr lvl="1"/>
            <a:endParaRPr lang="en-GB" altLang="ko-KR" dirty="0" smtClean="0"/>
          </a:p>
          <a:p>
            <a:endParaRPr lang="en-GB" altLang="ko-KR" dirty="0" smtClean="0"/>
          </a:p>
          <a:p>
            <a:pPr lvl="1"/>
            <a:endParaRPr lang="en-GB" altLang="ko-KR" dirty="0" smtClean="0"/>
          </a:p>
          <a:p>
            <a:pPr lvl="1"/>
            <a:endParaRPr lang="en-GB" altLang="ko-KR" dirty="0" smtClean="0"/>
          </a:p>
          <a:p>
            <a:pPr lvl="1"/>
            <a:endParaRPr lang="en-GB" altLang="ko-KR" dirty="0" smtClean="0"/>
          </a:p>
          <a:p>
            <a:pPr lvl="1"/>
            <a:endParaRPr lang="en-GB" altLang="ko-KR" dirty="0"/>
          </a:p>
          <a:p>
            <a:pPr lvl="1"/>
            <a:endParaRPr lang="en-GB" altLang="ko-KR" dirty="0" smtClean="0"/>
          </a:p>
          <a:p>
            <a:pPr lvl="1"/>
            <a:endParaRPr lang="en-GB" altLang="ko-KR" dirty="0" smtClean="0"/>
          </a:p>
          <a:p>
            <a:pPr lvl="1"/>
            <a:endParaRPr lang="en-GB" altLang="ko-KR" dirty="0" smtClean="0"/>
          </a:p>
          <a:p>
            <a:pPr lvl="1"/>
            <a:endParaRPr lang="en-GB" altLang="ko-KR" dirty="0" smtClean="0"/>
          </a:p>
          <a:p>
            <a:pPr lvl="1"/>
            <a:endParaRPr lang="en-GB" altLang="ko-KR" dirty="0" smtClean="0"/>
          </a:p>
          <a:p>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64</a:t>
            </a:fld>
            <a:endParaRPr lang="en-US"/>
          </a:p>
        </p:txBody>
      </p:sp>
      <p:sp>
        <p:nvSpPr>
          <p:cNvPr id="7" name="Date Placeholder 3"/>
          <p:cNvSpPr>
            <a:spLocks noGrp="1"/>
          </p:cNvSpPr>
          <p:nvPr>
            <p:ph type="dt" sz="half" idx="10"/>
          </p:nvPr>
        </p:nvSpPr>
        <p:spPr>
          <a:xfrm>
            <a:off x="696913" y="332601"/>
            <a:ext cx="968214" cy="276999"/>
          </a:xfrm>
        </p:spPr>
        <p:txBody>
          <a:bodyPr/>
          <a:lstStyle/>
          <a:p>
            <a:r>
              <a:rPr lang="en-US" altLang="ko-KR" dirty="0" smtClean="0"/>
              <a:t>May 2014</a:t>
            </a:r>
          </a:p>
        </p:txBody>
      </p:sp>
    </p:spTree>
    <p:extLst>
      <p:ext uri="{BB962C8B-B14F-4D97-AF65-F5344CB8AC3E}">
        <p14:creationId xmlns:p14="http://schemas.microsoft.com/office/powerpoint/2010/main" val="971794521"/>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27</a:t>
            </a:r>
            <a:endParaRPr lang="ko-KR" altLang="en-US" dirty="0"/>
          </a:p>
        </p:txBody>
      </p:sp>
      <p:sp>
        <p:nvSpPr>
          <p:cNvPr id="3" name="내용 개체 틀 2"/>
          <p:cNvSpPr>
            <a:spLocks noGrp="1"/>
          </p:cNvSpPr>
          <p:nvPr>
            <p:ph idx="1"/>
          </p:nvPr>
        </p:nvSpPr>
        <p:spPr/>
        <p:txBody>
          <a:bodyPr/>
          <a:lstStyle/>
          <a:p>
            <a:pPr lvl="0"/>
            <a:r>
              <a:rPr lang="en-GB" altLang="ko-KR" dirty="0" smtClean="0"/>
              <a:t>Do you accept the comment resolution for </a:t>
            </a:r>
            <a:r>
              <a:rPr lang="en-GB" altLang="ko-KR" dirty="0"/>
              <a:t>CID 1071, 1542, 1543, 1640, 1896, 2086, 2814, 2827, 1261, 2791, 2419, 2422, 2423, 1430, 1431, 1432, 1433, 1434, </a:t>
            </a:r>
            <a:r>
              <a:rPr lang="en-GB" altLang="ko-KR" dirty="0" smtClean="0"/>
              <a:t>2302 as shown in 11-14/642r2?</a:t>
            </a:r>
          </a:p>
          <a:p>
            <a:pPr lvl="1"/>
            <a:r>
              <a:rPr lang="en-GB" altLang="ko-KR" dirty="0"/>
              <a:t> Unanimously passed </a:t>
            </a:r>
          </a:p>
          <a:p>
            <a:pPr lvl="1"/>
            <a:endParaRPr lang="en-GB" altLang="ko-KR" dirty="0" smtClean="0"/>
          </a:p>
          <a:p>
            <a:pPr lvl="1"/>
            <a:endParaRPr lang="en-GB" altLang="ko-KR" dirty="0" smtClean="0"/>
          </a:p>
          <a:p>
            <a:pPr lvl="1"/>
            <a:endParaRPr lang="en-GB" altLang="ko-KR" dirty="0" smtClean="0"/>
          </a:p>
          <a:p>
            <a:pPr lvl="1"/>
            <a:endParaRPr lang="en-GB" altLang="ko-KR" dirty="0" smtClean="0"/>
          </a:p>
          <a:p>
            <a:pPr lvl="1"/>
            <a:endParaRPr lang="en-GB" altLang="ko-KR" dirty="0" smtClean="0"/>
          </a:p>
          <a:p>
            <a:pPr lvl="1"/>
            <a:endParaRPr lang="en-GB" altLang="ko-KR" dirty="0" smtClean="0"/>
          </a:p>
          <a:p>
            <a:pPr lvl="1"/>
            <a:endParaRPr lang="en-GB" altLang="ko-KR" dirty="0" smtClean="0"/>
          </a:p>
          <a:p>
            <a:endParaRPr lang="en-GB" altLang="ko-KR" dirty="0" smtClean="0"/>
          </a:p>
          <a:p>
            <a:pPr lvl="1"/>
            <a:endParaRPr lang="en-GB" altLang="ko-KR" dirty="0" smtClean="0"/>
          </a:p>
          <a:p>
            <a:pPr lvl="1"/>
            <a:endParaRPr lang="en-GB" altLang="ko-KR" dirty="0" smtClean="0"/>
          </a:p>
          <a:p>
            <a:pPr lvl="1"/>
            <a:endParaRPr lang="en-GB" altLang="ko-KR" dirty="0" smtClean="0"/>
          </a:p>
          <a:p>
            <a:pPr lvl="1"/>
            <a:endParaRPr lang="en-GB" altLang="ko-KR" dirty="0"/>
          </a:p>
          <a:p>
            <a:pPr lvl="1"/>
            <a:endParaRPr lang="en-GB" altLang="ko-KR" dirty="0" smtClean="0"/>
          </a:p>
          <a:p>
            <a:pPr lvl="1"/>
            <a:endParaRPr lang="en-GB" altLang="ko-KR" dirty="0" smtClean="0"/>
          </a:p>
          <a:p>
            <a:pPr lvl="1"/>
            <a:endParaRPr lang="en-GB" altLang="ko-KR" dirty="0" smtClean="0"/>
          </a:p>
          <a:p>
            <a:pPr lvl="1"/>
            <a:endParaRPr lang="en-GB" altLang="ko-KR" dirty="0" smtClean="0"/>
          </a:p>
          <a:p>
            <a:pPr lvl="1"/>
            <a:endParaRPr lang="en-GB" altLang="ko-KR" dirty="0" smtClean="0"/>
          </a:p>
          <a:p>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65</a:t>
            </a:fld>
            <a:endParaRPr lang="en-US"/>
          </a:p>
        </p:txBody>
      </p:sp>
      <p:sp>
        <p:nvSpPr>
          <p:cNvPr id="7" name="Date Placeholder 3"/>
          <p:cNvSpPr>
            <a:spLocks noGrp="1"/>
          </p:cNvSpPr>
          <p:nvPr>
            <p:ph type="dt" sz="half" idx="10"/>
          </p:nvPr>
        </p:nvSpPr>
        <p:spPr>
          <a:xfrm>
            <a:off x="696913" y="332601"/>
            <a:ext cx="968214" cy="276999"/>
          </a:xfrm>
        </p:spPr>
        <p:txBody>
          <a:bodyPr/>
          <a:lstStyle/>
          <a:p>
            <a:r>
              <a:rPr lang="en-US" altLang="ko-KR" dirty="0" smtClean="0"/>
              <a:t>May 2014</a:t>
            </a:r>
          </a:p>
        </p:txBody>
      </p:sp>
    </p:spTree>
    <p:extLst>
      <p:ext uri="{BB962C8B-B14F-4D97-AF65-F5344CB8AC3E}">
        <p14:creationId xmlns:p14="http://schemas.microsoft.com/office/powerpoint/2010/main" val="2657702200"/>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solidFill>
                  <a:schemeClr val="tx1"/>
                </a:solidFill>
              </a:rPr>
              <a:t>Pre-motion 28</a:t>
            </a:r>
            <a:endParaRPr lang="ko-KR" altLang="en-US" dirty="0">
              <a:solidFill>
                <a:schemeClr val="tx1"/>
              </a:solidFill>
            </a:endParaRPr>
          </a:p>
        </p:txBody>
      </p:sp>
      <p:sp>
        <p:nvSpPr>
          <p:cNvPr id="3" name="내용 개체 틀 2"/>
          <p:cNvSpPr>
            <a:spLocks noGrp="1"/>
          </p:cNvSpPr>
          <p:nvPr>
            <p:ph idx="1"/>
          </p:nvPr>
        </p:nvSpPr>
        <p:spPr/>
        <p:txBody>
          <a:bodyPr/>
          <a:lstStyle/>
          <a:p>
            <a:pPr lvl="0"/>
            <a:r>
              <a:rPr lang="en-GB" altLang="ko-KR" dirty="0" smtClean="0"/>
              <a:t>Do you accept the comment resolution for </a:t>
            </a:r>
            <a:r>
              <a:rPr lang="en-GB" altLang="ko-KR" dirty="0"/>
              <a:t>CID 1362, 1363, 1364, </a:t>
            </a:r>
            <a:r>
              <a:rPr lang="en-GB" altLang="ko-KR" dirty="0" smtClean="0"/>
              <a:t>1365 as shown in 11-14/676r4?</a:t>
            </a:r>
          </a:p>
          <a:p>
            <a:pPr lvl="1"/>
            <a:r>
              <a:rPr lang="en-GB" altLang="ko-KR" dirty="0"/>
              <a:t> Unanimously passed </a:t>
            </a:r>
          </a:p>
          <a:p>
            <a:pPr lvl="1"/>
            <a:endParaRPr lang="en-GB" altLang="ko-KR" dirty="0" smtClean="0"/>
          </a:p>
          <a:p>
            <a:pPr lvl="1"/>
            <a:endParaRPr lang="en-GB" altLang="ko-KR" dirty="0" smtClean="0"/>
          </a:p>
          <a:p>
            <a:pPr lvl="1"/>
            <a:endParaRPr lang="en-GB" altLang="ko-KR" dirty="0" smtClean="0"/>
          </a:p>
          <a:p>
            <a:pPr lvl="1"/>
            <a:endParaRPr lang="en-GB" altLang="ko-KR" dirty="0" smtClean="0"/>
          </a:p>
          <a:p>
            <a:pPr lvl="1"/>
            <a:endParaRPr lang="en-GB" altLang="ko-KR" dirty="0" smtClean="0"/>
          </a:p>
          <a:p>
            <a:pPr lvl="1"/>
            <a:endParaRPr lang="en-GB" altLang="ko-KR" dirty="0" smtClean="0"/>
          </a:p>
          <a:p>
            <a:pPr lvl="1"/>
            <a:endParaRPr lang="en-GB" altLang="ko-KR" dirty="0" smtClean="0"/>
          </a:p>
          <a:p>
            <a:pPr lvl="1"/>
            <a:endParaRPr lang="en-GB" altLang="ko-KR" dirty="0" smtClean="0"/>
          </a:p>
          <a:p>
            <a:pPr lvl="1"/>
            <a:endParaRPr lang="en-GB" altLang="ko-KR" dirty="0" smtClean="0"/>
          </a:p>
          <a:p>
            <a:endParaRPr lang="en-GB" altLang="ko-KR" dirty="0" smtClean="0"/>
          </a:p>
          <a:p>
            <a:pPr lvl="1"/>
            <a:endParaRPr lang="en-GB" altLang="ko-KR" dirty="0" smtClean="0"/>
          </a:p>
          <a:p>
            <a:pPr lvl="1"/>
            <a:endParaRPr lang="en-GB" altLang="ko-KR" dirty="0" smtClean="0"/>
          </a:p>
          <a:p>
            <a:pPr lvl="1"/>
            <a:endParaRPr lang="en-GB" altLang="ko-KR" dirty="0" smtClean="0"/>
          </a:p>
          <a:p>
            <a:pPr lvl="1"/>
            <a:endParaRPr lang="en-GB" altLang="ko-KR" dirty="0"/>
          </a:p>
          <a:p>
            <a:pPr lvl="1"/>
            <a:endParaRPr lang="en-GB" altLang="ko-KR" dirty="0" smtClean="0"/>
          </a:p>
          <a:p>
            <a:pPr lvl="1"/>
            <a:endParaRPr lang="en-GB" altLang="ko-KR" dirty="0" smtClean="0"/>
          </a:p>
          <a:p>
            <a:pPr lvl="1"/>
            <a:endParaRPr lang="en-GB" altLang="ko-KR" dirty="0" smtClean="0"/>
          </a:p>
          <a:p>
            <a:pPr lvl="1"/>
            <a:endParaRPr lang="en-GB" altLang="ko-KR" dirty="0" smtClean="0"/>
          </a:p>
          <a:p>
            <a:pPr lvl="1"/>
            <a:endParaRPr lang="en-GB" altLang="ko-KR" dirty="0" smtClean="0"/>
          </a:p>
          <a:p>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66</a:t>
            </a:fld>
            <a:endParaRPr lang="en-US"/>
          </a:p>
        </p:txBody>
      </p:sp>
      <p:sp>
        <p:nvSpPr>
          <p:cNvPr id="7" name="Date Placeholder 3"/>
          <p:cNvSpPr>
            <a:spLocks noGrp="1"/>
          </p:cNvSpPr>
          <p:nvPr>
            <p:ph type="dt" sz="half" idx="10"/>
          </p:nvPr>
        </p:nvSpPr>
        <p:spPr>
          <a:xfrm>
            <a:off x="696913" y="332601"/>
            <a:ext cx="968214" cy="276999"/>
          </a:xfrm>
        </p:spPr>
        <p:txBody>
          <a:bodyPr/>
          <a:lstStyle/>
          <a:p>
            <a:r>
              <a:rPr lang="en-US" altLang="ko-KR" dirty="0" smtClean="0"/>
              <a:t>May 2014</a:t>
            </a:r>
          </a:p>
        </p:txBody>
      </p:sp>
    </p:spTree>
    <p:extLst>
      <p:ext uri="{BB962C8B-B14F-4D97-AF65-F5344CB8AC3E}">
        <p14:creationId xmlns:p14="http://schemas.microsoft.com/office/powerpoint/2010/main" val="1243940843"/>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29</a:t>
            </a:r>
            <a:endParaRPr lang="ko-KR" altLang="en-US" dirty="0"/>
          </a:p>
        </p:txBody>
      </p:sp>
      <p:sp>
        <p:nvSpPr>
          <p:cNvPr id="3" name="내용 개체 틀 2"/>
          <p:cNvSpPr>
            <a:spLocks noGrp="1"/>
          </p:cNvSpPr>
          <p:nvPr>
            <p:ph idx="1"/>
          </p:nvPr>
        </p:nvSpPr>
        <p:spPr/>
        <p:txBody>
          <a:bodyPr/>
          <a:lstStyle/>
          <a:p>
            <a:pPr lvl="0"/>
            <a:r>
              <a:rPr lang="en-GB" altLang="ko-KR" dirty="0" smtClean="0"/>
              <a:t>Do you accept the comment resolution for </a:t>
            </a:r>
            <a:r>
              <a:rPr lang="en-GB" altLang="ko-KR" dirty="0"/>
              <a:t>CID 1086, 1092, 1144, 1436, 1662, 1663, 1666, 1704, 1705, 1812, 1874, 1879, 2229, 2357, 2581, 2608, 2738, 2831, 2832, 2834, 2878, 2952, 2099, 2337, 2060, 2056, 2057, 2058, 2059, 2497, 2498, 2195, </a:t>
            </a:r>
            <a:r>
              <a:rPr lang="en-GB" altLang="ko-KR" dirty="0" smtClean="0"/>
              <a:t>1402 as shown in 11-14/641r1?</a:t>
            </a:r>
          </a:p>
          <a:p>
            <a:pPr lvl="1"/>
            <a:r>
              <a:rPr lang="en-GB" altLang="ko-KR" dirty="0"/>
              <a:t> Unanimously passed </a:t>
            </a:r>
            <a:endParaRPr lang="en-GB" altLang="ko-KR" dirty="0" smtClean="0"/>
          </a:p>
          <a:p>
            <a:pPr lvl="1"/>
            <a:endParaRPr lang="en-GB" altLang="ko-KR" dirty="0" smtClean="0"/>
          </a:p>
          <a:p>
            <a:pPr lvl="1"/>
            <a:endParaRPr lang="en-GB" altLang="ko-KR" dirty="0" smtClean="0"/>
          </a:p>
          <a:p>
            <a:pPr lvl="1"/>
            <a:endParaRPr lang="en-GB" altLang="ko-KR" dirty="0" smtClean="0"/>
          </a:p>
          <a:p>
            <a:pPr lvl="1"/>
            <a:endParaRPr lang="en-GB" altLang="ko-KR" dirty="0" smtClean="0"/>
          </a:p>
          <a:p>
            <a:pPr lvl="1"/>
            <a:endParaRPr lang="en-GB" altLang="ko-KR" dirty="0" smtClean="0"/>
          </a:p>
          <a:p>
            <a:pPr lvl="1"/>
            <a:endParaRPr lang="en-GB" altLang="ko-KR" dirty="0" smtClean="0"/>
          </a:p>
          <a:p>
            <a:pPr lvl="1"/>
            <a:endParaRPr lang="en-GB" altLang="ko-KR" dirty="0" smtClean="0"/>
          </a:p>
          <a:p>
            <a:endParaRPr lang="en-GB" altLang="ko-KR" dirty="0" smtClean="0"/>
          </a:p>
          <a:p>
            <a:pPr lvl="1"/>
            <a:endParaRPr lang="en-GB" altLang="ko-KR" dirty="0" smtClean="0"/>
          </a:p>
          <a:p>
            <a:pPr lvl="1"/>
            <a:endParaRPr lang="en-GB" altLang="ko-KR" dirty="0" smtClean="0"/>
          </a:p>
          <a:p>
            <a:pPr lvl="1"/>
            <a:endParaRPr lang="en-GB" altLang="ko-KR" dirty="0" smtClean="0"/>
          </a:p>
          <a:p>
            <a:pPr lvl="1"/>
            <a:endParaRPr lang="en-GB" altLang="ko-KR" dirty="0"/>
          </a:p>
          <a:p>
            <a:pPr lvl="1"/>
            <a:endParaRPr lang="en-GB" altLang="ko-KR" dirty="0" smtClean="0"/>
          </a:p>
          <a:p>
            <a:pPr lvl="1"/>
            <a:endParaRPr lang="en-GB" altLang="ko-KR" dirty="0" smtClean="0"/>
          </a:p>
          <a:p>
            <a:pPr lvl="1"/>
            <a:endParaRPr lang="en-GB" altLang="ko-KR" dirty="0" smtClean="0"/>
          </a:p>
          <a:p>
            <a:pPr lvl="1"/>
            <a:endParaRPr lang="en-GB" altLang="ko-KR" dirty="0" smtClean="0"/>
          </a:p>
          <a:p>
            <a:pPr lvl="1"/>
            <a:endParaRPr lang="en-GB" altLang="ko-KR" dirty="0" smtClean="0"/>
          </a:p>
          <a:p>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67</a:t>
            </a:fld>
            <a:endParaRPr lang="en-US"/>
          </a:p>
        </p:txBody>
      </p:sp>
      <p:sp>
        <p:nvSpPr>
          <p:cNvPr id="7" name="Date Placeholder 3"/>
          <p:cNvSpPr>
            <a:spLocks noGrp="1"/>
          </p:cNvSpPr>
          <p:nvPr>
            <p:ph type="dt" sz="half" idx="10"/>
          </p:nvPr>
        </p:nvSpPr>
        <p:spPr>
          <a:xfrm>
            <a:off x="696913" y="332601"/>
            <a:ext cx="968214" cy="276999"/>
          </a:xfrm>
        </p:spPr>
        <p:txBody>
          <a:bodyPr/>
          <a:lstStyle/>
          <a:p>
            <a:r>
              <a:rPr lang="en-US" altLang="ko-KR" dirty="0" smtClean="0"/>
              <a:t>May 2014</a:t>
            </a:r>
          </a:p>
        </p:txBody>
      </p:sp>
    </p:spTree>
    <p:extLst>
      <p:ext uri="{BB962C8B-B14F-4D97-AF65-F5344CB8AC3E}">
        <p14:creationId xmlns:p14="http://schemas.microsoft.com/office/powerpoint/2010/main" val="4206873361"/>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30</a:t>
            </a:r>
            <a:endParaRPr lang="ko-KR" altLang="en-US" dirty="0"/>
          </a:p>
        </p:txBody>
      </p:sp>
      <p:sp>
        <p:nvSpPr>
          <p:cNvPr id="3" name="내용 개체 틀 2"/>
          <p:cNvSpPr>
            <a:spLocks noGrp="1"/>
          </p:cNvSpPr>
          <p:nvPr>
            <p:ph idx="1"/>
          </p:nvPr>
        </p:nvSpPr>
        <p:spPr/>
        <p:txBody>
          <a:bodyPr/>
          <a:lstStyle/>
          <a:p>
            <a:pPr lvl="0"/>
            <a:r>
              <a:rPr lang="en-GB" altLang="ko-KR" dirty="0" smtClean="0"/>
              <a:t>Do you accept the comment resolution for </a:t>
            </a:r>
            <a:r>
              <a:rPr lang="en-GB" altLang="ko-KR" dirty="0"/>
              <a:t>CID 1408, 1407, 2580, 2492, 1989, 2407, 2408, 2409, 1000, 2628, 2792, </a:t>
            </a:r>
            <a:r>
              <a:rPr lang="en-GB" altLang="ko-KR" dirty="0" smtClean="0"/>
              <a:t>2629 as shown in 11-14/651r1?</a:t>
            </a:r>
          </a:p>
          <a:p>
            <a:pPr lvl="1"/>
            <a:r>
              <a:rPr lang="en-GB" altLang="ko-KR" dirty="0"/>
              <a:t> Unanimously passed </a:t>
            </a:r>
          </a:p>
          <a:p>
            <a:pPr lvl="1"/>
            <a:endParaRPr lang="en-GB" altLang="ko-KR" dirty="0" smtClean="0"/>
          </a:p>
          <a:p>
            <a:pPr lvl="1"/>
            <a:endParaRPr lang="en-GB" altLang="ko-KR" dirty="0" smtClean="0"/>
          </a:p>
          <a:p>
            <a:pPr lvl="1"/>
            <a:endParaRPr lang="en-GB" altLang="ko-KR" dirty="0" smtClean="0"/>
          </a:p>
          <a:p>
            <a:pPr lvl="1"/>
            <a:endParaRPr lang="en-GB" altLang="ko-KR" dirty="0" smtClean="0"/>
          </a:p>
          <a:p>
            <a:pPr lvl="1"/>
            <a:endParaRPr lang="en-GB" altLang="ko-KR" dirty="0" smtClean="0"/>
          </a:p>
          <a:p>
            <a:pPr lvl="1"/>
            <a:endParaRPr lang="en-GB" altLang="ko-KR" dirty="0" smtClean="0"/>
          </a:p>
          <a:p>
            <a:pPr lvl="1"/>
            <a:endParaRPr lang="en-GB" altLang="ko-KR" dirty="0" smtClean="0"/>
          </a:p>
          <a:p>
            <a:pPr lvl="1"/>
            <a:endParaRPr lang="en-GB" altLang="ko-KR" dirty="0" smtClean="0"/>
          </a:p>
          <a:p>
            <a:endParaRPr lang="en-GB" altLang="ko-KR" dirty="0" smtClean="0"/>
          </a:p>
          <a:p>
            <a:pPr lvl="1"/>
            <a:endParaRPr lang="en-GB" altLang="ko-KR" dirty="0" smtClean="0"/>
          </a:p>
          <a:p>
            <a:pPr lvl="1"/>
            <a:endParaRPr lang="en-GB" altLang="ko-KR" dirty="0" smtClean="0"/>
          </a:p>
          <a:p>
            <a:pPr lvl="1"/>
            <a:endParaRPr lang="en-GB" altLang="ko-KR" dirty="0" smtClean="0"/>
          </a:p>
          <a:p>
            <a:pPr lvl="1"/>
            <a:endParaRPr lang="en-GB" altLang="ko-KR" dirty="0"/>
          </a:p>
          <a:p>
            <a:pPr lvl="1"/>
            <a:endParaRPr lang="en-GB" altLang="ko-KR" dirty="0" smtClean="0"/>
          </a:p>
          <a:p>
            <a:pPr lvl="1"/>
            <a:endParaRPr lang="en-GB" altLang="ko-KR" dirty="0" smtClean="0"/>
          </a:p>
          <a:p>
            <a:pPr lvl="1"/>
            <a:endParaRPr lang="en-GB" altLang="ko-KR" dirty="0" smtClean="0"/>
          </a:p>
          <a:p>
            <a:pPr lvl="1"/>
            <a:endParaRPr lang="en-GB" altLang="ko-KR" dirty="0" smtClean="0"/>
          </a:p>
          <a:p>
            <a:pPr lvl="1"/>
            <a:endParaRPr lang="en-GB" altLang="ko-KR" dirty="0" smtClean="0"/>
          </a:p>
          <a:p>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68</a:t>
            </a:fld>
            <a:endParaRPr lang="en-US"/>
          </a:p>
        </p:txBody>
      </p:sp>
      <p:sp>
        <p:nvSpPr>
          <p:cNvPr id="7" name="Date Placeholder 3"/>
          <p:cNvSpPr>
            <a:spLocks noGrp="1"/>
          </p:cNvSpPr>
          <p:nvPr>
            <p:ph type="dt" sz="half" idx="10"/>
          </p:nvPr>
        </p:nvSpPr>
        <p:spPr>
          <a:xfrm>
            <a:off x="696913" y="332601"/>
            <a:ext cx="968214" cy="276999"/>
          </a:xfrm>
        </p:spPr>
        <p:txBody>
          <a:bodyPr/>
          <a:lstStyle/>
          <a:p>
            <a:r>
              <a:rPr lang="en-US" altLang="ko-KR" dirty="0" smtClean="0"/>
              <a:t>May 2014</a:t>
            </a:r>
          </a:p>
        </p:txBody>
      </p:sp>
    </p:spTree>
    <p:extLst>
      <p:ext uri="{BB962C8B-B14F-4D97-AF65-F5344CB8AC3E}">
        <p14:creationId xmlns:p14="http://schemas.microsoft.com/office/powerpoint/2010/main" val="380794581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(Tuesday </a:t>
            </a:r>
            <a:r>
              <a:rPr lang="en-US" altLang="ko-KR" dirty="0" smtClean="0"/>
              <a:t>PM1</a:t>
            </a:r>
            <a:r>
              <a:rPr lang="en-US" altLang="ko-KR" dirty="0"/>
              <a:t>)</a:t>
            </a:r>
            <a:endParaRPr lang="en-US" dirty="0"/>
          </a:p>
        </p:txBody>
      </p:sp>
      <p:sp>
        <p:nvSpPr>
          <p:cNvPr id="3" name="Content Placeholder 2"/>
          <p:cNvSpPr>
            <a:spLocks noGrp="1"/>
          </p:cNvSpPr>
          <p:nvPr>
            <p:ph idx="1"/>
          </p:nvPr>
        </p:nvSpPr>
        <p:spPr/>
        <p:txBody>
          <a:bodyPr/>
          <a:lstStyle/>
          <a:p>
            <a:r>
              <a:rPr lang="en-US" dirty="0" smtClean="0"/>
              <a:t>PHY and MAC</a:t>
            </a:r>
          </a:p>
          <a:p>
            <a:pPr lvl="1"/>
            <a:r>
              <a:rPr lang="en-US" altLang="ko-KR" dirty="0" smtClean="0">
                <a:solidFill>
                  <a:schemeClr val="bg2"/>
                </a:solidFill>
              </a:rPr>
              <a:t>LB200-MAC-Resolution-Clause-8.3.5.1.6 </a:t>
            </a:r>
            <a:r>
              <a:rPr lang="en-US" altLang="ko-KR" dirty="0">
                <a:solidFill>
                  <a:schemeClr val="bg2"/>
                </a:solidFill>
              </a:rPr>
              <a:t>(</a:t>
            </a:r>
            <a:r>
              <a:rPr lang="en-US" altLang="ko-KR" dirty="0" smtClean="0">
                <a:solidFill>
                  <a:schemeClr val="bg2"/>
                </a:solidFill>
              </a:rPr>
              <a:t>11-14/0574r1, </a:t>
            </a:r>
            <a:r>
              <a:rPr lang="en-US" altLang="ko-KR" dirty="0">
                <a:solidFill>
                  <a:schemeClr val="bg2"/>
                </a:solidFill>
              </a:rPr>
              <a:t>Sun Bo)</a:t>
            </a:r>
          </a:p>
          <a:p>
            <a:pPr lvl="1"/>
            <a:r>
              <a:rPr lang="en-US" altLang="ko-KR" dirty="0">
                <a:solidFill>
                  <a:schemeClr val="bg2"/>
                </a:solidFill>
              </a:rPr>
              <a:t>LB200-MAC-Resolution-CID-2618-2101 (11-14/0622r0, </a:t>
            </a:r>
            <a:r>
              <a:rPr lang="en-US" altLang="ko-KR" dirty="0" err="1">
                <a:solidFill>
                  <a:schemeClr val="bg2"/>
                </a:solidFill>
              </a:rPr>
              <a:t>Liwen</a:t>
            </a:r>
            <a:r>
              <a:rPr lang="en-US" altLang="ko-KR" dirty="0" smtClean="0">
                <a:solidFill>
                  <a:schemeClr val="bg2"/>
                </a:solidFill>
              </a:rPr>
              <a:t>)</a:t>
            </a:r>
          </a:p>
          <a:p>
            <a:pPr lvl="1"/>
            <a:r>
              <a:rPr lang="en-US" altLang="ko-KR" dirty="0" smtClean="0">
                <a:solidFill>
                  <a:schemeClr val="bg2"/>
                </a:solidFill>
              </a:rPr>
              <a:t>LB200-MAC-Resolution-CID-1391 </a:t>
            </a:r>
            <a:r>
              <a:rPr lang="en-US" altLang="ko-KR" dirty="0">
                <a:solidFill>
                  <a:schemeClr val="bg2"/>
                </a:solidFill>
              </a:rPr>
              <a:t>(11-14/0569r0, Alfred)</a:t>
            </a:r>
          </a:p>
          <a:p>
            <a:pPr lvl="1"/>
            <a:r>
              <a:rPr lang="en-US" altLang="ko-KR" dirty="0">
                <a:solidFill>
                  <a:schemeClr val="bg2"/>
                </a:solidFill>
              </a:rPr>
              <a:t>LB200-MAC-Resolution-CID-2662+2561 (11-14/0601r0, Alfred)</a:t>
            </a:r>
          </a:p>
          <a:p>
            <a:pPr lvl="1"/>
            <a:r>
              <a:rPr lang="en-US" altLang="ko-KR" dirty="0">
                <a:solidFill>
                  <a:schemeClr val="bg2"/>
                </a:solidFill>
              </a:rPr>
              <a:t>LB200-MAC-Resolution-SST_element (</a:t>
            </a:r>
            <a:r>
              <a:rPr lang="en-US" altLang="ko-KR" dirty="0" smtClean="0">
                <a:solidFill>
                  <a:schemeClr val="bg2"/>
                </a:solidFill>
              </a:rPr>
              <a:t>11-14/0602r1, </a:t>
            </a:r>
            <a:r>
              <a:rPr lang="en-US" altLang="ko-KR" dirty="0">
                <a:solidFill>
                  <a:schemeClr val="bg2"/>
                </a:solidFill>
              </a:rPr>
              <a:t>Alfred)</a:t>
            </a:r>
          </a:p>
          <a:p>
            <a:pPr lvl="1"/>
            <a:r>
              <a:rPr lang="en-US" altLang="ko-KR" dirty="0">
                <a:solidFill>
                  <a:schemeClr val="bg2"/>
                </a:solidFill>
              </a:rPr>
              <a:t>LB200-MAC-Resolution-CID-1508 (11-14/0603r0, Alfred)</a:t>
            </a:r>
          </a:p>
          <a:p>
            <a:pPr lvl="1"/>
            <a:endParaRPr lang="en-US" dirty="0" smtClean="0"/>
          </a:p>
          <a:p>
            <a:pPr lvl="1"/>
            <a:endParaRPr lang="en-US" dirty="0"/>
          </a:p>
          <a:p>
            <a:pPr lvl="1"/>
            <a:endParaRPr lang="en-US" altLang="ko-KR" dirty="0"/>
          </a:p>
          <a:p>
            <a:pPr lvl="1"/>
            <a:endParaRPr lang="en-US" altLang="ko-KR" dirty="0" smtClean="0"/>
          </a:p>
          <a:p>
            <a:pPr lvl="1"/>
            <a:endParaRPr lang="en-US" dirty="0"/>
          </a:p>
          <a:p>
            <a:pPr lvl="1"/>
            <a:endParaRPr lang="en-US" dirty="0"/>
          </a:p>
        </p:txBody>
      </p:sp>
      <p:sp>
        <p:nvSpPr>
          <p:cNvPr id="4" name="Date Placeholder 3"/>
          <p:cNvSpPr>
            <a:spLocks noGrp="1"/>
          </p:cNvSpPr>
          <p:nvPr>
            <p:ph type="dt" sz="half" idx="10"/>
          </p:nvPr>
        </p:nvSpPr>
        <p:spPr>
          <a:xfrm>
            <a:off x="696913" y="332601"/>
            <a:ext cx="968214" cy="276999"/>
          </a:xfrm>
        </p:spPr>
        <p:txBody>
          <a:bodyPr/>
          <a:lstStyle/>
          <a:p>
            <a:r>
              <a:rPr lang="en-US" altLang="ko-KR" dirty="0" smtClean="0"/>
              <a:t>May 2014</a:t>
            </a: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7</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Tree>
    <p:extLst>
      <p:ext uri="{BB962C8B-B14F-4D97-AF65-F5344CB8AC3E}">
        <p14:creationId xmlns:p14="http://schemas.microsoft.com/office/powerpoint/2010/main" val="116593497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(Tuesday PM1)</a:t>
            </a:r>
            <a:endParaRPr lang="en-US" dirty="0"/>
          </a:p>
        </p:txBody>
      </p:sp>
      <p:sp>
        <p:nvSpPr>
          <p:cNvPr id="3" name="Content Placeholder 2"/>
          <p:cNvSpPr>
            <a:spLocks noGrp="1"/>
          </p:cNvSpPr>
          <p:nvPr>
            <p:ph idx="1"/>
          </p:nvPr>
        </p:nvSpPr>
        <p:spPr/>
        <p:txBody>
          <a:bodyPr/>
          <a:lstStyle/>
          <a:p>
            <a:r>
              <a:rPr lang="en-US" dirty="0" smtClean="0"/>
              <a:t>PHY and MAC</a:t>
            </a:r>
          </a:p>
          <a:p>
            <a:pPr lvl="1"/>
            <a:r>
              <a:rPr lang="en-US" altLang="ko-KR" dirty="0">
                <a:solidFill>
                  <a:schemeClr val="bg2"/>
                </a:solidFill>
              </a:rPr>
              <a:t>Some proposed resolutions for clause 4 and TOD accuracy (11-13/1316r3, Mitsuru)</a:t>
            </a:r>
          </a:p>
          <a:p>
            <a:pPr lvl="1"/>
            <a:r>
              <a:rPr lang="en-US" altLang="ko-KR" dirty="0">
                <a:solidFill>
                  <a:schemeClr val="bg2"/>
                </a:solidFill>
              </a:rPr>
              <a:t>LB200 Proposed Comment Resolution for 6.3.29 (11-14/0248r3, Mitsuru)</a:t>
            </a:r>
          </a:p>
          <a:p>
            <a:pPr lvl="1"/>
            <a:r>
              <a:rPr lang="en-US" altLang="ko-KR" dirty="0">
                <a:solidFill>
                  <a:schemeClr val="bg2"/>
                </a:solidFill>
              </a:rPr>
              <a:t>LB200 Proposed Comment Resolutions for 8.4.2.20, 8.4.2.21, 8.4.2.38 and 8.4.2.43 (11-14/0289r1, Mitsuru</a:t>
            </a:r>
            <a:r>
              <a:rPr lang="en-US" altLang="ko-KR" dirty="0" smtClean="0">
                <a:solidFill>
                  <a:schemeClr val="bg2"/>
                </a:solidFill>
              </a:rPr>
              <a:t>)</a:t>
            </a:r>
          </a:p>
          <a:p>
            <a:pPr lvl="1"/>
            <a:r>
              <a:rPr lang="en-US" altLang="ko-KR" dirty="0">
                <a:solidFill>
                  <a:schemeClr val="bg2"/>
                </a:solidFill>
              </a:rPr>
              <a:t>LB200 Proposed Comment Resolutions for 10.24.16 (</a:t>
            </a:r>
            <a:r>
              <a:rPr lang="en-US" altLang="ko-KR" dirty="0" smtClean="0">
                <a:solidFill>
                  <a:schemeClr val="bg2"/>
                </a:solidFill>
              </a:rPr>
              <a:t>11-14/0291r2, </a:t>
            </a:r>
            <a:r>
              <a:rPr lang="en-US" altLang="ko-KR" dirty="0">
                <a:solidFill>
                  <a:schemeClr val="bg2"/>
                </a:solidFill>
              </a:rPr>
              <a:t>Mitsuru)</a:t>
            </a:r>
          </a:p>
          <a:p>
            <a:pPr lvl="1"/>
            <a:r>
              <a:rPr lang="en-US" altLang="ko-KR" dirty="0">
                <a:solidFill>
                  <a:schemeClr val="bg2"/>
                </a:solidFill>
              </a:rPr>
              <a:t>LB200 Proposed Comment Resolutions for 8.4.2.28 and 8.4.2.63 (11-14/0322r1, Mitsuru)</a:t>
            </a:r>
          </a:p>
          <a:p>
            <a:pPr lvl="1"/>
            <a:endParaRPr lang="en-US" altLang="ko-KR" dirty="0" smtClean="0"/>
          </a:p>
          <a:p>
            <a:pPr lvl="1"/>
            <a:endParaRPr lang="en-US" altLang="ko-KR" dirty="0">
              <a:solidFill>
                <a:schemeClr val="bg2"/>
              </a:solidFill>
            </a:endParaRPr>
          </a:p>
          <a:p>
            <a:pPr lvl="1"/>
            <a:endParaRPr lang="en-US" altLang="ko-KR" dirty="0" smtClean="0">
              <a:solidFill>
                <a:schemeClr val="bg2"/>
              </a:solidFill>
            </a:endParaRPr>
          </a:p>
          <a:p>
            <a:pPr lvl="1"/>
            <a:endParaRPr lang="en-US" altLang="ko-KR" dirty="0"/>
          </a:p>
          <a:p>
            <a:pPr lvl="1"/>
            <a:endParaRPr lang="en-US" altLang="ko-KR" dirty="0" smtClean="0"/>
          </a:p>
          <a:p>
            <a:pPr lvl="1"/>
            <a:endParaRPr lang="en-US" dirty="0"/>
          </a:p>
          <a:p>
            <a:pPr lvl="1"/>
            <a:endParaRPr lang="en-US" dirty="0"/>
          </a:p>
        </p:txBody>
      </p:sp>
      <p:sp>
        <p:nvSpPr>
          <p:cNvPr id="4" name="Date Placeholder 3"/>
          <p:cNvSpPr>
            <a:spLocks noGrp="1"/>
          </p:cNvSpPr>
          <p:nvPr>
            <p:ph type="dt" sz="half" idx="10"/>
          </p:nvPr>
        </p:nvSpPr>
        <p:spPr>
          <a:xfrm>
            <a:off x="696913" y="332601"/>
            <a:ext cx="968214" cy="276999"/>
          </a:xfrm>
        </p:spPr>
        <p:txBody>
          <a:bodyPr/>
          <a:lstStyle/>
          <a:p>
            <a:r>
              <a:rPr lang="en-US" altLang="ko-KR" dirty="0" smtClean="0"/>
              <a:t>May 2014</a:t>
            </a: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8</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Tree>
    <p:extLst>
      <p:ext uri="{BB962C8B-B14F-4D97-AF65-F5344CB8AC3E}">
        <p14:creationId xmlns:p14="http://schemas.microsoft.com/office/powerpoint/2010/main" val="328005569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(Tuesday EVE)</a:t>
            </a:r>
            <a:endParaRPr lang="en-US" dirty="0"/>
          </a:p>
        </p:txBody>
      </p:sp>
      <p:sp>
        <p:nvSpPr>
          <p:cNvPr id="3" name="Content Placeholder 2"/>
          <p:cNvSpPr>
            <a:spLocks noGrp="1"/>
          </p:cNvSpPr>
          <p:nvPr>
            <p:ph idx="1"/>
          </p:nvPr>
        </p:nvSpPr>
        <p:spPr/>
        <p:txBody>
          <a:bodyPr/>
          <a:lstStyle/>
          <a:p>
            <a:r>
              <a:rPr lang="en-US" dirty="0" smtClean="0"/>
              <a:t>PHY and MAC</a:t>
            </a:r>
          </a:p>
          <a:p>
            <a:pPr lvl="1"/>
            <a:r>
              <a:rPr lang="en-US" altLang="ko-KR" dirty="0">
                <a:solidFill>
                  <a:schemeClr val="bg2"/>
                </a:solidFill>
              </a:rPr>
              <a:t>LB200 Proposed Comment Resolutions for 8.4.1.8, 8.4.1.24 and 8.4.1.25 (11-14/0249r1, Mitsuru</a:t>
            </a:r>
            <a:r>
              <a:rPr lang="en-US" altLang="ko-KR" dirty="0" smtClean="0">
                <a:solidFill>
                  <a:schemeClr val="bg2"/>
                </a:solidFill>
              </a:rPr>
              <a:t>)</a:t>
            </a:r>
          </a:p>
          <a:p>
            <a:pPr lvl="1"/>
            <a:r>
              <a:rPr lang="en-US" altLang="ko-KR" dirty="0" err="1">
                <a:solidFill>
                  <a:schemeClr val="bg2"/>
                </a:solidFill>
              </a:rPr>
              <a:t>phy</a:t>
            </a:r>
            <a:r>
              <a:rPr lang="en-US" altLang="ko-KR" dirty="0">
                <a:solidFill>
                  <a:schemeClr val="bg2"/>
                </a:solidFill>
              </a:rPr>
              <a:t>-</a:t>
            </a:r>
            <a:r>
              <a:rPr lang="en-US" altLang="ko-KR" dirty="0" err="1">
                <a:solidFill>
                  <a:schemeClr val="bg2"/>
                </a:solidFill>
              </a:rPr>
              <a:t>rx</a:t>
            </a:r>
            <a:r>
              <a:rPr lang="en-US" altLang="ko-KR" dirty="0">
                <a:solidFill>
                  <a:schemeClr val="bg2"/>
                </a:solidFill>
              </a:rPr>
              <a:t>-procedure (11-14/0596r0, </a:t>
            </a:r>
            <a:r>
              <a:rPr lang="en-US" altLang="ko-KR" dirty="0" err="1">
                <a:solidFill>
                  <a:schemeClr val="bg2"/>
                </a:solidFill>
              </a:rPr>
              <a:t>Hongyuan</a:t>
            </a:r>
            <a:r>
              <a:rPr lang="en-US" altLang="ko-KR" dirty="0">
                <a:solidFill>
                  <a:schemeClr val="bg2"/>
                </a:solidFill>
              </a:rPr>
              <a:t>)</a:t>
            </a:r>
          </a:p>
          <a:p>
            <a:pPr lvl="1"/>
            <a:r>
              <a:rPr lang="en-US" altLang="ko-KR" dirty="0">
                <a:solidFill>
                  <a:schemeClr val="bg2"/>
                </a:solidFill>
              </a:rPr>
              <a:t>lb200-phy-comment-resolutions-24.2.2 (</a:t>
            </a:r>
            <a:r>
              <a:rPr lang="en-US" altLang="ko-KR" dirty="0" smtClean="0">
                <a:solidFill>
                  <a:schemeClr val="bg2"/>
                </a:solidFill>
              </a:rPr>
              <a:t>11-14/0597r1, </a:t>
            </a:r>
            <a:r>
              <a:rPr lang="en-US" altLang="ko-KR" dirty="0" err="1">
                <a:solidFill>
                  <a:schemeClr val="bg2"/>
                </a:solidFill>
              </a:rPr>
              <a:t>Hongyuan</a:t>
            </a:r>
            <a:r>
              <a:rPr lang="en-US" altLang="ko-KR" dirty="0" smtClean="0">
                <a:solidFill>
                  <a:schemeClr val="bg2"/>
                </a:solidFill>
              </a:rPr>
              <a:t>)</a:t>
            </a:r>
          </a:p>
          <a:p>
            <a:pPr lvl="1"/>
            <a:r>
              <a:rPr lang="en-US" altLang="ko-KR" dirty="0">
                <a:solidFill>
                  <a:schemeClr val="bg2"/>
                </a:solidFill>
              </a:rPr>
              <a:t>LB 200 Comment Resolution for Clauses 9.42.2 Part 1 (11-14/428r1, Jason</a:t>
            </a:r>
            <a:r>
              <a:rPr lang="en-US" altLang="ko-KR" dirty="0" smtClean="0">
                <a:solidFill>
                  <a:schemeClr val="bg2"/>
                </a:solidFill>
              </a:rPr>
              <a:t>)</a:t>
            </a:r>
          </a:p>
          <a:p>
            <a:pPr lvl="1"/>
            <a:r>
              <a:rPr lang="en-US" altLang="ko-KR" dirty="0" smtClean="0">
                <a:solidFill>
                  <a:schemeClr val="bg2"/>
                </a:solidFill>
              </a:rPr>
              <a:t>LB200 </a:t>
            </a:r>
            <a:r>
              <a:rPr lang="en-US" altLang="ko-KR" dirty="0" err="1">
                <a:solidFill>
                  <a:schemeClr val="bg2"/>
                </a:solidFill>
              </a:rPr>
              <a:t>TGah</a:t>
            </a:r>
            <a:r>
              <a:rPr lang="en-US" altLang="ko-KR" dirty="0">
                <a:solidFill>
                  <a:schemeClr val="bg2"/>
                </a:solidFill>
              </a:rPr>
              <a:t> D1.0 MAC Comment Resolutions on </a:t>
            </a:r>
            <a:r>
              <a:rPr lang="en-US" altLang="ko-KR" dirty="0" err="1">
                <a:solidFill>
                  <a:schemeClr val="bg2"/>
                </a:solidFill>
              </a:rPr>
              <a:t>Sectorization</a:t>
            </a:r>
            <a:r>
              <a:rPr lang="en-US" altLang="ko-KR" dirty="0">
                <a:solidFill>
                  <a:schemeClr val="bg2"/>
                </a:solidFill>
              </a:rPr>
              <a:t> Part </a:t>
            </a:r>
            <a:r>
              <a:rPr lang="en-US" altLang="ko-KR" dirty="0" smtClean="0">
                <a:solidFill>
                  <a:schemeClr val="bg2"/>
                </a:solidFill>
              </a:rPr>
              <a:t>1 (11-14/638r0, Jason)</a:t>
            </a:r>
          </a:p>
          <a:p>
            <a:pPr lvl="1"/>
            <a:r>
              <a:rPr lang="en-US" altLang="ko-KR" dirty="0" smtClean="0">
                <a:solidFill>
                  <a:schemeClr val="bg2"/>
                </a:solidFill>
              </a:rPr>
              <a:t>LB200 </a:t>
            </a:r>
            <a:r>
              <a:rPr lang="en-US" altLang="ko-KR" dirty="0" err="1">
                <a:solidFill>
                  <a:schemeClr val="bg2"/>
                </a:solidFill>
              </a:rPr>
              <a:t>TGah</a:t>
            </a:r>
            <a:r>
              <a:rPr lang="en-US" altLang="ko-KR" dirty="0">
                <a:solidFill>
                  <a:schemeClr val="bg2"/>
                </a:solidFill>
              </a:rPr>
              <a:t> D1.0 MAC Comment Resolutions on </a:t>
            </a:r>
            <a:r>
              <a:rPr lang="en-US" altLang="ko-KR" dirty="0" err="1">
                <a:solidFill>
                  <a:schemeClr val="bg2"/>
                </a:solidFill>
              </a:rPr>
              <a:t>Sectorization</a:t>
            </a:r>
            <a:r>
              <a:rPr lang="en-US" altLang="ko-KR" dirty="0">
                <a:solidFill>
                  <a:schemeClr val="bg2"/>
                </a:solidFill>
              </a:rPr>
              <a:t> Part </a:t>
            </a:r>
            <a:r>
              <a:rPr lang="en-US" altLang="ko-KR" dirty="0" smtClean="0">
                <a:solidFill>
                  <a:schemeClr val="bg2"/>
                </a:solidFill>
              </a:rPr>
              <a:t>2 (11-14/659r0, Jason)</a:t>
            </a:r>
          </a:p>
          <a:p>
            <a:pPr lvl="1"/>
            <a:endParaRPr lang="en-US" altLang="ko-KR" dirty="0" smtClean="0"/>
          </a:p>
          <a:p>
            <a:pPr lvl="1"/>
            <a:endParaRPr lang="en-US" altLang="ko-KR" dirty="0" smtClean="0"/>
          </a:p>
          <a:p>
            <a:pPr lvl="1"/>
            <a:endParaRPr lang="en-US" altLang="ko-KR" dirty="0"/>
          </a:p>
          <a:p>
            <a:pPr lvl="1"/>
            <a:endParaRPr lang="en-US" altLang="ko-KR" dirty="0" smtClean="0"/>
          </a:p>
          <a:p>
            <a:pPr lvl="1"/>
            <a:endParaRPr lang="en-US" dirty="0"/>
          </a:p>
          <a:p>
            <a:pPr lvl="1"/>
            <a:endParaRPr lang="en-US" dirty="0"/>
          </a:p>
        </p:txBody>
      </p:sp>
      <p:sp>
        <p:nvSpPr>
          <p:cNvPr id="4" name="Date Placeholder 3"/>
          <p:cNvSpPr>
            <a:spLocks noGrp="1"/>
          </p:cNvSpPr>
          <p:nvPr>
            <p:ph type="dt" sz="half" idx="10"/>
          </p:nvPr>
        </p:nvSpPr>
        <p:spPr>
          <a:xfrm>
            <a:off x="696913" y="332601"/>
            <a:ext cx="968214" cy="276999"/>
          </a:xfrm>
        </p:spPr>
        <p:txBody>
          <a:bodyPr/>
          <a:lstStyle/>
          <a:p>
            <a:r>
              <a:rPr lang="en-US" altLang="ko-KR" dirty="0" smtClean="0"/>
              <a:t>May 2014</a:t>
            </a: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9</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Tree>
    <p:extLst>
      <p:ext uri="{BB962C8B-B14F-4D97-AF65-F5344CB8AC3E}">
        <p14:creationId xmlns:p14="http://schemas.microsoft.com/office/powerpoint/2010/main" val="1607802573"/>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PathProtect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802-11-PathProtection</Template>
  <TotalTime>10839</TotalTime>
  <Words>3266</Words>
  <Application>Microsoft Office PowerPoint</Application>
  <PresentationFormat>화면 슬라이드 쇼(4:3)</PresentationFormat>
  <Paragraphs>909</Paragraphs>
  <Slides>68</Slides>
  <Notes>7</Notes>
  <HiddenSlides>0</HiddenSlides>
  <MMClips>0</MMClips>
  <ScaleCrop>false</ScaleCrop>
  <HeadingPairs>
    <vt:vector size="6" baseType="variant">
      <vt:variant>
        <vt:lpstr>테마</vt:lpstr>
      </vt:variant>
      <vt:variant>
        <vt:i4>1</vt:i4>
      </vt:variant>
      <vt:variant>
        <vt:lpstr>포함된 OLE 서버</vt:lpstr>
      </vt:variant>
      <vt:variant>
        <vt:i4>1</vt:i4>
      </vt:variant>
      <vt:variant>
        <vt:lpstr>슬라이드 제목</vt:lpstr>
      </vt:variant>
      <vt:variant>
        <vt:i4>68</vt:i4>
      </vt:variant>
    </vt:vector>
  </HeadingPairs>
  <TitlesOfParts>
    <vt:vector size="70" baseType="lpstr">
      <vt:lpstr>802-11-PathProtection</vt:lpstr>
      <vt:lpstr>Document</vt:lpstr>
      <vt:lpstr>IEEE 802.11ah Sub 1 GHz license-exempt operation Agenda for May 2014</vt:lpstr>
      <vt:lpstr>IEEE 802.11ah Agenda</vt:lpstr>
      <vt:lpstr>IEEE 802.11ah Agenda</vt:lpstr>
      <vt:lpstr>IEEE 802.11ah Agenda</vt:lpstr>
      <vt:lpstr>Submissions (Monday PM1)</vt:lpstr>
      <vt:lpstr>Submissions (Tuesday AM1)</vt:lpstr>
      <vt:lpstr>Submissions (Tuesday PM1)</vt:lpstr>
      <vt:lpstr>Submissions (Tuesday PM1)</vt:lpstr>
      <vt:lpstr>Submissions (Tuesday EVE)</vt:lpstr>
      <vt:lpstr>Submissions (Wednesday AM1)</vt:lpstr>
      <vt:lpstr>Submissions (Wednesday AM1)</vt:lpstr>
      <vt:lpstr>Submissions (Wednesday PM1)</vt:lpstr>
      <vt:lpstr>Submissions (Wednesday PM2)</vt:lpstr>
      <vt:lpstr>Submissions (Thursday AM2)</vt:lpstr>
      <vt:lpstr>Submissions (Thursday PM2)</vt:lpstr>
      <vt:lpstr>Task group document motions</vt:lpstr>
      <vt:lpstr>Agenda cont. Teleconferences</vt:lpstr>
      <vt:lpstr>Timeline</vt:lpstr>
      <vt:lpstr>Instructions for the WG Chair</vt:lpstr>
      <vt:lpstr>Participants, Patents, and Duty to Inform</vt:lpstr>
      <vt:lpstr>Patent Related Links</vt:lpstr>
      <vt:lpstr>Call for Potentially Essential Patents</vt:lpstr>
      <vt:lpstr>Other Guidelines for IEEE WG Meetings</vt:lpstr>
      <vt:lpstr>Motion 1</vt:lpstr>
      <vt:lpstr>Motion 2</vt:lpstr>
      <vt:lpstr>Motion 3</vt:lpstr>
      <vt:lpstr>Motion 4</vt:lpstr>
      <vt:lpstr>Motion 5</vt:lpstr>
      <vt:lpstr>Motion 6</vt:lpstr>
      <vt:lpstr>Motion 7</vt:lpstr>
      <vt:lpstr>Motion 8</vt:lpstr>
      <vt:lpstr>Motion 8</vt:lpstr>
      <vt:lpstr>Motion 9 (TGah PAR Extension Motion)</vt:lpstr>
      <vt:lpstr>Motion 10 (TGah CSD motion)</vt:lpstr>
      <vt:lpstr>Strawpoll 1</vt:lpstr>
      <vt:lpstr>Strawpoll 2</vt:lpstr>
      <vt:lpstr>Strawpoll 3</vt:lpstr>
      <vt:lpstr>Pre-motion 1</vt:lpstr>
      <vt:lpstr>Pre-motion 2</vt:lpstr>
      <vt:lpstr>Pre-motion 3</vt:lpstr>
      <vt:lpstr>Pre-motion 4</vt:lpstr>
      <vt:lpstr>Pre-motion 5</vt:lpstr>
      <vt:lpstr>Pre-motion 6</vt:lpstr>
      <vt:lpstr>Pre-motion 7</vt:lpstr>
      <vt:lpstr>Pre-motion 8</vt:lpstr>
      <vt:lpstr>Pre-motion 9</vt:lpstr>
      <vt:lpstr>Pre-motion 10</vt:lpstr>
      <vt:lpstr>Pre-motion 11</vt:lpstr>
      <vt:lpstr>Pre-motion 12</vt:lpstr>
      <vt:lpstr>Pre-motion 13</vt:lpstr>
      <vt:lpstr>Pre-motion 14</vt:lpstr>
      <vt:lpstr>Pre-motion 15</vt:lpstr>
      <vt:lpstr>Pre-motion 16</vt:lpstr>
      <vt:lpstr>Pre-motion 17</vt:lpstr>
      <vt:lpstr>Pre-motion 18</vt:lpstr>
      <vt:lpstr>Pre-motion 19</vt:lpstr>
      <vt:lpstr>Pre-motion 20</vt:lpstr>
      <vt:lpstr>Pre-motion 20</vt:lpstr>
      <vt:lpstr>Pre-motion 21</vt:lpstr>
      <vt:lpstr>Pre-motion 22</vt:lpstr>
      <vt:lpstr>Pre-motion 23</vt:lpstr>
      <vt:lpstr>Pre-motion 24</vt:lpstr>
      <vt:lpstr>Pre-motion 25</vt:lpstr>
      <vt:lpstr>Pre-motion 26</vt:lpstr>
      <vt:lpstr>Pre-motion 27</vt:lpstr>
      <vt:lpstr>Pre-motion 28</vt:lpstr>
      <vt:lpstr>Pre-motion 29</vt:lpstr>
      <vt:lpstr>Pre-motion 30</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802.11ah January 2012 Agenda</dc:title>
  <dc:creator>David Halasz</dc:creator>
  <cp:lastModifiedBy>USER</cp:lastModifiedBy>
  <cp:revision>1084</cp:revision>
  <cp:lastPrinted>1998-02-10T13:28:06Z</cp:lastPrinted>
  <dcterms:created xsi:type="dcterms:W3CDTF">2009-11-09T00:32:22Z</dcterms:created>
  <dcterms:modified xsi:type="dcterms:W3CDTF">2014-05-16T03:47:12Z</dcterms:modified>
</cp:coreProperties>
</file>