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69" r:id="rId2"/>
    <p:sldId id="270" r:id="rId3"/>
    <p:sldId id="274" r:id="rId4"/>
    <p:sldId id="299" r:id="rId5"/>
    <p:sldId id="275" r:id="rId6"/>
    <p:sldId id="304" r:id="rId7"/>
    <p:sldId id="303" r:id="rId8"/>
    <p:sldId id="305" r:id="rId9"/>
    <p:sldId id="306" r:id="rId10"/>
    <p:sldId id="311" r:id="rId11"/>
    <p:sldId id="309" r:id="rId12"/>
    <p:sldId id="312" r:id="rId13"/>
    <p:sldId id="313" r:id="rId14"/>
    <p:sldId id="314" r:id="rId15"/>
    <p:sldId id="316" r:id="rId16"/>
    <p:sldId id="315" r:id="rId17"/>
    <p:sldId id="318" r:id="rId18"/>
    <p:sldId id="310" r:id="rId19"/>
    <p:sldId id="301" r:id="rId20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66FF99"/>
    <a:srgbClr val="FFFF00"/>
    <a:srgbClr val="FF9966"/>
    <a:srgbClr val="FF9933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85" autoAdjust="0"/>
    <p:restoredTop sz="97869" autoAdjust="0"/>
  </p:normalViewPr>
  <p:slideViewPr>
    <p:cSldViewPr>
      <p:cViewPr>
        <p:scale>
          <a:sx n="85" d="100"/>
          <a:sy n="85" d="100"/>
        </p:scale>
        <p:origin x="-1122" y="-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466" y="7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64524" y="175081"/>
            <a:ext cx="21060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802.11-14/254r3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5081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dirty="0" smtClean="0"/>
              <a:t>March 2014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802.11-06/0528r0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dirty="0"/>
              <a:t>May 2006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Bruce Kraemer, Marvell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27492" y="95706"/>
            <a:ext cx="2185983" cy="215444"/>
          </a:xfrm>
        </p:spPr>
        <p:txBody>
          <a:bodyPr/>
          <a:lstStyle/>
          <a:p>
            <a:pPr>
              <a:defRPr/>
            </a:pPr>
            <a:r>
              <a:rPr lang="en-GB" smtClean="0"/>
              <a:t>doc.: IEEE 802.11-12/1411r0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713337" cy="215444"/>
          </a:xfrm>
        </p:spPr>
        <p:txBody>
          <a:bodyPr/>
          <a:lstStyle/>
          <a:p>
            <a:pPr>
              <a:defRPr/>
            </a:pPr>
            <a:r>
              <a:rPr lang="en-AU" smtClean="0"/>
              <a:t>Nov 2012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403364" y="9001125"/>
            <a:ext cx="1810111" cy="184666"/>
          </a:xfrm>
        </p:spPr>
        <p:txBody>
          <a:bodyPr/>
          <a:lstStyle/>
          <a:p>
            <a:pPr lvl="4"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54248732-CD16-416F-820C-F8F0BB28EAFD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25745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5002EF3-9D60-4C9A-93BB-4FE7D1200C0C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430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6725" y="96238"/>
            <a:ext cx="2185983" cy="215444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863" y="96238"/>
            <a:ext cx="732573" cy="215444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752" y="9000620"/>
            <a:ext cx="2555956" cy="184666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0"/>
            <a:ext cx="415177" cy="184666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ko-KR"/>
              <a:t>Page </a:t>
            </a:r>
            <a:fld id="{246DB279-99DC-48BE-9D5D-D4BF4D44A32C}" type="slidenum">
              <a:rPr lang="en-US" altLang="ko-KR"/>
              <a:pPr/>
              <a:t>12</a:t>
            </a:fld>
            <a:endParaRPr lang="en-US" altLang="ko-KR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802.11-06/0528r0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2006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67786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802.11-06/0528r0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2006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82294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802.11-06/0528r0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2006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24198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07743" y="95706"/>
            <a:ext cx="220573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571790" y="9001125"/>
            <a:ext cx="2641685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658DDA19-48F8-D54F-B94A-B5244F20A2C8}" type="slidenum">
              <a:rPr lang="en-US" altLang="ja-JP" smtClean="0"/>
              <a:pPr>
                <a:defRPr/>
              </a:pPr>
              <a:t>16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0263421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6402" y="96616"/>
            <a:ext cx="219585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802.11-14/0480r4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2014</a:t>
            </a:r>
          </a:p>
        </p:txBody>
      </p:sp>
      <p:sp>
        <p:nvSpPr>
          <p:cNvPr id="410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919644" y="9000687"/>
            <a:ext cx="229261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Stephen McCann, Blackberry</a:t>
            </a:r>
          </a:p>
        </p:txBody>
      </p:sp>
      <p:sp>
        <p:nvSpPr>
          <p:cNvPr id="410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209" y="9000687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04C39ACD-EF2B-450F-A06E-193B92843A35}" type="slidenum">
              <a:rPr lang="en-US" altLang="en-US" smtClean="0"/>
              <a:pPr>
                <a:spcBef>
                  <a:spcPct val="0"/>
                </a:spcBef>
              </a:pPr>
              <a:t>17</a:t>
            </a:fld>
            <a:endParaRPr lang="en-US" altLang="en-US" smtClean="0"/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6FE8EFA4-E8E8-480C-A2D9-DEB3B5BE8A77}" type="slidenum">
              <a:rPr lang="en-US" smtClean="0"/>
              <a:pPr>
                <a:defRPr/>
              </a:pPr>
              <a:t>18</a:t>
            </a:fld>
            <a:endParaRPr lang="en-US" smtClean="0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802.11-06/0528r0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2006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7347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802.11-06/0528r0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2006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36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802.11-06/0528r0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2006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3862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802.11-06/0528r0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2006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802.11-14/0202r0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March 2014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8F75A707-82FC-478F-A261-570EE566FD42}" type="slidenum">
              <a:rPr lang="en-US" sz="1200" b="0" smtClean="0"/>
              <a:pPr/>
              <a:t>6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269881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802.11-06/0528r0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2006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119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5706"/>
            <a:ext cx="916020" cy="215444"/>
          </a:xfrm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791465" y="9001125"/>
            <a:ext cx="2422010" cy="184666"/>
          </a:xfrm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3D3FA66A-62ED-4644-A773-A96A93BA9B1D}" type="slidenum">
              <a:rPr lang="en-US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5706"/>
            <a:ext cx="916020" cy="215444"/>
          </a:xfrm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791465" y="9001125"/>
            <a:ext cx="2422010" cy="184666"/>
          </a:xfrm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3D3FA66A-62ED-4644-A773-A96A93BA9B1D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A. Stephens, Intel, D. Stanley 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A. Stephens, Intel, D. Stanley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A. Stephens, Intel, D. Stanley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A. Stephens, Intel, D. Stanley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A. Stephens, Intel, D. Stanley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A. Stephens, Intel, D. Stanley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A. Stephens, Intel, D. Stanley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A. Stephens, Intel, D. Stanley Aruba Networks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A. Stephens, Intel, D. Stanley 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A. Stephens, Intel, D. Stanley Aruba Networks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A. Stephens, Intel, D. Stanley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A. Stephens, Intel, D. Stanley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A. Stephens, Intel, D. Stanley Aruba Networks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802.11-14/0473r3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0552-00-0jtc-responses-on-802-11aa-ad-ae.ppt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0658-06-000m-liaison-response-to-3gpp-tsg-ran-wg2.docx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2014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A. Stephens, Intel, D. Stanley Aruba Networks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7F5B2C40-42CD-4067-8FE4-2A631163A022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May 2014 WG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2014-05-16</a:t>
            </a:r>
            <a:endParaRPr lang="en-US" sz="2000" b="0" dirty="0" smtClean="0"/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4081417"/>
              </p:ext>
            </p:extLst>
          </p:nvPr>
        </p:nvGraphicFramePr>
        <p:xfrm>
          <a:off x="534988" y="2319338"/>
          <a:ext cx="7951787" cy="2598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35" name="Document" r:id="rId4" imgW="8540406" imgH="2808029" progId="Word.Document.8">
                  <p:embed/>
                </p:oleObj>
              </mc:Choice>
              <mc:Fallback>
                <p:oleObj name="Document" r:id="rId4" imgW="8540406" imgH="2808029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19338"/>
                        <a:ext cx="7951787" cy="2598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IEEE 802 JTC1 SC approved FDIS comment responses on </a:t>
            </a:r>
            <a:r>
              <a:rPr lang="en-AU" dirty="0" smtClean="0"/>
              <a:t>11aa/ad/</a:t>
            </a:r>
            <a:r>
              <a:rPr lang="en-AU" dirty="0" err="1" smtClean="0"/>
              <a:t>ae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Motion for IEEE 802.11 WG (and then IEEE 802 EC)</a:t>
            </a:r>
          </a:p>
          <a:p>
            <a:pPr lvl="1"/>
            <a:r>
              <a:rPr lang="en-AU" i="1" dirty="0" smtClean="0"/>
              <a:t>Approve the liaising of </a:t>
            </a:r>
            <a:r>
              <a:rPr lang="en-AU" i="1" dirty="0" smtClean="0">
                <a:hlinkClick r:id="rId3"/>
              </a:rPr>
              <a:t>11-14-0552-00</a:t>
            </a:r>
            <a:r>
              <a:rPr lang="en-AU" i="1" dirty="0" smtClean="0"/>
              <a:t>  </a:t>
            </a:r>
            <a:r>
              <a:rPr lang="en-AU" i="1" dirty="0"/>
              <a:t>to SC6 as the IEEE 802.11 WG response to SC6 NB comments on the recent FDIS ballots on </a:t>
            </a:r>
            <a:r>
              <a:rPr lang="en-AU" i="1" dirty="0" smtClean="0"/>
              <a:t>802.11aa/ad/</a:t>
            </a:r>
            <a:r>
              <a:rPr lang="en-AU" i="1" dirty="0" err="1" smtClean="0"/>
              <a:t>ae</a:t>
            </a:r>
            <a:r>
              <a:rPr lang="en-AU" i="1" dirty="0" smtClean="0"/>
              <a:t>.</a:t>
            </a:r>
          </a:p>
          <a:p>
            <a:endParaRPr lang="en-GB" dirty="0" smtClean="0"/>
          </a:p>
          <a:p>
            <a:r>
              <a:rPr lang="en-GB" dirty="0" smtClean="0"/>
              <a:t>Moved: </a:t>
            </a:r>
            <a:r>
              <a:rPr lang="en-GB" dirty="0" smtClean="0"/>
              <a:t>Andrew Myles</a:t>
            </a:r>
            <a:endParaRPr lang="en-GB" dirty="0" smtClean="0"/>
          </a:p>
          <a:p>
            <a:r>
              <a:rPr lang="en-GB" dirty="0" smtClean="0"/>
              <a:t>Seconded: </a:t>
            </a:r>
            <a:r>
              <a:rPr lang="en-GB" dirty="0" smtClean="0"/>
              <a:t>Stephen McCann</a:t>
            </a:r>
            <a:endParaRPr lang="en-GB" dirty="0" smtClean="0"/>
          </a:p>
          <a:p>
            <a:r>
              <a:rPr lang="en-GB" dirty="0" smtClean="0"/>
              <a:t>Result</a:t>
            </a:r>
            <a:r>
              <a:rPr lang="en-GB" dirty="0"/>
              <a:t>: </a:t>
            </a:r>
            <a:r>
              <a:rPr lang="en-GB" dirty="0" smtClean="0"/>
              <a:t>50-0-0</a:t>
            </a:r>
            <a:endParaRPr lang="en-US" dirty="0"/>
          </a:p>
          <a:p>
            <a:endParaRPr lang="en-AU" dirty="0" smtClean="0"/>
          </a:p>
          <a:p>
            <a:endParaRPr lang="en-AU" dirty="0" smtClean="0"/>
          </a:p>
          <a:p>
            <a:r>
              <a:rPr lang="en-AU" dirty="0" smtClean="0"/>
              <a:t>SC Result: Passed  8/0/1</a:t>
            </a:r>
          </a:p>
          <a:p>
            <a:endParaRPr lang="en-AU" dirty="0"/>
          </a:p>
          <a:p>
            <a:pPr lvl="1"/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May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5825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839F739-FCC9-4E0E-9C68-0969B0FEB1F1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motion 1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3810000"/>
          </a:xfrm>
        </p:spPr>
        <p:txBody>
          <a:bodyPr/>
          <a:lstStyle/>
          <a:p>
            <a:r>
              <a:rPr lang="en-US" altLang="en-US" dirty="0" smtClean="0"/>
              <a:t>Having approved comment resolutions for all of the comments received from LB199 on P802.11REVmc D2.0 </a:t>
            </a:r>
          </a:p>
          <a:p>
            <a:r>
              <a:rPr lang="en-US" altLang="en-US" dirty="0" smtClean="0"/>
              <a:t>Instruct the editor to prepare P802.11REVmc D3.0 incorporating these resolutions and</a:t>
            </a:r>
          </a:p>
          <a:p>
            <a:r>
              <a:rPr lang="en-US" altLang="en-US" dirty="0" smtClean="0"/>
              <a:t>Approve a 20 day Working Group Recirculation Ballot asking the question “Should P802.11REVmc D3.0 be forwarded to Sponsor Ballot?”  </a:t>
            </a:r>
          </a:p>
          <a:p>
            <a:r>
              <a:rPr lang="en-US" altLang="en-US" dirty="0" smtClean="0"/>
              <a:t>Moved by Dorothy Stanley on behalf of the TG</a:t>
            </a:r>
          </a:p>
          <a:p>
            <a:r>
              <a:rPr lang="en-US" altLang="en-US" dirty="0" smtClean="0"/>
              <a:t>Result</a:t>
            </a:r>
            <a:r>
              <a:rPr lang="en-US" altLang="en-US" dirty="0" smtClean="0"/>
              <a:t>: Approved without objection</a:t>
            </a:r>
            <a:endParaRPr lang="en-US" altLang="en-US" dirty="0" smtClean="0"/>
          </a:p>
          <a:p>
            <a:endParaRPr lang="en-US" altLang="en-US" dirty="0"/>
          </a:p>
          <a:p>
            <a:r>
              <a:rPr lang="en-US" altLang="en-US" sz="2000" dirty="0" smtClean="0"/>
              <a:t>TG result: Moved: Adrian Stephens, Seconded: David Hunter, Result: 11-0-0 Motion passes</a:t>
            </a:r>
          </a:p>
        </p:txBody>
      </p:sp>
    </p:spTree>
    <p:extLst>
      <p:ext uri="{BB962C8B-B14F-4D97-AF65-F5344CB8AC3E}">
        <p14:creationId xmlns:p14="http://schemas.microsoft.com/office/powerpoint/2010/main" val="742301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1800" dirty="0" smtClean="0"/>
              <a:t>May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7313" y="6475413"/>
            <a:ext cx="1906612" cy="184666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ko-KR" dirty="0" smtClean="0"/>
              <a:t>Yongho Seok (LG Electronics)</a:t>
            </a:r>
            <a:endParaRPr lang="en-US" altLang="ko-KR" dirty="0"/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ko-KR"/>
              <a:t>Slide </a:t>
            </a:r>
            <a:fld id="{B3235CB7-2FAB-4EE3-927D-3AB5717EB3ED}" type="slidenum">
              <a:rPr lang="en-US" altLang="ko-KR"/>
              <a:pPr/>
              <a:t>12</a:t>
            </a:fld>
            <a:endParaRPr lang="en-US" altLang="ko-KR"/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/>
              <a:t>TGah</a:t>
            </a:r>
            <a:r>
              <a:rPr lang="en-US" altLang="en-US" dirty="0" smtClean="0"/>
              <a:t> Letter Ballot Motion</a:t>
            </a:r>
          </a:p>
        </p:txBody>
      </p:sp>
      <p:sp>
        <p:nvSpPr>
          <p:cNvPr id="235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0"/>
          </a:xfrm>
        </p:spPr>
        <p:txBody>
          <a:bodyPr/>
          <a:lstStyle/>
          <a:p>
            <a:r>
              <a:rPr lang="en-US" altLang="en-US" dirty="0" smtClean="0"/>
              <a:t>Having approved comment resolutions for all of the comments received from LB200 on P802.11ah D1.0 </a:t>
            </a:r>
          </a:p>
          <a:p>
            <a:r>
              <a:rPr lang="en-US" altLang="en-US" dirty="0" smtClean="0"/>
              <a:t>Instruct the </a:t>
            </a:r>
            <a:r>
              <a:rPr lang="en-US" altLang="en-US" dirty="0" err="1" smtClean="0"/>
              <a:t>TGah</a:t>
            </a:r>
            <a:r>
              <a:rPr lang="en-US" altLang="en-US" dirty="0" smtClean="0"/>
              <a:t> editor to prepare P802.11ah D2.0 </a:t>
            </a:r>
            <a:r>
              <a:rPr lang="en-US" altLang="en-US" dirty="0"/>
              <a:t>from P802.11ah </a:t>
            </a:r>
            <a:r>
              <a:rPr lang="en-US" altLang="en-US" dirty="0" smtClean="0"/>
              <a:t>D1.3 incorporating these resolutions and changes approved by </a:t>
            </a:r>
            <a:r>
              <a:rPr lang="en-US" altLang="en-US" dirty="0" err="1" smtClean="0"/>
              <a:t>TGah</a:t>
            </a:r>
            <a:r>
              <a:rPr lang="en-US" altLang="en-US" dirty="0" smtClean="0"/>
              <a:t> at this session and</a:t>
            </a:r>
          </a:p>
          <a:p>
            <a:r>
              <a:rPr lang="en-US" altLang="en-US" dirty="0" smtClean="0"/>
              <a:t>Approve a 30 day Working Group Technical Letter  Ballot asking the question “Should P802.11ah D2.0 be forwarded to Sponsor Ballot?”  </a:t>
            </a:r>
          </a:p>
          <a:p>
            <a:r>
              <a:rPr lang="en-US" altLang="en-US" dirty="0" smtClean="0"/>
              <a:t>Moved on behalf of the TG: </a:t>
            </a:r>
            <a:r>
              <a:rPr lang="en-US" altLang="en-US" dirty="0" err="1" smtClean="0"/>
              <a:t>Yongho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Seok</a:t>
            </a:r>
            <a:endParaRPr lang="en-US" altLang="en-US" dirty="0" smtClean="0"/>
          </a:p>
          <a:p>
            <a:r>
              <a:rPr lang="en-US" altLang="en-US" dirty="0" smtClean="0"/>
              <a:t>Result</a:t>
            </a:r>
            <a:r>
              <a:rPr lang="en-US" altLang="en-US" dirty="0"/>
              <a:t>: </a:t>
            </a:r>
            <a:r>
              <a:rPr lang="en-US" altLang="en-US" dirty="0" smtClean="0"/>
              <a:t>Approved </a:t>
            </a:r>
            <a:r>
              <a:rPr lang="en-US" altLang="en-US" dirty="0"/>
              <a:t>without objection</a:t>
            </a:r>
          </a:p>
          <a:p>
            <a:r>
              <a:rPr lang="en-US" altLang="en-US" sz="2000" dirty="0" smtClean="0"/>
              <a:t>TG </a:t>
            </a:r>
            <a:r>
              <a:rPr lang="en-US" altLang="en-US" sz="2000" dirty="0" smtClean="0"/>
              <a:t>result: Moved: </a:t>
            </a:r>
            <a:r>
              <a:rPr lang="en-US" altLang="ko-KR" sz="2000" dirty="0"/>
              <a:t>Alfred </a:t>
            </a:r>
            <a:r>
              <a:rPr lang="en-US" altLang="ko-KR" sz="2000" dirty="0" err="1" smtClean="0"/>
              <a:t>Asterjadhi</a:t>
            </a:r>
            <a:r>
              <a:rPr lang="en-US" altLang="ko-KR" sz="2000" dirty="0" smtClean="0"/>
              <a:t>, </a:t>
            </a:r>
            <a:r>
              <a:rPr lang="en-US" altLang="en-US" sz="2000" dirty="0" smtClean="0"/>
              <a:t>Seconded: </a:t>
            </a:r>
            <a:r>
              <a:rPr lang="en-US" altLang="ko-KR" sz="2000" dirty="0" err="1"/>
              <a:t>Chittabrata</a:t>
            </a:r>
            <a:r>
              <a:rPr lang="en-US" altLang="ko-KR" sz="2000" dirty="0"/>
              <a:t> </a:t>
            </a:r>
            <a:r>
              <a:rPr lang="en-US" altLang="ko-KR" sz="2000" dirty="0" smtClean="0"/>
              <a:t>Ghosh, </a:t>
            </a:r>
            <a:r>
              <a:rPr lang="en-US" altLang="en-US" sz="2000" dirty="0" smtClean="0"/>
              <a:t>Result</a:t>
            </a:r>
            <a:r>
              <a:rPr lang="en-US" altLang="en-US" sz="2000" dirty="0"/>
              <a:t>: Motion passed (21 Y / 0 N / 0 A</a:t>
            </a:r>
            <a:r>
              <a:rPr lang="en-US" altLang="en-US" sz="20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9970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GB" altLang="ko-KR" dirty="0"/>
              <a:t>Believing that the PAR contained in the document referenced below meets IEEE-SA guidelines,</a:t>
            </a:r>
            <a:endParaRPr lang="en-CA" altLang="ko-KR" dirty="0"/>
          </a:p>
          <a:p>
            <a:r>
              <a:rPr lang="en-GB" altLang="ko-KR" dirty="0"/>
              <a:t>Request that the PAR contained in </a:t>
            </a:r>
            <a:r>
              <a:rPr lang="en-GB" altLang="ko-KR" dirty="0" smtClean="0"/>
              <a:t>11-14/0590r1 </a:t>
            </a:r>
            <a:r>
              <a:rPr lang="en-GB" altLang="ko-KR" dirty="0"/>
              <a:t>be posted to the IEEE 802 Executive Committee (EC) agenda for WG 802 preview and EC approval to submit to </a:t>
            </a:r>
            <a:r>
              <a:rPr lang="en-GB" altLang="ko-KR" dirty="0" err="1"/>
              <a:t>NesCom</a:t>
            </a:r>
            <a:r>
              <a:rPr lang="en-GB" altLang="ko-KR" dirty="0" smtClean="0"/>
              <a:t>.</a:t>
            </a:r>
            <a:r>
              <a:rPr lang="en-GB" altLang="ko-KR" dirty="0"/>
              <a:t> </a:t>
            </a:r>
            <a:endParaRPr lang="en-CA" altLang="ko-KR" dirty="0"/>
          </a:p>
          <a:p>
            <a:r>
              <a:rPr lang="en-GB" altLang="ko-KR" dirty="0" smtClean="0"/>
              <a:t>Moved </a:t>
            </a:r>
            <a:r>
              <a:rPr lang="en-GB" altLang="ko-KR" dirty="0"/>
              <a:t>by </a:t>
            </a:r>
            <a:r>
              <a:rPr lang="en-GB" altLang="ko-KR" dirty="0" err="1" smtClean="0"/>
              <a:t>Yongho</a:t>
            </a:r>
            <a:r>
              <a:rPr lang="en-GB" altLang="ko-KR" dirty="0" smtClean="0"/>
              <a:t> </a:t>
            </a:r>
            <a:r>
              <a:rPr lang="en-GB" altLang="ko-KR" dirty="0" err="1" smtClean="0"/>
              <a:t>Seok</a:t>
            </a:r>
            <a:r>
              <a:rPr lang="en-GB" altLang="ko-KR" dirty="0" smtClean="0"/>
              <a:t> on </a:t>
            </a:r>
            <a:r>
              <a:rPr lang="en-GB" altLang="ko-KR" dirty="0"/>
              <a:t>behalf of </a:t>
            </a:r>
            <a:r>
              <a:rPr lang="en-US" altLang="ja-JP" dirty="0" err="1" smtClean="0"/>
              <a:t>TGah</a:t>
            </a:r>
            <a:endParaRPr lang="en-US" altLang="ja-JP" dirty="0" smtClean="0"/>
          </a:p>
          <a:p>
            <a:r>
              <a:rPr lang="en-US" altLang="ja-JP" dirty="0" smtClean="0"/>
              <a:t>Seconded</a:t>
            </a:r>
            <a:r>
              <a:rPr lang="en-US" altLang="ja-JP" dirty="0" smtClean="0"/>
              <a:t>: Dorothy Stanley</a:t>
            </a:r>
            <a:endParaRPr lang="en-US" altLang="ja-JP" dirty="0" smtClean="0"/>
          </a:p>
          <a:p>
            <a:r>
              <a:rPr lang="en-US" altLang="ja-JP" dirty="0" smtClean="0"/>
              <a:t>Result</a:t>
            </a:r>
            <a:r>
              <a:rPr lang="en-US" altLang="ja-JP" dirty="0" smtClean="0"/>
              <a:t>: 48-0-1</a:t>
            </a:r>
            <a:endParaRPr lang="en-US" altLang="ja-JP" dirty="0" smtClean="0"/>
          </a:p>
          <a:p>
            <a:endParaRPr lang="en-US" altLang="ja-JP" dirty="0"/>
          </a:p>
          <a:p>
            <a:r>
              <a:rPr lang="en-US" altLang="ko-KR" dirty="0" err="1"/>
              <a:t>TGah</a:t>
            </a:r>
            <a:r>
              <a:rPr lang="en-US" altLang="ko-KR" dirty="0"/>
              <a:t> </a:t>
            </a:r>
            <a:r>
              <a:rPr lang="en-GB" altLang="ko-KR" dirty="0" smtClean="0"/>
              <a:t>vote</a:t>
            </a:r>
            <a:r>
              <a:rPr lang="en-GB" altLang="ko-KR" dirty="0"/>
              <a:t>: </a:t>
            </a:r>
            <a:endParaRPr lang="en-CA" altLang="ko-KR" dirty="0"/>
          </a:p>
          <a:p>
            <a:pPr lvl="1"/>
            <a:r>
              <a:rPr lang="en-GB" altLang="ko-KR" dirty="0"/>
              <a:t>Moved</a:t>
            </a:r>
            <a:r>
              <a:rPr lang="en-GB" altLang="ko-KR" dirty="0" smtClean="0"/>
              <a:t>: Alfred, Seconded: Zander, </a:t>
            </a:r>
            <a:r>
              <a:rPr lang="en-GB" altLang="ko-KR" dirty="0"/>
              <a:t>Result: </a:t>
            </a:r>
            <a:r>
              <a:rPr lang="en-GB" altLang="ko-KR" dirty="0" smtClean="0"/>
              <a:t>19-0-0 Passes</a:t>
            </a:r>
            <a:endParaRPr lang="en-GB" altLang="ko-KR" dirty="0"/>
          </a:p>
          <a:p>
            <a:endParaRPr lang="en-GB" altLang="ko-KR" dirty="0" smtClean="0"/>
          </a:p>
          <a:p>
            <a:endParaRPr lang="en-GB" altLang="ko-KR" dirty="0"/>
          </a:p>
          <a:p>
            <a:endParaRPr lang="en-GB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2014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37313" y="6475413"/>
            <a:ext cx="1906612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Yongho</a:t>
            </a:r>
            <a:r>
              <a:rPr lang="en-US" dirty="0" smtClean="0"/>
              <a:t> </a:t>
            </a:r>
            <a:r>
              <a:rPr lang="en-US" dirty="0" err="1" smtClean="0"/>
              <a:t>Seok</a:t>
            </a:r>
            <a:r>
              <a:rPr lang="en-US" dirty="0" smtClean="0"/>
              <a:t> (LG Electronics)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TGah</a:t>
            </a:r>
            <a:r>
              <a:rPr lang="en-US" altLang="en-US" dirty="0" smtClean="0"/>
              <a:t> PAR Extension Motion</a:t>
            </a:r>
          </a:p>
        </p:txBody>
      </p:sp>
    </p:spTree>
    <p:extLst>
      <p:ext uri="{BB962C8B-B14F-4D97-AF65-F5344CB8AC3E}">
        <p14:creationId xmlns:p14="http://schemas.microsoft.com/office/powerpoint/2010/main" val="4218822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GB" altLang="ko-KR" dirty="0"/>
              <a:t>Believing that the criteria for standard development (CSD) contained in the document referenced below meets IEEE 802 guidelines,</a:t>
            </a:r>
            <a:endParaRPr lang="en-CA" altLang="ko-KR" dirty="0"/>
          </a:p>
          <a:p>
            <a:r>
              <a:rPr lang="en-GB" altLang="ko-KR" dirty="0"/>
              <a:t>Request that the CSD contained in </a:t>
            </a:r>
            <a:r>
              <a:rPr lang="en-GB" altLang="ko-KR" dirty="0" smtClean="0"/>
              <a:t>11-14/0591r0 </a:t>
            </a:r>
            <a:r>
              <a:rPr lang="en-GB" altLang="ko-KR" dirty="0"/>
              <a:t>be posted to the IEEE 802 Executive Committee (EC) agenda for WG 802 preview and EC approval</a:t>
            </a:r>
            <a:r>
              <a:rPr lang="en-GB" altLang="ko-KR" dirty="0" smtClean="0"/>
              <a:t>.</a:t>
            </a:r>
            <a:r>
              <a:rPr lang="en-GB" altLang="ko-KR" dirty="0"/>
              <a:t> </a:t>
            </a:r>
            <a:endParaRPr lang="en-CA" altLang="ko-KR" dirty="0"/>
          </a:p>
          <a:p>
            <a:r>
              <a:rPr lang="en-GB" altLang="ko-KR" dirty="0" smtClean="0"/>
              <a:t>Moved </a:t>
            </a:r>
            <a:r>
              <a:rPr lang="en-GB" altLang="ko-KR" dirty="0"/>
              <a:t>by </a:t>
            </a:r>
            <a:r>
              <a:rPr lang="en-GB" altLang="ko-KR" dirty="0" err="1" smtClean="0"/>
              <a:t>Yongho</a:t>
            </a:r>
            <a:r>
              <a:rPr lang="en-GB" altLang="ko-KR" dirty="0" smtClean="0"/>
              <a:t> </a:t>
            </a:r>
            <a:r>
              <a:rPr lang="en-GB" altLang="ko-KR" dirty="0" err="1" smtClean="0"/>
              <a:t>Seok</a:t>
            </a:r>
            <a:r>
              <a:rPr lang="en-GB" altLang="ko-KR" dirty="0" smtClean="0"/>
              <a:t> on </a:t>
            </a:r>
            <a:r>
              <a:rPr lang="en-GB" altLang="ko-KR" dirty="0"/>
              <a:t>behalf of </a:t>
            </a:r>
            <a:r>
              <a:rPr lang="en-US" altLang="ja-JP" dirty="0" err="1" smtClean="0"/>
              <a:t>Tgah</a:t>
            </a:r>
            <a:endParaRPr lang="en-US" altLang="ja-JP" dirty="0" smtClean="0"/>
          </a:p>
          <a:p>
            <a:r>
              <a:rPr lang="en-US" altLang="ja-JP" dirty="0" smtClean="0"/>
              <a:t>Seconded</a:t>
            </a:r>
            <a:r>
              <a:rPr lang="en-US" altLang="ja-JP" dirty="0" smtClean="0"/>
              <a:t>: Stephen McCann</a:t>
            </a:r>
            <a:endParaRPr lang="en-US" altLang="ja-JP" dirty="0" smtClean="0"/>
          </a:p>
          <a:p>
            <a:r>
              <a:rPr lang="en-US" altLang="ja-JP" dirty="0"/>
              <a:t>Result</a:t>
            </a:r>
            <a:r>
              <a:rPr lang="en-US" altLang="ja-JP" dirty="0" smtClean="0"/>
              <a:t>: 46-0-1</a:t>
            </a:r>
            <a:endParaRPr lang="en-US" altLang="ja-JP" dirty="0"/>
          </a:p>
          <a:p>
            <a:endParaRPr lang="en-US" altLang="ko-KR" dirty="0" smtClean="0"/>
          </a:p>
          <a:p>
            <a:r>
              <a:rPr lang="en-US" altLang="ko-KR" dirty="0" err="1" smtClean="0"/>
              <a:t>TGah</a:t>
            </a:r>
            <a:r>
              <a:rPr lang="en-US" altLang="ko-KR" dirty="0" smtClean="0"/>
              <a:t> </a:t>
            </a:r>
            <a:r>
              <a:rPr lang="en-GB" altLang="ko-KR" dirty="0" smtClean="0"/>
              <a:t>vote</a:t>
            </a:r>
            <a:r>
              <a:rPr lang="en-GB" altLang="ko-KR" dirty="0"/>
              <a:t>: </a:t>
            </a:r>
            <a:endParaRPr lang="en-CA" altLang="ko-KR" dirty="0"/>
          </a:p>
          <a:p>
            <a:pPr lvl="1"/>
            <a:r>
              <a:rPr lang="en-GB" altLang="ko-KR" dirty="0"/>
              <a:t>Moved</a:t>
            </a:r>
            <a:r>
              <a:rPr lang="en-GB" altLang="ko-KR" dirty="0" smtClean="0"/>
              <a:t>: Eugene, Seconded: Sun Bo, </a:t>
            </a:r>
            <a:r>
              <a:rPr lang="en-GB" altLang="ko-KR" dirty="0"/>
              <a:t>Result: </a:t>
            </a:r>
            <a:r>
              <a:rPr lang="en-GB" altLang="ko-KR" dirty="0" smtClean="0"/>
              <a:t>20-0-0 Passes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2014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37313" y="6475413"/>
            <a:ext cx="1906612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Yongho</a:t>
            </a:r>
            <a:r>
              <a:rPr lang="en-US" dirty="0" smtClean="0"/>
              <a:t> </a:t>
            </a:r>
            <a:r>
              <a:rPr lang="en-US" dirty="0" err="1" smtClean="0"/>
              <a:t>Seok</a:t>
            </a:r>
            <a:r>
              <a:rPr lang="en-US" dirty="0" smtClean="0"/>
              <a:t> (LG Electronics)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TGah</a:t>
            </a:r>
            <a:r>
              <a:rPr lang="en-US" altLang="en-US" dirty="0" smtClean="0"/>
              <a:t> CSD Motion</a:t>
            </a:r>
          </a:p>
        </p:txBody>
      </p:sp>
    </p:spTree>
    <p:extLst>
      <p:ext uri="{BB962C8B-B14F-4D97-AF65-F5344CB8AC3E}">
        <p14:creationId xmlns:p14="http://schemas.microsoft.com/office/powerpoint/2010/main" val="1812769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TGai</a:t>
            </a:r>
            <a:r>
              <a:rPr lang="en-GB" dirty="0" smtClean="0"/>
              <a:t> Motion (Approve extension PAR) </a:t>
            </a:r>
            <a:r>
              <a:rPr lang="ja-JP" altLang="en-US" dirty="0" smtClean="0"/>
              <a:t/>
            </a:r>
            <a:br>
              <a:rPr lang="ja-JP" altLang="en-US" dirty="0" smtClean="0"/>
            </a:b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GB" dirty="0" smtClean="0"/>
              <a:t>Believing that the PAR extension contained in the document referenced below meets IEEE-SA guidelines,</a:t>
            </a:r>
            <a:endParaRPr lang="ja-JP" altLang="en-US" dirty="0" smtClean="0"/>
          </a:p>
          <a:p>
            <a:pPr lvl="0"/>
            <a:r>
              <a:rPr lang="en-GB" dirty="0" smtClean="0"/>
              <a:t>Request that the PAR extension contained in 11-14/0653r2 be posted to the IEEE 802 Executive Committee (EC) agenda for approval to submit to </a:t>
            </a:r>
            <a:r>
              <a:rPr lang="en-GB" dirty="0" err="1" smtClean="0"/>
              <a:t>NesCom</a:t>
            </a:r>
            <a:r>
              <a:rPr lang="en-GB" dirty="0" smtClean="0"/>
              <a:t>.</a:t>
            </a:r>
          </a:p>
          <a:p>
            <a:pPr lvl="0"/>
            <a:endParaRPr lang="en-GB" altLang="ja-JP" dirty="0" smtClean="0"/>
          </a:p>
          <a:p>
            <a:pPr lvl="0"/>
            <a:r>
              <a:rPr lang="en-GB" altLang="ja-JP" dirty="0" smtClean="0"/>
              <a:t>Moved by Hiroshi </a:t>
            </a:r>
            <a:r>
              <a:rPr lang="en-GB" altLang="ja-JP" dirty="0" err="1" smtClean="0"/>
              <a:t>Mano</a:t>
            </a:r>
            <a:r>
              <a:rPr lang="en-GB" altLang="ja-JP" dirty="0" smtClean="0"/>
              <a:t> on behalf of </a:t>
            </a:r>
            <a:r>
              <a:rPr lang="en-GB" altLang="ja-JP" dirty="0" err="1" smtClean="0"/>
              <a:t>TGai</a:t>
            </a:r>
            <a:endParaRPr lang="en-GB" altLang="ja-JP" dirty="0" smtClean="0"/>
          </a:p>
          <a:p>
            <a:r>
              <a:rPr lang="en-GB" altLang="ja-JP" dirty="0" smtClean="0"/>
              <a:t>Seconded</a:t>
            </a:r>
            <a:r>
              <a:rPr lang="en-GB" altLang="ja-JP" dirty="0"/>
              <a:t>: Marc </a:t>
            </a:r>
            <a:r>
              <a:rPr lang="en-GB" altLang="ja-JP" dirty="0" err="1"/>
              <a:t>Emmelmann</a:t>
            </a:r>
            <a:endParaRPr lang="en-GB" altLang="ja-JP" dirty="0"/>
          </a:p>
          <a:p>
            <a:pPr lvl="0"/>
            <a:endParaRPr lang="en-GB" altLang="ja-JP" dirty="0" smtClean="0"/>
          </a:p>
          <a:p>
            <a:pPr lvl="0"/>
            <a:r>
              <a:rPr lang="en-GB" altLang="ja-JP" dirty="0" smtClean="0"/>
              <a:t>Result: 46-0-0</a:t>
            </a:r>
            <a:endParaRPr lang="ja-JP" altLang="en-US" dirty="0" smtClean="0"/>
          </a:p>
          <a:p>
            <a:pPr>
              <a:buNone/>
            </a:pPr>
            <a:endParaRPr lang="ja-JP" altLang="en-US" dirty="0" smtClean="0"/>
          </a:p>
          <a:p>
            <a:pPr lvl="0"/>
            <a:endParaRPr lang="en-GB" dirty="0" smtClean="0"/>
          </a:p>
          <a:p>
            <a:pPr lvl="0"/>
            <a:r>
              <a:rPr lang="en-GB" dirty="0" err="1" smtClean="0"/>
              <a:t>TGai</a:t>
            </a:r>
            <a:r>
              <a:rPr lang="en-GB" dirty="0" smtClean="0"/>
              <a:t> Vote</a:t>
            </a:r>
            <a:endParaRPr lang="ja-JP" altLang="en-US" dirty="0" smtClean="0"/>
          </a:p>
          <a:p>
            <a:pPr lvl="1"/>
            <a:r>
              <a:rPr lang="en-GB" dirty="0" smtClean="0"/>
              <a:t>Moved: Hitoshi Morioka, Seconded: Jon </a:t>
            </a:r>
            <a:r>
              <a:rPr lang="en-GB" dirty="0" err="1" smtClean="0"/>
              <a:t>Rosdahl,Result</a:t>
            </a:r>
            <a:r>
              <a:rPr lang="en-GB" dirty="0" smtClean="0"/>
              <a:t>: 12/0/0</a:t>
            </a:r>
            <a:endParaRPr lang="ja-JP" altLang="en-US" dirty="0" smtClean="0"/>
          </a:p>
          <a:p>
            <a:pPr>
              <a:buNone/>
            </a:pPr>
            <a:endParaRPr lang="ja-JP" altLang="en-US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15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032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TGai</a:t>
            </a:r>
            <a:r>
              <a:rPr lang="en-US" altLang="ja-JP" dirty="0" smtClean="0"/>
              <a:t> Motion (Approve 5C)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GB" dirty="0" smtClean="0"/>
              <a:t>Believing that the Five Criteria contained in the document referenced below meets IEEE 802 guidelines,</a:t>
            </a:r>
            <a:endParaRPr lang="ja-JP" altLang="en-US" dirty="0" smtClean="0"/>
          </a:p>
          <a:p>
            <a:pPr lvl="0"/>
            <a:r>
              <a:rPr lang="en-GB" dirty="0" smtClean="0"/>
              <a:t>Request that the Five Criteria contained in 11-10/1153r0 be posted to the IEEE 802 Executive Committee (EC) agenda for WG 802 preview and EC approval.</a:t>
            </a:r>
          </a:p>
          <a:p>
            <a:pPr lvl="0"/>
            <a:endParaRPr lang="en-GB" dirty="0" smtClean="0"/>
          </a:p>
          <a:p>
            <a:pPr lvl="0"/>
            <a:r>
              <a:rPr lang="en-GB" altLang="ja-JP" dirty="0" smtClean="0"/>
              <a:t>Moved by Hiroshi Mano on behalf of </a:t>
            </a:r>
            <a:r>
              <a:rPr lang="en-GB" altLang="ja-JP" dirty="0" err="1" smtClean="0"/>
              <a:t>TGai</a:t>
            </a:r>
            <a:endParaRPr lang="en-GB" altLang="ja-JP" dirty="0" smtClean="0"/>
          </a:p>
          <a:p>
            <a:r>
              <a:rPr lang="en-GB" altLang="ja-JP" dirty="0" smtClean="0"/>
              <a:t>Seconded</a:t>
            </a:r>
            <a:r>
              <a:rPr lang="en-GB" altLang="ja-JP" dirty="0"/>
              <a:t>: Marc </a:t>
            </a:r>
            <a:r>
              <a:rPr lang="en-GB" altLang="ja-JP" dirty="0" err="1"/>
              <a:t>Emmelmann</a:t>
            </a:r>
            <a:endParaRPr lang="en-GB" altLang="ja-JP" dirty="0"/>
          </a:p>
          <a:p>
            <a:pPr lvl="0"/>
            <a:r>
              <a:rPr lang="en-GB" altLang="ja-JP" dirty="0" smtClean="0"/>
              <a:t>Result: 46-0-0</a:t>
            </a:r>
            <a:endParaRPr lang="ja-JP" altLang="en-US" dirty="0" smtClean="0"/>
          </a:p>
          <a:p>
            <a:pPr lvl="0"/>
            <a:endParaRPr lang="en-GB" dirty="0" smtClean="0"/>
          </a:p>
          <a:p>
            <a:pPr lvl="0"/>
            <a:r>
              <a:rPr lang="en-GB" dirty="0" err="1" smtClean="0"/>
              <a:t>TGai</a:t>
            </a:r>
            <a:r>
              <a:rPr lang="en-GB" dirty="0" smtClean="0"/>
              <a:t> Vote</a:t>
            </a:r>
          </a:p>
          <a:p>
            <a:pPr lvl="1"/>
            <a:r>
              <a:rPr lang="en-GB" dirty="0" smtClean="0"/>
              <a:t>Moved: Lee Armstrong, Seconded: Ping Fang, Result: 11-0-0</a:t>
            </a:r>
            <a:endParaRPr lang="ja-JP" altLang="en-US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16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18907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Stephen McCann, Blackberry</a:t>
            </a:r>
          </a:p>
        </p:txBody>
      </p:sp>
      <p:sp>
        <p:nvSpPr>
          <p:cNvPr id="20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1CE5E0E2-4484-4863-A071-CA0C2613A98C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smtClean="0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WBA Liaison Motion </a:t>
            </a:r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572000"/>
          </a:xfrm>
        </p:spPr>
        <p:txBody>
          <a:bodyPr/>
          <a:lstStyle/>
          <a:p>
            <a:r>
              <a:rPr lang="en-GB" altLang="en-US" dirty="0" smtClean="0"/>
              <a:t>Request the IEEE 802.11 WG chair to liaise document “11-14-0705-00-0000-liaison-response-to-wba-carrier-wi-fi.doc” to the Wireless Broadband Alliance.</a:t>
            </a:r>
          </a:p>
          <a:p>
            <a:r>
              <a:rPr lang="en-GB" altLang="en-US" dirty="0" smtClean="0"/>
              <a:t>Empower the WG chair to make any necessary editorial changes.</a:t>
            </a:r>
          </a:p>
          <a:p>
            <a:endParaRPr lang="en-GB" altLang="en-US" dirty="0" smtClean="0"/>
          </a:p>
          <a:p>
            <a:pPr>
              <a:buFontTx/>
              <a:buNone/>
            </a:pPr>
            <a:endParaRPr lang="en-GB" altLang="en-US" dirty="0" smtClean="0"/>
          </a:p>
          <a:p>
            <a:r>
              <a:rPr lang="en-GB" altLang="en-US" dirty="0" smtClean="0"/>
              <a:t>Moved: Stephen McCann</a:t>
            </a:r>
          </a:p>
          <a:p>
            <a:r>
              <a:rPr lang="en-GB" altLang="en-US" dirty="0" smtClean="0"/>
              <a:t>Second: </a:t>
            </a:r>
            <a:r>
              <a:rPr lang="en-GB" altLang="en-US" dirty="0" smtClean="0"/>
              <a:t>Clint Chaplin</a:t>
            </a:r>
            <a:endParaRPr lang="en-GB" altLang="en-US" dirty="0" smtClean="0"/>
          </a:p>
          <a:p>
            <a:r>
              <a:rPr lang="en-GB" altLang="en-US" dirty="0" smtClean="0"/>
              <a:t>Result</a:t>
            </a:r>
            <a:r>
              <a:rPr lang="en-GB" altLang="en-US" dirty="0" smtClean="0"/>
              <a:t>: 40-0-0</a:t>
            </a:r>
            <a:endParaRPr lang="en-GB" altLang="en-US" dirty="0" smtClean="0"/>
          </a:p>
        </p:txBody>
      </p:sp>
      <p:sp>
        <p:nvSpPr>
          <p:cNvPr id="2054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2014</a:t>
            </a:r>
            <a:endParaRPr lang="en-GB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2854026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2A3BC8C-7772-46D6-B25E-B7349E21A87E}" type="slidenum">
              <a:rPr lang="en-US" smtClean="0"/>
              <a:pPr>
                <a:defRPr/>
              </a:pPr>
              <a:t>18</a:t>
            </a:fld>
            <a:endParaRPr lang="en-US" smtClean="0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3GPP Liaison Motion</a:t>
            </a:r>
            <a:endParaRPr lang="en-US" altLang="en-US" dirty="0" smtClean="0"/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0"/>
          </a:xfrm>
        </p:spPr>
        <p:txBody>
          <a:bodyPr/>
          <a:lstStyle/>
          <a:p>
            <a:pPr marL="342900" lvl="1" indent="-342900"/>
            <a:r>
              <a:rPr lang="en-US" altLang="en-US" sz="2400" dirty="0" smtClean="0"/>
              <a:t>Move to approve the 3GPP liaison response in </a:t>
            </a:r>
            <a:r>
              <a:rPr lang="en-US" altLang="en-US" sz="2400" dirty="0" smtClean="0">
                <a:hlinkClick r:id="rId3"/>
              </a:rPr>
              <a:t>https://mentor.ieee.org/802.11/dcn/14/11-14-0658-06-000m-liaison-response-to-3gpp-tsg-ran-wg2.docx</a:t>
            </a:r>
            <a:r>
              <a:rPr lang="en-US" altLang="en-US" sz="2400" dirty="0" smtClean="0"/>
              <a:t>.</a:t>
            </a:r>
            <a:endParaRPr lang="en-US" altLang="en-US" sz="2400" dirty="0" smtClean="0"/>
          </a:p>
          <a:p>
            <a:pPr marL="685800" lvl="2" indent="-342900"/>
            <a:endParaRPr lang="en-US" altLang="en-US" sz="2000" dirty="0" smtClean="0"/>
          </a:p>
          <a:p>
            <a:r>
              <a:rPr lang="en-US" altLang="en-US" dirty="0" smtClean="0"/>
              <a:t>Moved: Guido Hiertz</a:t>
            </a:r>
          </a:p>
          <a:p>
            <a:r>
              <a:rPr lang="en-GB" dirty="0" smtClean="0"/>
              <a:t>Seconded: Mike Montemurro</a:t>
            </a:r>
            <a:endParaRPr lang="en-GB" dirty="0" smtClean="0"/>
          </a:p>
          <a:p>
            <a:r>
              <a:rPr lang="en-GB" dirty="0" smtClean="0"/>
              <a:t>Result</a:t>
            </a:r>
            <a:r>
              <a:rPr lang="en-GB" dirty="0"/>
              <a:t>: </a:t>
            </a:r>
            <a:r>
              <a:rPr lang="en-GB" dirty="0" smtClean="0"/>
              <a:t>35-1-2</a:t>
            </a:r>
            <a:endParaRPr lang="en-US" dirty="0"/>
          </a:p>
          <a:p>
            <a:endParaRPr lang="en-US" altLang="en-US" dirty="0" smtClean="0"/>
          </a:p>
          <a:p>
            <a:endParaRPr lang="en-US" altLang="en-US" sz="2000" dirty="0"/>
          </a:p>
          <a:p>
            <a:endParaRPr lang="en-US" altLang="en-US" sz="2000" dirty="0" smtClean="0"/>
          </a:p>
          <a:p>
            <a:r>
              <a:rPr lang="en-US" altLang="en-US" sz="2000" dirty="0" err="1" smtClean="0"/>
              <a:t>TGmc</a:t>
            </a:r>
            <a:r>
              <a:rPr lang="en-US" altLang="en-US" sz="2000" dirty="0" smtClean="0"/>
              <a:t> Result on 658r4: </a:t>
            </a:r>
            <a:r>
              <a:rPr lang="en-US" altLang="en-US" sz="2000" dirty="0" smtClean="0"/>
              <a:t>Moved: Mike Montemurro, Seconded: George Calcev, Result: 37-0-2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64273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Stephens, Intel, D. Stanley 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7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2014</a:t>
            </a:r>
            <a:endParaRPr lang="en-US" sz="180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A. Stephens, Intel, D. Stanley Aruba Networks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53349FF6-67AE-4871-A670-E3D21006EF30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 smtClean="0"/>
              <a:t>This document is a composite of all 802.11 sub-group motions that are to be brought to the May 2014 802.11 WG plenary meetings.</a:t>
            </a:r>
          </a:p>
          <a:p>
            <a:endParaRPr lang="en-US" b="0" dirty="0" smtClean="0"/>
          </a:p>
          <a:p>
            <a:r>
              <a:rPr lang="en-US" b="0" dirty="0" smtClean="0"/>
              <a:t>R0: motions for Wednesday</a:t>
            </a:r>
          </a:p>
          <a:p>
            <a:r>
              <a:rPr lang="en-US" b="0" dirty="0" smtClean="0"/>
              <a:t>TBD:</a:t>
            </a:r>
          </a:p>
          <a:p>
            <a:pPr lvl="1"/>
            <a:r>
              <a:rPr lang="en-US" b="0" dirty="0" smtClean="0"/>
              <a:t>R1: at conclusion of Wednesday plenary</a:t>
            </a:r>
          </a:p>
          <a:p>
            <a:pPr lvl="1"/>
            <a:r>
              <a:rPr lang="en-US" b="0" dirty="0" smtClean="0"/>
              <a:t>R2: containing motions for Friday plenary</a:t>
            </a:r>
          </a:p>
          <a:p>
            <a:pPr lvl="1"/>
            <a:r>
              <a:rPr lang="en-US" b="0" dirty="0" smtClean="0"/>
              <a:t>R3: at conclusion of Friday plenary</a:t>
            </a:r>
            <a:endParaRPr lang="en-US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Stephens, Intel, D. Stanley 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39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60 GHz Study Group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Request approval by IEEE 802 LMSC to form an 802.11 Study Group to investigate the feasibility of substantially increasing the data rates of 802.11 in the 60 GHz frequency band [as described in </a:t>
            </a:r>
            <a:r>
              <a:rPr lang="en-GB" dirty="0" smtClean="0"/>
              <a:t>document </a:t>
            </a:r>
            <a:r>
              <a:rPr lang="en-GB" dirty="0"/>
              <a:t>11-14/0606r0] with the intent of creating a PAR </a:t>
            </a:r>
            <a:r>
              <a:rPr lang="en-GB" dirty="0" smtClean="0"/>
              <a:t>and CSD (including </a:t>
            </a:r>
            <a:r>
              <a:rPr lang="en-GB" dirty="0"/>
              <a:t>five </a:t>
            </a:r>
            <a:r>
              <a:rPr lang="en-GB" dirty="0" smtClean="0"/>
              <a:t>criteria).</a:t>
            </a:r>
            <a:endParaRPr lang="en-GB" dirty="0"/>
          </a:p>
          <a:p>
            <a:r>
              <a:rPr lang="en-GB" dirty="0" smtClean="0"/>
              <a:t>Moved:  Carlos Cordeiro</a:t>
            </a:r>
          </a:p>
          <a:p>
            <a:r>
              <a:rPr lang="en-GB" dirty="0" smtClean="0"/>
              <a:t>Seconded: Stuart Kerry</a:t>
            </a:r>
          </a:p>
          <a:p>
            <a:r>
              <a:rPr lang="en-GB" dirty="0" smtClean="0"/>
              <a:t>Result: 127-0-3 Motion Passes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Stephens, Intel, D. Stanley 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938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Friday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Stephens, Intel, D. Stanley 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4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 smtClean="0"/>
              <a:t>May 2014</a:t>
            </a: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991600" cy="381000"/>
          </a:xfrm>
        </p:spPr>
        <p:txBody>
          <a:bodyPr/>
          <a:lstStyle/>
          <a:p>
            <a:r>
              <a:rPr lang="en-US" sz="2800" dirty="0" smtClean="0"/>
              <a:t>SC &amp; TG officers for </a:t>
            </a:r>
            <a:r>
              <a:rPr lang="en-US" sz="2800" dirty="0" smtClean="0"/>
              <a:t>confirmation - Approved</a:t>
            </a:r>
            <a:endParaRPr lang="en-US" sz="2800" dirty="0" smtClean="0"/>
          </a:p>
        </p:txBody>
      </p:sp>
      <p:sp>
        <p:nvSpPr>
          <p:cNvPr id="1536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A. Stephens, Intel, D. Stanley Aruba Networks</a:t>
            </a:r>
          </a:p>
        </p:txBody>
      </p:sp>
      <p:sp>
        <p:nvSpPr>
          <p:cNvPr id="15367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Slide </a:t>
            </a:r>
            <a:fld id="{5AD1D3E6-BEC2-4CC4-AA4A-24C4FDB4CDB9}" type="slidenum">
              <a:rPr 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sz="1200" b="0" smtClean="0"/>
          </a:p>
        </p:txBody>
      </p:sp>
      <p:graphicFrame>
        <p:nvGraphicFramePr>
          <p:cNvPr id="11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652871"/>
              </p:ext>
            </p:extLst>
          </p:nvPr>
        </p:nvGraphicFramePr>
        <p:xfrm>
          <a:off x="152400" y="1011173"/>
          <a:ext cx="8839200" cy="4823993"/>
        </p:xfrm>
        <a:graphic>
          <a:graphicData uri="http://schemas.openxmlformats.org/drawingml/2006/table">
            <a:tbl>
              <a:tblPr/>
              <a:tblGrid>
                <a:gridCol w="514350"/>
                <a:gridCol w="685800"/>
                <a:gridCol w="1828800"/>
                <a:gridCol w="2600325"/>
                <a:gridCol w="1905000"/>
                <a:gridCol w="1304925"/>
              </a:tblGrid>
              <a:tr h="32575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T="45698" marB="456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6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T="27418" marB="274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Joe LEVY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6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T="27418" marB="274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REG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Richard KENNEDY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6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T="27418" marB="274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PUB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6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T="27418" marB="274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Clint CHAPLIN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6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8" marB="274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MC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HAMILTON, Jon ROSDAHL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STEPHENS, sub-editors Emily QI, Edward AU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794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8" marB="2741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AH</a:t>
                      </a:r>
                    </a:p>
                  </a:txBody>
                  <a:tcPr marT="27418" marB="274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SEOK</a:t>
                      </a:r>
                    </a:p>
                  </a:txBody>
                  <a:tcPr marT="27418" marB="274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 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en-US" altLang="ko-K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8" marB="274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SEOK,</a:t>
                      </a:r>
                      <a:r>
                        <a:rPr kumimoji="0" lang="en-US" altLang="ko-K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Alfred ASTERJADHI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T="27418" marB="274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 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8" marB="274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86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8" marB="274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AI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Hiroshi MANO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Marc EMMELMANN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Ping FANG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Hitoshi MORIOKA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794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8" marB="274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AJ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Xiaoming PENG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Eldad PERAHIA, </a:t>
                      </a: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Haiming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WANG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alt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 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HAO </a:t>
                      </a: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Peng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886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8" marB="274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AK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Norm FINN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Filip MESTANOV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7060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8" marB="274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AQ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 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Dan GAL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Dapeng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LIU 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794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8" marB="274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AX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Osama ABOUL-MAGD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CA" altLang="en-US" sz="1400" b="1" dirty="0" smtClean="0"/>
                        <a:t>Yasuhiko Inoue</a:t>
                      </a:r>
                      <a:r>
                        <a:rPr lang="en-CA" altLang="en-US" sz="1400" dirty="0" smtClean="0"/>
                        <a:t> 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676401" y="5914212"/>
            <a:ext cx="2286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To be updated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4419600" y="5944989"/>
            <a:ext cx="3276600" cy="40011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Officer changed this session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674794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Stephens, Intel, D. Stanley 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5108584"/>
              </p:ext>
            </p:extLst>
          </p:nvPr>
        </p:nvGraphicFramePr>
        <p:xfrm>
          <a:off x="98286" y="990597"/>
          <a:ext cx="8893314" cy="4070864"/>
        </p:xfrm>
        <a:graphic>
          <a:graphicData uri="http://schemas.openxmlformats.org/drawingml/2006/table">
            <a:tbl>
              <a:tblPr/>
              <a:tblGrid>
                <a:gridCol w="2833734"/>
                <a:gridCol w="3588299"/>
                <a:gridCol w="1057708"/>
                <a:gridCol w="1413573"/>
              </a:tblGrid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Monday</a:t>
                      </a:r>
                      <a:r>
                        <a:rPr lang="fr-FR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Jun 9; July</a:t>
                      </a:r>
                      <a:r>
                        <a:rPr lang="fr-FR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7</a:t>
                      </a:r>
                      <a:endParaRPr lang="fr-FR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2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 SC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Thursdays to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July </a:t>
                      </a:r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12:30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 SC DSRC Tiger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Team</a:t>
                      </a:r>
                    </a:p>
                    <a:p>
                      <a:pPr algn="l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Bi-weekly Fridays May 23 to July </a:t>
                      </a:r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  <a:p>
                      <a:pPr algn="ctr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2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TGah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 28,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Jun 4, July 2, 9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</a:t>
                      </a:r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TGai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Tuesdays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to July 31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TGak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Monday June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2, 16, 30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TGaq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Tuesday July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8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2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June 20; July 11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GB" sz="2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2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Jun 4, July 2</a:t>
                      </a:r>
                    </a:p>
                    <a:p>
                      <a:pPr algn="l" fontAlgn="b"/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 Jun 18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20:00ET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2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21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514600" y="5562600"/>
            <a:ext cx="38740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Approved without objection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271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/>
              <a:t>Mark Hamilton, </a:t>
            </a:r>
            <a:r>
              <a:rPr lang="en-US" dirty="0" smtClean="0"/>
              <a:t>Spectralink</a:t>
            </a:r>
            <a:r>
              <a:rPr lang="en-US" dirty="0"/>
              <a:t>, Corp.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9456BA8-D540-4D8D-ABFC-B66C525D07D1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ARC Motion 1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7924800" cy="4953000"/>
          </a:xfrm>
        </p:spPr>
        <p:txBody>
          <a:bodyPr/>
          <a:lstStyle/>
          <a:p>
            <a:pPr lvl="0"/>
            <a:r>
              <a:rPr lang="en-US" dirty="0" smtClean="0"/>
              <a:t>Approve </a:t>
            </a:r>
            <a:r>
              <a:rPr lang="en-US" dirty="0"/>
              <a:t>the Liaison to the IETF in 11-14/0683r1 and request that it be sent by the IEEE 802.11 WG Chair.</a:t>
            </a:r>
          </a:p>
          <a:p>
            <a:endParaRPr lang="en-US" dirty="0"/>
          </a:p>
          <a:p>
            <a:pPr lvl="0"/>
            <a:r>
              <a:rPr lang="en-GB" dirty="0"/>
              <a:t>Moved by Mark Hamilton on behalf of ARC SC</a:t>
            </a:r>
            <a:endParaRPr lang="en-US" dirty="0"/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Seconded</a:t>
            </a:r>
            <a:r>
              <a:rPr lang="en-US" dirty="0" smtClean="0"/>
              <a:t>: Joseph Levy</a:t>
            </a:r>
            <a:endParaRPr lang="en-US" dirty="0" smtClean="0"/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GB" dirty="0"/>
              <a:t>Result: </a:t>
            </a:r>
            <a:r>
              <a:rPr lang="en-GB" dirty="0" smtClean="0"/>
              <a:t>50-0-0</a:t>
            </a:r>
            <a:endParaRPr lang="en-GB" dirty="0" smtClean="0"/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GB" dirty="0"/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GB" dirty="0" smtClean="0"/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GB" dirty="0" smtClean="0"/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GB" dirty="0" smtClean="0"/>
              <a:t>SC Result:</a:t>
            </a:r>
            <a:endParaRPr lang="en-US" dirty="0"/>
          </a:p>
          <a:p>
            <a:pPr lvl="1"/>
            <a:r>
              <a:rPr lang="en-GB" b="1" dirty="0"/>
              <a:t>ARC SC vote: </a:t>
            </a:r>
            <a:endParaRPr lang="en-US" b="1" dirty="0"/>
          </a:p>
          <a:p>
            <a:pPr lvl="1">
              <a:lnSpc>
                <a:spcPct val="80000"/>
              </a:lnSpc>
            </a:pPr>
            <a:r>
              <a:rPr lang="en-GB" b="1" dirty="0"/>
              <a:t>Moved: Dorothy Stanley, Seconded: Bruce Kraemer</a:t>
            </a:r>
          </a:p>
          <a:p>
            <a:pPr lvl="1">
              <a:lnSpc>
                <a:spcPct val="80000"/>
              </a:lnSpc>
            </a:pPr>
            <a:r>
              <a:rPr lang="en-GB" b="1" dirty="0"/>
              <a:t>Yes: 9   No: 0   Abstain: 0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US" dirty="0" smtClean="0"/>
          </a:p>
          <a:p>
            <a:pPr lvl="1">
              <a:lnSpc>
                <a:spcPct val="90000"/>
              </a:lnSpc>
              <a:spcBef>
                <a:spcPts val="0"/>
              </a:spcBef>
            </a:pP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3041694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/>
              <a:t>Mark Hamilton, </a:t>
            </a:r>
            <a:r>
              <a:rPr lang="en-US" dirty="0" smtClean="0"/>
              <a:t>Spectralink</a:t>
            </a:r>
            <a:r>
              <a:rPr lang="en-US" dirty="0"/>
              <a:t>, Corp.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9456BA8-D540-4D8D-ABFC-B66C525D07D1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ARC Motion 2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7924800" cy="4953000"/>
          </a:xfrm>
        </p:spPr>
        <p:txBody>
          <a:bodyPr/>
          <a:lstStyle/>
          <a:p>
            <a:pPr lvl="0"/>
            <a:r>
              <a:rPr lang="en-US" dirty="0" smtClean="0"/>
              <a:t>Approve </a:t>
            </a:r>
            <a:r>
              <a:rPr lang="en-US" dirty="0"/>
              <a:t>the Liaison to the IETF in </a:t>
            </a:r>
            <a:r>
              <a:rPr lang="en-US" dirty="0" smtClean="0"/>
              <a:t>11-14/0684r1 </a:t>
            </a:r>
            <a:r>
              <a:rPr lang="en-US" dirty="0"/>
              <a:t>and request that it be sent by the IEEE 802.11 WG Chair.</a:t>
            </a:r>
          </a:p>
          <a:p>
            <a:endParaRPr lang="en-US" dirty="0"/>
          </a:p>
          <a:p>
            <a:pPr lvl="0"/>
            <a:r>
              <a:rPr lang="en-GB" dirty="0"/>
              <a:t>Moved by Mark Hamilton on behalf of ARC SC</a:t>
            </a:r>
            <a:endParaRPr lang="en-US" dirty="0"/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Seconded</a:t>
            </a:r>
            <a:r>
              <a:rPr lang="en-US" dirty="0" smtClean="0"/>
              <a:t>: Joseph Levy</a:t>
            </a:r>
            <a:endParaRPr lang="en-US" dirty="0" smtClean="0"/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GB" dirty="0"/>
              <a:t>Result: </a:t>
            </a:r>
            <a:r>
              <a:rPr lang="en-GB" dirty="0" smtClean="0"/>
              <a:t>48-0-1</a:t>
            </a:r>
            <a:endParaRPr lang="en-GB" dirty="0" smtClean="0"/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GB" dirty="0" smtClean="0"/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GB" dirty="0"/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GB" dirty="0" smtClean="0"/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GB" dirty="0" smtClean="0"/>
              <a:t>SC Result:</a:t>
            </a:r>
            <a:endParaRPr lang="en-US" dirty="0"/>
          </a:p>
          <a:p>
            <a:pPr lvl="1"/>
            <a:r>
              <a:rPr lang="en-GB" b="1" dirty="0"/>
              <a:t>ARC SC vote: </a:t>
            </a:r>
            <a:endParaRPr lang="en-US" b="1" dirty="0"/>
          </a:p>
          <a:p>
            <a:pPr lvl="1">
              <a:lnSpc>
                <a:spcPct val="80000"/>
              </a:lnSpc>
            </a:pPr>
            <a:r>
              <a:rPr lang="en-GB" b="1" dirty="0"/>
              <a:t>Moved: Mark Hamilton, Seconded: Bruce Kraemer</a:t>
            </a:r>
          </a:p>
          <a:p>
            <a:pPr lvl="1">
              <a:lnSpc>
                <a:spcPct val="80000"/>
              </a:lnSpc>
            </a:pPr>
            <a:r>
              <a:rPr lang="en-GB" b="1" dirty="0"/>
              <a:t>Yes: 10   No: 0   Abstain: 0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922797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78876</TotalTime>
  <Words>1492</Words>
  <Application>Microsoft Office PowerPoint</Application>
  <PresentationFormat>On-screen Show (4:3)</PresentationFormat>
  <Paragraphs>369</Paragraphs>
  <Slides>19</Slides>
  <Notes>19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Default Design</vt:lpstr>
      <vt:lpstr>Document</vt:lpstr>
      <vt:lpstr>802.11 May 2014 WG Motions</vt:lpstr>
      <vt:lpstr>Abstract</vt:lpstr>
      <vt:lpstr>Wednesday</vt:lpstr>
      <vt:lpstr>60 GHz Study Group</vt:lpstr>
      <vt:lpstr>Friday</vt:lpstr>
      <vt:lpstr>SC &amp; TG officers for confirmation - Approved</vt:lpstr>
      <vt:lpstr>PowerPoint Presentation</vt:lpstr>
      <vt:lpstr>ARC Motion 1</vt:lpstr>
      <vt:lpstr>ARC Motion 2</vt:lpstr>
      <vt:lpstr>The IEEE 802 JTC1 SC approved FDIS comment responses on 11aa/ad/ae</vt:lpstr>
      <vt:lpstr>TGmc motion 1</vt:lpstr>
      <vt:lpstr>TGah Letter Ballot Motion</vt:lpstr>
      <vt:lpstr>TGah PAR Extension Motion</vt:lpstr>
      <vt:lpstr>TGah CSD Motion</vt:lpstr>
      <vt:lpstr>TGai Motion (Approve extension PAR)  </vt:lpstr>
      <vt:lpstr>TGai Motion (Approve 5C)</vt:lpstr>
      <vt:lpstr>WBA Liaison Motion </vt:lpstr>
      <vt:lpstr>3GPP Liaison Motion</vt:lpstr>
      <vt:lpstr>References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Plenary Motions</dc:title>
  <dc:creator>Adrian Stephens;dstanley@arubanetworks.com</dc:creator>
  <cp:lastModifiedBy>Dorothy Stanley</cp:lastModifiedBy>
  <cp:revision>1506</cp:revision>
  <cp:lastPrinted>1998-02-10T13:28:06Z</cp:lastPrinted>
  <dcterms:created xsi:type="dcterms:W3CDTF">1998-02-10T13:07:52Z</dcterms:created>
  <dcterms:modified xsi:type="dcterms:W3CDTF">2014-05-16T21:04:39Z</dcterms:modified>
</cp:coreProperties>
</file>