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346" r:id="rId2"/>
    <p:sldId id="2347" r:id="rId3"/>
    <p:sldId id="2312" r:id="rId4"/>
    <p:sldId id="2348" r:id="rId5"/>
    <p:sldId id="2352" r:id="rId6"/>
    <p:sldId id="2350" r:id="rId7"/>
    <p:sldId id="2313" r:id="rId8"/>
    <p:sldId id="2355" r:id="rId9"/>
    <p:sldId id="2356" r:id="rId10"/>
    <p:sldId id="2349" r:id="rId11"/>
    <p:sldId id="2351" r:id="rId12"/>
    <p:sldId id="2322" r:id="rId13"/>
    <p:sldId id="2288" r:id="rId14"/>
    <p:sldId id="2345" r:id="rId15"/>
    <p:sldId id="2353" r:id="rId16"/>
    <p:sldId id="2354" r:id="rId17"/>
  </p:sldIdLst>
  <p:sldSz cx="9144000" cy="6858000" type="screen4x3"/>
  <p:notesSz cx="9372600" cy="7086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0000"/>
    <a:srgbClr val="66FF33"/>
    <a:srgbClr val="FF9966"/>
    <a:srgbClr val="FF9900"/>
    <a:srgbClr val="0033CC"/>
    <a:srgbClr val="3366FF"/>
    <a:srgbClr val="FFFF99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31" autoAdjust="0"/>
    <p:restoredTop sz="95795" autoAdjust="0"/>
  </p:normalViewPr>
  <p:slideViewPr>
    <p:cSldViewPr>
      <p:cViewPr varScale="1">
        <p:scale>
          <a:sx n="88" d="100"/>
          <a:sy n="88" d="100"/>
        </p:scale>
        <p:origin x="-1314" y="-108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892"/>
    </p:cViewPr>
  </p:sorterViewPr>
  <p:notesViewPr>
    <p:cSldViewPr>
      <p:cViewPr>
        <p:scale>
          <a:sx n="100" d="100"/>
          <a:sy n="100" d="100"/>
        </p:scale>
        <p:origin x="-1380" y="84"/>
      </p:cViewPr>
      <p:guideLst>
        <p:guide orient="horz" pos="1649"/>
        <p:guide pos="389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35896" y="83057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802.11-14/0202r0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40853" y="83055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961988" y="6860614"/>
            <a:ext cx="157735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324048" y="6860614"/>
            <a:ext cx="517770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7BC7332-6786-47F2-956D-4C00DF15A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938741" y="294873"/>
            <a:ext cx="749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938743" y="6860614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46526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938743" y="6852152"/>
            <a:ext cx="77060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568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94962" y="20213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802.11-14/0202r0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83896" y="20213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19413" y="536575"/>
            <a:ext cx="3533775" cy="26495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0948" y="3366863"/>
            <a:ext cx="6870709" cy="31892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927" tIns="46661" rIns="94927" bIns="466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447313" y="6864241"/>
            <a:ext cx="2043508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1721" lvl="4" algn="r" defTabSz="947241" eaLnBrk="0" hangingPunct="0">
              <a:defRPr sz="1200"/>
            </a:lvl5pPr>
          </a:lstStyle>
          <a:p>
            <a:pPr lvl="4">
              <a:defRPr/>
            </a:pPr>
            <a:r>
              <a:rPr lang="en-US"/>
              <a:t>Bruce Kraemer (Marvell)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532427" y="6864241"/>
            <a:ext cx="517769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138E68C-85D0-4620-96D9-D9A05C4F3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978822" y="6864241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27307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978823" y="6861821"/>
            <a:ext cx="74149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877567" y="224779"/>
            <a:ext cx="76174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3690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C6CD2053-CE7E-4805-AA40-0F7DC5D6B998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400" smtClean="0"/>
              <a:t>doc.: IEEE 802.11-09/xxxxr0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400" smtClean="0"/>
              <a:t>May 2008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55613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128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700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272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2844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lang="en-US" altLang="ja-JP" sz="1200" smtClean="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4058" y="6861262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Page </a:t>
            </a:r>
            <a:fld id="{28621934-9F53-47E3-9670-3F15BFB461D9}" type="slidenum">
              <a:rPr lang="en-US" altLang="ja-JP" sz="1200" smtClean="0"/>
              <a:pPr/>
              <a:t>10</a:t>
            </a:fld>
            <a:endParaRPr lang="en-US" altLang="ja-JP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988" y="3365466"/>
            <a:ext cx="7500627" cy="318884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6294843" y="22150"/>
            <a:ext cx="219585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531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52395" indent="-289383" defTabSz="94531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57531" indent="-231506" defTabSz="94531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20543" indent="-231506" defTabSz="94531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83555" indent="-231506" defTabSz="94531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46567" indent="-231506" defTabSz="94531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3009581" indent="-231506" defTabSz="94531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72592" indent="-231506" defTabSz="94531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935605" indent="-231506" defTabSz="94531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400" dirty="0"/>
              <a:t>doc.: IEEE 802.11-13/1485r0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5" y="20213"/>
            <a:ext cx="1041952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531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52395" indent="-289383" defTabSz="94531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57531" indent="-231506" defTabSz="94531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20543" indent="-231506" defTabSz="94531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83555" indent="-231506" defTabSz="94531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46567" indent="-231506" defTabSz="94531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3009581" indent="-231506" defTabSz="94531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72592" indent="-231506" defTabSz="94531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935605" indent="-231506" defTabSz="94531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400" dirty="0"/>
              <a:t>January 2014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447194" y="6861129"/>
            <a:ext cx="204350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7260" indent="-347260" defTabSz="94531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52395" indent="-289383" defTabSz="94531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57531" indent="-231506" defTabSz="94531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20543" indent="-231506" defTabSz="94531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61405" defTabSz="94531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24416" defTabSz="94531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87430" defTabSz="94531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50441" defTabSz="94531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313454" defTabSz="94531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lang="en-US" altLang="ja-JP" sz="1200" dirty="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7114" y="6861262"/>
            <a:ext cx="49212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531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52395" indent="-289383" defTabSz="94531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57531" indent="-231506" defTabSz="94531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20543" indent="-231506" defTabSz="94531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83555" indent="-231506" defTabSz="94531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46567" indent="-231506" defTabSz="94531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3009581" indent="-231506" defTabSz="94531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72592" indent="-231506" defTabSz="94531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935605" indent="-231506" defTabSz="94531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dirty="0"/>
              <a:t>Page </a:t>
            </a:r>
            <a:fld id="{28621934-9F53-47E3-9670-3F15BFB461D9}" type="slidenum">
              <a:rPr lang="en-US" altLang="ja-JP" sz="1200"/>
              <a:pPr/>
              <a:t>11</a:t>
            </a:fld>
            <a:endParaRPr lang="en-US" altLang="ja-JP" sz="1200" dirty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988" y="3365468"/>
            <a:ext cx="7500627" cy="318884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6295415" y="22630"/>
            <a:ext cx="219585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64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29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194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400" smtClean="0"/>
              <a:t>doc.: IEEE 802.11-14/0202r0</a:t>
            </a:r>
            <a:endParaRPr kumimoji="0" lang="en-US" altLang="ja-JP" sz="140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450" y="22629"/>
            <a:ext cx="920060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64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29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194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400" smtClean="0"/>
              <a:t>March 2014</a:t>
            </a:r>
            <a:endParaRPr kumimoji="0" lang="en-US" altLang="ja-JP" sz="140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447122" y="6860614"/>
            <a:ext cx="204414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4343898" indent="-24343898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62247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22893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83541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44187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304833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kumimoji="0" lang="en-US" altLang="ja-JP" sz="120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6458" y="6860613"/>
            <a:ext cx="49212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64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29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194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Page </a:t>
            </a:r>
            <a:fld id="{FDEBB0B6-6BC0-4525-9580-DAF908CCEE70}" type="slidenum">
              <a:rPr kumimoji="0" lang="en-US" altLang="ja-JP" sz="1200"/>
              <a:pPr/>
              <a:t>12</a:t>
            </a:fld>
            <a:endParaRPr kumimoji="0" lang="en-US" altLang="ja-JP" sz="120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6" y="3365652"/>
            <a:ext cx="7499774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802.11-14/0202r0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138E68C-85D0-4620-96D9-D9A05C4F3F8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4035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doc.: IEEE 802.11-13/xxxxr0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041952" cy="21544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January 2014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US" altLang="en-US" smtClean="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mtClean="0"/>
              <a:t>Page </a:t>
            </a:r>
            <a:fld id="{6D6C22B6-2965-4139-855C-391D8DEB72C6}" type="slidenum">
              <a:rPr lang="en-US" altLang="en-US" smtClean="0"/>
              <a:pPr>
                <a:spcBef>
                  <a:spcPct val="0"/>
                </a:spcBef>
                <a:defRPr/>
              </a:pPr>
              <a:t>15</a:t>
            </a:fld>
            <a:endParaRPr lang="en-US" alt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doc.: IEEE 802.11-12/xxxxr0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November 2010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en-US" sz="1200" smtClean="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Page </a:t>
            </a:r>
            <a:fld id="{670CEF1F-C773-4334-A249-915AB442DDE6}" type="slidenum">
              <a:rPr lang="en-US" altLang="en-US" sz="1200" smtClean="0"/>
              <a:pPr/>
              <a:t>16</a:t>
            </a:fld>
            <a:endParaRPr lang="en-US" alt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E44BBC3-2BE2-477F-8831-C9D153AA6D75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920060" cy="215444"/>
          </a:xfrm>
          <a:noFill/>
        </p:spPr>
        <p:txBody>
          <a:bodyPr/>
          <a:lstStyle/>
          <a:p>
            <a:r>
              <a:rPr lang="en-US" smtClean="0"/>
              <a:t>March 2014</a:t>
            </a:r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884048" y="2215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730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032017" y="6861128"/>
            <a:ext cx="2458685" cy="184666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8077" y="6864240"/>
            <a:ext cx="492121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9413" y="534988"/>
            <a:ext cx="3533775" cy="2649537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062661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802.11-08/1455r0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682879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Jan 2009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752251" y="6864241"/>
            <a:ext cx="273857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David Bagby, Calypso Ventures, Inc.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381EF510-C895-4E84-A644-174CFBD3CA4F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21000" y="534988"/>
            <a:ext cx="3535363" cy="2651125"/>
          </a:xfrm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0969" y="3366317"/>
            <a:ext cx="6870665" cy="319054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doc.: IEEE 802.11-13/xxxxr0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041952" cy="21544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January 2014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US" altLang="en-US" smtClean="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mtClean="0"/>
              <a:t>Page </a:t>
            </a:r>
            <a:fld id="{A26A5D11-B8D5-46A8-97D0-D556201F74F7}" type="slidenum">
              <a:rPr lang="en-US" altLang="en-US" smtClean="0"/>
              <a:pPr>
                <a:spcBef>
                  <a:spcPct val="0"/>
                </a:spcBef>
                <a:defRPr/>
              </a:pPr>
              <a:t>5</a:t>
            </a:fld>
            <a:endParaRPr lang="en-US" alt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802.11-09/0657r2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/>
              <a:t>Page </a:t>
            </a:r>
            <a:fld id="{CF847761-3DCA-4992-BE8A-2121820B172D}" type="slidenum">
              <a:rPr lang="en-US" altLang="en-US" sz="1200"/>
              <a:pPr/>
              <a:t>6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7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802.11-07/0547r0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70804CF4-40C2-4722-801E-E9B92E8EA89D}" type="slidenum">
              <a:rPr lang="en-US" altLang="en-US" sz="1200" smtClean="0"/>
              <a:pPr/>
              <a:t>8</a:t>
            </a:fld>
            <a:endParaRPr lang="en-US" altLang="en-US" sz="120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802.11-07/0547r0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May 2008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Bruce Kraemer (Marvell)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2F5A16F2-D536-4D0D-80F8-5F180B657BF5}" type="slidenum">
              <a:rPr lang="en-US" altLang="en-US" sz="1200" smtClean="0"/>
              <a:pPr/>
              <a:t>9</a:t>
            </a:fld>
            <a:endParaRPr lang="en-US" altLang="en-US" sz="1200" smtClean="0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A.Stephens, Intel, D. Stanley, Aruba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A8C78F4-A33E-4703-9F96-418EBED38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6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A.Stephens, Intel, D. Stanley, Aruba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B5A574-7268-409A-B97E-7B2567475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6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A.Stephens, Intel, D. Stanley, Aruba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00E29D-DAC5-4D6F-9340-DB2893F19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78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A.Stephens, Intel, D. Stanley, Aruba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8CC35B-6E7A-4659-983B-103F2C194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98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A.Stephens, Intel, D. Stanley, Aruba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05CD4F-C74B-4274-A532-2982B8BB8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1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A.Stephens, Intel, D. Stanley, Aruba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810085-7017-4368-A971-DE56F883B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2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A.Stephens, Intel, D. Stanley, Aruba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6B8E0D-AC94-4201-914D-BDE755355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2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A.Stephens, Intel, D. Stanley, Aruba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81F4DF-F0D9-49CC-8B05-EE58B9624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30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A.Stephens, Intel, D. Stanley, Aruba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2EA6D8-EB6C-4AD9-A47C-25C5BB4A1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5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A.Stephens, Intel, D. Stanley, Aruba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BF5E02-2830-4FB1-88C8-922771FC7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A.Stephens, Intel, D. Stanley, Aruba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C6E19-2015-45BF-A8A5-59D0D5FE5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0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A.Stephens, Intel, D. Stanley, Aruba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08E31F0-28F3-4F99-B754-052117B79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4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A.Stephens, Intel, D. Stanley, Aruba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AF42C0-507F-4298-A5A1-6051D5C9F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9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r>
              <a:rPr lang="en-US" smtClean="0"/>
              <a:t>A.Stephens, Intel, D. Stanley, Aruba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63EFED77-5E93-4280-B603-53573A82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73585" y="302439"/>
            <a:ext cx="328301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802.11-14/0471r2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2014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A.Stephens, Intel, D. Stanley, Aruba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6FF4BAE-72DF-4F23-B52C-B99528A354DE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991600" cy="1066800"/>
          </a:xfrm>
        </p:spPr>
        <p:txBody>
          <a:bodyPr/>
          <a:lstStyle/>
          <a:p>
            <a:r>
              <a:rPr lang="en-US" dirty="0"/>
              <a:t>WG11  </a:t>
            </a:r>
            <a:r>
              <a:rPr lang="en-US" dirty="0" smtClean="0"/>
              <a:t>Opening </a:t>
            </a:r>
            <a:r>
              <a:rPr lang="en-US" dirty="0"/>
              <a:t>Report </a:t>
            </a:r>
            <a:r>
              <a:rPr lang="en-US" dirty="0" smtClean="0"/>
              <a:t>Snapshot slides May 2014</a:t>
            </a:r>
            <a:endParaRPr lang="en-US" altLang="en-US" dirty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2014-05-12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1111343"/>
              </p:ext>
            </p:extLst>
          </p:nvPr>
        </p:nvGraphicFramePr>
        <p:xfrm>
          <a:off x="520700" y="2276475"/>
          <a:ext cx="8229600" cy="2519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2" name="Document" r:id="rId4" imgW="8257888" imgH="2531617" progId="Word.Document.8">
                  <p:embed/>
                </p:oleObj>
              </mc:Choice>
              <mc:Fallback>
                <p:oleObj name="Document" r:id="rId4" imgW="8257888" imgH="253161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76475"/>
                        <a:ext cx="8229600" cy="2519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  <p:extLst>
      <p:ext uri="{BB962C8B-B14F-4D97-AF65-F5344CB8AC3E}">
        <p14:creationId xmlns:p14="http://schemas.microsoft.com/office/powerpoint/2010/main" val="85476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ja-JP" dirty="0" err="1" smtClean="0"/>
              <a:t>TGmc</a:t>
            </a:r>
            <a:r>
              <a:rPr lang="en-US" altLang="ja-JP" dirty="0" smtClean="0"/>
              <a:t> </a:t>
            </a:r>
            <a:r>
              <a:rPr lang="en-US" altLang="ja-JP" dirty="0"/>
              <a:t>802.11 Revision – </a:t>
            </a:r>
            <a:r>
              <a:rPr lang="en-US" altLang="ja-JP" dirty="0" smtClean="0"/>
              <a:t>May 2014</a:t>
            </a:r>
            <a:br>
              <a:rPr lang="en-US" altLang="ja-JP" dirty="0" smtClean="0"/>
            </a:br>
            <a:r>
              <a:rPr lang="en-US" altLang="ja-JP" dirty="0" smtClean="0"/>
              <a:t>Chair: Dorothy Stanley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305800" cy="4343400"/>
          </a:xfrm>
        </p:spPr>
        <p:txBody>
          <a:bodyPr lIns="91440" tIns="45720" rIns="91440" bIns="45720"/>
          <a:lstStyle/>
          <a:p>
            <a:pPr>
              <a:defRPr/>
            </a:pPr>
            <a:r>
              <a:rPr lang="en-US" altLang="ja-JP" dirty="0" smtClean="0"/>
              <a:t>Since the March 2014 meeting, h</a:t>
            </a:r>
            <a:r>
              <a:rPr lang="en-US" altLang="ja-JP" sz="2200" dirty="0" smtClean="0"/>
              <a:t>eld 3 teleconferences</a:t>
            </a:r>
          </a:p>
          <a:p>
            <a:pPr lvl="1">
              <a:defRPr/>
            </a:pPr>
            <a:r>
              <a:rPr lang="en-US" altLang="ja-JP" dirty="0" smtClean="0"/>
              <a:t>497 comments received in LB199 (WG recirculation, 90% approval) on P802.11REVmc D2.0</a:t>
            </a:r>
          </a:p>
          <a:p>
            <a:pPr lvl="1">
              <a:defRPr/>
            </a:pPr>
            <a:r>
              <a:rPr lang="en-US" altLang="ja-JP" dirty="0"/>
              <a:t>C</a:t>
            </a:r>
            <a:r>
              <a:rPr lang="en-US" altLang="ja-JP" dirty="0" smtClean="0"/>
              <a:t>omment resolution  is primary focus</a:t>
            </a:r>
          </a:p>
          <a:p>
            <a:pPr>
              <a:defRPr/>
            </a:pPr>
            <a:r>
              <a:rPr lang="en-US" altLang="ja-JP" dirty="0" smtClean="0"/>
              <a:t>Goals for May Meeting:</a:t>
            </a:r>
          </a:p>
          <a:p>
            <a:pPr lvl="1">
              <a:defRPr/>
            </a:pPr>
            <a:r>
              <a:rPr lang="en-US" altLang="ja-JP" sz="2200" dirty="0" smtClean="0"/>
              <a:t>Officer </a:t>
            </a:r>
            <a:r>
              <a:rPr lang="en-US" altLang="ja-JP" sz="2200" dirty="0" smtClean="0"/>
              <a:t>elections, additional sub-editors</a:t>
            </a:r>
            <a:endParaRPr lang="en-US" altLang="ja-JP" sz="2200" dirty="0" smtClean="0"/>
          </a:p>
          <a:p>
            <a:pPr lvl="1">
              <a:defRPr/>
            </a:pPr>
            <a:r>
              <a:rPr lang="en-US" altLang="ja-JP" sz="2200" dirty="0" smtClean="0"/>
              <a:t>LB199 comment resolution, approximately 30 comments remain to be resolved, see 11-13-0233r30</a:t>
            </a:r>
            <a:endParaRPr lang="en-US" altLang="ja-JP" sz="2200" dirty="0"/>
          </a:p>
          <a:p>
            <a:pPr lvl="1">
              <a:defRPr/>
            </a:pPr>
            <a:r>
              <a:rPr lang="en-US" altLang="ja-JP" sz="2200" dirty="0" smtClean="0"/>
              <a:t>Wednesday PM2 – Deprecation CIDs</a:t>
            </a:r>
          </a:p>
          <a:p>
            <a:pPr lvl="1">
              <a:defRPr/>
            </a:pPr>
            <a:r>
              <a:rPr lang="en-US" altLang="ja-JP" sz="2200" dirty="0" smtClean="0"/>
              <a:t>Wednesday PM2 – 3GPP Liaison Response, see 11-14-519</a:t>
            </a:r>
          </a:p>
          <a:p>
            <a:pPr lvl="1">
              <a:defRPr/>
            </a:pPr>
            <a:r>
              <a:rPr lang="en-US" altLang="ja-JP" sz="2200" dirty="0" smtClean="0"/>
              <a:t>Current schedule: Working Group LB out of this May meeting</a:t>
            </a:r>
          </a:p>
          <a:p>
            <a:pPr marL="457200" lvl="1" indent="0">
              <a:buFontTx/>
              <a:buNone/>
              <a:defRPr/>
            </a:pPr>
            <a:endParaRPr lang="en-US" altLang="ja-JP" sz="2600" dirty="0" smtClean="0"/>
          </a:p>
        </p:txBody>
      </p:sp>
      <p:sp>
        <p:nvSpPr>
          <p:cNvPr id="307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800" smtClean="0"/>
              <a:t>May 2014</a:t>
            </a:r>
          </a:p>
        </p:txBody>
      </p:sp>
      <p:sp>
        <p:nvSpPr>
          <p:cNvPr id="3077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A.Stephens, Intel, D. Stanley, Aruba</a:t>
            </a:r>
          </a:p>
        </p:txBody>
      </p:sp>
      <p:sp>
        <p:nvSpPr>
          <p:cNvPr id="307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Slide </a:t>
            </a:r>
            <a:fld id="{6B63967B-F2D8-43B0-AF08-1DEBB082438A}" type="slidenum">
              <a:rPr lang="en-US" altLang="ja-JP" sz="1200" smtClean="0"/>
              <a:pPr/>
              <a:t>10</a:t>
            </a:fld>
            <a:endParaRPr lang="en-US" altLang="ja-JP" sz="1200" smtClean="0"/>
          </a:p>
        </p:txBody>
      </p:sp>
    </p:spTree>
    <p:extLst>
      <p:ext uri="{BB962C8B-B14F-4D97-AF65-F5344CB8AC3E}">
        <p14:creationId xmlns:p14="http://schemas.microsoft.com/office/powerpoint/2010/main" val="3912561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800" smtClean="0"/>
              <a:t>May 2014</a:t>
            </a:r>
            <a:endParaRPr lang="en-US" altLang="ja-JP" sz="1800" dirty="0" smtClean="0"/>
          </a:p>
        </p:txBody>
      </p:sp>
      <p:sp>
        <p:nvSpPr>
          <p:cNvPr id="307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Slide </a:t>
            </a:r>
            <a:fld id="{6B63967B-F2D8-43B0-AF08-1DEBB082438A}" type="slidenum">
              <a:rPr lang="en-US" altLang="ja-JP" sz="1200" smtClean="0"/>
              <a:pPr/>
              <a:t>11</a:t>
            </a:fld>
            <a:endParaRPr lang="en-US" altLang="ja-JP" sz="120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905000"/>
            <a:ext cx="8534400" cy="4419600"/>
          </a:xfrm>
        </p:spPr>
        <p:txBody>
          <a:bodyPr/>
          <a:lstStyle/>
          <a:p>
            <a:pPr>
              <a:defRPr/>
            </a:pPr>
            <a:r>
              <a:rPr lang="en-US" altLang="ja-JP" dirty="0"/>
              <a:t>Since the </a:t>
            </a:r>
            <a:r>
              <a:rPr lang="en-US" altLang="ja-JP" dirty="0" smtClean="0"/>
              <a:t>March 2014 </a:t>
            </a:r>
            <a:r>
              <a:rPr lang="en-US" altLang="ja-JP" dirty="0"/>
              <a:t>meeting, held </a:t>
            </a:r>
            <a:r>
              <a:rPr lang="en-US" altLang="ja-JP" dirty="0" smtClean="0"/>
              <a:t>6 </a:t>
            </a:r>
            <a:r>
              <a:rPr lang="en-US" altLang="ja-JP" dirty="0"/>
              <a:t>teleconferences</a:t>
            </a:r>
          </a:p>
          <a:p>
            <a:pPr lvl="1">
              <a:defRPr/>
            </a:pPr>
            <a:r>
              <a:rPr lang="en-US" altLang="ja-JP" sz="2400" dirty="0" smtClean="0"/>
              <a:t>1984 </a:t>
            </a:r>
            <a:r>
              <a:rPr lang="en-US" altLang="ja-JP" sz="2400" dirty="0"/>
              <a:t>comments received in </a:t>
            </a:r>
            <a:r>
              <a:rPr lang="en-US" altLang="ja-JP" sz="2400" dirty="0" smtClean="0"/>
              <a:t>LB200 (WG letter ballot, 72.7% </a:t>
            </a:r>
            <a:r>
              <a:rPr lang="en-US" altLang="ja-JP" sz="2400" dirty="0"/>
              <a:t>approval) on </a:t>
            </a:r>
            <a:r>
              <a:rPr lang="en-US" altLang="ja-JP" sz="2400" dirty="0" smtClean="0"/>
              <a:t>P802.11ah D1.0</a:t>
            </a:r>
            <a:endParaRPr lang="en-US" altLang="ja-JP" sz="2400" dirty="0"/>
          </a:p>
          <a:p>
            <a:pPr lvl="1">
              <a:defRPr/>
            </a:pPr>
            <a:r>
              <a:rPr lang="en-US" altLang="ja-JP" sz="2400" dirty="0"/>
              <a:t>Comment resolution </a:t>
            </a:r>
            <a:r>
              <a:rPr lang="en-US" altLang="ja-JP" sz="2400" dirty="0" smtClean="0"/>
              <a:t>continuing : about 472 comments unresolved </a:t>
            </a:r>
          </a:p>
          <a:p>
            <a:pPr>
              <a:defRPr/>
            </a:pPr>
            <a:r>
              <a:rPr lang="en-US" altLang="ja-JP" dirty="0" smtClean="0"/>
              <a:t>Goals </a:t>
            </a:r>
            <a:r>
              <a:rPr lang="en-US" altLang="ja-JP" dirty="0"/>
              <a:t>for </a:t>
            </a:r>
            <a:r>
              <a:rPr lang="en-US" altLang="ja-JP" dirty="0" smtClean="0"/>
              <a:t>May Meeting</a:t>
            </a:r>
            <a:r>
              <a:rPr lang="en-US" altLang="ja-JP" dirty="0"/>
              <a:t>:</a:t>
            </a:r>
          </a:p>
          <a:p>
            <a:pPr lvl="1">
              <a:defRPr/>
            </a:pPr>
            <a:r>
              <a:rPr lang="en-US" altLang="ja-JP" sz="2400" dirty="0" err="1" smtClean="0"/>
              <a:t>TGah</a:t>
            </a:r>
            <a:r>
              <a:rPr lang="en-US" altLang="ja-JP" sz="2400" dirty="0" smtClean="0"/>
              <a:t> officer re-election</a:t>
            </a:r>
            <a:endParaRPr lang="en-US" altLang="ja-JP" sz="2200" dirty="0" smtClean="0"/>
          </a:p>
          <a:p>
            <a:pPr lvl="1">
              <a:defRPr/>
            </a:pPr>
            <a:r>
              <a:rPr lang="en-US" altLang="ja-JP" sz="2400" dirty="0" smtClean="0"/>
              <a:t>Continue LB200 </a:t>
            </a:r>
            <a:r>
              <a:rPr lang="en-US" altLang="ja-JP" sz="2400" dirty="0"/>
              <a:t>comment </a:t>
            </a:r>
            <a:r>
              <a:rPr lang="en-US" altLang="ja-JP" sz="2400" dirty="0" smtClean="0"/>
              <a:t>resolution</a:t>
            </a:r>
          </a:p>
          <a:p>
            <a:pPr lvl="1">
              <a:defRPr/>
            </a:pPr>
            <a:r>
              <a:rPr lang="en-US" altLang="ja-JP" sz="2400" dirty="0" smtClean="0"/>
              <a:t>Approve comment resolutions </a:t>
            </a:r>
            <a:r>
              <a:rPr lang="en-US" altLang="ja-JP" sz="2400" dirty="0"/>
              <a:t>of the comments received from LB200 </a:t>
            </a:r>
            <a:r>
              <a:rPr lang="en-US" altLang="ja-JP" sz="2400" dirty="0" smtClean="0"/>
              <a:t>and </a:t>
            </a:r>
            <a:r>
              <a:rPr lang="en-US" altLang="ja-JP" sz="2400" dirty="0"/>
              <a:t>move to forward WG </a:t>
            </a:r>
            <a:r>
              <a:rPr lang="en-US" altLang="ja-JP" sz="2400" dirty="0" smtClean="0"/>
              <a:t>LB</a:t>
            </a:r>
          </a:p>
          <a:p>
            <a:pPr lvl="2">
              <a:defRPr/>
            </a:pPr>
            <a:r>
              <a:rPr lang="en-US" altLang="ja-JP" sz="2200" dirty="0" smtClean="0"/>
              <a:t>Agenda: see 11-14/0487r0</a:t>
            </a:r>
            <a:endParaRPr lang="en-US" altLang="ja-JP" sz="2200" dirty="0"/>
          </a:p>
          <a:p>
            <a:pPr marL="457200" lvl="1" indent="0">
              <a:buFontTx/>
              <a:buNone/>
              <a:defRPr/>
            </a:pPr>
            <a:endParaRPr lang="en-US" altLang="ja-JP" sz="2800" dirty="0"/>
          </a:p>
          <a:p>
            <a:endParaRPr lang="en-US" sz="2800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IEEE 802.11ah - May</a:t>
            </a:r>
            <a:r>
              <a:rPr lang="en-US" altLang="en-US" dirty="0" smtClean="0"/>
              <a:t> </a:t>
            </a:r>
            <a:r>
              <a:rPr lang="en-US" altLang="en-US" dirty="0"/>
              <a:t>2014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b="0" dirty="0" smtClean="0"/>
              <a:t>sub </a:t>
            </a:r>
            <a:r>
              <a:rPr lang="en-US" sz="2800" b="0" dirty="0"/>
              <a:t>1GHz PHY</a:t>
            </a:r>
            <a:br>
              <a:rPr lang="en-US" sz="2800" b="0" dirty="0"/>
            </a:br>
            <a:r>
              <a:rPr lang="en-US" dirty="0"/>
              <a:t>Chair: </a:t>
            </a:r>
            <a:r>
              <a:rPr lang="en-US" dirty="0" smtClean="0"/>
              <a:t>Yongho Seok</a:t>
            </a:r>
          </a:p>
        </p:txBody>
      </p:sp>
      <p:sp>
        <p:nvSpPr>
          <p:cNvPr id="307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701434" y="6475413"/>
            <a:ext cx="184249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A.Stephens, Intel, D. Stanley, Aruba</a:t>
            </a:r>
            <a:endParaRPr lang="en-US" altLang="ja-JP" sz="1200" dirty="0" smtClean="0"/>
          </a:p>
        </p:txBody>
      </p:sp>
    </p:spTree>
    <p:extLst>
      <p:ext uri="{BB962C8B-B14F-4D97-AF65-F5344CB8AC3E}">
        <p14:creationId xmlns:p14="http://schemas.microsoft.com/office/powerpoint/2010/main" val="2283411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0" y="762000"/>
            <a:ext cx="9144000" cy="1066800"/>
          </a:xfrm>
        </p:spPr>
        <p:txBody>
          <a:bodyPr lIns="91440" tIns="45720" rIns="91440" bIns="45720"/>
          <a:lstStyle/>
          <a:p>
            <a:r>
              <a:rPr lang="en-US" altLang="ja-JP" sz="2800" dirty="0" smtClean="0"/>
              <a:t>IEEE 802.11 FILS </a:t>
            </a:r>
            <a:r>
              <a:rPr lang="en-US" altLang="ja-JP" sz="2800" dirty="0" err="1" smtClean="0"/>
              <a:t>TGai</a:t>
            </a:r>
            <a:r>
              <a:rPr lang="en-US" altLang="ja-JP" sz="2800" dirty="0" smtClean="0"/>
              <a:t> – </a:t>
            </a:r>
            <a:r>
              <a:rPr lang="en-US" altLang="en-US" sz="2800" dirty="0" smtClean="0"/>
              <a:t>May </a:t>
            </a:r>
            <a:r>
              <a:rPr lang="en-US" altLang="en-US" sz="2800" dirty="0"/>
              <a:t>2014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en-US" altLang="ja-JP" sz="2800" b="0" dirty="0" smtClean="0">
                <a:ea typeface="ＭＳ Ｐゴシック" pitchFamily="34" charset="-128"/>
              </a:rPr>
              <a:t>Fast </a:t>
            </a:r>
            <a:r>
              <a:rPr lang="en-US" altLang="ja-JP" sz="2800" b="0" dirty="0">
                <a:ea typeface="ＭＳ Ｐゴシック" pitchFamily="34" charset="-128"/>
              </a:rPr>
              <a:t>Initial Link Setup </a:t>
            </a:r>
            <a:r>
              <a:rPr lang="en-US" altLang="ja-JP" sz="2800" dirty="0">
                <a:ea typeface="ＭＳ Ｐゴシック" pitchFamily="34" charset="-128"/>
              </a:rPr>
              <a:t/>
            </a:r>
            <a:br>
              <a:rPr lang="en-US" altLang="ja-JP" sz="2800" dirty="0">
                <a:ea typeface="ＭＳ Ｐゴシック" pitchFamily="34" charset="-128"/>
              </a:rPr>
            </a:br>
            <a:r>
              <a:rPr lang="en-US" altLang="ja-JP" dirty="0">
                <a:ea typeface="ＭＳ Ｐゴシック" pitchFamily="34" charset="-128"/>
              </a:rPr>
              <a:t>Chair: Hiroshi Mano</a:t>
            </a:r>
            <a:endParaRPr lang="en-US" altLang="ja-JP" dirty="0" smtClean="0"/>
          </a:p>
        </p:txBody>
      </p:sp>
      <p:sp>
        <p:nvSpPr>
          <p:cNvPr id="1536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800" smtClean="0"/>
              <a:t>May 2014</a:t>
            </a:r>
          </a:p>
        </p:txBody>
      </p:sp>
      <p:sp>
        <p:nvSpPr>
          <p:cNvPr id="1536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 smtClean="0"/>
              <a:t>A.Stephens, Intel, D. Stanley, Aruba</a:t>
            </a:r>
            <a:endParaRPr kumimoji="0" lang="en-US" altLang="ja-JP" sz="1200"/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Slide </a:t>
            </a:r>
            <a:fld id="{862CA545-4953-4182-B2DE-C9F9E5AA9B8C}" type="slidenum">
              <a:rPr kumimoji="0" lang="en-US" altLang="ja-JP" sz="1200"/>
              <a:pPr/>
              <a:t>12</a:t>
            </a:fld>
            <a:endParaRPr kumimoji="0" lang="en-US" altLang="ja-JP" sz="120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2209800"/>
            <a:ext cx="8610600" cy="4114800"/>
          </a:xfrm>
        </p:spPr>
        <p:txBody>
          <a:bodyPr/>
          <a:lstStyle/>
          <a:p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Goals for the  Meeting:</a:t>
            </a:r>
          </a:p>
          <a:p>
            <a:pPr lvl="1"/>
            <a:r>
              <a:rPr lang="en-US" altLang="ja-JP" dirty="0"/>
              <a:t>Approve minutes of past meeting and teleconference</a:t>
            </a:r>
          </a:p>
          <a:p>
            <a:pPr lvl="1"/>
            <a:r>
              <a:rPr lang="en-US" altLang="ja-JP" dirty="0" smtClean="0"/>
              <a:t>Officer Election</a:t>
            </a:r>
          </a:p>
          <a:p>
            <a:pPr lvl="1"/>
            <a:r>
              <a:rPr lang="en-US" altLang="ja-JP" dirty="0" smtClean="0"/>
              <a:t>Comment </a:t>
            </a:r>
            <a:r>
              <a:rPr lang="en-US" altLang="ja-JP" dirty="0"/>
              <a:t>resolution of WG </a:t>
            </a:r>
            <a:r>
              <a:rPr lang="en-US" altLang="ja-JP" dirty="0" smtClean="0"/>
              <a:t>LB for D2.0</a:t>
            </a:r>
            <a:endParaRPr lang="en-US" altLang="ja-JP" dirty="0"/>
          </a:p>
          <a:p>
            <a:pPr lvl="1"/>
            <a:r>
              <a:rPr lang="en-US" altLang="ja-JP" dirty="0" smtClean="0"/>
              <a:t>Approve </a:t>
            </a:r>
            <a:r>
              <a:rPr lang="en-US" altLang="ja-JP" dirty="0"/>
              <a:t>Timeline</a:t>
            </a:r>
          </a:p>
          <a:p>
            <a:pPr lvl="1"/>
            <a:r>
              <a:rPr lang="en-US" altLang="ja-JP" dirty="0"/>
              <a:t>Approve Teleconference schedule</a:t>
            </a:r>
          </a:p>
          <a:p>
            <a:pPr lvl="1"/>
            <a:r>
              <a:rPr lang="en-US" altLang="ja-JP" dirty="0"/>
              <a:t>Approve Plan for  </a:t>
            </a:r>
            <a:r>
              <a:rPr lang="en-US" altLang="ja-JP" dirty="0" smtClean="0"/>
              <a:t>July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04196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066800"/>
          </a:xfrm>
        </p:spPr>
        <p:txBody>
          <a:bodyPr/>
          <a:lstStyle/>
          <a:p>
            <a:r>
              <a:rPr lang="en-US" dirty="0" smtClean="0"/>
              <a:t>IEEE 802.11aj - </a:t>
            </a:r>
            <a:r>
              <a:rPr lang="en-US" altLang="en-US" dirty="0" smtClean="0"/>
              <a:t>May </a:t>
            </a:r>
            <a:r>
              <a:rPr lang="en-US" altLang="en-US" dirty="0"/>
              <a:t>2014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800" b="0" dirty="0" smtClean="0"/>
              <a:t>China millimeter wave</a:t>
            </a: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US" dirty="0" smtClean="0"/>
              <a:t>Chair: Xiaoming </a:t>
            </a:r>
            <a:r>
              <a:rPr lang="en-US" dirty="0" err="1" smtClean="0"/>
              <a:t>Peng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975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A.Stephens, Intel, D. Stanley, Aruba</a:t>
            </a:r>
            <a:endParaRPr lang="en-US"/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dirty="0"/>
              <a:t>Slide </a:t>
            </a:r>
            <a:fld id="{458A2B30-6F3F-45FC-88DD-5D3340D53B06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2286000"/>
            <a:ext cx="7772400" cy="3810000"/>
          </a:xfrm>
        </p:spPr>
        <p:txBody>
          <a:bodyPr/>
          <a:lstStyle/>
          <a:p>
            <a:r>
              <a:rPr lang="en-US" altLang="en-US" dirty="0" err="1" smtClean="0">
                <a:solidFill>
                  <a:srgbClr val="000000"/>
                </a:solidFill>
              </a:rPr>
              <a:t>TGaj</a:t>
            </a:r>
            <a:r>
              <a:rPr lang="en-US" altLang="en-US" dirty="0" smtClean="0">
                <a:solidFill>
                  <a:srgbClr val="000000"/>
                </a:solidFill>
              </a:rPr>
              <a:t> will meet May 21-22 in Beijing at the New Century Hotel</a:t>
            </a:r>
          </a:p>
          <a:p>
            <a:r>
              <a:rPr lang="en-US" altLang="en-US" dirty="0" smtClean="0">
                <a:solidFill>
                  <a:srgbClr val="000000"/>
                </a:solidFill>
              </a:rPr>
              <a:t>Comment </a:t>
            </a:r>
            <a:r>
              <a:rPr lang="en-US" altLang="en-US" dirty="0">
                <a:solidFill>
                  <a:srgbClr val="000000"/>
                </a:solidFill>
              </a:rPr>
              <a:t>Resolution for </a:t>
            </a:r>
            <a:r>
              <a:rPr lang="en-US" altLang="en-US" dirty="0" err="1">
                <a:solidFill>
                  <a:srgbClr val="000000"/>
                </a:solidFill>
              </a:rPr>
              <a:t>TGaj</a:t>
            </a:r>
            <a:r>
              <a:rPr lang="en-US" altLang="en-US" dirty="0">
                <a:solidFill>
                  <a:srgbClr val="000000"/>
                </a:solidFill>
              </a:rPr>
              <a:t> CC12 comments</a:t>
            </a:r>
            <a:r>
              <a:rPr lang="en-US" altLang="zh-CN" dirty="0">
                <a:solidFill>
                  <a:srgbClr val="000000"/>
                </a:solidFill>
              </a:rPr>
              <a:t> from </a:t>
            </a:r>
            <a:r>
              <a:rPr lang="en-US" altLang="zh-CN" dirty="0" err="1">
                <a:solidFill>
                  <a:srgbClr val="000000"/>
                </a:solidFill>
              </a:rPr>
              <a:t>TGaj</a:t>
            </a:r>
            <a:r>
              <a:rPr lang="en-US" altLang="zh-CN" dirty="0">
                <a:solidFill>
                  <a:srgbClr val="000000"/>
                </a:solidFill>
              </a:rPr>
              <a:t> </a:t>
            </a:r>
            <a:r>
              <a:rPr lang="en-US" altLang="en-US" dirty="0">
                <a:solidFill>
                  <a:srgbClr val="000000"/>
                </a:solidFill>
              </a:rPr>
              <a:t>Draft Specification </a:t>
            </a:r>
            <a:r>
              <a:rPr lang="en-US" altLang="en-US" dirty="0" smtClean="0">
                <a:solidFill>
                  <a:srgbClr val="000000"/>
                </a:solidFill>
              </a:rPr>
              <a:t>D0.01</a:t>
            </a:r>
            <a:endParaRPr lang="en-US" altLang="en-US" dirty="0">
              <a:solidFill>
                <a:srgbClr val="000000"/>
              </a:solidFill>
            </a:endParaRPr>
          </a:p>
          <a:p>
            <a:r>
              <a:rPr lang="en-US" altLang="en-US" dirty="0" smtClean="0">
                <a:solidFill>
                  <a:srgbClr val="000000"/>
                </a:solidFill>
              </a:rPr>
              <a:t>Call </a:t>
            </a:r>
            <a:r>
              <a:rPr lang="en-US" altLang="en-US" dirty="0">
                <a:solidFill>
                  <a:srgbClr val="000000"/>
                </a:solidFill>
              </a:rPr>
              <a:t>for </a:t>
            </a:r>
            <a:r>
              <a:rPr lang="en-US" altLang="en-US" dirty="0" smtClean="0">
                <a:solidFill>
                  <a:srgbClr val="000000"/>
                </a:solidFill>
              </a:rPr>
              <a:t>Proposal submissions </a:t>
            </a:r>
            <a:r>
              <a:rPr lang="en-US" altLang="en-US" dirty="0">
                <a:solidFill>
                  <a:srgbClr val="000000"/>
                </a:solidFill>
              </a:rPr>
              <a:t>(45GHz)</a:t>
            </a:r>
          </a:p>
          <a:p>
            <a:r>
              <a:rPr lang="en-US" altLang="en-US" dirty="0" smtClean="0">
                <a:solidFill>
                  <a:srgbClr val="000000"/>
                </a:solidFill>
              </a:rPr>
              <a:t>New </a:t>
            </a:r>
            <a:r>
              <a:rPr lang="en-US" altLang="en-US" dirty="0">
                <a:solidFill>
                  <a:srgbClr val="000000"/>
                </a:solidFill>
              </a:rPr>
              <a:t>Submissions</a:t>
            </a:r>
          </a:p>
        </p:txBody>
      </p:sp>
    </p:spTree>
    <p:extLst>
      <p:ext uri="{BB962C8B-B14F-4D97-AF65-F5344CB8AC3E}">
        <p14:creationId xmlns:p14="http://schemas.microsoft.com/office/powerpoint/2010/main" val="279234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Group 802.11ak May 2014</a:t>
            </a:r>
            <a:br>
              <a:rPr lang="en-US" dirty="0" smtClean="0"/>
            </a:br>
            <a:r>
              <a:rPr lang="en-GB" sz="2400" b="0" dirty="0"/>
              <a:t>Enhancements For Transit Links Within Bridged </a:t>
            </a:r>
            <a:r>
              <a:rPr lang="en-GB" sz="2400" b="0" dirty="0" smtClean="0"/>
              <a:t>Networks</a:t>
            </a:r>
            <a:br>
              <a:rPr lang="en-GB" sz="2400" b="0" dirty="0" smtClean="0"/>
            </a:br>
            <a:r>
              <a:rPr lang="en-GB" dirty="0" smtClean="0"/>
              <a:t>Chair: Donald Eastlake</a:t>
            </a: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 marL="609600" indent="-609600"/>
            <a:endParaRPr lang="en-US" dirty="0" smtClean="0"/>
          </a:p>
          <a:p>
            <a:pPr marL="609600" indent="-609600"/>
            <a:r>
              <a:rPr lang="en-US" dirty="0" smtClean="0"/>
              <a:t>Since the </a:t>
            </a:r>
            <a:r>
              <a:rPr lang="en-US" dirty="0" smtClean="0"/>
              <a:t>March</a:t>
            </a:r>
            <a:r>
              <a:rPr lang="en-US" dirty="0" smtClean="0"/>
              <a:t> </a:t>
            </a:r>
            <a:r>
              <a:rPr lang="en-US" dirty="0" smtClean="0"/>
              <a:t>meeting, held 2 teleconferences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The ad hoc originally scheduled for 5-7 May was cancelled due to insufficient sign-up</a:t>
            </a:r>
          </a:p>
          <a:p>
            <a:pPr marL="609600" indent="-609600"/>
            <a:r>
              <a:rPr lang="en-US" dirty="0" smtClean="0"/>
              <a:t>May Goals:</a:t>
            </a:r>
            <a:endParaRPr lang="en-US" dirty="0"/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TG Officer Elections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Receive </a:t>
            </a:r>
            <a:r>
              <a:rPr lang="en-GB" dirty="0"/>
              <a:t>and discuss technical </a:t>
            </a:r>
            <a:r>
              <a:rPr lang="en-GB" dirty="0" smtClean="0"/>
              <a:t>presentations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Resolve comments submitted in Comment Collection #17 on P802.11ak Draft D0.01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Joint meeting with ARC SC Thursday morning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Adopt </a:t>
            </a:r>
            <a:r>
              <a:rPr lang="en-GB" dirty="0"/>
              <a:t>a </a:t>
            </a:r>
            <a:r>
              <a:rPr lang="en-GB" dirty="0" smtClean="0"/>
              <a:t>D0.2 Draft</a:t>
            </a:r>
            <a:endParaRPr lang="en-GB" dirty="0"/>
          </a:p>
          <a:p>
            <a:pPr marL="609600" indent="-609600"/>
            <a:r>
              <a:rPr lang="en-US" dirty="0" smtClean="0"/>
              <a:t>Agenda: See 11-14/0469</a:t>
            </a:r>
          </a:p>
          <a:p>
            <a:pPr marL="0" indent="0">
              <a:buNone/>
            </a:pPr>
            <a:endParaRPr lang="en-US" dirty="0" smtClean="0"/>
          </a:p>
          <a:p>
            <a:pPr marL="1009650" lvl="1" indent="-609600"/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smtClean="0"/>
              <a:t>May 2014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9634" y="6475413"/>
            <a:ext cx="2094291" cy="184666"/>
          </a:xfrm>
          <a:noFill/>
        </p:spPr>
        <p:txBody>
          <a:bodyPr/>
          <a:lstStyle/>
          <a:p>
            <a:r>
              <a:rPr lang="en-US" dirty="0" err="1" smtClean="0"/>
              <a:t>A.Stephens</a:t>
            </a:r>
            <a:r>
              <a:rPr lang="en-US" dirty="0" smtClean="0"/>
              <a:t>, Intel, D. Stanley, Aruba</a:t>
            </a:r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2036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79562" cy="2762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800" smtClean="0"/>
              <a:t>May 2014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A.Stephens, Intel, D. Stanley, Aruba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Slide </a:t>
            </a:r>
            <a:fld id="{74A0509A-D48E-40D5-8883-70734577A7D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  <a:defRPr/>
              </a:pPr>
              <a:t>15</a:t>
            </a:fld>
            <a:endParaRPr lang="en-US" altLang="en-US" sz="1200" b="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802.11aq – May 2014</a:t>
            </a:r>
            <a:br>
              <a:rPr lang="en-US" altLang="en-US" dirty="0" smtClean="0"/>
            </a:br>
            <a:r>
              <a:rPr lang="en-US" altLang="en-US" sz="2800" b="0" dirty="0" smtClean="0"/>
              <a:t>Pre-Association Discovery</a:t>
            </a:r>
            <a:r>
              <a:rPr lang="en-US" altLang="en-US" sz="2400" b="0" dirty="0" smtClean="0"/>
              <a:t/>
            </a:r>
            <a:br>
              <a:rPr lang="en-US" altLang="en-US" sz="2400" b="0" dirty="0" smtClean="0"/>
            </a:br>
            <a:r>
              <a:rPr lang="en-GB" dirty="0"/>
              <a:t>Chair: Stephen McCann</a:t>
            </a:r>
            <a:endParaRPr lang="en-US" altLang="en-US" b="0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2209800"/>
            <a:ext cx="7772400" cy="39624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Officer Elections</a:t>
            </a:r>
          </a:p>
          <a:p>
            <a:r>
              <a:rPr lang="en-US" altLang="en-US" dirty="0" smtClean="0"/>
              <a:t>Presentations</a:t>
            </a:r>
          </a:p>
          <a:p>
            <a:pPr lvl="1"/>
            <a:r>
              <a:rPr lang="en-US" altLang="en-US" dirty="0" smtClean="0"/>
              <a:t>Pre-Association Discovery Protocol (PADP)</a:t>
            </a:r>
          </a:p>
          <a:p>
            <a:pPr lvl="1"/>
            <a:r>
              <a:rPr lang="en-US" altLang="en-US" dirty="0" smtClean="0"/>
              <a:t>Mapping of higher layer service discovery protocols, e.g. UPnP</a:t>
            </a:r>
          </a:p>
          <a:p>
            <a:pPr lvl="1"/>
            <a:r>
              <a:rPr lang="en-US" altLang="en-US" dirty="0" smtClean="0"/>
              <a:t>Service Class types</a:t>
            </a:r>
          </a:p>
          <a:p>
            <a:r>
              <a:rPr lang="en-US" altLang="en-US" dirty="0" smtClean="0"/>
              <a:t>Documents under development</a:t>
            </a:r>
          </a:p>
          <a:p>
            <a:pPr lvl="1"/>
            <a:r>
              <a:rPr lang="en-US" altLang="en-US" dirty="0" smtClean="0"/>
              <a:t>Framework Requirements Document</a:t>
            </a:r>
          </a:p>
          <a:p>
            <a:pPr lvl="1"/>
            <a:r>
              <a:rPr lang="en-US" altLang="en-US" dirty="0" smtClean="0"/>
              <a:t>Initial Draft 0.01</a:t>
            </a:r>
          </a:p>
          <a:p>
            <a:r>
              <a:rPr lang="en-US" altLang="en-US" dirty="0" smtClean="0"/>
              <a:t>Liaisons</a:t>
            </a:r>
          </a:p>
          <a:p>
            <a:r>
              <a:rPr lang="en-US" altLang="en-US" dirty="0" smtClean="0"/>
              <a:t>Agenda for this meeting is 11-14/0480r1</a:t>
            </a:r>
          </a:p>
        </p:txBody>
      </p:sp>
    </p:spTree>
    <p:extLst>
      <p:ext uri="{BB962C8B-B14F-4D97-AF65-F5344CB8AC3E}">
        <p14:creationId xmlns:p14="http://schemas.microsoft.com/office/powerpoint/2010/main" val="331171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800" smtClean="0"/>
              <a:t>May 2014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A.Stephens, Intel, D. Stanley, Aruba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93E3E50A-7DD5-4A4C-B9D9-6E15C161B8BE}" type="slidenum">
              <a:rPr lang="en-US" altLang="en-US" sz="1200" smtClean="0"/>
              <a:pPr/>
              <a:t>16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7772400" cy="16002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802.11ax – May 2014</a:t>
            </a:r>
            <a:br>
              <a:rPr lang="en-US" altLang="en-US" dirty="0" smtClean="0"/>
            </a:br>
            <a:r>
              <a:rPr lang="en-US" sz="2800" b="0" dirty="0"/>
              <a:t>High Efficiency WLAN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dirty="0" smtClean="0"/>
              <a:t>Chair pro-tem: </a:t>
            </a:r>
            <a:r>
              <a:rPr lang="en-US" dirty="0"/>
              <a:t>Osama </a:t>
            </a:r>
            <a:r>
              <a:rPr lang="en-US" dirty="0" err="1"/>
              <a:t>Aboul-Magd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09600" y="2286000"/>
            <a:ext cx="8534400" cy="3124200"/>
          </a:xfrm>
        </p:spPr>
        <p:txBody>
          <a:bodyPr lIns="91440" tIns="45720" rIns="91440" bIns="45720"/>
          <a:lstStyle/>
          <a:p>
            <a:r>
              <a:rPr lang="en-CA" altLang="en-US" dirty="0" smtClean="0"/>
              <a:t>Approval of meeting and </a:t>
            </a:r>
            <a:r>
              <a:rPr lang="en-CA" altLang="en-US" dirty="0" err="1" smtClean="0"/>
              <a:t>telecon</a:t>
            </a:r>
            <a:r>
              <a:rPr lang="en-CA" altLang="en-US" dirty="0" smtClean="0"/>
              <a:t> minutes since March 2014</a:t>
            </a:r>
          </a:p>
          <a:p>
            <a:r>
              <a:rPr lang="en-CA" altLang="en-US" dirty="0" err="1" smtClean="0"/>
              <a:t>TGax</a:t>
            </a:r>
            <a:r>
              <a:rPr lang="en-CA" altLang="en-US" dirty="0" smtClean="0"/>
              <a:t> election of TG Chair and TG Secretary</a:t>
            </a:r>
          </a:p>
          <a:p>
            <a:r>
              <a:rPr lang="en-CA" altLang="en-US" dirty="0" smtClean="0"/>
              <a:t>TG Timeline</a:t>
            </a:r>
          </a:p>
          <a:p>
            <a:r>
              <a:rPr lang="en-CA" altLang="en-US" dirty="0" smtClean="0"/>
              <a:t>Structure of the TG</a:t>
            </a:r>
          </a:p>
          <a:p>
            <a:r>
              <a:rPr lang="en-CA" altLang="en-US" dirty="0" smtClean="0"/>
              <a:t>TG documents</a:t>
            </a:r>
          </a:p>
          <a:p>
            <a:r>
              <a:rPr lang="en-CA" altLang="en-US" dirty="0" smtClean="0"/>
              <a:t>Submissions</a:t>
            </a:r>
            <a:endParaRPr lang="en-US" altLang="en-US" dirty="0" smtClean="0"/>
          </a:p>
          <a:p>
            <a:r>
              <a:rPr lang="en-US" altLang="en-US" dirty="0" smtClean="0"/>
              <a:t>Agenda for this meeting is available  in document 11-14/0478r0</a:t>
            </a:r>
          </a:p>
        </p:txBody>
      </p:sp>
    </p:spTree>
    <p:extLst>
      <p:ext uri="{BB962C8B-B14F-4D97-AF65-F5344CB8AC3E}">
        <p14:creationId xmlns:p14="http://schemas.microsoft.com/office/powerpoint/2010/main" val="37695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2014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A.Stephens, Intel, D. Stanley, Aruba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6A3C817-90AA-4156-AA2D-4B4610122376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838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 WG 11 snapshot slides for the May 2014 session:</a:t>
            </a:r>
          </a:p>
          <a:p>
            <a:pPr>
              <a:buFontTx/>
              <a:buNone/>
            </a:pPr>
            <a:endParaRPr lang="en-US" altLang="en-US" dirty="0" smtClean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066800" y="2590800"/>
            <a:ext cx="77724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2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en-US" altLang="en-US" sz="14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Editors Meeting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/>
              <a:t>Architecture (ARC)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Publicity </a:t>
            </a:r>
            <a:r>
              <a:rPr lang="en-US" altLang="en-US" sz="1800" kern="0" dirty="0" smtClean="0"/>
              <a:t>Standing Committee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Regulatory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Wireless </a:t>
            </a:r>
            <a:r>
              <a:rPr lang="en-US" altLang="en-US" sz="1800" kern="0" dirty="0" smtClean="0"/>
              <a:t>Next Generation </a:t>
            </a:r>
            <a:br>
              <a:rPr lang="en-US" altLang="en-US" sz="1800" kern="0" dirty="0" smtClean="0"/>
            </a:br>
            <a:r>
              <a:rPr lang="en-US" altLang="en-US" sz="1800" kern="0" dirty="0" smtClean="0"/>
              <a:t>(WNG)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802 </a:t>
            </a:r>
            <a:r>
              <a:rPr lang="en-US" altLang="en-US" sz="1800" kern="0" dirty="0" smtClean="0"/>
              <a:t>JTC1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TGmc</a:t>
            </a:r>
            <a:r>
              <a:rPr lang="en-US" altLang="en-US" sz="1800" kern="0" dirty="0" smtClean="0"/>
              <a:t> </a:t>
            </a:r>
            <a:r>
              <a:rPr lang="en-US" altLang="en-US" sz="1800" kern="0" dirty="0" smtClean="0"/>
              <a:t>(Revision)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sz="1400" kern="0" dirty="0" smtClean="0"/>
          </a:p>
          <a:p>
            <a:pPr marL="0" indent="0">
              <a:buNone/>
            </a:pPr>
            <a:endParaRPr lang="en-US" altLang="en-US" sz="1600" kern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Tgah</a:t>
            </a:r>
            <a:r>
              <a:rPr lang="en-US" altLang="en-US" sz="1800" kern="0" dirty="0" smtClean="0"/>
              <a:t> </a:t>
            </a:r>
            <a:r>
              <a:rPr lang="en-US" altLang="en-US" sz="1800" kern="0" dirty="0" smtClean="0"/>
              <a:t>(Sub 1GHz PHY)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Tgai</a:t>
            </a:r>
            <a:r>
              <a:rPr lang="en-US" altLang="en-US" sz="1800" kern="0" dirty="0" smtClean="0"/>
              <a:t> (Fast Initial Link Setup)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Tgaj</a:t>
            </a:r>
            <a:r>
              <a:rPr lang="en-US" altLang="en-US" sz="1800" kern="0" dirty="0" smtClean="0"/>
              <a:t> (</a:t>
            </a:r>
            <a:r>
              <a:rPr lang="en-US" sz="1800" dirty="0"/>
              <a:t>China millimeter wave</a:t>
            </a:r>
            <a:r>
              <a:rPr lang="en-US" altLang="en-US" sz="180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Tgak</a:t>
            </a:r>
            <a:r>
              <a:rPr lang="en-US" altLang="en-US" sz="1800" kern="0" dirty="0" smtClean="0"/>
              <a:t> (</a:t>
            </a:r>
            <a:r>
              <a:rPr lang="en-GB" sz="1800" dirty="0"/>
              <a:t>Enhancements For Transit Links Within Bridged </a:t>
            </a:r>
            <a:r>
              <a:rPr lang="en-GB" sz="1800" dirty="0" smtClean="0"/>
              <a:t>Networks)</a:t>
            </a:r>
            <a:endParaRPr lang="en-US" alt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Tgaq</a:t>
            </a:r>
            <a:r>
              <a:rPr lang="en-US" altLang="en-US" sz="1800" kern="0" dirty="0" smtClean="0"/>
              <a:t> (Pre-Association Discovery)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Tgax</a:t>
            </a:r>
            <a:r>
              <a:rPr lang="en-US" altLang="en-US" sz="1800" kern="0" dirty="0" smtClean="0"/>
              <a:t> (High Efficiency WLAN</a:t>
            </a:r>
            <a:r>
              <a:rPr lang="en-US" altLang="en-US" sz="1600" kern="0" dirty="0" smtClean="0"/>
              <a:t>)</a:t>
            </a:r>
          </a:p>
          <a:p>
            <a:pPr>
              <a:buFontTx/>
              <a:buNone/>
            </a:pPr>
            <a:endParaRPr lang="en-US" alt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374707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 dirty="0" smtClean="0"/>
              <a:t>Editors Meeting - May 2014</a:t>
            </a:r>
            <a:br>
              <a:rPr lang="en-US" dirty="0" smtClean="0"/>
            </a:br>
            <a:r>
              <a:rPr lang="en-US" dirty="0" smtClean="0"/>
              <a:t>Chairs: Peter Ecclesine, Adrian Stephens</a:t>
            </a:r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A.Stephens, Intel, D. Stanley, Aruba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2014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05000"/>
            <a:ext cx="8001000" cy="4191000"/>
          </a:xfrm>
        </p:spPr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Go round table and get brief status report</a:t>
            </a:r>
          </a:p>
          <a:p>
            <a:r>
              <a:rPr lang="en-US" dirty="0"/>
              <a:t>ANA Status / Process / What is administered</a:t>
            </a:r>
          </a:p>
          <a:p>
            <a:r>
              <a:rPr lang="en-US" dirty="0"/>
              <a:t>Numbering Alignment process / Spreadsheet</a:t>
            </a:r>
          </a:p>
          <a:p>
            <a:r>
              <a:rPr lang="en-US" dirty="0"/>
              <a:t>Amendment Ordering / Draft Snapshots</a:t>
            </a:r>
          </a:p>
          <a:p>
            <a:r>
              <a:rPr lang="en-US" dirty="0"/>
              <a:t>Style Guide for 802.11 </a:t>
            </a:r>
          </a:p>
          <a:p>
            <a:r>
              <a:rPr lang="en-US" dirty="0"/>
              <a:t>Editor backup </a:t>
            </a:r>
            <a:r>
              <a:rPr lang="en-US" dirty="0" smtClean="0"/>
              <a:t>practices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16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6096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802.11 ARC – May 2014</a:t>
            </a:r>
            <a:br>
              <a:rPr lang="en-US" altLang="en-US" dirty="0" smtClean="0"/>
            </a:br>
            <a:r>
              <a:rPr lang="en-US" altLang="en-US" dirty="0" smtClean="0"/>
              <a:t>Chair: Mark Hamilton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828800"/>
            <a:ext cx="79248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000" dirty="0"/>
              <a:t>Election of Chair/Vice Chair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/>
              <a:t>802 O&amp;A Draft 2.0 Sponsor Ballot: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800" dirty="0"/>
              <a:t>One (“procedural”) comment, no 802.11 comments open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800" i="1" dirty="0"/>
              <a:t>NOTE: comment resolution call Tuesday 7am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>
                <a:ea typeface="ＭＳ Ｐゴシック" pitchFamily="34" charset="-128"/>
              </a:rPr>
              <a:t>IETF/802 coordination:</a:t>
            </a:r>
            <a:endParaRPr lang="en-US" sz="1800" b="0" dirty="0">
              <a:ea typeface="ＭＳ Ｐゴシック" pitchFamily="34" charset="-128"/>
            </a:endParaRP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800" dirty="0">
                <a:ea typeface="ＭＳ Ｐゴシック" pitchFamily="34" charset="-128"/>
              </a:rPr>
              <a:t>No new activity on RFC 4441</a:t>
            </a:r>
            <a:r>
              <a:rPr lang="en-US" sz="1800" dirty="0" smtClean="0">
                <a:ea typeface="ＭＳ Ｐゴシック" pitchFamily="34" charset="-128"/>
              </a:rPr>
              <a:t>, </a:t>
            </a:r>
            <a:r>
              <a:rPr lang="en-US" sz="1800" dirty="0">
                <a:ea typeface="ＭＳ Ｐゴシック" pitchFamily="34" charset="-128"/>
              </a:rPr>
              <a:t>PAWS</a:t>
            </a:r>
          </a:p>
          <a:p>
            <a:pPr lvl="1">
              <a:lnSpc>
                <a:spcPct val="80000"/>
              </a:lnSpc>
              <a:defRPr/>
            </a:pPr>
            <a:r>
              <a:rPr lang="en-US" dirty="0"/>
              <a:t>(</a:t>
            </a:r>
            <a:r>
              <a:rPr lang="en-US" i="1" dirty="0"/>
              <a:t>New item</a:t>
            </a:r>
            <a:r>
              <a:rPr lang="en-US" dirty="0"/>
              <a:t>) Secure Hybrid Wireless Mesh Protocol </a:t>
            </a:r>
          </a:p>
          <a:p>
            <a:pPr lvl="1">
              <a:lnSpc>
                <a:spcPct val="80000"/>
              </a:lnSpc>
              <a:defRPr/>
            </a:pPr>
            <a:r>
              <a:rPr lang="en-US" dirty="0"/>
              <a:t>(</a:t>
            </a:r>
            <a:r>
              <a:rPr lang="en-US" i="1" dirty="0"/>
              <a:t>New item</a:t>
            </a:r>
            <a:r>
              <a:rPr lang="en-US" dirty="0"/>
              <a:t>) CAPWAP Hybrid MAC draft review</a:t>
            </a:r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AP/DS architecture and 802 concepts:</a:t>
            </a:r>
            <a:r>
              <a:rPr lang="en-US" sz="2000" b="0" dirty="0"/>
              <a:t>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800" dirty="0"/>
              <a:t>Proposal for architecture of Portal, in “802.1Q/802.1AC terminology”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>
                <a:ea typeface="ＭＳ Ｐゴシック" pitchFamily="34" charset="-128"/>
              </a:rPr>
              <a:t>Joint session Thursday with </a:t>
            </a:r>
            <a:r>
              <a:rPr lang="en-US" sz="2000" dirty="0" err="1">
                <a:ea typeface="ＭＳ Ｐゴシック" pitchFamily="34" charset="-128"/>
              </a:rPr>
              <a:t>TGak</a:t>
            </a:r>
            <a:endParaRPr lang="en-US" sz="2000" dirty="0">
              <a:ea typeface="ＭＳ Ｐゴシック" pitchFamily="34" charset="-128"/>
            </a:endParaRP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800" dirty="0">
                <a:ea typeface="ＭＳ Ｐゴシック" pitchFamily="34" charset="-128"/>
              </a:rPr>
              <a:t>Architecture discussions in </a:t>
            </a:r>
            <a:r>
              <a:rPr lang="en-US" sz="1800" dirty="0" err="1">
                <a:ea typeface="ＭＳ Ｐゴシック" pitchFamily="34" charset="-128"/>
              </a:rPr>
              <a:t>TGak</a:t>
            </a:r>
            <a:r>
              <a:rPr lang="en-US" sz="1800" dirty="0">
                <a:ea typeface="ＭＳ Ｐゴシック" pitchFamily="34" charset="-128"/>
              </a:rPr>
              <a:t>/802.1Qbz/802.1AC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800" dirty="0">
                <a:ea typeface="ＭＳ Ｐゴシック" pitchFamily="34" charset="-128"/>
              </a:rPr>
              <a:t>Architecture of 11ak concepts, building upon new Portal model (above)</a:t>
            </a:r>
          </a:p>
          <a:p>
            <a:pPr marL="342900" lvl="1" indent="-342900" eaLnBrk="1" hangingPunct="1">
              <a:lnSpc>
                <a:spcPct val="80000"/>
              </a:lnSpc>
              <a:buFontTx/>
              <a:buChar char="•"/>
              <a:defRPr/>
            </a:pPr>
            <a:r>
              <a:rPr lang="en-US" b="1" dirty="0"/>
              <a:t>IEEE 1588 mapping to IEEE 802.11: </a:t>
            </a:r>
            <a:r>
              <a:rPr lang="en-US" sz="1800" dirty="0"/>
              <a:t>No new activity</a:t>
            </a:r>
          </a:p>
          <a:p>
            <a:pPr eaLnBrk="1" hangingPunct="1">
              <a:defRPr/>
            </a:pPr>
            <a:endParaRPr lang="en-US" sz="2000" b="0" dirty="0" smtClean="0"/>
          </a:p>
        </p:txBody>
      </p:sp>
      <p:sp>
        <p:nvSpPr>
          <p:cNvPr id="1331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May 2014</a:t>
            </a:r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69100" y="6475413"/>
            <a:ext cx="17748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A.Stephens, Intel, D. Stanley, Aruba</a:t>
            </a:r>
          </a:p>
        </p:txBody>
      </p:sp>
      <p:sp>
        <p:nvSpPr>
          <p:cNvPr id="133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44B080B-AAF0-4B6B-9761-A4B57386F86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134722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79562" cy="2762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800" smtClean="0"/>
              <a:t>May 2014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A.Stephens, Intel, D. Stanley, Aruba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Slide </a:t>
            </a:r>
            <a:fld id="{086251B7-C8EA-442D-BD80-86E018E74E7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  <a:defRPr/>
              </a:pPr>
              <a:t>5</a:t>
            </a:fld>
            <a:endParaRPr lang="en-US" altLang="en-US" sz="1200" b="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685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/>
              <a:t>IEEE </a:t>
            </a:r>
            <a:r>
              <a:rPr lang="en-US" altLang="en-US" dirty="0" smtClean="0"/>
              <a:t>802.11 Publicity SC– </a:t>
            </a:r>
            <a:r>
              <a:rPr lang="en-US" altLang="en-US" dirty="0"/>
              <a:t>May </a:t>
            </a:r>
            <a:r>
              <a:rPr lang="en-US" altLang="en-US" dirty="0" smtClean="0"/>
              <a:t>2014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Chair: Stephen McCann</a:t>
            </a:r>
            <a:endParaRPr lang="en-US" altLang="en-US" sz="2000" b="0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2057400"/>
            <a:ext cx="7772400" cy="39624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Mission &amp; Scope</a:t>
            </a:r>
          </a:p>
          <a:p>
            <a:r>
              <a:rPr lang="en-US" altLang="en-US" dirty="0" smtClean="0"/>
              <a:t>Organization</a:t>
            </a:r>
          </a:p>
          <a:p>
            <a:pPr lvl="1"/>
            <a:r>
              <a:rPr lang="en-US" altLang="en-US" dirty="0" smtClean="0"/>
              <a:t>Officers, what is required</a:t>
            </a:r>
          </a:p>
          <a:p>
            <a:pPr lvl="1"/>
            <a:r>
              <a:rPr lang="en-US" altLang="en-US" dirty="0" smtClean="0"/>
              <a:t>Officer Elections</a:t>
            </a:r>
          </a:p>
          <a:p>
            <a:r>
              <a:rPr lang="en-US" altLang="en-US" dirty="0" smtClean="0"/>
              <a:t>Schedule</a:t>
            </a:r>
          </a:p>
          <a:p>
            <a:pPr lvl="1"/>
            <a:r>
              <a:rPr lang="en-US" altLang="en-US" dirty="0" smtClean="0"/>
              <a:t>Meeting time required for July/September</a:t>
            </a:r>
          </a:p>
          <a:p>
            <a:r>
              <a:rPr lang="en-US" altLang="en-US" dirty="0" smtClean="0"/>
              <a:t>Agenda for this meeting is 11-14/0482r1</a:t>
            </a:r>
          </a:p>
        </p:txBody>
      </p:sp>
    </p:spTree>
    <p:extLst>
      <p:ext uri="{BB962C8B-B14F-4D97-AF65-F5344CB8AC3E}">
        <p14:creationId xmlns:p14="http://schemas.microsoft.com/office/powerpoint/2010/main" val="2059624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4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en-US" dirty="0" smtClean="0"/>
              <a:t>Regulatory SC May 2014</a:t>
            </a:r>
            <a:br>
              <a:rPr lang="en-US" altLang="en-US" dirty="0" smtClean="0"/>
            </a:br>
            <a:r>
              <a:rPr lang="en-US" altLang="en-US" dirty="0"/>
              <a:t>Chair: Richard Kennedy</a:t>
            </a:r>
            <a:endParaRPr lang="en-US" altLang="en-US" dirty="0" smtClean="0"/>
          </a:p>
        </p:txBody>
      </p:sp>
      <p:sp>
        <p:nvSpPr>
          <p:cNvPr id="4099" name="Content Placeholder 6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495800"/>
          </a:xfrm>
        </p:spPr>
        <p:txBody>
          <a:bodyPr/>
          <a:lstStyle/>
          <a:p>
            <a:pPr eaLnBrk="1" hangingPunct="1"/>
            <a:r>
              <a:rPr lang="en-US" altLang="en-US" sz="2000" dirty="0" smtClean="0"/>
              <a:t>Regulatory SC issues</a:t>
            </a:r>
          </a:p>
          <a:p>
            <a:pPr lvl="1" eaLnBrk="1" hangingPunct="1"/>
            <a:r>
              <a:rPr lang="en-US" altLang="en-US" sz="1800" dirty="0" smtClean="0"/>
              <a:t>Adding 802.15</a:t>
            </a:r>
          </a:p>
          <a:p>
            <a:pPr lvl="1" eaLnBrk="1" hangingPunct="1"/>
            <a:r>
              <a:rPr lang="en-US" altLang="en-US" sz="1800" dirty="0" smtClean="0"/>
              <a:t>Increasing involvement with 802.18</a:t>
            </a:r>
          </a:p>
          <a:p>
            <a:pPr eaLnBrk="1" hangingPunct="1"/>
            <a:r>
              <a:rPr lang="en-US" altLang="en-US" sz="2000" dirty="0" smtClean="0"/>
              <a:t>The regulatory summaries</a:t>
            </a:r>
          </a:p>
          <a:p>
            <a:pPr eaLnBrk="1" hangingPunct="1"/>
            <a:r>
              <a:rPr lang="en-US" altLang="en-US" sz="2000" dirty="0" smtClean="0"/>
              <a:t>Regulatory issues status</a:t>
            </a:r>
          </a:p>
          <a:p>
            <a:pPr lvl="1"/>
            <a:r>
              <a:rPr lang="en-US" altLang="en-US" sz="1800" dirty="0" smtClean="0"/>
              <a:t>5 GHz band changes </a:t>
            </a:r>
          </a:p>
          <a:p>
            <a:pPr lvl="1"/>
            <a:r>
              <a:rPr lang="en-US" altLang="en-US" sz="1800" dirty="0" smtClean="0"/>
              <a:t>3.5 GHz FNPRM</a:t>
            </a:r>
          </a:p>
          <a:p>
            <a:pPr lvl="1"/>
            <a:r>
              <a:rPr lang="en-US" altLang="en-US" sz="1800" dirty="0" err="1" smtClean="0"/>
              <a:t>Globalstar</a:t>
            </a:r>
            <a:r>
              <a:rPr lang="en-US" altLang="en-US" sz="1800" dirty="0" smtClean="0"/>
              <a:t> NPRM</a:t>
            </a:r>
          </a:p>
          <a:p>
            <a:pPr lvl="1"/>
            <a:r>
              <a:rPr lang="en-US" altLang="en-US" sz="1800" dirty="0" err="1" smtClean="0"/>
              <a:t>Ofcom</a:t>
            </a:r>
            <a:r>
              <a:rPr lang="en-US" altLang="en-US" sz="1800" dirty="0" smtClean="0"/>
              <a:t> spectrum statements and PSSR consultation</a:t>
            </a:r>
          </a:p>
          <a:p>
            <a:pPr lvl="1"/>
            <a:r>
              <a:rPr lang="en-US" altLang="en-US" sz="1800" dirty="0" smtClean="0"/>
              <a:t>ITS/DSRC coexistence</a:t>
            </a:r>
            <a:endParaRPr lang="en-US" altLang="en-US" sz="1800" b="1" dirty="0" smtClean="0"/>
          </a:p>
          <a:p>
            <a:pPr eaLnBrk="1" hangingPunct="1"/>
            <a:r>
              <a:rPr lang="en-US" altLang="en-US" sz="2000" dirty="0" smtClean="0"/>
              <a:t>Actions required</a:t>
            </a:r>
          </a:p>
          <a:p>
            <a:pPr lvl="1" eaLnBrk="1" hangingPunct="1"/>
            <a:r>
              <a:rPr lang="en-US" altLang="en-US" sz="1800" dirty="0" smtClean="0"/>
              <a:t>5 GHz R&amp;O petition for reconsideration?</a:t>
            </a:r>
          </a:p>
          <a:p>
            <a:pPr lvl="1" eaLnBrk="1" hangingPunct="1"/>
            <a:r>
              <a:rPr lang="en-US" altLang="en-US" sz="1800" dirty="0" smtClean="0"/>
              <a:t>3.5 GHz FNPRM</a:t>
            </a:r>
          </a:p>
          <a:p>
            <a:pPr lvl="1" eaLnBrk="1" hangingPunct="1"/>
            <a:endParaRPr lang="en-US" altLang="en-US" dirty="0" smtClean="0"/>
          </a:p>
          <a:p>
            <a:pPr lvl="1" eaLnBrk="1" hangingPunct="1"/>
            <a:endParaRPr lang="en-US" altLang="en-US" dirty="0" smtClean="0"/>
          </a:p>
        </p:txBody>
      </p:sp>
      <p:sp>
        <p:nvSpPr>
          <p:cNvPr id="410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541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2014</a:t>
            </a:r>
            <a:endParaRPr lang="en-US" altLang="en-US" sz="1800"/>
          </a:p>
        </p:txBody>
      </p:sp>
      <p:sp>
        <p:nvSpPr>
          <p:cNvPr id="4101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A.Stephens, Intel, D. Stanley, Aruba</a:t>
            </a:r>
          </a:p>
        </p:txBody>
      </p:sp>
      <p:sp>
        <p:nvSpPr>
          <p:cNvPr id="410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EAA01C77-94EF-4B09-8D9D-D3666E62D27E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380564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WNG SC –  May 2014</a:t>
            </a:r>
            <a:br>
              <a:rPr lang="en-US" altLang="en-US" dirty="0" smtClean="0"/>
            </a:br>
            <a:r>
              <a:rPr lang="en-US" altLang="en-US" dirty="0" smtClean="0"/>
              <a:t>Chair: Clint Chaplin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A.Stephens, Intel, D. Stanley, Aruba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2133600"/>
            <a:ext cx="8305800" cy="27453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/>
              <a:t>Review of objectives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/>
              <a:t>Tuesday AM1 (08:00-10:00)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  <a:defRPr/>
            </a:pPr>
            <a:r>
              <a:rPr lang="en-US" altLang="en-US" sz="1800" dirty="0">
                <a:latin typeface="+mn-lt"/>
              </a:rPr>
              <a:t>Introducing Wireless Emulation for system evaluation of new technologies development () – Hiroshi Mano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  <a:defRPr/>
            </a:pPr>
            <a:r>
              <a:rPr lang="en-US" altLang="en-US" sz="1800" dirty="0">
                <a:latin typeface="+mn-lt"/>
              </a:rPr>
              <a:t>Next Generation 802.11ad () – Carlos Cordeiro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  <a:defRPr/>
            </a:pPr>
            <a:r>
              <a:rPr lang="en-US" altLang="en-US" sz="1800" dirty="0">
                <a:latin typeface="+mn-lt"/>
              </a:rPr>
              <a:t>Next Generation 802.11ad () – Gal </a:t>
            </a:r>
            <a:r>
              <a:rPr lang="en-US" altLang="en-US" sz="1800" dirty="0" err="1">
                <a:latin typeface="+mn-lt"/>
              </a:rPr>
              <a:t>Basson</a:t>
            </a:r>
            <a:endParaRPr lang="en-US" altLang="en-US" sz="1800" dirty="0">
              <a:latin typeface="+mn-lt"/>
            </a:endParaRP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  <a:defRPr/>
            </a:pPr>
            <a:r>
              <a:rPr lang="en-US" altLang="en-US" sz="1800" dirty="0">
                <a:latin typeface="+mn-lt"/>
              </a:rPr>
              <a:t>A Backhaul Use Case for NG 11ad () - Joseph Levy</a:t>
            </a:r>
          </a:p>
          <a:p>
            <a:pPr marL="742950" lvl="1" indent="-285750" eaLnBrk="1" hangingPunct="1">
              <a:buFont typeface="Arial" panose="020B0604020202020204" pitchFamily="34" charset="0"/>
              <a:buChar char="•"/>
            </a:pP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0294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May 2014</a:t>
            </a:r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06966" y="6475413"/>
            <a:ext cx="223695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err="1" smtClean="0"/>
              <a:t>A.Stephens</a:t>
            </a:r>
            <a:r>
              <a:rPr lang="en-US" altLang="en-US" sz="1200" b="0" dirty="0" smtClean="0"/>
              <a:t>, Intel, D. Stanley, Aruba</a:t>
            </a: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Slide </a:t>
            </a:r>
            <a:fld id="{C2B8E0BA-5C64-4CE6-93F5-A99F7FE54CE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 smtClean="0"/>
          </a:p>
        </p:txBody>
      </p:sp>
      <p:sp>
        <p:nvSpPr>
          <p:cNvPr id="13317" name="Title 1"/>
          <p:cNvSpPr>
            <a:spLocks noGrp="1"/>
          </p:cNvSpPr>
          <p:nvPr>
            <p:ph type="title" idx="4294967295"/>
          </p:nvPr>
        </p:nvSpPr>
        <p:spPr>
          <a:xfrm>
            <a:off x="304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 JTC1 SC – May 2014</a:t>
            </a:r>
            <a:br>
              <a:rPr lang="en-US" altLang="en-US" dirty="0" smtClean="0"/>
            </a:br>
            <a:r>
              <a:rPr lang="en-US" altLang="en-US" dirty="0"/>
              <a:t>Chair: Andrew Myles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981200"/>
            <a:ext cx="8458200" cy="4114800"/>
          </a:xfrm>
        </p:spPr>
        <p:txBody>
          <a:bodyPr lIns="91440" tIns="45720" rIns="91440" bIns="45720"/>
          <a:lstStyle/>
          <a:p>
            <a:pPr marL="0" indent="0">
              <a:buFontTx/>
              <a:buNone/>
              <a:defRPr/>
            </a:pPr>
            <a:r>
              <a:rPr lang="en-AU" altLang="en-US" dirty="0" smtClean="0"/>
              <a:t>The agenda items that will be addressed this week are:</a:t>
            </a:r>
          </a:p>
          <a:p>
            <a:pPr>
              <a:defRPr/>
            </a:pPr>
            <a:r>
              <a:rPr lang="en-AU" dirty="0" smtClean="0"/>
              <a:t>Review extended goals</a:t>
            </a:r>
          </a:p>
          <a:p>
            <a:pPr lvl="1">
              <a:defRPr/>
            </a:pPr>
            <a:r>
              <a:rPr lang="en-AU" dirty="0" smtClean="0"/>
              <a:t>From IEEE 802 </a:t>
            </a:r>
            <a:r>
              <a:rPr lang="en-AU" dirty="0" err="1" smtClean="0"/>
              <a:t>ExCom</a:t>
            </a:r>
            <a:r>
              <a:rPr lang="en-AU" dirty="0" smtClean="0"/>
              <a:t> in Nov 2010, and confirmed in Mar 2014</a:t>
            </a:r>
          </a:p>
          <a:p>
            <a:pPr>
              <a:defRPr/>
            </a:pPr>
            <a:r>
              <a:rPr lang="en-AU" dirty="0" smtClean="0"/>
              <a:t>Review status of SC6 interactions</a:t>
            </a:r>
          </a:p>
          <a:p>
            <a:pPr lvl="1">
              <a:defRPr/>
            </a:pPr>
            <a:r>
              <a:rPr lang="en-AU" dirty="0" smtClean="0"/>
              <a:t>Review liaisons of drafts to SC6</a:t>
            </a:r>
          </a:p>
          <a:p>
            <a:pPr lvl="1">
              <a:defRPr/>
            </a:pPr>
            <a:r>
              <a:rPr lang="en-AU" dirty="0" smtClean="0"/>
              <a:t>Review notifications of projects to SC6</a:t>
            </a:r>
          </a:p>
          <a:p>
            <a:pPr>
              <a:defRPr/>
            </a:pPr>
            <a:r>
              <a:rPr lang="en-AU" dirty="0" smtClean="0"/>
              <a:t>Review comments and next steps on FDIS ballots</a:t>
            </a:r>
          </a:p>
          <a:p>
            <a:pPr lvl="1">
              <a:defRPr/>
            </a:pPr>
            <a:r>
              <a:rPr lang="en-AU" dirty="0" smtClean="0"/>
              <a:t>Compete responses on 802.11aa/ad/</a:t>
            </a:r>
            <a:r>
              <a:rPr lang="en-AU" dirty="0" err="1" smtClean="0"/>
              <a:t>ae</a:t>
            </a:r>
            <a:r>
              <a:rPr lang="en-AU" dirty="0" smtClean="0"/>
              <a:t> FDIS</a:t>
            </a:r>
          </a:p>
          <a:p>
            <a:pPr lvl="1">
              <a:defRPr/>
            </a:pPr>
            <a:r>
              <a:rPr lang="en-AU" dirty="0" smtClean="0"/>
              <a:t>Respond to comments on 802.22 60-day pre-ballot</a:t>
            </a:r>
          </a:p>
        </p:txBody>
      </p:sp>
    </p:spTree>
    <p:extLst>
      <p:ext uri="{BB962C8B-B14F-4D97-AF65-F5344CB8AC3E}">
        <p14:creationId xmlns:p14="http://schemas.microsoft.com/office/powerpoint/2010/main" val="428178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708186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May 2014</a:t>
            </a:r>
          </a:p>
        </p:txBody>
      </p:sp>
      <p:sp>
        <p:nvSpPr>
          <p:cNvPr id="1433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06967" y="6475413"/>
            <a:ext cx="223695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err="1" smtClean="0"/>
              <a:t>A.Stephens</a:t>
            </a:r>
            <a:r>
              <a:rPr lang="en-US" altLang="en-US" sz="1200" b="0" dirty="0" smtClean="0"/>
              <a:t>, Intel, D. Stanley, Aruba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Slide </a:t>
            </a:r>
            <a:fld id="{D64E2BD6-5A6A-4F20-8165-901C95E595CB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 smtClean="0"/>
          </a:p>
        </p:txBody>
      </p:sp>
      <p:sp>
        <p:nvSpPr>
          <p:cNvPr id="14341" name="Title 1"/>
          <p:cNvSpPr>
            <a:spLocks noGrp="1"/>
          </p:cNvSpPr>
          <p:nvPr>
            <p:ph type="title" idx="4294967295"/>
          </p:nvPr>
        </p:nvSpPr>
        <p:spPr>
          <a:xfrm>
            <a:off x="6096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 JTC1 SC – May 2014</a:t>
            </a:r>
            <a:br>
              <a:rPr lang="en-US" altLang="en-US" dirty="0" smtClean="0"/>
            </a:br>
            <a:r>
              <a:rPr lang="en-US" altLang="en-US" dirty="0"/>
              <a:t>Chair: Andrew Myles</a:t>
            </a:r>
            <a:endParaRPr lang="en-US" altLang="en-US" sz="3600" dirty="0" smtClean="0"/>
          </a:p>
        </p:txBody>
      </p:sp>
      <p:sp>
        <p:nvSpPr>
          <p:cNvPr id="14342" name="Content Placeholder 2"/>
          <p:cNvSpPr>
            <a:spLocks noGrp="1"/>
          </p:cNvSpPr>
          <p:nvPr>
            <p:ph idx="4294967295"/>
          </p:nvPr>
        </p:nvSpPr>
        <p:spPr>
          <a:xfrm>
            <a:off x="685800" y="1905000"/>
            <a:ext cx="8458200" cy="4114800"/>
          </a:xfrm>
        </p:spPr>
        <p:txBody>
          <a:bodyPr lIns="91440" tIns="45720" rIns="91440" bIns="45720"/>
          <a:lstStyle/>
          <a:p>
            <a:r>
              <a:rPr lang="en-AU" altLang="en-US" dirty="0" smtClean="0"/>
              <a:t>Other business</a:t>
            </a:r>
          </a:p>
          <a:p>
            <a:pPr lvl="1"/>
            <a:r>
              <a:rPr lang="en-AU" altLang="en-US" dirty="0" smtClean="0"/>
              <a:t>Review any activities of interest within SC6</a:t>
            </a:r>
          </a:p>
          <a:p>
            <a:pPr lvl="1"/>
            <a:r>
              <a:rPr lang="en-AU" altLang="en-US" dirty="0" smtClean="0"/>
              <a:t>Review proposal to SC27 from HK’s SC6 rep that SC6 should take responsibility for “path security” for cloud using a “clean slate design”</a:t>
            </a:r>
          </a:p>
          <a:p>
            <a:pPr lvl="1"/>
            <a:r>
              <a:rPr lang="en-AU" altLang="en-US" dirty="0" smtClean="0"/>
              <a:t>Discuss any responses to IEEE 802.11 WG’s liaison to SC6 relating to “WLAN Virtual Network”</a:t>
            </a:r>
          </a:p>
        </p:txBody>
      </p:sp>
    </p:spTree>
    <p:extLst>
      <p:ext uri="{BB962C8B-B14F-4D97-AF65-F5344CB8AC3E}">
        <p14:creationId xmlns:p14="http://schemas.microsoft.com/office/powerpoint/2010/main" val="365305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302155</TotalTime>
  <Words>1228</Words>
  <Application>Microsoft Office PowerPoint</Application>
  <PresentationFormat>On-screen Show (4:3)</PresentationFormat>
  <Paragraphs>261</Paragraphs>
  <Slides>16</Slides>
  <Notes>16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Default Design</vt:lpstr>
      <vt:lpstr>Document</vt:lpstr>
      <vt:lpstr>WG11  Opening Report Snapshot slides May 2014</vt:lpstr>
      <vt:lpstr>Abstract</vt:lpstr>
      <vt:lpstr>Editors Meeting - May 2014 Chairs: Peter Ecclesine, Adrian Stephens</vt:lpstr>
      <vt:lpstr>802.11 ARC – May 2014 Chair: Mark Hamilton</vt:lpstr>
      <vt:lpstr>IEEE 802.11 Publicity SC– May 2014 Chair: Stephen McCann</vt:lpstr>
      <vt:lpstr>Regulatory SC May 2014 Chair: Richard Kennedy</vt:lpstr>
      <vt:lpstr>WNG SC –  May 2014 Chair: Clint Chaplin</vt:lpstr>
      <vt:lpstr>IEEE 802 JTC1 SC – May 2014 Chair: Andrew Myles</vt:lpstr>
      <vt:lpstr>IEEE 802 JTC1 SC – May 2014 Chair: Andrew Myles</vt:lpstr>
      <vt:lpstr>TGmc 802.11 Revision – May 2014 Chair: Dorothy Stanley</vt:lpstr>
      <vt:lpstr>IEEE 802.11ah - May 2014 sub 1GHz PHY Chair: Yongho Seok</vt:lpstr>
      <vt:lpstr>IEEE 802.11 FILS TGai – May 2014 Fast Initial Link Setup  Chair: Hiroshi Mano</vt:lpstr>
      <vt:lpstr>IEEE 802.11aj - May 2014 China millimeter wave Chair: Xiaoming Peng</vt:lpstr>
      <vt:lpstr>Task Group 802.11ak May 2014 Enhancements For Transit Links Within Bridged Networks Chair: Donald Eastlake</vt:lpstr>
      <vt:lpstr>IEEE 802.11aq – May 2014 Pre-Association Discovery Chair: Stephen McCann</vt:lpstr>
      <vt:lpstr>IEEE 802.11ax – May 2014 High Efficiency WLAN Chair pro-tem: Osama Aboul-Magd 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WG11 Opening Report Snapshots - May 2014</dc:title>
  <dc:creator>dstanley@arubanetworks.com;802.11CAC;adrian.p.stephens@ieee.org</dc:creator>
  <cp:lastModifiedBy>Dorothy Stanley</cp:lastModifiedBy>
  <cp:revision>3015</cp:revision>
  <cp:lastPrinted>2014-03-15T03:57:02Z</cp:lastPrinted>
  <dcterms:created xsi:type="dcterms:W3CDTF">1998-02-10T13:07:52Z</dcterms:created>
  <dcterms:modified xsi:type="dcterms:W3CDTF">2014-05-12T20:43:06Z</dcterms:modified>
</cp:coreProperties>
</file>