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20" r:id="rId5"/>
    <p:sldId id="424" r:id="rId6"/>
    <p:sldId id="414" r:id="rId7"/>
    <p:sldId id="405" r:id="rId8"/>
    <p:sldId id="425" r:id="rId9"/>
    <p:sldId id="421" r:id="rId10"/>
    <p:sldId id="393" r:id="rId11"/>
    <p:sldId id="394" r:id="rId12"/>
    <p:sldId id="395" r:id="rId13"/>
    <p:sldId id="396" r:id="rId14"/>
    <p:sldId id="397" r:id="rId15"/>
    <p:sldId id="398" r:id="rId16"/>
    <p:sldId id="419" r:id="rId17"/>
    <p:sldId id="428" r:id="rId18"/>
    <p:sldId id="430" r:id="rId19"/>
    <p:sldId id="427" r:id="rId20"/>
    <p:sldId id="422" r:id="rId21"/>
    <p:sldId id="429" r:id="rId22"/>
    <p:sldId id="426" r:id="rId23"/>
    <p:sldId id="431"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2" d="100"/>
          <a:sy n="102" d="100"/>
        </p:scale>
        <p:origin x="-42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P802.11-14/0469r7</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P802.11-14/0469r7</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Comments in 802.11 CC17</a:t>
            </a:r>
          </a:p>
          <a:p>
            <a:pPr lvl="1">
              <a:lnSpc>
                <a:spcPct val="90000"/>
              </a:lnSpc>
            </a:pPr>
            <a:r>
              <a:rPr lang="en-US" altLang="ja-JP" dirty="0" err="1" smtClean="0">
                <a:cs typeface="ＭＳ Ｐゴシック" charset="0"/>
              </a:rPr>
              <a:t>Resoltuions</a:t>
            </a:r>
            <a:r>
              <a:rPr lang="en-US" altLang="ja-JP" dirty="0" smtClean="0">
                <a:cs typeface="ＭＳ Ｐゴシック" charset="0"/>
              </a:rPr>
              <a:t> of 51% of comments approved. [See 11-14/559r3 uploaded on 13 May.]</a:t>
            </a:r>
            <a:endParaRPr lang="en-US" altLang="ja-JP" b="0" dirty="0" smtClean="0">
              <a:cs typeface="ＭＳ Ｐゴシック" charset="0"/>
            </a:endParaRP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Note: Acting Secretary was </a:t>
            </a:r>
            <a:r>
              <a:rPr lang="en-US" altLang="ja-JP" b="0" dirty="0" err="1" smtClean="0">
                <a:cs typeface="ＭＳ Ｐゴシック" charset="0"/>
              </a:rPr>
              <a:t>Filip</a:t>
            </a:r>
            <a:r>
              <a:rPr lang="en-US" altLang="ja-JP" b="0" dirty="0" smtClean="0">
                <a:cs typeface="ＭＳ Ｐゴシック" charset="0"/>
              </a:rPr>
              <a:t> </a:t>
            </a:r>
            <a:r>
              <a:rPr lang="en-US" altLang="ja-JP" b="0" dirty="0" err="1" smtClean="0">
                <a:cs typeface="ＭＳ Ｐゴシック" charset="0"/>
              </a:rPr>
              <a:t>Mestanov</a:t>
            </a:r>
            <a:r>
              <a:rPr lang="en-US" altLang="ja-JP" b="0" dirty="0" smtClean="0">
                <a:cs typeface="ＭＳ Ｐゴシック" charset="0"/>
              </a:rPr>
              <a:t> (Ericsson)</a:t>
            </a:r>
            <a:endParaRPr lang="en-US" altLang="ja-JP" b="0" dirty="0" smtClean="0">
              <a:cs typeface="ＭＳ Ｐゴシック" charset="0"/>
            </a:endParaRP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altLang="ja-JP" dirty="0" smtClean="0">
                <a:cs typeface="ＭＳ Ｐゴシック" charset="0"/>
              </a:rPr>
              <a:t>Approved by unanimous consent</a:t>
            </a:r>
            <a:endParaRPr lang="en-US" altLang="ja-JP" b="0" dirty="0">
              <a:cs typeface="ＭＳ Ｐゴシック" charset="0"/>
            </a:endParaRP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p>
          <a:p>
            <a:pPr lvl="1">
              <a:lnSpc>
                <a:spcPct val="80000"/>
              </a:lnSpc>
            </a:pPr>
            <a:r>
              <a:rPr lang="en-US" dirty="0" smtClean="0"/>
              <a:t>Review Architecture</a:t>
            </a:r>
          </a:p>
          <a:p>
            <a:pPr>
              <a:lnSpc>
                <a:spcPct val="80000"/>
              </a:lnSpc>
            </a:pPr>
            <a:r>
              <a:rPr lang="en-US" b="0" dirty="0" smtClean="0"/>
              <a:t>CC17 Comment Issue Assignments</a:t>
            </a:r>
          </a:p>
          <a:p>
            <a:pPr lvl="1">
              <a:lnSpc>
                <a:spcPct val="80000"/>
              </a:lnSpc>
            </a:pPr>
            <a:r>
              <a:rPr lang="en-US" dirty="0" smtClean="0"/>
              <a:t>Mark Hamilton: SAP, Power, MLME, ESS</a:t>
            </a:r>
          </a:p>
          <a:p>
            <a:pPr lvl="1">
              <a:lnSpc>
                <a:spcPct val="80000"/>
              </a:lnSpc>
            </a:pPr>
            <a:r>
              <a:rPr lang="en-US" b="0" dirty="0" smtClean="0"/>
              <a:t>Donald Eastlake: Priority, PICS, Extra, EPD, Costs</a:t>
            </a:r>
          </a:p>
          <a:p>
            <a:pPr lvl="1">
              <a:lnSpc>
                <a:spcPct val="80000"/>
              </a:lnSpc>
            </a:pPr>
            <a:r>
              <a:rPr lang="en-US" dirty="0" smtClean="0"/>
              <a:t>Dick Roy: </a:t>
            </a:r>
            <a:r>
              <a:rPr lang="en-US" dirty="0" err="1" smtClean="0"/>
              <a:t>Misc</a:t>
            </a:r>
            <a:endParaRPr lang="en-US" dirty="0" smtClean="0"/>
          </a:p>
          <a:p>
            <a:pPr lvl="1">
              <a:lnSpc>
                <a:spcPct val="80000"/>
              </a:lnSpc>
            </a:pPr>
            <a:r>
              <a:rPr lang="en-US" b="0" dirty="0" smtClean="0"/>
              <a:t>David </a:t>
            </a:r>
            <a:r>
              <a:rPr lang="en-US" b="0" dirty="0" err="1" smtClean="0"/>
              <a:t>Kloper</a:t>
            </a:r>
            <a:r>
              <a:rPr lang="en-US" b="0" dirty="0" smtClean="0"/>
              <a:t>: KISS, Group, Dual</a:t>
            </a:r>
          </a:p>
          <a:p>
            <a:pPr lvl="1">
              <a:lnSpc>
                <a:spcPct val="80000"/>
              </a:lnSpc>
            </a:pPr>
            <a:endParaRPr lang="en-US" dirty="0"/>
          </a:p>
          <a:p>
            <a:pPr lvl="1">
              <a:lnSpc>
                <a:spcPct val="80000"/>
              </a:lnSpc>
            </a:pP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marL="685800" lvl="2" indent="-342900">
              <a:lnSpc>
                <a:spcPct val="80000"/>
              </a:lnSpc>
            </a:pPr>
            <a:r>
              <a:rPr lang="en-US" sz="2200" dirty="0">
                <a:ea typeface="ＭＳ Ｐゴシック" pitchFamily="34" charset="-128"/>
              </a:rPr>
              <a:t>11-14/</a:t>
            </a:r>
            <a:r>
              <a:rPr lang="en-US" sz="2200" dirty="0" smtClean="0">
                <a:ea typeface="ＭＳ Ｐゴシック" pitchFamily="34" charset="-128"/>
              </a:rPr>
              <a:t>0496r1, </a:t>
            </a:r>
            <a:r>
              <a:rPr lang="en-US" sz="2200" dirty="0">
                <a:ea typeface="ＭＳ Ｐゴシック" pitchFamily="34" charset="-128"/>
              </a:rPr>
              <a:t>“</a:t>
            </a:r>
            <a:r>
              <a:rPr lang="en-GB" sz="2200" dirty="0"/>
              <a:t>A Vastly Simpler Alternative for P802.11ak</a:t>
            </a:r>
            <a:r>
              <a:rPr lang="en-US" sz="2200" dirty="0" smtClean="0">
                <a:ea typeface="ＭＳ Ｐゴシック" pitchFamily="34" charset="-128"/>
              </a:rPr>
              <a:t>”</a:t>
            </a:r>
          </a:p>
          <a:p>
            <a:pPr marL="342900" lvl="2" indent="0">
              <a:lnSpc>
                <a:spcPct val="80000"/>
              </a:lnSpc>
              <a:buNone/>
            </a:pPr>
            <a:endParaRPr lang="en-US" sz="2200"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654800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altLang="ja-JP" dirty="0" smtClean="0">
                <a:cs typeface="ＭＳ Ｐゴシック" charset="0"/>
              </a:rPr>
              <a:t>Approved by unanimous consent</a:t>
            </a:r>
            <a:endParaRPr lang="en-US" altLang="ja-JP" b="0" dirty="0" smtClean="0">
              <a:cs typeface="ＭＳ Ｐゴシック" charset="0"/>
            </a:endParaRPr>
          </a:p>
          <a:p>
            <a:pPr>
              <a:lnSpc>
                <a:spcPct val="90000"/>
              </a:lnSpc>
            </a:pPr>
            <a:r>
              <a:rPr lang="en-US" b="0" dirty="0" smtClean="0">
                <a:cs typeface="ＭＳ Ｐゴシック" charset="0"/>
              </a:rPr>
              <a:t>Selection of 11ak </a:t>
            </a:r>
            <a:r>
              <a:rPr lang="en-US" b="0" dirty="0" smtClean="0">
                <a:cs typeface="ＭＳ Ｐゴシック" charset="0"/>
              </a:rPr>
              <a:t>Secretary</a:t>
            </a:r>
          </a:p>
          <a:p>
            <a:pPr lvl="1">
              <a:lnSpc>
                <a:spcPct val="90000"/>
              </a:lnSpc>
            </a:pPr>
            <a:r>
              <a:rPr lang="en-US" dirty="0" err="1" smtClean="0">
                <a:cs typeface="ＭＳ Ｐゴシック" charset="0"/>
              </a:rPr>
              <a:t>Filip</a:t>
            </a:r>
            <a:r>
              <a:rPr lang="en-US" dirty="0" smtClean="0">
                <a:cs typeface="ＭＳ Ｐゴシック" charset="0"/>
              </a:rPr>
              <a:t> </a:t>
            </a:r>
            <a:r>
              <a:rPr lang="en-US" dirty="0" err="1" smtClean="0">
                <a:cs typeface="ＭＳ Ｐゴシック" charset="0"/>
              </a:rPr>
              <a:t>Mestanov</a:t>
            </a:r>
            <a:r>
              <a:rPr lang="en-US" dirty="0" smtClean="0">
                <a:cs typeface="ＭＳ Ｐゴシック" charset="0"/>
              </a:rPr>
              <a:t> (Ericsson)</a:t>
            </a:r>
          </a:p>
          <a:p>
            <a:pPr lvl="2">
              <a:lnSpc>
                <a:spcPct val="90000"/>
              </a:lnSpc>
            </a:pPr>
            <a:r>
              <a:rPr lang="en-US" b="0" dirty="0" smtClean="0">
                <a:cs typeface="ＭＳ Ｐゴシック" charset="0"/>
              </a:rPr>
              <a:t>Approved by unanimous consent</a:t>
            </a:r>
            <a:endParaRPr lang="en-GB" b="0" dirty="0" smtClean="0"/>
          </a:p>
          <a:p>
            <a:pPr>
              <a:lnSpc>
                <a:spcPct val="80000"/>
              </a:lnSpc>
            </a:pPr>
            <a:r>
              <a:rPr lang="en-GB" b="0" dirty="0" smtClean="0"/>
              <a:t>802.1Qbz / 802.1AC </a:t>
            </a:r>
            <a:r>
              <a:rPr lang="en-GB" b="0" dirty="0" smtClean="0"/>
              <a:t>/ 802.11ak / </a:t>
            </a:r>
            <a:r>
              <a:rPr lang="en-GB" b="0" dirty="0" smtClean="0"/>
              <a:t>ARC status</a:t>
            </a:r>
          </a:p>
          <a:p>
            <a:pPr>
              <a:lnSpc>
                <a:spcPct val="80000"/>
              </a:lnSpc>
            </a:pPr>
            <a:r>
              <a:rPr lang="en-GB" b="0" dirty="0" smtClean="0"/>
              <a:t>IEEE 802.11 Liaisons to IETF ISE re IETF draft-avula-shwmp-01.txt &amp; draft-</a:t>
            </a:r>
            <a:r>
              <a:rPr lang="en-GB" b="0" dirty="0" err="1" smtClean="0"/>
              <a:t>ietf</a:t>
            </a:r>
            <a:r>
              <a:rPr lang="en-GB" b="0" dirty="0" smtClean="0"/>
              <a:t>-</a:t>
            </a:r>
            <a:r>
              <a:rPr lang="en-GB" b="0" dirty="0" err="1" smtClean="0"/>
              <a:t>opsawg-hybridmac</a:t>
            </a:r>
            <a:endParaRPr lang="en-GB" b="0" dirty="0" smtClean="0"/>
          </a:p>
          <a:p>
            <a:pPr lvl="1">
              <a:lnSpc>
                <a:spcPct val="80000"/>
              </a:lnSpc>
            </a:pPr>
            <a:r>
              <a:rPr lang="en-GB" dirty="0" smtClean="0"/>
              <a:t>14/683r0</a:t>
            </a:r>
          </a:p>
          <a:p>
            <a:pPr lvl="1">
              <a:lnSpc>
                <a:spcPct val="80000"/>
              </a:lnSpc>
            </a:pPr>
            <a:r>
              <a:rPr lang="en-GB" b="0" dirty="0" smtClean="0"/>
              <a:t>14/684r0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dirty="0" smtClean="0"/>
              <a:t>Moved, </a:t>
            </a:r>
            <a:r>
              <a:rPr lang="en-GB" b="0" dirty="0" smtClean="0"/>
              <a:t>to approve the Liaison to the IETF in 11</a:t>
            </a:r>
            <a:r>
              <a:rPr lang="en-GB" b="0" dirty="0"/>
              <a:t>-14/0683r1 </a:t>
            </a:r>
            <a:r>
              <a:rPr lang="en-GB" b="0" dirty="0" smtClean="0"/>
              <a:t>and request that it be sent by the IEEE 802.11 WG Chair.</a:t>
            </a:r>
          </a:p>
          <a:p>
            <a:pPr lvl="1">
              <a:lnSpc>
                <a:spcPct val="80000"/>
              </a:lnSpc>
            </a:pPr>
            <a:r>
              <a:rPr lang="en-GB" b="0" dirty="0" smtClean="0"/>
              <a:t>Moved: Dorothy Stanley, Seconded: Bruce Kraemer</a:t>
            </a:r>
          </a:p>
          <a:p>
            <a:pPr lvl="1">
              <a:lnSpc>
                <a:spcPct val="80000"/>
              </a:lnSpc>
            </a:pPr>
            <a:r>
              <a:rPr lang="en-GB" dirty="0" smtClean="0"/>
              <a:t>Yes: 9   No: 0   Abstain: 0</a:t>
            </a:r>
          </a:p>
          <a:p>
            <a:pPr>
              <a:lnSpc>
                <a:spcPct val="80000"/>
              </a:lnSpc>
            </a:pPr>
            <a:endParaRPr lang="en-GB" b="0" dirty="0"/>
          </a:p>
          <a:p>
            <a:pPr>
              <a:lnSpc>
                <a:spcPct val="80000"/>
              </a:lnSpc>
            </a:pPr>
            <a:r>
              <a:rPr lang="en-GB" dirty="0" smtClean="0"/>
              <a:t>Moved, </a:t>
            </a:r>
            <a:r>
              <a:rPr lang="en-GB" b="0" dirty="0" smtClean="0"/>
              <a:t>to approve the Liaison to the IETF in 11-14/0684r1 and request that it be sent by the IEEE 802.11 WG Chair.</a:t>
            </a:r>
          </a:p>
          <a:p>
            <a:pPr lvl="1">
              <a:lnSpc>
                <a:spcPct val="80000"/>
              </a:lnSpc>
            </a:pPr>
            <a:r>
              <a:rPr lang="en-GB" b="0" dirty="0" smtClean="0"/>
              <a:t>Moved: Mark Hamilton, Seconded: Bruce Kraemer</a:t>
            </a:r>
          </a:p>
          <a:p>
            <a:pPr lvl="1">
              <a:lnSpc>
                <a:spcPct val="80000"/>
              </a:lnSpc>
            </a:pPr>
            <a:r>
              <a:rPr lang="en-GB" b="0" dirty="0" smtClean="0"/>
              <a:t>Yes: 10   No: 0   Abstain: 0</a:t>
            </a:r>
            <a:endParaRPr lang="en-GB" b="0" dirty="0" smtClean="0"/>
          </a:p>
        </p:txBody>
      </p:sp>
    </p:spTree>
    <p:extLst>
      <p:ext uri="{BB962C8B-B14F-4D97-AF65-F5344CB8AC3E}">
        <p14:creationId xmlns:p14="http://schemas.microsoft.com/office/powerpoint/2010/main" val="25620245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T</a:t>
            </a:r>
            <a:r>
              <a:rPr lang="en-GB" b="0" dirty="0" smtClean="0"/>
              <a:t>he following 802.11ak/802.1AC architecture submissions were noted:</a:t>
            </a:r>
            <a:endParaRPr lang="en-GB" b="0" dirty="0"/>
          </a:p>
          <a:p>
            <a:pPr lvl="1"/>
            <a:r>
              <a:rPr lang="en-US" dirty="0"/>
              <a:t>11-14/0562r0, Mark Hamilton (</a:t>
            </a:r>
            <a:r>
              <a:rPr lang="en-US" dirty="0" err="1"/>
              <a:t>Spectralink</a:t>
            </a:r>
            <a:r>
              <a:rPr lang="en-US" dirty="0"/>
              <a:t>), “802.11ak and 802.1AC Convergence Function”</a:t>
            </a:r>
          </a:p>
          <a:p>
            <a:pPr lvl="1"/>
            <a:r>
              <a:rPr lang="en-US" dirty="0"/>
              <a:t>11-14/0497r1, Mark Hamilton, “</a:t>
            </a:r>
            <a:r>
              <a:rPr lang="en-GB" dirty="0"/>
              <a:t>802.11 Portal and 802.1AC Convergence Function”</a:t>
            </a:r>
            <a:endParaRPr lang="en-US" dirty="0"/>
          </a:p>
          <a:p>
            <a:pPr lvl="1"/>
            <a:r>
              <a:rPr lang="en-US" dirty="0"/>
              <a:t>11-14/0599r0, Mark Hamilton (</a:t>
            </a:r>
            <a:r>
              <a:rPr lang="en-US" dirty="0" err="1"/>
              <a:t>Spectralink</a:t>
            </a:r>
            <a:r>
              <a:rPr lang="en-US" dirty="0"/>
              <a:t>), “</a:t>
            </a:r>
            <a:r>
              <a:rPr lang="en-US" altLang="zh-TW" dirty="0">
                <a:ea typeface="ＭＳ Ｐゴシック" pitchFamily="34" charset="-128"/>
              </a:rPr>
              <a:t>802.11ak Figures</a:t>
            </a:r>
            <a:r>
              <a:rPr lang="en-US" altLang="zh-TW" dirty="0" smtClean="0">
                <a:ea typeface="ＭＳ Ｐゴシック" pitchFamily="34" charset="-128"/>
              </a:rPr>
              <a:t>”</a:t>
            </a:r>
            <a:endParaRPr lang="en-US" dirty="0"/>
          </a:p>
          <a:p>
            <a:pPr>
              <a:lnSpc>
                <a:spcPct val="80000"/>
              </a:lnSpc>
            </a:pPr>
            <a:r>
              <a:rPr lang="en-GB" b="0" dirty="0" smtClean="0"/>
              <a:t>Scheduling</a:t>
            </a:r>
            <a:endParaRPr lang="en-GB" b="0" dirty="0" smtClean="0"/>
          </a:p>
          <a:p>
            <a:pPr lvl="1">
              <a:lnSpc>
                <a:spcPct val="80000"/>
              </a:lnSpc>
            </a:pPr>
            <a:r>
              <a:rPr lang="en-US" dirty="0"/>
              <a:t>802.11ak Teleconferences, joint with 802.1Qbz if mutually convenient:</a:t>
            </a:r>
          </a:p>
          <a:p>
            <a:pPr lvl="1">
              <a:lnSpc>
                <a:spcPct val="80000"/>
              </a:lnSpc>
            </a:pPr>
            <a:r>
              <a:rPr lang="en-US" b="1" dirty="0" smtClean="0"/>
              <a:t>1 ½ </a:t>
            </a:r>
            <a:r>
              <a:rPr lang="en-US" dirty="0" smtClean="0"/>
              <a:t>hour </a:t>
            </a:r>
            <a:r>
              <a:rPr lang="en-US" dirty="0"/>
              <a:t>teleconferences through the </a:t>
            </a:r>
            <a:r>
              <a:rPr lang="en-US" dirty="0" smtClean="0"/>
              <a:t>July 2014 </a:t>
            </a:r>
            <a:r>
              <a:rPr lang="en-US" dirty="0"/>
              <a:t>802.11 meeting on </a:t>
            </a:r>
            <a:r>
              <a:rPr lang="en-US" dirty="0" smtClean="0"/>
              <a:t>Monday June 2</a:t>
            </a:r>
            <a:r>
              <a:rPr lang="en-US" baseline="30000" dirty="0" smtClean="0"/>
              <a:t>nd</a:t>
            </a:r>
            <a:r>
              <a:rPr lang="en-US" dirty="0" smtClean="0"/>
              <a:t>, June 16</a:t>
            </a:r>
            <a:r>
              <a:rPr lang="en-US" baseline="30000" dirty="0" smtClean="0"/>
              <a:t>th</a:t>
            </a:r>
            <a:r>
              <a:rPr lang="en-US" dirty="0" smtClean="0"/>
              <a:t>, and June 30</a:t>
            </a:r>
            <a:r>
              <a:rPr lang="en-US" baseline="30000" dirty="0" smtClean="0"/>
              <a:t>th</a:t>
            </a:r>
            <a:r>
              <a:rPr lang="en-US" dirty="0" smtClean="0"/>
              <a:t>, at 5pm </a:t>
            </a:r>
            <a:r>
              <a:rPr lang="en-US" dirty="0"/>
              <a:t>Eastern US time.</a:t>
            </a:r>
          </a:p>
          <a:p>
            <a:pPr lvl="1">
              <a:lnSpc>
                <a:spcPct val="80000"/>
              </a:lnSpc>
            </a:pPr>
            <a:r>
              <a:rPr lang="en-US" dirty="0" smtClean="0"/>
              <a:t>Approved by unanimous consent</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Review of </a:t>
            </a:r>
            <a:r>
              <a:rPr lang="en-US" b="0" dirty="0" err="1"/>
              <a:t>TGak</a:t>
            </a:r>
            <a:r>
              <a:rPr lang="en-US" b="0" dirty="0"/>
              <a:t> </a:t>
            </a:r>
            <a:r>
              <a:rPr lang="en-US" b="0" dirty="0" smtClean="0"/>
              <a:t>Timeline</a:t>
            </a:r>
          </a:p>
          <a:p>
            <a:pPr>
              <a:lnSpc>
                <a:spcPct val="80000"/>
              </a:lnSpc>
            </a:pPr>
            <a:r>
              <a:rPr lang="en-US" b="0" dirty="0" smtClean="0"/>
              <a:t>Discussion of Comment Issues</a:t>
            </a:r>
            <a:endParaRPr lang="en-US" b="0" dirty="0"/>
          </a:p>
          <a:p>
            <a:pPr>
              <a:lnSpc>
                <a:spcPct val="80000"/>
              </a:lnSpc>
            </a:pPr>
            <a:r>
              <a:rPr lang="en-US" b="0" dirty="0" smtClean="0"/>
              <a:t>Work on Comment Resolution.</a:t>
            </a:r>
            <a:endParaRPr lang="en-US" b="0" dirty="0"/>
          </a:p>
          <a:p>
            <a:pPr>
              <a:lnSpc>
                <a:spcPct val="80000"/>
              </a:lnSpc>
            </a:pPr>
            <a:r>
              <a:rPr lang="en-US" b="0" dirty="0" smtClean="0"/>
              <a:t>Recess </a:t>
            </a:r>
            <a:r>
              <a:rPr lang="en-US" b="0" dirty="0" err="1" smtClean="0"/>
              <a:t>TGak</a:t>
            </a:r>
            <a:r>
              <a:rPr lang="en-US" b="0" dirty="0" smtClean="0"/>
              <a:t> until AM2 and Adjourn ARC SC</a:t>
            </a:r>
            <a:endParaRPr lang="en-GB" b="0" dirty="0" smtClean="0"/>
          </a:p>
        </p:txBody>
      </p:sp>
    </p:spTree>
    <p:extLst>
      <p:ext uri="{BB962C8B-B14F-4D97-AF65-F5344CB8AC3E}">
        <p14:creationId xmlns:p14="http://schemas.microsoft.com/office/powerpoint/2010/main" val="4042368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a:t>
            </a:r>
            <a:r>
              <a:rPr lang="en-US" b="0" dirty="0" smtClean="0"/>
              <a:t>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a:cs typeface="ＭＳ Ｐゴシック" charset="0"/>
              </a:rPr>
              <a:t>Note: Acting Secretary was </a:t>
            </a:r>
            <a:r>
              <a:rPr lang="en-US" altLang="ja-JP" b="0" dirty="0" err="1">
                <a:cs typeface="ＭＳ Ｐゴシック" charset="0"/>
              </a:rPr>
              <a:t>Filip</a:t>
            </a:r>
            <a:r>
              <a:rPr lang="en-US" altLang="ja-JP" b="0" dirty="0">
                <a:cs typeface="ＭＳ Ｐゴシック" charset="0"/>
              </a:rPr>
              <a:t> </a:t>
            </a:r>
            <a:r>
              <a:rPr lang="en-US" altLang="ja-JP" b="0" dirty="0" err="1">
                <a:cs typeface="ＭＳ Ｐゴシック" charset="0"/>
              </a:rPr>
              <a:t>Mestanov</a:t>
            </a:r>
            <a:r>
              <a:rPr lang="en-US" altLang="ja-JP" b="0" dirty="0">
                <a:cs typeface="ＭＳ Ｐゴシック" charset="0"/>
              </a:rPr>
              <a:t> (Ericsson)</a:t>
            </a:r>
          </a:p>
          <a:p>
            <a:pPr>
              <a:lnSpc>
                <a:spcPct val="90000"/>
              </a:lnSpc>
            </a:pPr>
            <a:r>
              <a:rPr lang="en-US" altLang="ja-JP" b="0" dirty="0" smtClean="0">
                <a:cs typeface="ＭＳ Ｐゴシック" charset="0"/>
              </a:rPr>
              <a:t>Approval </a:t>
            </a:r>
            <a:r>
              <a:rPr lang="en-US" altLang="ja-JP" b="0" dirty="0" smtClean="0">
                <a:cs typeface="ＭＳ Ｐゴシック" charset="0"/>
              </a:rPr>
              <a:t>of </a:t>
            </a:r>
            <a:r>
              <a:rPr lang="en-US" altLang="ja-JP" b="0" dirty="0" smtClean="0">
                <a:cs typeface="ＭＳ Ｐゴシック" charset="0"/>
              </a:rPr>
              <a:t>agenda</a:t>
            </a:r>
          </a:p>
          <a:p>
            <a:pPr>
              <a:lnSpc>
                <a:spcPct val="90000"/>
              </a:lnSpc>
            </a:pPr>
            <a:r>
              <a:rPr lang="en-US" b="0" dirty="0" smtClean="0">
                <a:cs typeface="ＭＳ Ｐゴシック" charset="0"/>
              </a:rPr>
              <a:t>Comment resolution</a:t>
            </a:r>
            <a:endParaRPr lang="en-GB" b="0" dirty="0" smtClean="0"/>
          </a:p>
          <a:p>
            <a:pPr>
              <a:lnSpc>
                <a:spcPct val="80000"/>
              </a:lnSpc>
            </a:pPr>
            <a:r>
              <a:rPr lang="en-US" dirty="0"/>
              <a:t>Moved, </a:t>
            </a:r>
            <a:r>
              <a:rPr lang="en-US" b="0" dirty="0"/>
              <a:t>to approve the comment resolutions in 11-14/</a:t>
            </a:r>
            <a:r>
              <a:rPr lang="en-US" b="0" dirty="0" smtClean="0"/>
              <a:t>559r6.</a:t>
            </a:r>
          </a:p>
          <a:p>
            <a:pPr lvl="1">
              <a:lnSpc>
                <a:spcPct val="80000"/>
              </a:lnSpc>
            </a:pPr>
            <a:r>
              <a:rPr lang="en-US" dirty="0" smtClean="0"/>
              <a:t>Moved: Peter </a:t>
            </a:r>
            <a:r>
              <a:rPr lang="en-US" dirty="0" err="1" smtClean="0"/>
              <a:t>Ecclesine</a:t>
            </a:r>
            <a:r>
              <a:rPr lang="en-US" dirty="0" smtClean="0"/>
              <a:t>, Seconded: </a:t>
            </a:r>
            <a:r>
              <a:rPr lang="en-US" dirty="0" err="1" smtClean="0"/>
              <a:t>Filip</a:t>
            </a:r>
            <a:r>
              <a:rPr lang="en-US" dirty="0" smtClean="0"/>
              <a:t> </a:t>
            </a:r>
            <a:r>
              <a:rPr lang="en-US" dirty="0" err="1" smtClean="0"/>
              <a:t>Mestanov</a:t>
            </a:r>
            <a:endParaRPr lang="en-US" dirty="0" smtClean="0"/>
          </a:p>
          <a:p>
            <a:pPr lvl="1">
              <a:lnSpc>
                <a:spcPct val="80000"/>
              </a:lnSpc>
            </a:pPr>
            <a:r>
              <a:rPr lang="en-US" dirty="0" smtClean="0"/>
              <a:t>Yes: 5   No: 0   Abstain: 0</a:t>
            </a:r>
            <a:endParaRPr lang="en-US" b="0" dirty="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a:t>
            </a:r>
            <a:r>
              <a:rPr lang="en-US" dirty="0" smtClean="0"/>
              <a:t>, </a:t>
            </a:r>
            <a:r>
              <a:rPr lang="en-US" b="0" dirty="0" smtClean="0"/>
              <a:t>to direct the Editor to produce and post a </a:t>
            </a:r>
            <a:r>
              <a:rPr lang="en-US" b="0" dirty="0" smtClean="0"/>
              <a:t>D0.02 </a:t>
            </a:r>
            <a:r>
              <a:rPr lang="en-US" b="0" dirty="0" smtClean="0"/>
              <a:t>incorporating CC17 </a:t>
            </a:r>
            <a:r>
              <a:rPr lang="en-US" b="0" dirty="0" smtClean="0"/>
              <a:t>approved comment </a:t>
            </a:r>
            <a:r>
              <a:rPr lang="en-US" b="0" dirty="0" smtClean="0"/>
              <a:t>resolutions </a:t>
            </a:r>
            <a:r>
              <a:rPr lang="en-US" b="0" dirty="0" smtClean="0"/>
              <a:t>in 11-14/559r6.</a:t>
            </a:r>
            <a:endParaRPr lang="en-US" b="0" dirty="0" smtClean="0"/>
          </a:p>
          <a:p>
            <a:pPr marL="685800" lvl="2" indent="-342900">
              <a:lnSpc>
                <a:spcPct val="80000"/>
              </a:lnSpc>
            </a:pPr>
            <a:r>
              <a:rPr lang="en-US" sz="2200" dirty="0" smtClean="0"/>
              <a:t>Moved: </a:t>
            </a:r>
            <a:r>
              <a:rPr lang="en-US" sz="2200" dirty="0" err="1" smtClean="0"/>
              <a:t>Filip</a:t>
            </a:r>
            <a:r>
              <a:rPr lang="en-US" sz="2200" dirty="0" smtClean="0"/>
              <a:t> </a:t>
            </a:r>
            <a:r>
              <a:rPr lang="en-US" sz="2200" dirty="0" err="1" smtClean="0"/>
              <a:t>Mestanov</a:t>
            </a:r>
            <a:r>
              <a:rPr lang="en-US" sz="2200" dirty="0" smtClean="0"/>
              <a:t>, Seconded: Peter </a:t>
            </a:r>
            <a:r>
              <a:rPr lang="en-US" sz="2200" dirty="0" err="1" smtClean="0"/>
              <a:t>Ecclesine</a:t>
            </a:r>
            <a:endParaRPr lang="en-US" sz="2200" dirty="0" smtClean="0"/>
          </a:p>
          <a:p>
            <a:pPr marL="685800" lvl="2" indent="-342900">
              <a:lnSpc>
                <a:spcPct val="80000"/>
              </a:lnSpc>
            </a:pPr>
            <a:r>
              <a:rPr lang="en-US" sz="2200" dirty="0" smtClean="0"/>
              <a:t>Yes</a:t>
            </a:r>
            <a:r>
              <a:rPr lang="en-US" sz="2200"/>
              <a:t>: </a:t>
            </a:r>
            <a:r>
              <a:rPr lang="en-US" sz="2200" smtClean="0"/>
              <a:t>4   </a:t>
            </a:r>
            <a:r>
              <a:rPr lang="en-US" sz="2200" dirty="0"/>
              <a:t>No</a:t>
            </a:r>
            <a:r>
              <a:rPr lang="en-US" sz="2200"/>
              <a:t>: </a:t>
            </a:r>
            <a:r>
              <a:rPr lang="en-US" sz="2200" smtClean="0"/>
              <a:t>0  </a:t>
            </a:r>
            <a:r>
              <a:rPr lang="en-US" sz="2200" dirty="0"/>
              <a:t>Abstain</a:t>
            </a:r>
            <a:r>
              <a:rPr lang="en-US" sz="2200"/>
              <a:t>: </a:t>
            </a:r>
            <a:r>
              <a:rPr lang="en-US" sz="2200" smtClean="0"/>
              <a:t>0</a:t>
            </a:r>
            <a:endParaRPr lang="en-US" sz="2200" b="0" dirty="0"/>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31005073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a:t>
            </a:r>
            <a:r>
              <a:rPr lang="en-GB" dirty="0" smtClean="0"/>
              <a:t>559r4,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p>
          <a:p>
            <a:pPr lvl="1">
              <a:lnSpc>
                <a:spcPct val="80000"/>
              </a:lnSpc>
            </a:pP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smtClean="0"/>
              <a:t>Approved by unanimous consent.</a:t>
            </a:r>
          </a:p>
          <a:p>
            <a:pPr lvl="1">
              <a:lnSpc>
                <a:spcPct val="80000"/>
              </a:lnSpc>
            </a:pPr>
            <a:endParaRPr lang="en-US" dirty="0"/>
          </a:p>
          <a:p>
            <a:pPr>
              <a:lnSpc>
                <a:spcPct val="80000"/>
              </a:lnSpc>
            </a:pPr>
            <a:r>
              <a:rPr lang="en-US" b="0" dirty="0" smtClean="0"/>
              <a:t>Officer Elections</a:t>
            </a:r>
          </a:p>
          <a:p>
            <a:pPr lvl="1">
              <a:lnSpc>
                <a:spcPct val="80000"/>
              </a:lnSpc>
            </a:pPr>
            <a:r>
              <a:rPr lang="en-US" dirty="0" smtClean="0"/>
              <a:t>Donald Eastlake</a:t>
            </a:r>
            <a:endParaRPr lang="en-US" dirty="0"/>
          </a:p>
          <a:p>
            <a:pPr lvl="2">
              <a:lnSpc>
                <a:spcPct val="80000"/>
              </a:lnSpc>
            </a:pPr>
            <a:r>
              <a:rPr lang="en-US" dirty="0" smtClean="0"/>
              <a:t>Approved by unanimous consent as Chair and Editor</a:t>
            </a:r>
            <a:endParaRPr lang="en-US" dirty="0"/>
          </a:p>
          <a:p>
            <a:pPr lvl="1">
              <a:lnSpc>
                <a:spcPct val="80000"/>
              </a:lnSpc>
            </a:pPr>
            <a:r>
              <a:rPr lang="en-US" dirty="0" smtClean="0"/>
              <a:t>Mark Hamilton, Vice Chair</a:t>
            </a:r>
            <a:endParaRPr lang="en-US" dirty="0"/>
          </a:p>
          <a:p>
            <a:pPr lvl="1">
              <a:lnSpc>
                <a:spcPct val="80000"/>
              </a:lnSpc>
            </a:pPr>
            <a:r>
              <a:rPr lang="en-US" dirty="0" smtClean="0"/>
              <a:t>Norm Finn, Vice Editor</a:t>
            </a:r>
          </a:p>
          <a:p>
            <a:pPr lvl="2">
              <a:lnSpc>
                <a:spcPct val="80000"/>
              </a:lnSpc>
            </a:pPr>
            <a:r>
              <a:rPr lang="en-US" dirty="0" smtClean="0"/>
              <a:t>Above approved by unanimous consent.</a:t>
            </a:r>
            <a:endParaRPr lang="en-US" dirty="0"/>
          </a:p>
          <a:p>
            <a:pPr lvl="1">
              <a:lnSpc>
                <a:spcPct val="80000"/>
              </a:lnSpc>
            </a:pPr>
            <a:r>
              <a:rPr lang="en-US" dirty="0" smtClean="0"/>
              <a:t>No nominations for Secretary</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Presentation/Liaison to Wi-Fi Alliance?</a:t>
            </a:r>
          </a:p>
          <a:p>
            <a:pPr lvl="1">
              <a:lnSpc>
                <a:spcPct val="80000"/>
              </a:lnSpc>
            </a:pPr>
            <a:r>
              <a:rPr lang="en-US" dirty="0" smtClean="0"/>
              <a:t>Donald plans to personally present on 11ak in June to Wi-Fi Alliance…</a:t>
            </a:r>
          </a:p>
          <a:p>
            <a:pPr lvl="1">
              <a:lnSpc>
                <a:spcPct val="80000"/>
              </a:lnSpc>
            </a:pPr>
            <a:endParaRPr lang="en-US" b="0" dirty="0" smtClean="0"/>
          </a:p>
          <a:p>
            <a:pPr>
              <a:lnSpc>
                <a:spcPct val="80000"/>
              </a:lnSpc>
            </a:pPr>
            <a:r>
              <a:rPr lang="en-US" b="0" dirty="0" smtClean="0"/>
              <a:t>What will it take to meet our schedule to go to WG Ballot from the July 2014 meeting?</a:t>
            </a:r>
          </a:p>
          <a:p>
            <a:pPr>
              <a:lnSpc>
                <a:spcPct val="80000"/>
              </a:lnSpc>
            </a:pPr>
            <a:r>
              <a:rPr lang="en-US" b="0" dirty="0"/>
              <a:t>Suggested schedule:</a:t>
            </a:r>
          </a:p>
          <a:p>
            <a:pPr lvl="1">
              <a:lnSpc>
                <a:spcPct val="80000"/>
              </a:lnSpc>
            </a:pPr>
            <a:r>
              <a:rPr lang="en-US" dirty="0"/>
              <a:t>D0.01 was approved in March and a Call for Comments (CC17) was issued</a:t>
            </a:r>
          </a:p>
          <a:p>
            <a:pPr lvl="2">
              <a:lnSpc>
                <a:spcPct val="80000"/>
              </a:lnSpc>
            </a:pPr>
            <a:r>
              <a:rPr lang="en-US" dirty="0"/>
              <a:t>100 comments were received and have been uploaded as 11-14/559r0 and some further work done in 14/559r1</a:t>
            </a:r>
          </a:p>
          <a:p>
            <a:pPr lvl="1">
              <a:lnSpc>
                <a:spcPct val="80000"/>
              </a:lnSpc>
            </a:pPr>
            <a:r>
              <a:rPr lang="en-US" dirty="0"/>
              <a:t>May – resolve comments and produce </a:t>
            </a:r>
            <a:r>
              <a:rPr lang="en-US" dirty="0" smtClean="0"/>
              <a:t>D0.02, </a:t>
            </a:r>
            <a:r>
              <a:rPr lang="en-US" dirty="0"/>
              <a:t>…</a:t>
            </a:r>
          </a:p>
          <a:p>
            <a:pPr lvl="1">
              <a:lnSpc>
                <a:spcPct val="80000"/>
              </a:lnSpc>
            </a:pPr>
            <a:r>
              <a:rPr lang="en-US" dirty="0"/>
              <a:t>July – produce a D1.0 and go to WG Ballot</a:t>
            </a:r>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r>
              <a:rPr lang="en-US" dirty="0"/>
              <a:t>11-14/0562r0, </a:t>
            </a:r>
            <a:r>
              <a:rPr lang="en-US" dirty="0" smtClean="0"/>
              <a:t>Mark Hamilton (</a:t>
            </a:r>
            <a:r>
              <a:rPr lang="en-US" dirty="0" err="1" smtClean="0"/>
              <a:t>Spectralink</a:t>
            </a:r>
            <a:r>
              <a:rPr lang="en-US" dirty="0" smtClean="0"/>
              <a:t>), “</a:t>
            </a:r>
            <a:r>
              <a:rPr lang="en-US" dirty="0"/>
              <a:t>802.11ak and 802.1AC Convergence Function</a:t>
            </a:r>
            <a:r>
              <a:rPr lang="en-US" dirty="0" smtClean="0"/>
              <a:t>”</a:t>
            </a:r>
          </a:p>
          <a:p>
            <a:pPr lvl="1"/>
            <a:r>
              <a:rPr lang="en-US" dirty="0" smtClean="0"/>
              <a:t>11-14/0599r0, Mark Hamilton (</a:t>
            </a:r>
            <a:r>
              <a:rPr lang="en-US" dirty="0" err="1" smtClean="0"/>
              <a:t>Spectralink</a:t>
            </a:r>
            <a:r>
              <a:rPr lang="en-US" dirty="0" smtClean="0"/>
              <a:t>), “</a:t>
            </a:r>
            <a:r>
              <a:rPr lang="en-US" altLang="zh-TW" dirty="0">
                <a:ea typeface="ＭＳ Ｐゴシック" pitchFamily="34" charset="-128"/>
              </a:rPr>
              <a:t>802.11ak </a:t>
            </a:r>
            <a:r>
              <a:rPr lang="en-US" altLang="zh-TW" dirty="0" smtClean="0">
                <a:ea typeface="ＭＳ Ｐゴシック" pitchFamily="34" charset="-128"/>
              </a:rPr>
              <a:t>Figures”</a:t>
            </a:r>
            <a:endParaRPr lang="en-US" dirty="0"/>
          </a:p>
          <a:p>
            <a:pPr lvl="1">
              <a:lnSpc>
                <a:spcPct val="80000"/>
              </a:lnSpc>
            </a:pPr>
            <a:endParaRPr lang="en-US" b="0" dirty="0"/>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38141</TotalTime>
  <Words>2216</Words>
  <Application>Microsoft Macintosh PowerPoint</Application>
  <PresentationFormat>On-screen Show (4:3)</PresentationFormat>
  <Paragraphs>366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Tuesday, 13 May, 2014 10:30-12:30, Queens 6</vt:lpstr>
      <vt:lpstr>Thursday, 15 May, 2014 08:00 – 10:00, Queens 6</vt:lpstr>
      <vt:lpstr>Thursday, 15 May, 2014 08:00 – 10:00, Queens 6</vt:lpstr>
      <vt:lpstr>Thursday, 15 May, 2014 08:00 – 10:00, Queens 6</vt:lpstr>
      <vt:lpstr>Thursday, 15 May, 2014 08:00 – 10:00, Queens 6</vt:lpstr>
      <vt:lpstr>Thursday, 15 May, 2014 10:30 – 12:30, Queens 4</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542</cp:revision>
  <cp:lastPrinted>1998-02-10T13:28:06Z</cp:lastPrinted>
  <dcterms:created xsi:type="dcterms:W3CDTF">2006-12-04T03:46:13Z</dcterms:created>
  <dcterms:modified xsi:type="dcterms:W3CDTF">2014-05-15T22:11:29Z</dcterms:modified>
  <cp:category/>
</cp:coreProperties>
</file>