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8" r:id="rId4"/>
    <p:sldId id="267" r:id="rId5"/>
    <p:sldId id="262" r:id="rId6"/>
    <p:sldId id="270" r:id="rId7"/>
    <p:sldId id="265" r:id="rId8"/>
    <p:sldId id="266" r:id="rId9"/>
    <p:sldId id="269" r:id="rId10"/>
    <p:sldId id="264" r:id="rId11"/>
    <p:sldId id="271" r:id="rId12"/>
    <p:sldId id="272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0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187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028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18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0430r2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ternetevolution.com/author.asp?section_id=466&amp;doc_id=260514&amp;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Randomized MAC Addresses for Privacy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5153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11-13/</a:t>
            </a:r>
            <a:r>
              <a:rPr lang="en-US" dirty="0" smtClean="0"/>
              <a:t>1448r1 – 802.11 privacy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support the idea of adding a description of doing randomized MAC addresses in the 802.11 standard?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Yes: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Don’t care:</a:t>
            </a:r>
          </a:p>
          <a:p>
            <a:pPr marL="457200" lvl="1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335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editor to incorporate the changes specified in 11-14/0367r2 into the </a:t>
            </a:r>
            <a:r>
              <a:rPr lang="en-US" dirty="0" err="1" smtClean="0"/>
              <a:t>TGm</a:t>
            </a:r>
            <a:r>
              <a:rPr lang="en-US" dirty="0" smtClean="0"/>
              <a:t> draft</a:t>
            </a:r>
          </a:p>
          <a:p>
            <a:endParaRPr lang="en-US" dirty="0"/>
          </a:p>
          <a:p>
            <a:pPr lvl="1"/>
            <a:r>
              <a:rPr lang="en-US" dirty="0" smtClean="0"/>
              <a:t>Moved by:</a:t>
            </a:r>
          </a:p>
          <a:p>
            <a:pPr lvl="1"/>
            <a:r>
              <a:rPr lang="en-US" dirty="0" smtClean="0"/>
              <a:t>Seconded by: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Yes votes:</a:t>
            </a:r>
          </a:p>
          <a:p>
            <a:pPr lvl="1"/>
            <a:r>
              <a:rPr lang="en-US" dirty="0" smtClean="0"/>
              <a:t>No votes:</a:t>
            </a:r>
          </a:p>
          <a:p>
            <a:pPr lvl="1"/>
            <a:r>
              <a:rPr lang="en-US" dirty="0" smtClean="0"/>
              <a:t>Abstain votes: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75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slide deck presents the idea of using randomized MAC addresses as a tool to enhance privacy in 802.11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Privacy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Passive observation of 802.11 bands reveals MAC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STAs active probing when not connected to a network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Communication to connected network</a:t>
            </a:r>
          </a:p>
          <a:p>
            <a:pPr>
              <a:buFont typeface="Arial"/>
              <a:buChar char="•"/>
            </a:pPr>
            <a:r>
              <a:rPr lang="en-US" dirty="0" smtClean="0"/>
              <a:t>Location plus time plus frequency plus MAC address allows sensitive information to be gleaned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pops up around the AIDs clinic twice a week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is near the liquor store at 8am every day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leaves a certain apartment building in the early morning almost every weekend</a:t>
            </a:r>
          </a:p>
          <a:p>
            <a:pPr>
              <a:buFont typeface="Arial"/>
              <a:buChar char="•"/>
            </a:pPr>
            <a:r>
              <a:rPr lang="en-US" dirty="0" smtClean="0"/>
              <a:t>Social networks of such meta data can be built with good accuracy in positive identification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15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Privacy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64059"/>
            <a:ext cx="8280920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Sample headlines from 11-13/1448r1:</a:t>
            </a:r>
          </a:p>
          <a:p>
            <a:pPr marL="0" indent="0"/>
            <a:r>
              <a:rPr lang="en-US" sz="1800" dirty="0" smtClean="0">
                <a:solidFill>
                  <a:srgbClr val="FF6600"/>
                </a:solidFill>
              </a:rPr>
              <a:t>Seattle Police Deactivate Wi-Fi Spy Grid After Privacy Outcry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Nov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A DHS and Seattle police network collecting location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information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0" lvl="0" indent="0" defTabSz="914400">
              <a:spcBef>
                <a:spcPct val="20000"/>
              </a:spcBef>
              <a:buClrTx/>
              <a:buSzTx/>
            </a:pPr>
            <a:r>
              <a:rPr lang="en-US" sz="1800" dirty="0" err="1" smtClean="0">
                <a:solidFill>
                  <a:srgbClr val="FF6600"/>
                </a:solidFill>
              </a:rPr>
              <a:t>CreepyDOL</a:t>
            </a:r>
            <a:r>
              <a:rPr lang="en-US" sz="1800" dirty="0" smtClean="0">
                <a:solidFill>
                  <a:srgbClr val="FF6600"/>
                </a:solidFill>
              </a:rPr>
              <a:t> Wi-Fi Surveillance project debuts at </a:t>
            </a:r>
            <a:r>
              <a:rPr lang="en-US" sz="1800" dirty="0" err="1" smtClean="0">
                <a:solidFill>
                  <a:srgbClr val="FF6600"/>
                </a:solidFill>
              </a:rPr>
              <a:t>BlackHat</a:t>
            </a:r>
            <a:r>
              <a:rPr lang="en-US" sz="1800" dirty="0" smtClean="0">
                <a:solidFill>
                  <a:srgbClr val="FF6600"/>
                </a:solidFill>
              </a:rPr>
              <a:t>/DEFCON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Aug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DIY surveillance with low-cost Wi-Fi based sensors that capture MAC addresses</a:t>
            </a:r>
            <a:endParaRPr lang="en-US" dirty="0">
              <a:latin typeface="Calibri" pitchFamily="34" charset="0"/>
              <a:cs typeface="Calibri" pitchFamily="34" charset="0"/>
              <a:hlinkClick r:id="rId2"/>
            </a:endParaRPr>
          </a:p>
          <a:p>
            <a:pPr marL="0" lvl="0" indent="0" defTabSz="914400">
              <a:spcBef>
                <a:spcPct val="20000"/>
              </a:spcBef>
              <a:buClrTx/>
              <a:buSzTx/>
            </a:pPr>
            <a:r>
              <a:rPr lang="en-US" sz="1800" dirty="0" smtClean="0">
                <a:solidFill>
                  <a:srgbClr val="FF6600"/>
                </a:solidFill>
              </a:rPr>
              <a:t>Wi-Fi Trashcans Now Silently Tracking Your Smartphone Data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Aug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i="1" dirty="0">
                <a:latin typeface="Calibri" pitchFamily="34" charset="0"/>
                <a:cs typeface="Calibri" pitchFamily="34" charset="0"/>
              </a:rPr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>
              <a:buFont typeface="Arial"/>
              <a:buChar char="•"/>
            </a:pPr>
            <a:r>
              <a:rPr lang="en-US" dirty="0" smtClean="0"/>
              <a:t>Guardian article last week:</a:t>
            </a:r>
          </a:p>
          <a:p>
            <a:pPr marL="0" lvl="0" indent="0"/>
            <a:r>
              <a:rPr lang="en-US" sz="1800" dirty="0" smtClean="0">
                <a:solidFill>
                  <a:srgbClr val="FF6600"/>
                </a:solidFill>
              </a:rPr>
              <a:t>  Phone call metadata does betray sensitive details about your life </a:t>
            </a:r>
            <a:r>
              <a:rPr lang="en-US" sz="1800" b="0" dirty="0" smtClean="0">
                <a:latin typeface="Calibri" pitchFamily="34" charset="0"/>
                <a:cs typeface="Calibri" pitchFamily="34" charset="0"/>
              </a:rPr>
              <a:t>(Mar 2014)</a:t>
            </a:r>
            <a:endParaRPr lang="en-US" sz="1800" dirty="0" smtClean="0">
              <a:solidFill>
                <a:srgbClr val="FF6600"/>
              </a:solidFill>
            </a:endParaRPr>
          </a:p>
          <a:p>
            <a:pPr marL="0" indent="0"/>
            <a:r>
              <a:rPr lang="en-US" sz="1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1600" b="0" dirty="0" smtClean="0">
                <a:latin typeface="Calibri" pitchFamily="34" charset="0"/>
                <a:cs typeface="Calibri" pitchFamily="34" charset="0"/>
              </a:rPr>
              <a:t>Stanford researchers were able accurately identify volunteers in a study that gave up their    	meta data, determining that one person probably had MS, another probably had an 	abortion, and another probably grew marijuana</a:t>
            </a: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575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When not attached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Assign a random MAC address to the wireless interface of portable and mobile STAs (not fixed STAs and APs)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Periodically change to a new random MAC address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Don’t actively probe for known networks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When attaching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hoose a new random MAC address and connect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While attached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Keep the same MAC address for the life of the connection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Cache PMKSAs (and the MAC address therein) in an RSN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When reattaching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Assign the MAC address from the cached PMKSA, then connect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 </a:t>
            </a:r>
            <a:r>
              <a:rPr lang="en-US" i="1" dirty="0" smtClean="0"/>
              <a:t>Random MAC address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Take a 48-bit datum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Assign the datum a random 48-bit string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Set the bit indicating “locally administered MAC”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Clear the “unicast/multicast” bit indicating unicast</a:t>
            </a:r>
          </a:p>
          <a:p>
            <a:pPr>
              <a:buFont typeface="Arial"/>
              <a:buChar char="•"/>
            </a:pPr>
            <a:r>
              <a:rPr lang="en-US" dirty="0" smtClean="0"/>
              <a:t>Assign that 48-bit datum to the MAC address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798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Whaddya</a:t>
            </a:r>
            <a:r>
              <a:rPr lang="en-US" dirty="0" smtClean="0"/>
              <a:t> mean </a:t>
            </a:r>
            <a:r>
              <a:rPr lang="en-US" i="1" dirty="0" smtClean="0"/>
              <a:t>random</a:t>
            </a:r>
            <a:r>
              <a:rPr lang="en-US" dirty="0" smtClean="0"/>
              <a:t>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Make a </a:t>
            </a:r>
            <a:r>
              <a:rPr lang="en-US" i="1" dirty="0" smtClean="0"/>
              <a:t>random selection </a:t>
            </a:r>
            <a:r>
              <a:rPr lang="en-US" dirty="0" smtClean="0"/>
              <a:t>from the pool of available MAC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Each possible MAC address from the pool of available MAC addresses has equal probability of being chosen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 mean the same thing as is meant by the use of the word in section 8.2.4.3.4 in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But where does it say how to do that?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Well, appendix M.5 of IEEE </a:t>
            </a:r>
            <a:r>
              <a:rPr lang="en-US" dirty="0" err="1" smtClean="0"/>
              <a:t>Std</a:t>
            </a:r>
            <a:r>
              <a:rPr lang="en-US" dirty="0" smtClean="0"/>
              <a:t> 802.11-2012 has some fine recommendations for implementers to follow</a:t>
            </a:r>
          </a:p>
          <a:p>
            <a:pPr>
              <a:buFont typeface="Arial"/>
              <a:buChar char="•"/>
            </a:pPr>
            <a:r>
              <a:rPr lang="en-US" dirty="0" smtClean="0"/>
              <a:t>Note: I’m not blazing a new trail by using the word </a:t>
            </a:r>
            <a:r>
              <a:rPr lang="en-US" i="1" dirty="0" smtClean="0"/>
              <a:t>random</a:t>
            </a:r>
            <a:r>
              <a:rPr lang="en-US" dirty="0" smtClean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385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What are you </a:t>
            </a:r>
            <a:r>
              <a:rPr lang="en-US" dirty="0" err="1" smtClean="0"/>
              <a:t>gonna</a:t>
            </a:r>
            <a:r>
              <a:rPr lang="en-US" dirty="0" smtClean="0"/>
              <a:t> do about collisions? Nothing!</a:t>
            </a:r>
          </a:p>
          <a:p>
            <a:pPr>
              <a:buFont typeface="Arial"/>
              <a:buChar char="•"/>
            </a:pPr>
            <a:r>
              <a:rPr lang="en-US" dirty="0" smtClean="0"/>
              <a:t>There are 2</a:t>
            </a:r>
            <a:r>
              <a:rPr lang="en-US" baseline="30000" dirty="0" smtClean="0"/>
              <a:t>46</a:t>
            </a:r>
            <a:r>
              <a:rPr lang="en-US" dirty="0" smtClean="0"/>
              <a:t> possible </a:t>
            </a:r>
            <a:r>
              <a:rPr lang="en-US" i="1" dirty="0" smtClean="0"/>
              <a:t>random</a:t>
            </a:r>
            <a:r>
              <a:rPr lang="en-US" dirty="0" smtClean="0"/>
              <a:t> MAC addresses</a:t>
            </a:r>
          </a:p>
          <a:p>
            <a:pPr>
              <a:buFont typeface="Arial"/>
              <a:buChar char="•"/>
            </a:pPr>
            <a:r>
              <a:rPr lang="en-US" dirty="0" smtClean="0"/>
              <a:t>The chosen MAC addresses have to be unique </a:t>
            </a:r>
            <a:r>
              <a:rPr lang="en-US" dirty="0" smtClean="0"/>
              <a:t>in bridged network, </a:t>
            </a:r>
            <a:r>
              <a:rPr lang="en-US" dirty="0" smtClean="0"/>
              <a:t>they don’t have to be globally </a:t>
            </a:r>
            <a:r>
              <a:rPr lang="en-US" dirty="0" smtClean="0"/>
              <a:t>unique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So probability of n people choosing the same MAC address from a pool </a:t>
            </a:r>
            <a:r>
              <a:rPr lang="en-US" dirty="0" smtClean="0"/>
              <a:t>of size </a:t>
            </a:r>
            <a:r>
              <a:rPr lang="en-US" dirty="0"/>
              <a:t>2</a:t>
            </a:r>
            <a:r>
              <a:rPr lang="en-US" baseline="30000" dirty="0"/>
              <a:t>46</a:t>
            </a:r>
            <a:r>
              <a:rPr lang="en-US" dirty="0"/>
              <a:t> is</a:t>
            </a:r>
            <a:r>
              <a:rPr lang="en-US" dirty="0" smtClean="0"/>
              <a:t>: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1800" b="0" dirty="0" smtClean="0"/>
              <a:t>1 </a:t>
            </a:r>
            <a:r>
              <a:rPr lang="en-US" sz="1800" b="0" dirty="0"/>
              <a:t>– ((2</a:t>
            </a:r>
            <a:r>
              <a:rPr lang="en-US" sz="1800" b="0" baseline="30000" dirty="0"/>
              <a:t>46</a:t>
            </a:r>
            <a:r>
              <a:rPr lang="en-US" sz="1800" b="0" dirty="0"/>
              <a:t> – 1)/2</a:t>
            </a:r>
            <a:r>
              <a:rPr lang="en-US" sz="1800" b="0" baseline="30000" dirty="0"/>
              <a:t>46</a:t>
            </a:r>
            <a:r>
              <a:rPr lang="en-US" sz="1800" b="0" dirty="0" smtClean="0"/>
              <a:t>)</a:t>
            </a:r>
            <a:r>
              <a:rPr lang="en-US" sz="1800" b="0" baseline="30000" dirty="0" smtClean="0"/>
              <a:t>(n*(n-1))/2 </a:t>
            </a:r>
            <a:endParaRPr lang="en-US" b="0" dirty="0"/>
          </a:p>
          <a:p>
            <a:pPr>
              <a:buFont typeface="Arial"/>
              <a:buChar char="•"/>
            </a:pPr>
            <a:r>
              <a:rPr lang="en-US" dirty="0"/>
              <a:t>Let’s say </a:t>
            </a:r>
            <a:r>
              <a:rPr lang="en-US" dirty="0" smtClean="0"/>
              <a:t>roughly 1000 STAs in the wireless network </a:t>
            </a:r>
            <a:r>
              <a:rPr lang="en-US" dirty="0"/>
              <a:t>that means </a:t>
            </a:r>
            <a:r>
              <a:rPr lang="en-US" dirty="0" smtClean="0"/>
              <a:t>499500 different pairings, probability becomes: </a:t>
            </a:r>
            <a:endParaRPr lang="en-US" dirty="0"/>
          </a:p>
          <a:p>
            <a:pPr marL="0" indent="0"/>
            <a:r>
              <a:rPr lang="en-US" dirty="0"/>
              <a:t>			</a:t>
            </a:r>
            <a:r>
              <a:rPr lang="en-US" sz="1800" b="0" dirty="0" smtClean="0"/>
              <a:t>1 </a:t>
            </a:r>
            <a:r>
              <a:rPr lang="en-US" sz="1800" b="0" dirty="0"/>
              <a:t>– ((2</a:t>
            </a:r>
            <a:r>
              <a:rPr lang="en-US" sz="1800" b="0" baseline="30000" dirty="0"/>
              <a:t>46</a:t>
            </a:r>
            <a:r>
              <a:rPr lang="en-US" sz="1800" b="0" dirty="0"/>
              <a:t> – 1)/2</a:t>
            </a:r>
            <a:r>
              <a:rPr lang="en-US" sz="1800" b="0" baseline="30000" dirty="0"/>
              <a:t>46</a:t>
            </a:r>
            <a:r>
              <a:rPr lang="en-US" sz="1800" b="0" dirty="0" smtClean="0"/>
              <a:t>)</a:t>
            </a:r>
            <a:r>
              <a:rPr lang="en-US" sz="1800" b="0" baseline="30000" dirty="0" smtClean="0"/>
              <a:t>499500</a:t>
            </a:r>
            <a:endParaRPr lang="en-US" sz="1800" b="0" dirty="0"/>
          </a:p>
          <a:p>
            <a:pPr>
              <a:buFont typeface="Arial"/>
              <a:buChar char="•"/>
            </a:pPr>
            <a:r>
              <a:rPr lang="en-US" dirty="0" smtClean="0"/>
              <a:t>It’s </a:t>
            </a:r>
            <a:r>
              <a:rPr lang="en-US" dirty="0" smtClean="0"/>
              <a:t>too small to worry about!</a:t>
            </a:r>
            <a:endParaRPr lang="en-US" dirty="0" smtClean="0"/>
          </a:p>
          <a:p>
            <a:pPr marL="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13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Won’t this screw up a whole bunch of 802.11?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Don’t think so, unless pervasive monitoring is viewed as a positive</a:t>
            </a:r>
          </a:p>
          <a:p>
            <a:pPr>
              <a:buFont typeface="Arial"/>
              <a:buChar char="•"/>
            </a:pPr>
            <a:r>
              <a:rPr lang="en-US" dirty="0" smtClean="0"/>
              <a:t>Won’t this screw up services provided to users of 802.11?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Depends on the service, but probably there are some.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It’s optional; UIs (not done here) can make this an opt-in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If you want to take advantage of a service that requires you to be tracked then don’t use this optional feature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Patient: “Doctor it hurts when I do this”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Doctor: “Don’t do that”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496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andom-macs-for-privacy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random-macs-for-privacy.potx</Template>
  <TotalTime>559</TotalTime>
  <Words>957</Words>
  <Application>Microsoft Macintosh PowerPoint</Application>
  <PresentationFormat>On-screen Show (4:3)</PresentationFormat>
  <Paragraphs>141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random-macs-for-privacy</vt:lpstr>
      <vt:lpstr>Document</vt:lpstr>
      <vt:lpstr>Randomized MAC Addresses for Privacy Enhancement</vt:lpstr>
      <vt:lpstr>Abstract</vt:lpstr>
      <vt:lpstr>What’s the Privacy Issue?</vt:lpstr>
      <vt:lpstr>What’s the Privacy Issue?</vt:lpstr>
      <vt:lpstr>Proposal</vt:lpstr>
      <vt:lpstr>What’s a Random MAC address?</vt:lpstr>
      <vt:lpstr>Obvious Question #1</vt:lpstr>
      <vt:lpstr>Obvious Question #2</vt:lpstr>
      <vt:lpstr>Obvious Question #3</vt:lpstr>
      <vt:lpstr>References</vt:lpstr>
      <vt:lpstr>Straw Poll</vt:lpstr>
      <vt:lpstr>Motion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MACs for Privacy</dc:title>
  <dc:subject/>
  <dc:creator>Dan Harkins</dc:creator>
  <cp:keywords/>
  <dc:description/>
  <cp:lastModifiedBy>IEEE 802 Working Group</cp:lastModifiedBy>
  <cp:revision>45</cp:revision>
  <cp:lastPrinted>1601-01-01T00:00:00Z</cp:lastPrinted>
  <dcterms:created xsi:type="dcterms:W3CDTF">2010-02-15T12:38:41Z</dcterms:created>
  <dcterms:modified xsi:type="dcterms:W3CDTF">2014-03-19T14:14:19Z</dcterms:modified>
  <cp:category/>
</cp:coreProperties>
</file>