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8" r:id="rId4"/>
    <p:sldId id="267" r:id="rId5"/>
    <p:sldId id="262" r:id="rId6"/>
    <p:sldId id="270" r:id="rId7"/>
    <p:sldId id="265" r:id="rId8"/>
    <p:sldId id="266" r:id="rId9"/>
    <p:sldId id="269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2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187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028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18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11-14/0430r1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ternetevolution.com/author.asp?section_id=466&amp;doc_id=260514&amp;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Randomized MAC Addresses for Privacy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5153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5" imgW="8255000" imgH="2400300" progId="Word.Document.8">
                  <p:embed/>
                </p:oleObj>
              </mc:Choice>
              <mc:Fallback>
                <p:oleObj name="Document" r:id="rId5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11-13/</a:t>
            </a:r>
            <a:r>
              <a:rPr lang="en-US" dirty="0" smtClean="0"/>
              <a:t>1448r1 – 802.11 privacy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slide deck presents the idea of using randomized MAC addresses as a tool to enhance privacy in 802.11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Privacy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Passive observation of 802.11 bands reveals MAC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STAs active probing when not connected to a network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Communication to connected network</a:t>
            </a:r>
          </a:p>
          <a:p>
            <a:pPr>
              <a:buFont typeface="Arial"/>
              <a:buChar char="•"/>
            </a:pPr>
            <a:r>
              <a:rPr lang="en-US" dirty="0" smtClean="0"/>
              <a:t>Location plus time plus frequency plus MAC address allows sensitive information to be gleaned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pops up around the AIDs clinic twice a week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is near the liquor store at 8am every day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leaves a certain apartment building in the early morning almost every weekend</a:t>
            </a:r>
          </a:p>
          <a:p>
            <a:pPr>
              <a:buFont typeface="Arial"/>
              <a:buChar char="•"/>
            </a:pPr>
            <a:r>
              <a:rPr lang="en-US" dirty="0" smtClean="0"/>
              <a:t>Social networks of such meta data can be built with good accuracy in positive identification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1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Privacy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64059"/>
            <a:ext cx="8280920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Sample headlines from 11-13/1448r1:</a:t>
            </a:r>
          </a:p>
          <a:p>
            <a:pPr marL="0" indent="0"/>
            <a:r>
              <a:rPr lang="en-US" sz="1800" dirty="0" smtClean="0">
                <a:solidFill>
                  <a:srgbClr val="FF6600"/>
                </a:solidFill>
              </a:rPr>
              <a:t>Seattle Police Deactivate Wi-Fi Spy Grid After Privacy Outcry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Nov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A DHS and Seattle police network collecting location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information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0" lvl="0" indent="0" defTabSz="914400">
              <a:spcBef>
                <a:spcPct val="20000"/>
              </a:spcBef>
              <a:buClrTx/>
              <a:buSzTx/>
            </a:pPr>
            <a:r>
              <a:rPr lang="en-US" sz="1800" dirty="0" err="1" smtClean="0">
                <a:solidFill>
                  <a:srgbClr val="FF6600"/>
                </a:solidFill>
              </a:rPr>
              <a:t>CreepyDOL</a:t>
            </a:r>
            <a:r>
              <a:rPr lang="en-US" sz="1800" dirty="0" smtClean="0">
                <a:solidFill>
                  <a:srgbClr val="FF6600"/>
                </a:solidFill>
              </a:rPr>
              <a:t> Wi-Fi Surveillance project debuts at </a:t>
            </a:r>
            <a:r>
              <a:rPr lang="en-US" sz="1800" dirty="0" err="1" smtClean="0">
                <a:solidFill>
                  <a:srgbClr val="FF6600"/>
                </a:solidFill>
              </a:rPr>
              <a:t>BlackHat</a:t>
            </a:r>
            <a:r>
              <a:rPr lang="en-US" sz="1800" dirty="0" smtClean="0">
                <a:solidFill>
                  <a:srgbClr val="FF6600"/>
                </a:solidFill>
              </a:rPr>
              <a:t>/DEFCON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Aug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DIY surveillance with low-cost Wi-Fi based sensors that capture MAC addresses</a:t>
            </a:r>
            <a:endParaRPr lang="en-US" dirty="0">
              <a:latin typeface="Calibri" pitchFamily="34" charset="0"/>
              <a:cs typeface="Calibri" pitchFamily="34" charset="0"/>
              <a:hlinkClick r:id="rId2"/>
            </a:endParaRPr>
          </a:p>
          <a:p>
            <a:pPr marL="0" lvl="0" indent="0" defTabSz="914400">
              <a:spcBef>
                <a:spcPct val="20000"/>
              </a:spcBef>
              <a:buClrTx/>
              <a:buSzTx/>
            </a:pPr>
            <a:r>
              <a:rPr lang="en-US" sz="1800" dirty="0" smtClean="0">
                <a:solidFill>
                  <a:srgbClr val="FF6600"/>
                </a:solidFill>
              </a:rPr>
              <a:t>Wi-Fi Trashcans Now Silently Tracking Your Smartphone Data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Aug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i="1" dirty="0">
                <a:latin typeface="Calibri" pitchFamily="34" charset="0"/>
                <a:cs typeface="Calibri" pitchFamily="34" charset="0"/>
              </a:rPr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>
              <a:buFont typeface="Arial"/>
              <a:buChar char="•"/>
            </a:pPr>
            <a:r>
              <a:rPr lang="en-US" dirty="0" smtClean="0"/>
              <a:t>Guardian article last week:</a:t>
            </a:r>
          </a:p>
          <a:p>
            <a:pPr marL="0" lvl="0" indent="0"/>
            <a:r>
              <a:rPr lang="en-US" sz="1800" dirty="0" smtClean="0">
                <a:solidFill>
                  <a:srgbClr val="FF6600"/>
                </a:solidFill>
              </a:rPr>
              <a:t>  Phone call metadata does betray sensitive details about your life </a:t>
            </a:r>
            <a:r>
              <a:rPr lang="en-US" sz="1800" b="0" dirty="0" smtClean="0">
                <a:latin typeface="Calibri" pitchFamily="34" charset="0"/>
                <a:cs typeface="Calibri" pitchFamily="34" charset="0"/>
              </a:rPr>
              <a:t>(Mar 2014)</a:t>
            </a:r>
            <a:endParaRPr lang="en-US" sz="1800" dirty="0" smtClean="0">
              <a:solidFill>
                <a:srgbClr val="FF6600"/>
              </a:solidFill>
            </a:endParaRPr>
          </a:p>
          <a:p>
            <a:pPr marL="0" indent="0"/>
            <a:r>
              <a:rPr lang="en-US" sz="1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1600" b="0" dirty="0" smtClean="0">
                <a:latin typeface="Calibri" pitchFamily="34" charset="0"/>
                <a:cs typeface="Calibri" pitchFamily="34" charset="0"/>
              </a:rPr>
              <a:t>Stanford researchers were able accurately identify volunteers in a study that gave up their    	meta data, determining that one person probably had MS, another probably had an 	abortion, and another probably grew marijuana</a:t>
            </a: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57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When not attached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Assign a random MAC address to the wireless interface of portable and mobile STAs </a:t>
            </a:r>
            <a:r>
              <a:rPr lang="en-GB" dirty="0" smtClean="0"/>
              <a:t>(not fixed </a:t>
            </a:r>
            <a:r>
              <a:rPr lang="en-GB" dirty="0" smtClean="0"/>
              <a:t>STAs and APs)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Periodically change to a new random MAC address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Don’t actively probe for known networks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When attaching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hoose a new random MAC address and connect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While attached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Keep the same MAC address for the life of the connection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Cache PMKSAs (and the MAC address therein) in an RSN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When reattaching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Assign the MAC address from the cached PMKSA, then connect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 </a:t>
            </a:r>
            <a:r>
              <a:rPr lang="en-US" i="1" dirty="0" smtClean="0"/>
              <a:t>Random MAC address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Take a 48-bit datum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Assign the datum a random 48-bit string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Set the bit indicating “locally administered MAC”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Clear the “unicast/multicast” bit indicating unicast</a:t>
            </a:r>
          </a:p>
          <a:p>
            <a:pPr>
              <a:buFont typeface="Arial"/>
              <a:buChar char="•"/>
            </a:pPr>
            <a:r>
              <a:rPr lang="en-US" dirty="0" smtClean="0"/>
              <a:t>Assign that 48-bit datum to the MAC address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79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Whaddya</a:t>
            </a:r>
            <a:r>
              <a:rPr lang="en-US" dirty="0" smtClean="0"/>
              <a:t> mean </a:t>
            </a:r>
            <a:r>
              <a:rPr lang="en-US" i="1" dirty="0" smtClean="0"/>
              <a:t>random</a:t>
            </a:r>
            <a:r>
              <a:rPr lang="en-US" dirty="0" smtClean="0"/>
              <a:t>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Make a </a:t>
            </a:r>
            <a:r>
              <a:rPr lang="en-US" i="1" dirty="0" smtClean="0"/>
              <a:t>random selection </a:t>
            </a:r>
            <a:r>
              <a:rPr lang="en-US" dirty="0" smtClean="0"/>
              <a:t>from the pool of available MAC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Each possible MAC address from the pool of available MAC addresses has equal probability of being chosen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 mean the same thing as is meant by the use of the word in section 8.2.4.3.4 in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But where does it say how to do that?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Well, appendix M.5 of IEEE </a:t>
            </a:r>
            <a:r>
              <a:rPr lang="en-US" dirty="0" err="1" smtClean="0"/>
              <a:t>Std</a:t>
            </a:r>
            <a:r>
              <a:rPr lang="en-US" dirty="0" smtClean="0"/>
              <a:t> 802.11-2012 has some fine recommendations for implementers to follow</a:t>
            </a:r>
          </a:p>
          <a:p>
            <a:pPr>
              <a:buFont typeface="Arial"/>
              <a:buChar char="•"/>
            </a:pPr>
            <a:r>
              <a:rPr lang="en-US" dirty="0" smtClean="0"/>
              <a:t>Note: I’m not blazing a new trail by using the word </a:t>
            </a:r>
            <a:r>
              <a:rPr lang="en-US" i="1" dirty="0" smtClean="0"/>
              <a:t>random</a:t>
            </a:r>
            <a:r>
              <a:rPr lang="en-US" dirty="0" smtClean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385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What are you </a:t>
            </a:r>
            <a:r>
              <a:rPr lang="en-US" dirty="0" err="1" smtClean="0"/>
              <a:t>gonna</a:t>
            </a:r>
            <a:r>
              <a:rPr lang="en-US" dirty="0" smtClean="0"/>
              <a:t> do about collisions? Nothing!</a:t>
            </a:r>
          </a:p>
          <a:p>
            <a:pPr>
              <a:buFont typeface="Arial"/>
              <a:buChar char="•"/>
            </a:pPr>
            <a:r>
              <a:rPr lang="en-US" dirty="0" smtClean="0"/>
              <a:t>There are 2</a:t>
            </a:r>
            <a:r>
              <a:rPr lang="en-US" baseline="30000" dirty="0" smtClean="0"/>
              <a:t>46</a:t>
            </a:r>
            <a:r>
              <a:rPr lang="en-US" dirty="0" smtClean="0"/>
              <a:t> possible </a:t>
            </a:r>
            <a:r>
              <a:rPr lang="en-US" i="1" dirty="0" smtClean="0"/>
              <a:t>random</a:t>
            </a:r>
            <a:r>
              <a:rPr lang="en-US" dirty="0" smtClean="0"/>
              <a:t> MAC addresses</a:t>
            </a:r>
          </a:p>
          <a:p>
            <a:pPr>
              <a:buFont typeface="Arial"/>
              <a:buChar char="•"/>
            </a:pPr>
            <a:r>
              <a:rPr lang="en-US" dirty="0" smtClean="0"/>
              <a:t>The chosen MAC addresses have to be unique in the DS (or IBSS), they don’t have to be globally unique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There will be a few hundred, maybe a tad over a 1000 STAs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Much higher and things melt down (remember </a:t>
            </a:r>
            <a:r>
              <a:rPr lang="en-US" dirty="0" err="1" smtClean="0"/>
              <a:t>Verilan</a:t>
            </a:r>
            <a:r>
              <a:rPr lang="en-US" dirty="0" smtClean="0"/>
              <a:t> in Dallas?)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How many possible ways for 1000 STAs to choose 2</a:t>
            </a:r>
            <a:r>
              <a:rPr lang="en-US" baseline="30000" dirty="0" smtClean="0"/>
              <a:t>46</a:t>
            </a:r>
            <a:r>
              <a:rPr lang="en-US" dirty="0" smtClean="0"/>
              <a:t> values?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with m = 2</a:t>
            </a:r>
            <a:r>
              <a:rPr lang="en-US" baseline="30000" dirty="0" smtClean="0"/>
              <a:t>46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 7x10</a:t>
            </a:r>
            <a:r>
              <a:rPr lang="en-US" baseline="30000" dirty="0" smtClean="0"/>
              <a:t>13</a:t>
            </a:r>
            <a:r>
              <a:rPr lang="en-US" dirty="0" smtClean="0"/>
              <a:t>, n = 1000 the number of choices is astronomical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probability of 2 of the 1000 STAs choosing the same MAC is infinitesimally small… don’t worry about it!</a:t>
            </a:r>
          </a:p>
          <a:p>
            <a:pPr marL="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5" name="Freeform 14"/>
          <p:cNvSpPr/>
          <p:nvPr/>
        </p:nvSpPr>
        <p:spPr>
          <a:xfrm>
            <a:off x="4139952" y="4509120"/>
            <a:ext cx="162024" cy="648072"/>
          </a:xfrm>
          <a:custGeom>
            <a:avLst/>
            <a:gdLst>
              <a:gd name="connsiteX0" fmla="*/ 493711 w 493711"/>
              <a:gd name="connsiteY0" fmla="*/ 0 h 1143000"/>
              <a:gd name="connsiteX1" fmla="*/ 36511 w 493711"/>
              <a:gd name="connsiteY1" fmla="*/ 355600 h 1143000"/>
              <a:gd name="connsiteX2" fmla="*/ 74611 w 493711"/>
              <a:gd name="connsiteY2" fmla="*/ 812800 h 1143000"/>
              <a:gd name="connsiteX3" fmla="*/ 442911 w 493711"/>
              <a:gd name="connsiteY3" fmla="*/ 1143000 h 1143000"/>
              <a:gd name="connsiteX4" fmla="*/ 442911 w 493711"/>
              <a:gd name="connsiteY4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711" h="1143000">
                <a:moveTo>
                  <a:pt x="493711" y="0"/>
                </a:moveTo>
                <a:cubicBezTo>
                  <a:pt x="300036" y="110066"/>
                  <a:pt x="106361" y="220133"/>
                  <a:pt x="36511" y="355600"/>
                </a:cubicBezTo>
                <a:cubicBezTo>
                  <a:pt x="-33339" y="491067"/>
                  <a:pt x="6878" y="681567"/>
                  <a:pt x="74611" y="812800"/>
                </a:cubicBezTo>
                <a:cubicBezTo>
                  <a:pt x="142344" y="944033"/>
                  <a:pt x="442911" y="1143000"/>
                  <a:pt x="442911" y="1143000"/>
                </a:cubicBezTo>
                <a:lnTo>
                  <a:pt x="442911" y="1143000"/>
                </a:lnTo>
              </a:path>
            </a:pathLst>
          </a:custGeom>
          <a:ln w="28575" cmpd="sng">
            <a:solidFill>
              <a:srgbClr val="4D4D4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reeform 15"/>
          <p:cNvSpPr/>
          <p:nvPr/>
        </p:nvSpPr>
        <p:spPr>
          <a:xfrm rot="10800000">
            <a:off x="4644009" y="4509120"/>
            <a:ext cx="144015" cy="648072"/>
          </a:xfrm>
          <a:custGeom>
            <a:avLst/>
            <a:gdLst>
              <a:gd name="connsiteX0" fmla="*/ 493711 w 493711"/>
              <a:gd name="connsiteY0" fmla="*/ 0 h 1143000"/>
              <a:gd name="connsiteX1" fmla="*/ 36511 w 493711"/>
              <a:gd name="connsiteY1" fmla="*/ 355600 h 1143000"/>
              <a:gd name="connsiteX2" fmla="*/ 74611 w 493711"/>
              <a:gd name="connsiteY2" fmla="*/ 812800 h 1143000"/>
              <a:gd name="connsiteX3" fmla="*/ 442911 w 493711"/>
              <a:gd name="connsiteY3" fmla="*/ 1143000 h 1143000"/>
              <a:gd name="connsiteX4" fmla="*/ 442911 w 493711"/>
              <a:gd name="connsiteY4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711" h="1143000">
                <a:moveTo>
                  <a:pt x="493711" y="0"/>
                </a:moveTo>
                <a:cubicBezTo>
                  <a:pt x="300036" y="110066"/>
                  <a:pt x="106361" y="220133"/>
                  <a:pt x="36511" y="355600"/>
                </a:cubicBezTo>
                <a:cubicBezTo>
                  <a:pt x="-33339" y="491067"/>
                  <a:pt x="6878" y="681567"/>
                  <a:pt x="74611" y="812800"/>
                </a:cubicBezTo>
                <a:cubicBezTo>
                  <a:pt x="142344" y="944033"/>
                  <a:pt x="442911" y="1143000"/>
                  <a:pt x="442911" y="1143000"/>
                </a:cubicBezTo>
                <a:lnTo>
                  <a:pt x="442911" y="1143000"/>
                </a:lnTo>
              </a:path>
            </a:pathLst>
          </a:custGeom>
          <a:ln w="28575" cmpd="sng">
            <a:solidFill>
              <a:srgbClr val="4D4D4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968" y="4509120"/>
            <a:ext cx="36421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m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11580" y="4653136"/>
            <a:ext cx="1632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= m!/n!(m-n)!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4653136"/>
            <a:ext cx="1815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“m choose n” is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30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Won’t this screw up a whole bunch of 802.11?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Don’t think so, unless pervasive monitoring is viewed as a positive</a:t>
            </a:r>
          </a:p>
          <a:p>
            <a:pPr>
              <a:buFont typeface="Arial"/>
              <a:buChar char="•"/>
            </a:pPr>
            <a:r>
              <a:rPr lang="en-US" dirty="0" smtClean="0"/>
              <a:t>Won’t this screw up services provided to users of 802.11?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Depends on the service, but probably there are some.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It’s optional; UIs (not done here) can make this an opt-in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If you want to take advantage of a service that requires you to be tracked then don’t use this optional feature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Patient: “Doctor it hurts when I do this”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Doctor: “Don’t do that”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496359"/>
      </p:ext>
    </p:extLst>
  </p:cSld>
  <p:clrMapOvr>
    <a:masterClrMapping/>
  </p:clrMapOvr>
</p:sld>
</file>

<file path=ppt/theme/theme1.xml><?xml version="1.0" encoding="utf-8"?>
<a:theme xmlns:a="http://schemas.openxmlformats.org/drawingml/2006/main" name="random-macs-for-privacy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random-macs-for-privacy.potx</Template>
  <TotalTime>282</TotalTime>
  <Words>959</Words>
  <Application>Microsoft Macintosh PowerPoint</Application>
  <PresentationFormat>On-screen Show (4:3)</PresentationFormat>
  <Paragraphs>127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random-macs-for-privacy</vt:lpstr>
      <vt:lpstr>Document</vt:lpstr>
      <vt:lpstr>Randomized MAC Addresses for Privacy Enhancement</vt:lpstr>
      <vt:lpstr>Abstract</vt:lpstr>
      <vt:lpstr>What’s the Privacy Issue?</vt:lpstr>
      <vt:lpstr>What’s the Privacy Issue?</vt:lpstr>
      <vt:lpstr>Proposal</vt:lpstr>
      <vt:lpstr>What’s a Random MAC address?</vt:lpstr>
      <vt:lpstr>Obvious Question #1</vt:lpstr>
      <vt:lpstr>Obvious Question #2</vt:lpstr>
      <vt:lpstr>Obvious Question #3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MACs for Privacy</dc:title>
  <dc:subject/>
  <dc:creator>Dan Harkins</dc:creator>
  <cp:keywords/>
  <dc:description/>
  <cp:lastModifiedBy>IEEE 802 Working Group</cp:lastModifiedBy>
  <cp:revision>38</cp:revision>
  <cp:lastPrinted>1601-01-01T00:00:00Z</cp:lastPrinted>
  <dcterms:created xsi:type="dcterms:W3CDTF">2010-02-15T12:38:41Z</dcterms:created>
  <dcterms:modified xsi:type="dcterms:W3CDTF">2014-03-19T06:23:31Z</dcterms:modified>
  <cp:category/>
</cp:coreProperties>
</file>