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65" r:id="rId4"/>
    <p:sldId id="273" r:id="rId5"/>
    <p:sldId id="271" r:id="rId6"/>
    <p:sldId id="272" r:id="rId7"/>
    <p:sldId id="266" r:id="rId8"/>
    <p:sldId id="270" r:id="rId9"/>
  </p:sldIdLst>
  <p:sldSz cx="9144000" cy="6858000" type="screen4x3"/>
  <p:notesSz cx="6934200" cy="9280525"/>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CA"/>
              <a:t>Page </a:t>
            </a:r>
            <a:fld id="{F52D158F-255D-4C98-B92D-320D2733ECD2}" type="slidenum">
              <a:rPr lang="en-CA"/>
              <a:pPr/>
              <a:t>‹#›</a:t>
            </a:fld>
            <a:endParaRPr lang="en-CA"/>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CA"/>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CA"/>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Page </a:t>
            </a:r>
            <a:fld id="{D09C8A77-5F82-40AD-96B2-3E27DB27E185}" type="slidenum">
              <a:rPr lang="en-CA"/>
              <a:pPr/>
              <a:t>‹#›</a:t>
            </a:fld>
            <a:endParaRPr lang="en-CA"/>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ln/>
        </p:spPr>
        <p:txBody>
          <a:bodyPr/>
          <a:lstStyle/>
          <a:p>
            <a:r>
              <a:rPr lang="en-CA"/>
              <a:t>Page </a:t>
            </a:r>
            <a:fld id="{3727BD82-64D5-4A21-B8A2-1235367EF33B}" type="slidenum">
              <a:rPr lang="en-CA"/>
              <a:pPr/>
              <a:t>1</a:t>
            </a:fld>
            <a:endParaRPr lang="en-CA"/>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ln/>
        </p:spPr>
        <p:txBody>
          <a:bodyPr/>
          <a:lstStyle/>
          <a:p>
            <a:r>
              <a:rPr lang="en-CA"/>
              <a:t>Page </a:t>
            </a:r>
            <a:fld id="{125AD8E8-F8EF-4435-9A03-81E944E28144}" type="slidenum">
              <a:rPr lang="en-CA"/>
              <a:pPr/>
              <a:t>2</a:t>
            </a:fld>
            <a:endParaRPr lang="en-CA"/>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r>
              <a:rPr lang="en-US" smtClean="0"/>
              <a:t>March 2014</a:t>
            </a:r>
            <a:endParaRPr lang="en-CA"/>
          </a:p>
        </p:txBody>
      </p:sp>
      <p:sp>
        <p:nvSpPr>
          <p:cNvPr id="5" name="Footer Placeholder 4"/>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2D00482B-99ED-40CC-91E7-16EE6C4BF504}"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r>
              <a:rPr lang="en-US" smtClean="0"/>
              <a:t>March 2014</a:t>
            </a:r>
            <a:endParaRPr lang="en-CA"/>
          </a:p>
        </p:txBody>
      </p:sp>
      <p:sp>
        <p:nvSpPr>
          <p:cNvPr id="5" name="Footer Placeholder 4"/>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2AEF4001-ED86-4810-A7AE-D82AFDB66895}"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r>
              <a:rPr lang="en-US" smtClean="0"/>
              <a:t>March 2014</a:t>
            </a:r>
            <a:endParaRPr lang="en-CA"/>
          </a:p>
        </p:txBody>
      </p:sp>
      <p:sp>
        <p:nvSpPr>
          <p:cNvPr id="5" name="Footer Placeholder 4"/>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D3610012-FE14-456A-9861-8E2C2868F4D1}"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r>
              <a:rPr lang="en-US" smtClean="0"/>
              <a:t>March 2014</a:t>
            </a:r>
            <a:endParaRPr lang="en-CA"/>
          </a:p>
        </p:txBody>
      </p:sp>
      <p:sp>
        <p:nvSpPr>
          <p:cNvPr id="5" name="Footer Placeholder 4"/>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DCD40B5E-58E8-4500-981F-DD3540FF7A76}"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CA"/>
          </a:p>
        </p:txBody>
      </p:sp>
      <p:sp>
        <p:nvSpPr>
          <p:cNvPr id="5" name="Footer Placeholder 4"/>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D0A397E6-4B44-4A8B-8040-3BCEFFCAC775}"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r>
              <a:rPr lang="en-US" smtClean="0"/>
              <a:t>March 2014</a:t>
            </a:r>
            <a:endParaRPr lang="en-CA"/>
          </a:p>
        </p:txBody>
      </p:sp>
      <p:sp>
        <p:nvSpPr>
          <p:cNvPr id="6" name="Footer Placeholder 5"/>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FBBB741D-2246-45B4-98FB-71B123D64A14}"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r>
              <a:rPr lang="en-US" smtClean="0"/>
              <a:t>March 2014</a:t>
            </a:r>
            <a:endParaRPr lang="en-CA"/>
          </a:p>
        </p:txBody>
      </p:sp>
      <p:sp>
        <p:nvSpPr>
          <p:cNvPr id="8" name="Footer Placeholder 7"/>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9495504E-C5CC-4116-AEEC-9FF6E90599C4}"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r>
              <a:rPr lang="en-US" smtClean="0"/>
              <a:t>March 2014</a:t>
            </a:r>
            <a:endParaRPr lang="en-CA"/>
          </a:p>
        </p:txBody>
      </p:sp>
      <p:sp>
        <p:nvSpPr>
          <p:cNvPr id="4" name="Footer Placeholder 3"/>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5" name="Slide Number Placeholder 4"/>
          <p:cNvSpPr>
            <a:spLocks noGrp="1"/>
          </p:cNvSpPr>
          <p:nvPr>
            <p:ph type="sldNum" sz="quarter" idx="12"/>
          </p:nvPr>
        </p:nvSpPr>
        <p:spPr/>
        <p:txBody>
          <a:bodyPr/>
          <a:lstStyle>
            <a:lvl1pPr>
              <a:defRPr/>
            </a:lvl1pPr>
          </a:lstStyle>
          <a:p>
            <a:r>
              <a:rPr lang="en-CA"/>
              <a:t>Slide </a:t>
            </a:r>
            <a:fld id="{2E177681-6A1F-4C7C-B11E-4D4D44AC0BEE}"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CA"/>
          </a:p>
        </p:txBody>
      </p:sp>
      <p:sp>
        <p:nvSpPr>
          <p:cNvPr id="3" name="Footer Placeholder 2"/>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4" name="Slide Number Placeholder 3"/>
          <p:cNvSpPr>
            <a:spLocks noGrp="1"/>
          </p:cNvSpPr>
          <p:nvPr>
            <p:ph type="sldNum" sz="quarter" idx="12"/>
          </p:nvPr>
        </p:nvSpPr>
        <p:spPr/>
        <p:txBody>
          <a:bodyPr/>
          <a:lstStyle>
            <a:lvl1pPr>
              <a:defRPr/>
            </a:lvl1pPr>
          </a:lstStyle>
          <a:p>
            <a:r>
              <a:rPr lang="en-CA"/>
              <a:t>Slide </a:t>
            </a:r>
            <a:fld id="{66B0B356-15D4-4D02-AAB6-B953AC710024}"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CA"/>
          </a:p>
        </p:txBody>
      </p:sp>
      <p:sp>
        <p:nvSpPr>
          <p:cNvPr id="6" name="Footer Placeholder 5"/>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D179D348-F362-44BC-A209-6EB6B356EDCB}"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CA"/>
          </a:p>
        </p:txBody>
      </p:sp>
      <p:sp>
        <p:nvSpPr>
          <p:cNvPr id="6" name="Footer Placeholder 5"/>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3399C2AE-E601-4926-BA6A-33F905EE5C94}"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CA"/>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smtClean="0"/>
              <a:t>Osama Aboul-Magd, Huawei Technologies</a:t>
            </a:r>
            <a:endParaRPr lang="en-CA"/>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12DBE745-6F73-4BB6-82C9-DEF136B84F61}"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802.11-14/0424r0</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4/11-14-0165-00-0hew-802-11-hew-sg-proposed-par.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169-00-0hew-ieee-802-11-hew-sg-proposed-csd.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March 2014</a:t>
            </a:r>
            <a:endParaRPr lang="en-CA"/>
          </a:p>
        </p:txBody>
      </p:sp>
      <p:sp>
        <p:nvSpPr>
          <p:cNvPr id="7" name="Footer Placeholder 4"/>
          <p:cNvSpPr>
            <a:spLocks noGrp="1"/>
          </p:cNvSpPr>
          <p:nvPr>
            <p:ph type="ftr" sz="quarter" idx="11"/>
          </p:nvPr>
        </p:nvSpPr>
        <p:spPr/>
        <p:txBody>
          <a:bodyPr/>
          <a:lstStyle/>
          <a:p>
            <a:r>
              <a:rPr lang="en-CA" smtClean="0"/>
              <a:t>Osama Aboul-Magd, Huawei Technologies</a:t>
            </a:r>
            <a:endParaRPr lang="en-CA"/>
          </a:p>
        </p:txBody>
      </p:sp>
      <p:sp>
        <p:nvSpPr>
          <p:cNvPr id="8" name="Slide Number Placeholder 5"/>
          <p:cNvSpPr>
            <a:spLocks noGrp="1"/>
          </p:cNvSpPr>
          <p:nvPr>
            <p:ph type="sldNum" sz="quarter" idx="12"/>
          </p:nvPr>
        </p:nvSpPr>
        <p:spPr/>
        <p:txBody>
          <a:bodyPr/>
          <a:lstStyle/>
          <a:p>
            <a:r>
              <a:rPr lang="en-CA"/>
              <a:t>Slide </a:t>
            </a:r>
            <a:fld id="{558B1344-0B4B-4365-82CA-27F7F151A662}" type="slidenum">
              <a:rPr lang="en-CA"/>
              <a:pPr/>
              <a:t>1</a:t>
            </a:fld>
            <a:endParaRPr lang="en-CA"/>
          </a:p>
        </p:txBody>
      </p:sp>
      <p:sp>
        <p:nvSpPr>
          <p:cNvPr id="30722" name="Rectangle 2"/>
          <p:cNvSpPr>
            <a:spLocks noGrp="1" noChangeArrowheads="1"/>
          </p:cNvSpPr>
          <p:nvPr>
            <p:ph type="title"/>
          </p:nvPr>
        </p:nvSpPr>
        <p:spPr>
          <a:noFill/>
          <a:ln/>
        </p:spPr>
        <p:txBody>
          <a:bodyPr/>
          <a:lstStyle/>
          <a:p>
            <a:r>
              <a:rPr lang="en-CA" dirty="0" smtClean="0"/>
              <a:t>HEW SG PAR and CSD </a:t>
            </a:r>
            <a:r>
              <a:rPr lang="en-CA" dirty="0" smtClean="0"/>
              <a:t>Comments and Resolutions</a:t>
            </a: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a:t>Date:</a:t>
            </a:r>
            <a:r>
              <a:rPr lang="en-CA" sz="2000" b="0" dirty="0"/>
              <a:t> </a:t>
            </a:r>
            <a:r>
              <a:rPr lang="en-CA" sz="2000" b="0" dirty="0" smtClean="0"/>
              <a:t>2014-03-18</a:t>
            </a:r>
            <a:endParaRPr lang="en-CA" sz="2000" b="0" dirty="0"/>
          </a:p>
        </p:txBody>
      </p:sp>
      <p:graphicFrame>
        <p:nvGraphicFramePr>
          <p:cNvPr id="30731" name="Object 11"/>
          <p:cNvGraphicFramePr>
            <a:graphicFrameLocks noChangeAspect="1"/>
          </p:cNvGraphicFramePr>
          <p:nvPr/>
        </p:nvGraphicFramePr>
        <p:xfrm>
          <a:off x="517525" y="2546325"/>
          <a:ext cx="8047038" cy="2682875"/>
        </p:xfrm>
        <a:graphic>
          <a:graphicData uri="http://schemas.openxmlformats.org/presentationml/2006/ole">
            <p:oleObj spid="_x0000_s30731" name="Document" r:id="rId4" imgW="8258040" imgH="2756344" progId="Word.Document.8">
              <p:embed/>
            </p:oleObj>
          </a:graphicData>
        </a:graphic>
      </p:graphicFrame>
      <p:sp>
        <p:nvSpPr>
          <p:cNvPr id="30732" name="Rectangle 12"/>
          <p:cNvSpPr>
            <a:spLocks noChangeArrowheads="1"/>
          </p:cNvSpPr>
          <p:nvPr/>
        </p:nvSpPr>
        <p:spPr bwMode="auto">
          <a:xfrm>
            <a:off x="533400" y="2111896"/>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CA"/>
          </a:p>
        </p:txBody>
      </p:sp>
      <p:sp>
        <p:nvSpPr>
          <p:cNvPr id="5" name="Footer Placeholder 4"/>
          <p:cNvSpPr>
            <a:spLocks noGrp="1"/>
          </p:cNvSpPr>
          <p:nvPr>
            <p:ph type="ftr" sz="quarter" idx="11"/>
          </p:nvPr>
        </p:nvSpPr>
        <p:spPr/>
        <p:txBody>
          <a:body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p>
            <a:r>
              <a:rPr lang="en-CA"/>
              <a:t>Slide </a:t>
            </a:r>
            <a:fld id="{0E9E1AC5-3F72-4BAE-9CA3-1E0ACA0C086F}" type="slidenum">
              <a:rPr lang="en-CA"/>
              <a:pPr/>
              <a:t>2</a:t>
            </a:fld>
            <a:endParaRPr lang="en-CA"/>
          </a:p>
        </p:txBody>
      </p:sp>
      <p:sp>
        <p:nvSpPr>
          <p:cNvPr id="5122" name="Rectangle 2"/>
          <p:cNvSpPr>
            <a:spLocks noGrp="1" noChangeArrowheads="1"/>
          </p:cNvSpPr>
          <p:nvPr>
            <p:ph type="title"/>
          </p:nvPr>
        </p:nvSpPr>
        <p:spPr>
          <a:noFill/>
          <a:ln/>
        </p:spPr>
        <p:txBody>
          <a:bodyPr/>
          <a:lstStyle/>
          <a:p>
            <a:r>
              <a:rPr lang="en-CA"/>
              <a:t>Abstract</a:t>
            </a:r>
          </a:p>
        </p:txBody>
      </p:sp>
      <p:sp>
        <p:nvSpPr>
          <p:cNvPr id="5123" name="Rectangle 3"/>
          <p:cNvSpPr>
            <a:spLocks noGrp="1" noChangeArrowheads="1"/>
          </p:cNvSpPr>
          <p:nvPr>
            <p:ph type="body" idx="1"/>
          </p:nvPr>
        </p:nvSpPr>
        <p:spPr>
          <a:noFill/>
          <a:ln/>
        </p:spPr>
        <p:txBody>
          <a:bodyPr/>
          <a:lstStyle/>
          <a:p>
            <a:pPr>
              <a:buFontTx/>
              <a:buNone/>
            </a:pPr>
            <a:r>
              <a:rPr lang="en-CA" dirty="0" smtClean="0"/>
              <a:t>This submission include comments related to HEW SG proposed PAR and CSD, and SG response to these comments </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CA"/>
          </a:p>
        </p:txBody>
      </p:sp>
      <p:sp>
        <p:nvSpPr>
          <p:cNvPr id="5" name="Footer Placeholder 4"/>
          <p:cNvSpPr>
            <a:spLocks noGrp="1"/>
          </p:cNvSpPr>
          <p:nvPr>
            <p:ph type="ftr" sz="quarter" idx="11"/>
          </p:nvPr>
        </p:nvSpPr>
        <p:spPr/>
        <p:txBody>
          <a:body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p>
            <a:r>
              <a:rPr lang="en-CA"/>
              <a:t>Slide </a:t>
            </a:r>
            <a:fld id="{235C4EA1-4A18-46FB-82F5-2AF16F125647}" type="slidenum">
              <a:rPr lang="en-CA"/>
              <a:pPr/>
              <a:t>3</a:t>
            </a:fld>
            <a:endParaRPr lang="en-CA"/>
          </a:p>
        </p:txBody>
      </p:sp>
      <p:sp>
        <p:nvSpPr>
          <p:cNvPr id="20482" name="Rectangle 2"/>
          <p:cNvSpPr>
            <a:spLocks noGrp="1" noChangeArrowheads="1"/>
          </p:cNvSpPr>
          <p:nvPr>
            <p:ph type="title"/>
          </p:nvPr>
        </p:nvSpPr>
        <p:spPr/>
        <p:txBody>
          <a:bodyPr/>
          <a:lstStyle/>
          <a:p>
            <a:r>
              <a:rPr lang="en-US" dirty="0" smtClean="0"/>
              <a:t>Comments from Bob Grow</a:t>
            </a:r>
            <a:endParaRPr lang="en-US" dirty="0"/>
          </a:p>
        </p:txBody>
      </p:sp>
      <p:sp>
        <p:nvSpPr>
          <p:cNvPr id="20483" name="Rectangle 3"/>
          <p:cNvSpPr>
            <a:spLocks noGrp="1" noChangeArrowheads="1"/>
          </p:cNvSpPr>
          <p:nvPr>
            <p:ph type="body" idx="1"/>
          </p:nvPr>
        </p:nvSpPr>
        <p:spPr>
          <a:xfrm>
            <a:off x="683568" y="1484784"/>
            <a:ext cx="7772400" cy="4114800"/>
          </a:xfrm>
        </p:spPr>
        <p:txBody>
          <a:bodyPr/>
          <a:lstStyle/>
          <a:p>
            <a:r>
              <a:rPr lang="en-CA" sz="1600" dirty="0" smtClean="0"/>
              <a:t>IEEE P802.11tbd HEW (High Efficiency WLAN) Non substantive comments on the PAR.</a:t>
            </a:r>
          </a:p>
          <a:p>
            <a:r>
              <a:rPr lang="en-CA" sz="1600" dirty="0" smtClean="0"/>
              <a:t>Draft PAR: &lt;</a:t>
            </a:r>
            <a:r>
              <a:rPr lang="en-CA" sz="1600" u="sng" dirty="0" smtClean="0">
                <a:hlinkClick r:id="rId3"/>
              </a:rPr>
              <a:t>https://mentor.ieee.org/802.11/dcn/14/11-14-0165-00-0hew-802-11-hew-sg-proposed-par.docx</a:t>
            </a:r>
            <a:r>
              <a:rPr lang="en-CA" sz="1600" dirty="0" smtClean="0"/>
              <a:t>&gt;</a:t>
            </a:r>
          </a:p>
          <a:p>
            <a:r>
              <a:rPr lang="en-CA" sz="1600" dirty="0" smtClean="0"/>
              <a:t>1.  Did notice that the Abstract per the 802.11 document is for CSD, but not important for EC consideration.</a:t>
            </a:r>
          </a:p>
          <a:p>
            <a:r>
              <a:rPr lang="en-CA" sz="1600" dirty="0" smtClean="0"/>
              <a:t>2.  As the provided draft does not appear to be from </a:t>
            </a:r>
            <a:r>
              <a:rPr lang="en-CA" sz="1600" dirty="0" err="1" smtClean="0"/>
              <a:t>myProject</a:t>
            </a:r>
            <a:r>
              <a:rPr lang="en-CA" sz="1600" dirty="0" smtClean="0"/>
              <a:t>, I assume it hasn't been </a:t>
            </a:r>
            <a:r>
              <a:rPr lang="en-CA" sz="1600" dirty="0" err="1" smtClean="0"/>
              <a:t>presubmitted</a:t>
            </a:r>
            <a:r>
              <a:rPr lang="en-CA" sz="1600" dirty="0" smtClean="0"/>
              <a:t>, if it had been submitted, then the supplied material should be </a:t>
            </a:r>
            <a:r>
              <a:rPr lang="en-CA" sz="1600" dirty="0" err="1" smtClean="0"/>
              <a:t>myProject</a:t>
            </a:r>
            <a:r>
              <a:rPr lang="en-CA" sz="1600" dirty="0" smtClean="0"/>
              <a:t> output.  (The dates are an indicator -- PAR date empty, and approval and expiration dates filled in.  But, the approval date can only be achieved if it was </a:t>
            </a:r>
            <a:r>
              <a:rPr lang="en-CA" sz="1600" dirty="0" err="1" smtClean="0"/>
              <a:t>presubmitted</a:t>
            </a:r>
            <a:r>
              <a:rPr lang="en-CA" sz="1600" dirty="0" smtClean="0"/>
              <a:t>.) </a:t>
            </a:r>
          </a:p>
          <a:p>
            <a:r>
              <a:rPr lang="en-CA" sz="1600" dirty="0" smtClean="0">
                <a:solidFill>
                  <a:srgbClr val="FF0000"/>
                </a:solidFill>
              </a:rPr>
              <a:t>The PDF file is attached</a:t>
            </a:r>
            <a:r>
              <a:rPr lang="en-CA" sz="1600" dirty="0" smtClean="0">
                <a:solidFill>
                  <a:srgbClr val="FF0000"/>
                </a:solidFill>
              </a:rPr>
              <a:t>. </a:t>
            </a:r>
            <a:endParaRPr lang="en-CA" sz="1600" dirty="0" smtClean="0">
              <a:solidFill>
                <a:srgbClr val="FF0000"/>
              </a:solidFill>
            </a:endParaRPr>
          </a:p>
          <a:p>
            <a:r>
              <a:rPr lang="en-CA" sz="1600" dirty="0" smtClean="0"/>
              <a:t>3.  4.3 will likely raise comment from </a:t>
            </a:r>
            <a:r>
              <a:rPr lang="en-CA" sz="1600" dirty="0" err="1" smtClean="0"/>
              <a:t>NesCom</a:t>
            </a:r>
            <a:r>
              <a:rPr lang="en-CA" sz="1600" dirty="0" smtClean="0"/>
              <a:t> (planning on an extension on initial submittal), but I prefer honesty rather than avoiding </a:t>
            </a:r>
            <a:r>
              <a:rPr lang="en-CA" sz="1600" dirty="0" err="1" smtClean="0"/>
              <a:t>NesCom</a:t>
            </a:r>
            <a:r>
              <a:rPr lang="en-CA" sz="1600" dirty="0" smtClean="0"/>
              <a:t> comment.</a:t>
            </a:r>
          </a:p>
          <a:p>
            <a:r>
              <a:rPr lang="en-CA" sz="1600" dirty="0" smtClean="0">
                <a:solidFill>
                  <a:srgbClr val="FF0000"/>
                </a:solidFill>
              </a:rPr>
              <a:t>The projected completion date is changed to March 2018</a:t>
            </a:r>
          </a:p>
          <a:p>
            <a:pPr>
              <a:buNone/>
            </a:pPr>
            <a:endParaRPr lang="en-CA" sz="1600" dirty="0" smtClean="0"/>
          </a:p>
          <a:p>
            <a:endParaRPr lang="en-GB" sz="1600" dirty="0"/>
          </a:p>
        </p:txBody>
      </p:sp>
      <p:graphicFrame>
        <p:nvGraphicFramePr>
          <p:cNvPr id="7" name="Object 6"/>
          <p:cNvGraphicFramePr>
            <a:graphicFrameLocks noChangeAspect="1"/>
          </p:cNvGraphicFramePr>
          <p:nvPr/>
        </p:nvGraphicFramePr>
        <p:xfrm>
          <a:off x="7092280" y="5373216"/>
          <a:ext cx="914400" cy="771525"/>
        </p:xfrm>
        <a:graphic>
          <a:graphicData uri="http://schemas.openxmlformats.org/presentationml/2006/ole">
            <p:oleObj spid="_x0000_s45058" name="Acrobat Document" showAsIcon="1" r:id="rId4" imgW="914400" imgH="771480" progId="AcroExch.Document.7">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Comments from Bob Grow </a:t>
            </a:r>
            <a:endParaRPr lang="en-CA" dirty="0"/>
          </a:p>
        </p:txBody>
      </p:sp>
      <p:sp>
        <p:nvSpPr>
          <p:cNvPr id="3" name="Content Placeholder 2"/>
          <p:cNvSpPr>
            <a:spLocks noGrp="1"/>
          </p:cNvSpPr>
          <p:nvPr>
            <p:ph idx="1"/>
          </p:nvPr>
        </p:nvSpPr>
        <p:spPr>
          <a:xfrm>
            <a:off x="685800" y="1772816"/>
            <a:ext cx="7772400" cy="4114800"/>
          </a:xfrm>
        </p:spPr>
        <p:txBody>
          <a:bodyPr/>
          <a:lstStyle/>
          <a:p>
            <a:r>
              <a:rPr lang="en-CA" sz="2000" dirty="0" smtClean="0"/>
              <a:t>4.  5.1 appears to be the number of WG members, not the number of people on the project.</a:t>
            </a:r>
          </a:p>
          <a:p>
            <a:r>
              <a:rPr lang="en-CA" sz="2000" dirty="0" smtClean="0">
                <a:solidFill>
                  <a:srgbClr val="FF0000"/>
                </a:solidFill>
              </a:rPr>
              <a:t>Based on HEW SG attendance 200 is the </a:t>
            </a:r>
            <a:r>
              <a:rPr lang="en-CA" sz="2000" dirty="0" smtClean="0">
                <a:solidFill>
                  <a:srgbClr val="FF0000"/>
                </a:solidFill>
              </a:rPr>
              <a:t>expected </a:t>
            </a:r>
            <a:r>
              <a:rPr lang="en-CA" sz="2000" dirty="0" smtClean="0">
                <a:solidFill>
                  <a:srgbClr val="FF0000"/>
                </a:solidFill>
              </a:rPr>
              <a:t>number of people participating in 802.11ax. The total number of 802.11 voting members is </a:t>
            </a:r>
            <a:r>
              <a:rPr lang="en-CA" sz="2000" dirty="0" smtClean="0">
                <a:solidFill>
                  <a:srgbClr val="FF0000"/>
                </a:solidFill>
              </a:rPr>
              <a:t>332.</a:t>
            </a:r>
            <a:endParaRPr lang="en-CA" sz="2000" dirty="0" smtClean="0">
              <a:solidFill>
                <a:srgbClr val="FF0000"/>
              </a:solidFill>
            </a:endParaRPr>
          </a:p>
          <a:p>
            <a:r>
              <a:rPr lang="en-CA" sz="2000" dirty="0" smtClean="0"/>
              <a:t>5.  5.2b second paragraph, missing space (This amendment).</a:t>
            </a:r>
          </a:p>
          <a:p>
            <a:r>
              <a:rPr lang="en-CA" sz="2000" dirty="0" smtClean="0">
                <a:solidFill>
                  <a:srgbClr val="FF0000"/>
                </a:solidFill>
              </a:rPr>
              <a:t>We accept the comment and we’ve already made the necessary </a:t>
            </a:r>
            <a:r>
              <a:rPr lang="en-CA" sz="2000" dirty="0" smtClean="0">
                <a:solidFill>
                  <a:srgbClr val="FF0000"/>
                </a:solidFill>
              </a:rPr>
              <a:t>edits.</a:t>
            </a:r>
            <a:endParaRPr lang="en-CA" sz="2000" dirty="0" smtClean="0">
              <a:solidFill>
                <a:srgbClr val="FF0000"/>
              </a:solidFill>
            </a:endParaRPr>
          </a:p>
          <a:p>
            <a:r>
              <a:rPr lang="en-CA" sz="2000" dirty="0" smtClean="0"/>
              <a:t>6.  5.5 typo in 5th line of first paragraph "( ".</a:t>
            </a:r>
          </a:p>
          <a:p>
            <a:r>
              <a:rPr lang="en-CA" sz="2000" dirty="0" smtClean="0">
                <a:solidFill>
                  <a:srgbClr val="FF0000"/>
                </a:solidFill>
              </a:rPr>
              <a:t>We accept the comment and we’ve already made the necessary </a:t>
            </a:r>
            <a:r>
              <a:rPr lang="en-CA" sz="2000" dirty="0" smtClean="0">
                <a:solidFill>
                  <a:srgbClr val="FF0000"/>
                </a:solidFill>
              </a:rPr>
              <a:t>edits.</a:t>
            </a:r>
            <a:endParaRPr lang="en-CA" sz="2000" dirty="0" smtClean="0">
              <a:solidFill>
                <a:srgbClr val="FF0000"/>
              </a:solidFill>
            </a:endParaRPr>
          </a:p>
          <a:p>
            <a:r>
              <a:rPr lang="en-CA" sz="2000" dirty="0" smtClean="0"/>
              <a:t>Draft CSD: &lt;</a:t>
            </a:r>
            <a:r>
              <a:rPr lang="en-CA" sz="2000" u="sng" dirty="0" smtClean="0">
                <a:hlinkClick r:id="rId2"/>
              </a:rPr>
              <a:t>https://mentor.ieee.org/802.11/dcn/14/11-14-0169-00-0hew-ieee-802-11-hew-sg-proposed-csd.docx</a:t>
            </a:r>
            <a:endParaRPr lang="en-CA" sz="2000" dirty="0"/>
          </a:p>
        </p:txBody>
      </p:sp>
      <p:sp>
        <p:nvSpPr>
          <p:cNvPr id="4" name="Date Placeholder 3"/>
          <p:cNvSpPr>
            <a:spLocks noGrp="1"/>
          </p:cNvSpPr>
          <p:nvPr>
            <p:ph type="dt" sz="half" idx="10"/>
          </p:nvPr>
        </p:nvSpPr>
        <p:spPr/>
        <p:txBody>
          <a:bodyPr/>
          <a:lstStyle/>
          <a:p>
            <a:r>
              <a:rPr lang="en-US" smtClean="0"/>
              <a:t>March 2014</a:t>
            </a:r>
            <a:endParaRPr lang="en-CA"/>
          </a:p>
        </p:txBody>
      </p:sp>
      <p:sp>
        <p:nvSpPr>
          <p:cNvPr id="5" name="Footer Placeholder 4"/>
          <p:cNvSpPr>
            <a:spLocks noGrp="1"/>
          </p:cNvSpPr>
          <p:nvPr>
            <p:ph type="ftr" sz="quarter" idx="11"/>
          </p:nvPr>
        </p:nvSpPr>
        <p:spPr/>
        <p:txBody>
          <a:body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p>
            <a:r>
              <a:rPr lang="en-CA" smtClean="0"/>
              <a:t>Slide </a:t>
            </a:r>
            <a:fld id="{DCD40B5E-58E8-4500-981F-DD3540FF7A76}" type="slidenum">
              <a:rPr lang="en-CA" smtClean="0"/>
              <a:pPr/>
              <a:t>4</a:t>
            </a:fld>
            <a:endParaRPr lang="en-C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Comments from Mark Hamilton (1/2)</a:t>
            </a:r>
            <a:endParaRPr lang="en-CA" dirty="0"/>
          </a:p>
        </p:txBody>
      </p:sp>
      <p:sp>
        <p:nvSpPr>
          <p:cNvPr id="3" name="Content Placeholder 2"/>
          <p:cNvSpPr>
            <a:spLocks noGrp="1"/>
          </p:cNvSpPr>
          <p:nvPr>
            <p:ph idx="1"/>
          </p:nvPr>
        </p:nvSpPr>
        <p:spPr>
          <a:xfrm>
            <a:off x="611560" y="1556792"/>
            <a:ext cx="7772400" cy="4114800"/>
          </a:xfrm>
        </p:spPr>
        <p:txBody>
          <a:bodyPr/>
          <a:lstStyle/>
          <a:p>
            <a:pPr lvl="0"/>
            <a:r>
              <a:rPr lang="en-US" sz="1600" dirty="0" smtClean="0"/>
              <a:t>I am wondering about the band restrictions.  To quote from the draft PAR: “This amendment defines operations in frequency bands between 1 GHz and 6 GHz.”  It was confirmed at the plenary that the intent is to not cover the TV white space bands.  These leads me to two questions:</a:t>
            </a:r>
            <a:endParaRPr lang="en-CA" sz="1600" dirty="0" smtClean="0"/>
          </a:p>
          <a:p>
            <a:pPr lvl="1"/>
            <a:r>
              <a:rPr lang="en-US" sz="1400" dirty="0" smtClean="0"/>
              <a:t>The PAR talks about making changes to both/either MAC and PHY.  If the MAC is changed, how are those changed envisioned to be band-specific?  This seems to me to be some combination of cumbersome in the text (a lot of added “If such-and-such MIB attribute is true” language around all of the changes), and complex and unnecessary restriction in implementations to only use the new features if the specified bands are in use.</a:t>
            </a:r>
          </a:p>
          <a:p>
            <a:pPr lvl="2"/>
            <a:r>
              <a:rPr lang="en-US" sz="1200" b="1" dirty="0" smtClean="0">
                <a:solidFill>
                  <a:srgbClr val="FF0000"/>
                </a:solidFill>
              </a:rPr>
              <a:t>MAC specifications may be general </a:t>
            </a:r>
            <a:r>
              <a:rPr lang="en-US" sz="1200" b="1" dirty="0" smtClean="0">
                <a:solidFill>
                  <a:srgbClr val="FF0000"/>
                </a:solidFill>
              </a:rPr>
              <a:t>or </a:t>
            </a:r>
            <a:r>
              <a:rPr lang="en-US" sz="1200" b="1" dirty="0" smtClean="0">
                <a:solidFill>
                  <a:srgbClr val="FF0000"/>
                </a:solidFill>
              </a:rPr>
              <a:t>specific for a certain PHY, e.g. MAC extensions for MU MIMO are specific for 11ac. The group will strive to make additional MAC features general. </a:t>
            </a:r>
            <a:endParaRPr lang="en-CA" sz="1200" b="1" dirty="0" smtClean="0">
              <a:solidFill>
                <a:srgbClr val="FF0000"/>
              </a:solidFill>
            </a:endParaRPr>
          </a:p>
          <a:p>
            <a:pPr lvl="1"/>
            <a:r>
              <a:rPr lang="en-US" sz="1400" dirty="0" smtClean="0"/>
              <a:t>If there are changes to the PHY, for example the 11ac PHY (which is specifically called out as focus for the improvements, per the PAR), will those changes not be reflected in the 11af PHY (which is currently an intentional “copy” of the 11ac PHY)?  This again seems unnecessary and an unfortunate complication for implementations.</a:t>
            </a:r>
          </a:p>
          <a:p>
            <a:pPr lvl="2"/>
            <a:r>
              <a:rPr lang="en-US" sz="1200" b="1" dirty="0" smtClean="0">
                <a:solidFill>
                  <a:srgbClr val="FF0000"/>
                </a:solidFill>
              </a:rPr>
              <a:t>A new PHY  clause wouldn’t be reflected in 11af. Future evolution to 11af can extend  802.11ax </a:t>
            </a:r>
            <a:r>
              <a:rPr lang="en-US" sz="1200" b="1" dirty="0" smtClean="0">
                <a:solidFill>
                  <a:srgbClr val="FF0000"/>
                </a:solidFill>
              </a:rPr>
              <a:t>features</a:t>
            </a:r>
            <a:r>
              <a:rPr lang="en-US" sz="1200" b="1" dirty="0" smtClean="0">
                <a:solidFill>
                  <a:srgbClr val="FF0000"/>
                </a:solidFill>
              </a:rPr>
              <a:t> </a:t>
            </a:r>
            <a:r>
              <a:rPr lang="en-US" sz="1200" b="1" dirty="0" smtClean="0">
                <a:solidFill>
                  <a:srgbClr val="FF0000"/>
                </a:solidFill>
              </a:rPr>
              <a:t>to white spaces. </a:t>
            </a:r>
            <a:r>
              <a:rPr lang="en-US" sz="1200" b="1" dirty="0" smtClean="0">
                <a:solidFill>
                  <a:srgbClr val="FF0000"/>
                </a:solidFill>
              </a:rPr>
              <a:t>As a recent example, IEEE802.11 </a:t>
            </a:r>
            <a:r>
              <a:rPr lang="en-US" sz="1200" b="1" dirty="0" smtClean="0">
                <a:solidFill>
                  <a:srgbClr val="FF0000"/>
                </a:solidFill>
              </a:rPr>
              <a:t>ac  extended the </a:t>
            </a:r>
            <a:r>
              <a:rPr lang="en-US" sz="1200" b="1" dirty="0" smtClean="0">
                <a:solidFill>
                  <a:srgbClr val="FF0000"/>
                </a:solidFill>
              </a:rPr>
              <a:t>11n features </a:t>
            </a:r>
            <a:r>
              <a:rPr lang="en-US" sz="1200" b="1" dirty="0" smtClean="0">
                <a:solidFill>
                  <a:srgbClr val="FF0000"/>
                </a:solidFill>
              </a:rPr>
              <a:t>to 5 GHz only.</a:t>
            </a:r>
            <a:endParaRPr lang="en-CA" sz="1200" b="1" dirty="0" smtClean="0">
              <a:solidFill>
                <a:srgbClr val="FF0000"/>
              </a:solidFill>
            </a:endParaRPr>
          </a:p>
          <a:p>
            <a:endParaRPr lang="en-CA" sz="1600" dirty="0"/>
          </a:p>
        </p:txBody>
      </p:sp>
      <p:sp>
        <p:nvSpPr>
          <p:cNvPr id="4" name="Date Placeholder 3"/>
          <p:cNvSpPr>
            <a:spLocks noGrp="1"/>
          </p:cNvSpPr>
          <p:nvPr>
            <p:ph type="dt" sz="half" idx="10"/>
          </p:nvPr>
        </p:nvSpPr>
        <p:spPr/>
        <p:txBody>
          <a:bodyPr/>
          <a:lstStyle/>
          <a:p>
            <a:r>
              <a:rPr lang="en-US" smtClean="0"/>
              <a:t>March 2014</a:t>
            </a:r>
            <a:endParaRPr lang="en-CA"/>
          </a:p>
        </p:txBody>
      </p:sp>
      <p:sp>
        <p:nvSpPr>
          <p:cNvPr id="5" name="Footer Placeholder 4"/>
          <p:cNvSpPr>
            <a:spLocks noGrp="1"/>
          </p:cNvSpPr>
          <p:nvPr>
            <p:ph type="ftr" sz="quarter" idx="11"/>
          </p:nvPr>
        </p:nvSpPr>
        <p:spPr/>
        <p:txBody>
          <a:body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p>
            <a:r>
              <a:rPr lang="en-CA" smtClean="0"/>
              <a:t>Slide </a:t>
            </a:r>
            <a:fld id="{DCD40B5E-58E8-4500-981F-DD3540FF7A76}" type="slidenum">
              <a:rPr lang="en-CA" smtClean="0"/>
              <a:pPr/>
              <a:t>5</a:t>
            </a:fld>
            <a:endParaRPr lang="en-C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Comments from Mark Hamilton (2/2)</a:t>
            </a:r>
            <a:endParaRPr lang="en-CA" dirty="0"/>
          </a:p>
        </p:txBody>
      </p:sp>
      <p:sp>
        <p:nvSpPr>
          <p:cNvPr id="3" name="Content Placeholder 2"/>
          <p:cNvSpPr>
            <a:spLocks noGrp="1"/>
          </p:cNvSpPr>
          <p:nvPr>
            <p:ph idx="1"/>
          </p:nvPr>
        </p:nvSpPr>
        <p:spPr/>
        <p:txBody>
          <a:bodyPr/>
          <a:lstStyle/>
          <a:p>
            <a:pPr lvl="0"/>
            <a:r>
              <a:rPr lang="en-US" sz="1600" dirty="0" smtClean="0"/>
              <a:t>I also wonder about the language discussing mobility. </a:t>
            </a:r>
            <a:endParaRPr lang="en-CA" sz="1600" dirty="0" smtClean="0"/>
          </a:p>
          <a:p>
            <a:pPr lvl="1"/>
            <a:r>
              <a:rPr lang="en-US" sz="1400" dirty="0" smtClean="0"/>
              <a:t>The PAR has this bullet: “Outdoor operation is limited to stationary and pedestrian speeds.”  (In the section 5.2.b extended comments at the bottom – which is an excellent addition, by the way – this made the PAR one of the most clear about its intent in recent memory!)  There seems to be no matching discussion of indoor operation while mobile.</a:t>
            </a:r>
            <a:endParaRPr lang="en-CA" sz="1400" dirty="0" smtClean="0"/>
          </a:p>
          <a:p>
            <a:pPr>
              <a:buNone/>
            </a:pPr>
            <a:endParaRPr lang="en-CA" sz="1600" dirty="0" smtClean="0"/>
          </a:p>
          <a:p>
            <a:pPr lvl="1"/>
            <a:r>
              <a:rPr lang="en-US" sz="1400" dirty="0" smtClean="0"/>
              <a:t>Between the above sentence, and the specific mention of mobile devices as a target stakeholder, I am assuming that some aspect of mobility is being considered as part of the problem set of the scope.  Although, I don’t see any other discussion that clarifies this.  (As many of you know, I am very interested in mobility performance, and would like to understand if there is overlap or other relationship to the proposed work.)  If mobility factors are to be considered, I believe more language describing that is needed in the PAR.  If mobility is not going to be considered, I don’t understand the discussion of (outdoor) mobility speeds, and suggest that bullet be changed to say that mobility is not being considered.</a:t>
            </a:r>
            <a:endParaRPr lang="en-CA" sz="1400" dirty="0" smtClean="0"/>
          </a:p>
          <a:p>
            <a:endParaRPr lang="en-CA" sz="1400" dirty="0" smtClean="0"/>
          </a:p>
          <a:p>
            <a:r>
              <a:rPr lang="en-CA" sz="1400" dirty="0" smtClean="0">
                <a:solidFill>
                  <a:srgbClr val="FF0000"/>
                </a:solidFill>
              </a:rPr>
              <a:t>The PAR doesn’t address mobility (BSS transition, vehicular speed)</a:t>
            </a:r>
          </a:p>
        </p:txBody>
      </p:sp>
      <p:sp>
        <p:nvSpPr>
          <p:cNvPr id="4" name="Date Placeholder 3"/>
          <p:cNvSpPr>
            <a:spLocks noGrp="1"/>
          </p:cNvSpPr>
          <p:nvPr>
            <p:ph type="dt" sz="half" idx="10"/>
          </p:nvPr>
        </p:nvSpPr>
        <p:spPr/>
        <p:txBody>
          <a:bodyPr/>
          <a:lstStyle/>
          <a:p>
            <a:r>
              <a:rPr lang="en-US" smtClean="0"/>
              <a:t>March 2014</a:t>
            </a:r>
            <a:endParaRPr lang="en-CA"/>
          </a:p>
        </p:txBody>
      </p:sp>
      <p:sp>
        <p:nvSpPr>
          <p:cNvPr id="5" name="Footer Placeholder 4"/>
          <p:cNvSpPr>
            <a:spLocks noGrp="1"/>
          </p:cNvSpPr>
          <p:nvPr>
            <p:ph type="ftr" sz="quarter" idx="11"/>
          </p:nvPr>
        </p:nvSpPr>
        <p:spPr/>
        <p:txBody>
          <a:body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p>
            <a:r>
              <a:rPr lang="en-CA" smtClean="0"/>
              <a:t>Slide </a:t>
            </a:r>
            <a:fld id="{DCD40B5E-58E8-4500-981F-DD3540FF7A76}" type="slidenum">
              <a:rPr lang="en-CA" smtClean="0"/>
              <a:pPr/>
              <a:t>6</a:t>
            </a:fld>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CA"/>
          </a:p>
        </p:txBody>
      </p:sp>
      <p:sp>
        <p:nvSpPr>
          <p:cNvPr id="5" name="Footer Placeholder 4"/>
          <p:cNvSpPr>
            <a:spLocks noGrp="1"/>
          </p:cNvSpPr>
          <p:nvPr>
            <p:ph type="ftr" sz="quarter" idx="11"/>
          </p:nvPr>
        </p:nvSpPr>
        <p:spPr/>
        <p:txBody>
          <a:body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p>
            <a:r>
              <a:rPr lang="en-CA"/>
              <a:t>Slide </a:t>
            </a:r>
            <a:fld id="{FA6899EA-EFB8-4520-9FBB-B1FD3E594733}" type="slidenum">
              <a:rPr lang="en-CA"/>
              <a:pPr/>
              <a:t>7</a:t>
            </a:fld>
            <a:endParaRPr lang="en-CA"/>
          </a:p>
        </p:txBody>
      </p:sp>
      <p:sp>
        <p:nvSpPr>
          <p:cNvPr id="21506" name="Rectangle 2"/>
          <p:cNvSpPr>
            <a:spLocks noGrp="1" noChangeArrowheads="1"/>
          </p:cNvSpPr>
          <p:nvPr>
            <p:ph type="title"/>
          </p:nvPr>
        </p:nvSpPr>
        <p:spPr/>
        <p:txBody>
          <a:bodyPr/>
          <a:lstStyle/>
          <a:p>
            <a:r>
              <a:rPr lang="en-GB" dirty="0" smtClean="0"/>
              <a:t>IEEE 802.22 WG </a:t>
            </a:r>
            <a:r>
              <a:rPr lang="en-GB" dirty="0" smtClean="0"/>
              <a:t>Comments </a:t>
            </a:r>
            <a:endParaRPr lang="en-GB" dirty="0"/>
          </a:p>
        </p:txBody>
      </p:sp>
      <p:sp>
        <p:nvSpPr>
          <p:cNvPr id="21507" name="Rectangle 3"/>
          <p:cNvSpPr>
            <a:spLocks noGrp="1" noChangeArrowheads="1"/>
          </p:cNvSpPr>
          <p:nvPr>
            <p:ph type="body" idx="1"/>
          </p:nvPr>
        </p:nvSpPr>
        <p:spPr>
          <a:xfrm>
            <a:off x="685800" y="1772816"/>
            <a:ext cx="7772400" cy="4114800"/>
          </a:xfrm>
        </p:spPr>
        <p:txBody>
          <a:bodyPr/>
          <a:lstStyle/>
          <a:p>
            <a:r>
              <a:rPr lang="en-CA" sz="2000" dirty="0" smtClean="0"/>
              <a:t>There are many acronyms that are not defined. E. g. CAGR in the CSD </a:t>
            </a:r>
            <a:r>
              <a:rPr lang="en-CA" sz="2000" dirty="0" smtClean="0"/>
              <a:t>Document</a:t>
            </a:r>
          </a:p>
          <a:p>
            <a:r>
              <a:rPr lang="en-CA" sz="2000" dirty="0" smtClean="0">
                <a:solidFill>
                  <a:srgbClr val="FF0000"/>
                </a:solidFill>
              </a:rPr>
              <a:t>We accept the comment and we’ve made the necessary editorial changes.</a:t>
            </a:r>
            <a:endParaRPr lang="en-CA" sz="2000" dirty="0" smtClean="0">
              <a:solidFill>
                <a:srgbClr val="FF0000"/>
              </a:solidFill>
            </a:endParaRPr>
          </a:p>
          <a:p>
            <a:r>
              <a:rPr lang="en-CA" sz="2000" dirty="0" smtClean="0"/>
              <a:t>•Typo: “</a:t>
            </a:r>
            <a:r>
              <a:rPr lang="en-CA" sz="2000" dirty="0" err="1" smtClean="0"/>
              <a:t>Thisamendment</a:t>
            </a:r>
            <a:r>
              <a:rPr lang="en-CA" sz="2000" dirty="0" smtClean="0"/>
              <a:t>” in the Scope of the Project</a:t>
            </a:r>
          </a:p>
          <a:p>
            <a:r>
              <a:rPr lang="en-CA" sz="2000" dirty="0" smtClean="0"/>
              <a:t>Section 5.2.b </a:t>
            </a:r>
            <a:endParaRPr lang="en-CA" sz="2000" dirty="0" smtClean="0"/>
          </a:p>
          <a:p>
            <a:r>
              <a:rPr lang="en-CA" sz="2000" dirty="0" smtClean="0">
                <a:solidFill>
                  <a:srgbClr val="FF0000"/>
                </a:solidFill>
              </a:rPr>
              <a:t>We accept the comment and we’ve made the necessary editorial changes</a:t>
            </a:r>
            <a:r>
              <a:rPr lang="en-CA" sz="2000" dirty="0" smtClean="0">
                <a:solidFill>
                  <a:srgbClr val="FF0000"/>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CA"/>
          </a:p>
        </p:txBody>
      </p:sp>
      <p:sp>
        <p:nvSpPr>
          <p:cNvPr id="5" name="Footer Placeholder 4"/>
          <p:cNvSpPr>
            <a:spLocks noGrp="1"/>
          </p:cNvSpPr>
          <p:nvPr>
            <p:ph type="ftr" sz="quarter" idx="11"/>
          </p:nvPr>
        </p:nvSpPr>
        <p:spPr/>
        <p:txBody>
          <a:bodyPr/>
          <a:lstStyle/>
          <a:p>
            <a:r>
              <a:rPr lang="en-CA" smtClean="0"/>
              <a:t>Osama Aboul-Magd, Huawei Technologies</a:t>
            </a:r>
            <a:endParaRPr lang="en-CA"/>
          </a:p>
        </p:txBody>
      </p:sp>
      <p:sp>
        <p:nvSpPr>
          <p:cNvPr id="6" name="Slide Number Placeholder 5"/>
          <p:cNvSpPr>
            <a:spLocks noGrp="1"/>
          </p:cNvSpPr>
          <p:nvPr>
            <p:ph type="sldNum" sz="quarter" idx="12"/>
          </p:nvPr>
        </p:nvSpPr>
        <p:spPr/>
        <p:txBody>
          <a:bodyPr/>
          <a:lstStyle/>
          <a:p>
            <a:r>
              <a:rPr lang="en-CA"/>
              <a:t>Slide </a:t>
            </a:r>
            <a:fld id="{24E5AC6B-227A-4B12-A355-E6DD3CAA0322}" type="slidenum">
              <a:rPr lang="en-CA"/>
              <a:pPr/>
              <a:t>8</a:t>
            </a:fld>
            <a:endParaRPr lang="en-CA"/>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a:xfrm>
            <a:off x="683568" y="1772816"/>
            <a:ext cx="7772400" cy="4114800"/>
          </a:xfrm>
        </p:spPr>
        <p:txBody>
          <a:bodyPr/>
          <a:lstStyle/>
          <a:p>
            <a:r>
              <a:rPr lang="en-CA" sz="2000" dirty="0" smtClean="0"/>
              <a:t>•The frequency range of operation for this standard should be refined. 1 GHz to 6 GHz seems to be quite broad. </a:t>
            </a:r>
          </a:p>
          <a:p>
            <a:r>
              <a:rPr lang="en-CA" sz="2000" dirty="0" smtClean="0"/>
              <a:t>•Suggestion – </a:t>
            </a:r>
            <a:r>
              <a:rPr lang="en-CA" sz="2000" dirty="0" smtClean="0">
                <a:solidFill>
                  <a:srgbClr val="00B0F0"/>
                </a:solidFill>
              </a:rPr>
              <a:t>The focus of this amendment is on WLAN indoor and outdoor operation in the 2.4 GHz and the 5 GHz frequency bands. Additional bands between 1 GHz and 6 GHz may be added as they become available</a:t>
            </a:r>
            <a:r>
              <a:rPr lang="en-CA" sz="2000" dirty="0" smtClean="0"/>
              <a:t>.</a:t>
            </a:r>
          </a:p>
          <a:p>
            <a:r>
              <a:rPr lang="en-CA" sz="2000" dirty="0" smtClean="0">
                <a:solidFill>
                  <a:srgbClr val="FF0000"/>
                </a:solidFill>
              </a:rPr>
              <a:t>Current 802.11 spec consider bands from sub 1GHz up to 60 GHz. This amendment will focus on a subset of the current range of frequencies. Moreover the suggested changes are captured in the explanatory notes.</a:t>
            </a:r>
            <a:endParaRPr lang="en-CA" sz="2000" dirty="0" smtClean="0">
              <a:solidFill>
                <a:srgbClr val="FF0000"/>
              </a:solidFill>
            </a:endParaRPr>
          </a:p>
          <a:p>
            <a:r>
              <a:rPr lang="en-CA" sz="2000" dirty="0" smtClean="0"/>
              <a:t>Section 5.5 – </a:t>
            </a:r>
            <a:endParaRPr lang="en-CA" sz="2000" dirty="0" smtClean="0"/>
          </a:p>
          <a:p>
            <a:r>
              <a:rPr lang="en-CA" sz="2000" dirty="0" smtClean="0"/>
              <a:t>Please define what 5</a:t>
            </a:r>
            <a:r>
              <a:rPr lang="en-CA" sz="2000" baseline="30000" dirty="0" smtClean="0"/>
              <a:t>th</a:t>
            </a:r>
            <a:r>
              <a:rPr lang="en-CA" sz="2000" dirty="0" smtClean="0"/>
              <a:t> percentile is. </a:t>
            </a:r>
            <a:endParaRPr lang="en-CA" sz="2000" dirty="0" smtClean="0"/>
          </a:p>
          <a:p>
            <a:r>
              <a:rPr lang="en-CA" sz="2000" dirty="0" smtClean="0">
                <a:solidFill>
                  <a:srgbClr val="FF0000"/>
                </a:solidFill>
              </a:rPr>
              <a:t>Editorial changes were made to clarify the sentence.</a:t>
            </a:r>
            <a:endParaRPr lang="en-CA" sz="2000" dirty="0" smtClean="0">
              <a:solidFill>
                <a:srgbClr val="FF0000"/>
              </a:solidFill>
            </a:endParaRP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199</TotalTime>
  <Words>621</Words>
  <Application>Microsoft Office PowerPoint</Application>
  <PresentationFormat>On-screen Show (4:3)</PresentationFormat>
  <Paragraphs>79</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1" baseType="lpstr">
      <vt:lpstr>802-11-Submission</vt:lpstr>
      <vt:lpstr>Microsoft Office Word 97 - 2003 Document</vt:lpstr>
      <vt:lpstr>Adobe Acrobat Document</vt:lpstr>
      <vt:lpstr>HEW SG PAR and CSD Comments and Resolutions</vt:lpstr>
      <vt:lpstr>Abstract</vt:lpstr>
      <vt:lpstr>Comments from Bob Grow</vt:lpstr>
      <vt:lpstr>Comments from Bob Grow </vt:lpstr>
      <vt:lpstr>Comments from Mark Hamilton (1/2)</vt:lpstr>
      <vt:lpstr>Comments from Mark Hamilton (2/2)</vt:lpstr>
      <vt:lpstr>IEEE 802.22 WG Comments </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SG PAR and CSD Comments</dc:title>
  <dc:creator>Osama Aboul-Magd</dc:creator>
  <cp:lastModifiedBy>Osama Aboul-Magd</cp:lastModifiedBy>
  <cp:revision>22</cp:revision>
  <cp:lastPrinted>1998-02-10T13:28:06Z</cp:lastPrinted>
  <dcterms:created xsi:type="dcterms:W3CDTF">2014-03-17T23:46:09Z</dcterms:created>
  <dcterms:modified xsi:type="dcterms:W3CDTF">2014-03-18T12:27:21Z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(3)05rpycCKhaIcZwiaG0bKPQvWSsv/4CUSsos/jpKqolV7u/ailqb0qx3l+eNl5vH2QB2EC02y
i4XlnNKWPI5bAoQU64VGRMkMHiU7rjGzb/BmubBRWY4fSGjSuQWgh0l5G1IN8Nomzn8VN3w/
BCGi0ccwuo1H8+UNbpTWDlmpVbc6wkwiEi0viCUvIY95Mt5rOQuacNma84Kdd2AjNM1YSt3g
OX+5ytQRR006ilJG1k</vt:lpwstr>
  </property>
  <property fmtid="{D5CDD505-2E9C-101B-9397-08002B2CF9AE}" pid="3" name="_new_ms_pID_725431">
    <vt:lpwstr>v2zfqUGD1fTc3ahlNNa+Q8HARN32WOBRoXzNK4SgQv++UYz2GLaEuw
nsIURO0JDzxvOLA6lGZo9/m0qeMkG1Cm2Au0s3zioz5s++bIv7Ahd9EEgDmKlKFcds3JO6o1
Yp15g4gAGMUid/+q4peu2R8nz5AMJtZmxHzWrKf5aZQaeM2EbJQNV6DWleKxmj8yfKN2QJGh
2lbl50a5qsv75sIlzfNB4enVum3WcTNg6gLh</vt:lpwstr>
  </property>
  <property fmtid="{D5CDD505-2E9C-101B-9397-08002B2CF9AE}" pid="4" name="_new_ms_pID_725432">
    <vt:lpwstr>KUVYxpV9SHCXwmDqTF3aaDE/TYApg+8W70RK
9bJYqLNo3BZY31SkTyxB70BeAFvbmeXX5wA2OiiCcSMxPePr5Wc=</vt:lpwstr>
  </property>
  <property fmtid="{D5CDD505-2E9C-101B-9397-08002B2CF9AE}" pid="5" name="sflag">
    <vt:lpwstr>1395141175</vt:lpwstr>
  </property>
</Properties>
</file>