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9" r:id="rId3"/>
    <p:sldId id="289" r:id="rId4"/>
    <p:sldId id="303" r:id="rId5"/>
    <p:sldId id="304" r:id="rId6"/>
    <p:sldId id="336" r:id="rId7"/>
    <p:sldId id="335" r:id="rId8"/>
    <p:sldId id="299" r:id="rId9"/>
    <p:sldId id="333" r:id="rId10"/>
    <p:sldId id="33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905EE85-DD06-4C6B-94CE-ACCB6866C961}" type="slidenum">
              <a:rPr lang="en-US"/>
              <a:pPr/>
              <a:t>4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C88E139-DF71-46C0-845E-4C5C328EC146}" type="slidenum">
              <a:rPr lang="en-US"/>
              <a:pPr/>
              <a:t>5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12511F1-1D65-4C7A-B67F-4D74917564A5}" type="slidenum">
              <a:rPr lang="en-US"/>
              <a:pPr/>
              <a:t>8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9896" y="6475413"/>
            <a:ext cx="1604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  <a:noFill/>
        </p:spPr>
        <p:txBody>
          <a:bodyPr/>
          <a:lstStyle/>
          <a:p>
            <a:r>
              <a:rPr lang="en-US" dirty="0" smtClean="0"/>
              <a:t>Rolf de Vegt (Qualcomm))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802.11ax Spec Development Process Proposal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27983"/>
              </p:ext>
            </p:extLst>
          </p:nvPr>
        </p:nvGraphicFramePr>
        <p:xfrm>
          <a:off x="531813" y="2674938"/>
          <a:ext cx="7588250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Document" r:id="rId4" imgW="8683016" imgH="4144020" progId="Word.Document.8">
                  <p:embed/>
                </p:oleObj>
              </mc:Choice>
              <mc:Fallback>
                <p:oleObj name="Document" r:id="rId4" imgW="8683016" imgH="4144020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7588250" cy="361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Once the </a:t>
            </a:r>
            <a:r>
              <a:rPr lang="en-US" dirty="0" err="1" smtClean="0"/>
              <a:t>taskgroup</a:t>
            </a:r>
            <a:r>
              <a:rPr lang="en-US" dirty="0" smtClean="0"/>
              <a:t> has been established, the group will need to develop and adopt a selection procedure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Proposal here is to include an SFD step in the selection procedure for TG ax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9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620000" cy="4114800"/>
          </a:xfrm>
        </p:spPr>
        <p:txBody>
          <a:bodyPr/>
          <a:lstStyle/>
          <a:p>
            <a:r>
              <a:rPr lang="en-US" dirty="0" smtClean="0"/>
              <a:t>Context and Introduction</a:t>
            </a:r>
          </a:p>
          <a:p>
            <a:r>
              <a:rPr lang="en-US" dirty="0" smtClean="0"/>
              <a:t>Rationale for introducing a Spec Framework Document (SFD) step in previous projects</a:t>
            </a:r>
          </a:p>
          <a:p>
            <a:r>
              <a:rPr lang="en-US" dirty="0" smtClean="0"/>
              <a:t>Proposal for inclusion of an SFD step in the update to the </a:t>
            </a:r>
            <a:r>
              <a:rPr lang="en-US" dirty="0" err="1" smtClean="0"/>
              <a:t>TGax</a:t>
            </a:r>
            <a:r>
              <a:rPr lang="en-US" dirty="0" smtClean="0"/>
              <a:t> spec development process</a:t>
            </a:r>
          </a:p>
          <a:p>
            <a:r>
              <a:rPr lang="en-US" dirty="0" smtClean="0"/>
              <a:t>Next Steps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Taskgroup .11ax has been formed, the group will have to develop and agree on a selection procedure</a:t>
            </a:r>
          </a:p>
          <a:p>
            <a:r>
              <a:rPr lang="en-US" dirty="0" smtClean="0"/>
              <a:t>The purpose of this document is to present the argument for the inclusion of the development of a ‘Spec Framework Document’ process step in the selection procedure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Rolf de Vegt, Qualcomm,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2EAD850-BA43-4627-8F2A-0DBE646E1C4F}" type="slidenum">
              <a:rPr lang="en-US"/>
              <a:pPr/>
              <a:t>4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Historic Context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000" dirty="0"/>
              <a:t>The Selection Procedure used for 802.11n and other 802.11 </a:t>
            </a:r>
            <a:r>
              <a:rPr lang="en-US" sz="2000" dirty="0" smtClean="0"/>
              <a:t>groups was </a:t>
            </a:r>
            <a:r>
              <a:rPr lang="en-US" sz="2000" dirty="0"/>
              <a:t>based on a process of continuous down selects of competing proposals</a:t>
            </a:r>
          </a:p>
          <a:p>
            <a:r>
              <a:rPr lang="en-US" sz="2000" dirty="0"/>
              <a:t>The use of this down-select procedure has contributed to considerable delays in the standardization </a:t>
            </a:r>
            <a:r>
              <a:rPr lang="en-US" sz="2000" dirty="0" smtClean="0"/>
              <a:t>process</a:t>
            </a:r>
          </a:p>
          <a:p>
            <a:pPr lvl="1"/>
            <a:r>
              <a:rPr lang="en-US" sz="1800" dirty="0" smtClean="0"/>
              <a:t>‘Battles’ between competing proposal camps</a:t>
            </a:r>
          </a:p>
          <a:p>
            <a:pPr lvl="1"/>
            <a:r>
              <a:rPr lang="en-US" sz="1800" dirty="0" smtClean="0"/>
              <a:t>Scope / feature / option creep</a:t>
            </a:r>
          </a:p>
          <a:p>
            <a:r>
              <a:rPr lang="en-US" sz="2000" dirty="0" smtClean="0"/>
              <a:t>In the case of .11ac and later in .11ah and .11ai an alternative procedure was adopted</a:t>
            </a:r>
          </a:p>
          <a:p>
            <a:pPr lvl="1"/>
            <a:r>
              <a:rPr lang="en-US" sz="1800" dirty="0" smtClean="0"/>
              <a:t>This procedure includes the development of a Spec Framework Document (SFD)</a:t>
            </a:r>
          </a:p>
          <a:p>
            <a:pPr lvl="1"/>
            <a:r>
              <a:rPr lang="en-US" sz="1800" dirty="0" smtClean="0"/>
              <a:t>Examples of SFD’s can be found in documents: 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f</a:t>
            </a:r>
            <a:r>
              <a:rPr lang="en-US" sz="1800" dirty="0" smtClean="0"/>
              <a:t>or .11ac: 11/09-0992</a:t>
            </a:r>
            <a:br>
              <a:rPr lang="en-US" sz="1800" dirty="0" smtClean="0"/>
            </a:br>
            <a:r>
              <a:rPr lang="en-US" sz="1800" dirty="0" smtClean="0"/>
              <a:t>for .11ah: 11/11-1137</a:t>
            </a:r>
            <a:br>
              <a:rPr lang="en-US" sz="1800" dirty="0" smtClean="0"/>
            </a:br>
            <a:r>
              <a:rPr lang="en-US" sz="1800" dirty="0" smtClean="0"/>
              <a:t>for .11ai: 11/12-0151</a:t>
            </a:r>
            <a:endParaRPr lang="en-US" sz="18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Rolf de Vegt, Qualcomm,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8F45580-6F01-43B6-8732-FBA092629E97}" type="slidenum">
              <a:rPr lang="en-US"/>
              <a:pPr/>
              <a:t>5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High Level Overview of Spec Framework based Process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marL="457200" indent="-457200">
              <a:lnSpc>
                <a:spcPct val="75000"/>
              </a:lnSpc>
              <a:buFontTx/>
              <a:buNone/>
            </a:pPr>
            <a:endParaRPr lang="en-US" sz="2000" dirty="0"/>
          </a:p>
          <a:p>
            <a:pPr marL="457200" indent="-457200">
              <a:lnSpc>
                <a:spcPct val="75000"/>
              </a:lnSpc>
              <a:buFontTx/>
              <a:buAutoNum type="arabicPeriod"/>
            </a:pPr>
            <a:r>
              <a:rPr lang="en-US" sz="2000" dirty="0"/>
              <a:t>Taskgroup develops consensus around a framework for spec elements</a:t>
            </a:r>
          </a:p>
          <a:p>
            <a:pPr marL="838200" lvl="1" indent="-381000">
              <a:lnSpc>
                <a:spcPct val="75000"/>
              </a:lnSpc>
              <a:buFontTx/>
              <a:buChar char="•"/>
            </a:pPr>
            <a:r>
              <a:rPr lang="en-US" sz="1800" dirty="0"/>
              <a:t>Aim is to achieve </a:t>
            </a:r>
            <a:r>
              <a:rPr lang="en-US" sz="1800" dirty="0" smtClean="0"/>
              <a:t>consensus</a:t>
            </a:r>
          </a:p>
          <a:p>
            <a:pPr marL="838200" lvl="1" indent="-381000">
              <a:lnSpc>
                <a:spcPct val="75000"/>
              </a:lnSpc>
              <a:buFontTx/>
              <a:buChar char="•"/>
            </a:pPr>
            <a:r>
              <a:rPr lang="en-US" sz="1800" dirty="0" smtClean="0"/>
              <a:t>Spec Framework text is added with 75% Taskgroup approval</a:t>
            </a:r>
            <a:endParaRPr lang="en-US" sz="1800" dirty="0"/>
          </a:p>
          <a:p>
            <a:pPr marL="838200" lvl="1" indent="-381000">
              <a:lnSpc>
                <a:spcPct val="75000"/>
              </a:lnSpc>
              <a:buFontTx/>
              <a:buChar char="•"/>
            </a:pPr>
            <a:r>
              <a:rPr lang="en-US" sz="1800" dirty="0"/>
              <a:t>Taskgroup votes to approve a document that describes all spec elements, with the intent that this solidifies the </a:t>
            </a:r>
            <a:r>
              <a:rPr lang="en-US" sz="1800" dirty="0" smtClean="0"/>
              <a:t>scope and contents </a:t>
            </a:r>
            <a:r>
              <a:rPr lang="en-US" sz="1800" dirty="0"/>
              <a:t>of the new specification</a:t>
            </a:r>
          </a:p>
          <a:p>
            <a:pPr marL="838200" lvl="1" indent="-381000">
              <a:lnSpc>
                <a:spcPct val="75000"/>
              </a:lnSpc>
              <a:buFontTx/>
              <a:buNone/>
            </a:pPr>
            <a:endParaRPr lang="en-US" sz="1800" dirty="0"/>
          </a:p>
          <a:p>
            <a:pPr marL="457200" indent="-457200">
              <a:lnSpc>
                <a:spcPct val="75000"/>
              </a:lnSpc>
              <a:buFontTx/>
              <a:buAutoNum type="arabicPeriod"/>
            </a:pPr>
            <a:r>
              <a:rPr lang="en-US" sz="2000" dirty="0"/>
              <a:t>Participants create </a:t>
            </a:r>
            <a:r>
              <a:rPr lang="en-US" sz="2000" dirty="0" smtClean="0"/>
              <a:t>detailed text proposals </a:t>
            </a:r>
            <a:r>
              <a:rPr lang="en-US" sz="2000" dirty="0"/>
              <a:t>for one or more spec elements</a:t>
            </a:r>
            <a:br>
              <a:rPr lang="en-US" sz="2000" dirty="0"/>
            </a:br>
            <a:endParaRPr lang="en-US" sz="2000" dirty="0"/>
          </a:p>
          <a:p>
            <a:pPr marL="838200" lvl="1" indent="-381000">
              <a:lnSpc>
                <a:spcPct val="75000"/>
              </a:lnSpc>
              <a:buFontTx/>
              <a:buChar char="•"/>
            </a:pPr>
            <a:r>
              <a:rPr lang="en-US" sz="1800" dirty="0"/>
              <a:t>Could in theory cover all Spec Elements (i.e. ‘Complete Proposal’) but not necessarily</a:t>
            </a:r>
            <a:br>
              <a:rPr lang="en-US" sz="1800" dirty="0"/>
            </a:br>
            <a:endParaRPr lang="en-US" sz="1800" dirty="0"/>
          </a:p>
          <a:p>
            <a:pPr marL="838200" lvl="1" indent="-381000">
              <a:lnSpc>
                <a:spcPct val="75000"/>
              </a:lnSpc>
              <a:buFontTx/>
              <a:buChar char="•"/>
            </a:pPr>
            <a:endParaRPr lang="en-US" sz="1800" dirty="0"/>
          </a:p>
          <a:p>
            <a:pPr marL="457200" indent="-457200">
              <a:lnSpc>
                <a:spcPct val="75000"/>
              </a:lnSpc>
              <a:buFontTx/>
              <a:buAutoNum type="arabicPeriod"/>
            </a:pPr>
            <a:r>
              <a:rPr lang="en-US" sz="2000" dirty="0"/>
              <a:t>Once the Taskgroup has a coherent enough solution for all spec elements, a vote takes place to send the draft spec out </a:t>
            </a:r>
            <a:r>
              <a:rPr lang="en-US" sz="2000" dirty="0" smtClean="0"/>
              <a:t>for </a:t>
            </a:r>
            <a:r>
              <a:rPr lang="en-US" sz="2000" dirty="0" err="1" smtClean="0"/>
              <a:t>Taksgroup</a:t>
            </a:r>
            <a:r>
              <a:rPr lang="en-US" sz="2000" dirty="0" smtClean="0"/>
              <a:t> Review or Working Group </a:t>
            </a:r>
            <a:r>
              <a:rPr lang="en-US" sz="2000" dirty="0" err="1"/>
              <a:t>Letterballot</a:t>
            </a:r>
            <a:endParaRPr lang="en-US" sz="2000" dirty="0"/>
          </a:p>
          <a:p>
            <a:pPr marL="457200" indent="-457200">
              <a:lnSpc>
                <a:spcPct val="75000"/>
              </a:lnSpc>
            </a:pP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smtClean="0"/>
              <a:t>TGai Process, 75% approval</a:t>
            </a:r>
            <a:br>
              <a:rPr lang="en-US" dirty="0" smtClean="0"/>
            </a:br>
            <a:r>
              <a:rPr lang="en-US" dirty="0" smtClean="0"/>
              <a:t>vot</a:t>
            </a:r>
            <a:r>
              <a:rPr lang="en-US" dirty="0" smtClean="0"/>
              <a:t>e required for addition / change to SFD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33400" y="16764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dirty="0"/>
              <a:t>Functional </a:t>
            </a:r>
            <a:br>
              <a:rPr lang="en-US" sz="1600" dirty="0"/>
            </a:br>
            <a:r>
              <a:rPr lang="en-US" sz="1600" dirty="0" smtClean="0"/>
              <a:t>Requirements</a:t>
            </a:r>
          </a:p>
          <a:p>
            <a:pPr algn="ctr"/>
            <a:r>
              <a:rPr lang="en-US" sz="1600" dirty="0" smtClean="0"/>
              <a:t>(Doc 11/745)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295400" y="2667000"/>
            <a:ext cx="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228600" y="2819400"/>
            <a:ext cx="8610600" cy="2895600"/>
            <a:chOff x="228600" y="2819400"/>
            <a:chExt cx="8610600" cy="2895600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 flipV="1">
              <a:off x="990600" y="4419600"/>
              <a:ext cx="304800" cy="152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33400" y="2895600"/>
              <a:ext cx="1371600" cy="914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Technical</a:t>
              </a:r>
              <a:br>
                <a:rPr lang="en-US" sz="1800" dirty="0" smtClean="0"/>
              </a:br>
              <a:r>
                <a:rPr lang="en-US" sz="1800" dirty="0" smtClean="0"/>
                <a:t>Contribution</a:t>
              </a:r>
              <a:endParaRPr lang="en-US" sz="1800" dirty="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57200" y="3048000"/>
              <a:ext cx="1371600" cy="914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Technical</a:t>
              </a:r>
              <a:br>
                <a:rPr lang="en-US" sz="1800" dirty="0" smtClean="0"/>
              </a:br>
              <a:r>
                <a:rPr lang="en-US" sz="1800" dirty="0" smtClean="0"/>
                <a:t>Contribution</a:t>
              </a:r>
              <a:endParaRPr lang="en-US" sz="1800" dirty="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81000" y="3200400"/>
              <a:ext cx="1371600" cy="914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Technical</a:t>
              </a:r>
              <a:br>
                <a:rPr lang="en-US" sz="1800" dirty="0" smtClean="0"/>
              </a:br>
              <a:r>
                <a:rPr lang="en-US" sz="1800" dirty="0" smtClean="0"/>
                <a:t>Contribution</a:t>
              </a:r>
              <a:endParaRPr lang="en-US" sz="1800" dirty="0"/>
            </a:p>
          </p:txBody>
        </p:sp>
        <p:sp>
          <p:nvSpPr>
            <p:cNvPr id="19" name="Diamond 18"/>
            <p:cNvSpPr/>
            <p:nvPr/>
          </p:nvSpPr>
          <p:spPr bwMode="auto">
            <a:xfrm>
              <a:off x="2209800" y="4800600"/>
              <a:ext cx="685800" cy="533400"/>
            </a:xfrm>
            <a:prstGeom prst="diamond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75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%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95600" y="4752201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57400" y="4154269"/>
              <a:ext cx="9637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Add to </a:t>
              </a:r>
              <a:br>
                <a:rPr lang="en-US" dirty="0" smtClean="0"/>
              </a:br>
              <a:r>
                <a:rPr lang="en-US" dirty="0" smtClean="0"/>
                <a:t>Spec </a:t>
              </a:r>
              <a:br>
                <a:rPr lang="en-US" dirty="0" smtClean="0"/>
              </a:br>
              <a:r>
                <a:rPr lang="en-US" dirty="0" smtClean="0"/>
                <a:t>Framework?</a:t>
              </a:r>
              <a:endParaRPr lang="en-US" dirty="0"/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3200400" y="4495800"/>
              <a:ext cx="1295400" cy="990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Spec </a:t>
              </a:r>
              <a:br>
                <a:rPr lang="en-US" sz="1800" dirty="0" smtClean="0"/>
              </a:br>
              <a:r>
                <a:rPr lang="en-US" sz="1800" dirty="0" smtClean="0"/>
                <a:t>Framework</a:t>
              </a:r>
              <a:br>
                <a:rPr lang="en-US" sz="1800" dirty="0" smtClean="0"/>
              </a:br>
              <a:r>
                <a:rPr lang="en-US" sz="1800" dirty="0" smtClean="0"/>
                <a:t>Document</a:t>
              </a:r>
              <a:endParaRPr lang="en-US" sz="1800" dirty="0"/>
            </a:p>
          </p:txBody>
        </p:sp>
        <p:sp>
          <p:nvSpPr>
            <p:cNvPr id="26" name="Rectangle 25"/>
            <p:cNvSpPr/>
            <p:nvPr/>
          </p:nvSpPr>
          <p:spPr bwMode="auto">
            <a:xfrm rot="5400000">
              <a:off x="-342900" y="3390900"/>
              <a:ext cx="2895600" cy="17525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4572000" y="5029200"/>
              <a:ext cx="2286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4953000" y="4495800"/>
              <a:ext cx="1524000" cy="990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Detailed </a:t>
              </a:r>
              <a:br>
                <a:rPr lang="en-US" sz="1800" dirty="0" smtClean="0"/>
              </a:br>
              <a:r>
                <a:rPr lang="en-US" sz="1800" dirty="0" smtClean="0"/>
                <a:t>Spec </a:t>
              </a:r>
              <a:br>
                <a:rPr lang="en-US" sz="1800" dirty="0" smtClean="0"/>
              </a:br>
              <a:r>
                <a:rPr lang="en-US" sz="1800" dirty="0" smtClean="0"/>
                <a:t>Text (Draft)</a:t>
              </a:r>
              <a:endParaRPr lang="en-US" sz="1800" dirty="0"/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457200" y="4267200"/>
              <a:ext cx="1371600" cy="990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Technical</a:t>
              </a:r>
              <a:br>
                <a:rPr lang="en-US" sz="1800" dirty="0" smtClean="0"/>
              </a:br>
              <a:r>
                <a:rPr lang="en-US" sz="1800" dirty="0" smtClean="0"/>
                <a:t>Contribution</a:t>
              </a:r>
              <a:endParaRPr lang="en-US" sz="1800" dirty="0"/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381000" y="4419600"/>
              <a:ext cx="1371600" cy="990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Technical</a:t>
              </a:r>
              <a:br>
                <a:rPr lang="en-US" sz="1800" dirty="0" smtClean="0"/>
              </a:br>
              <a:r>
                <a:rPr lang="en-US" sz="1800" dirty="0" smtClean="0"/>
                <a:t>Contribution</a:t>
              </a:r>
              <a:endParaRPr lang="en-US" sz="1800" dirty="0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304800" y="4572000"/>
              <a:ext cx="1371600" cy="990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Spec </a:t>
              </a:r>
              <a:br>
                <a:rPr lang="en-US" sz="1800" dirty="0" smtClean="0"/>
              </a:br>
              <a:r>
                <a:rPr lang="en-US" sz="1800" dirty="0" smtClean="0"/>
                <a:t>Framework</a:t>
              </a:r>
              <a:br>
                <a:rPr lang="en-US" sz="1800" dirty="0" smtClean="0"/>
              </a:br>
              <a:r>
                <a:rPr lang="en-US" sz="1800" dirty="0" smtClean="0"/>
                <a:t>Text</a:t>
              </a:r>
              <a:endParaRPr lang="en-US" sz="1800" dirty="0"/>
            </a:p>
          </p:txBody>
        </p:sp>
        <p:cxnSp>
          <p:nvCxnSpPr>
            <p:cNvPr id="20" name="Straight Arrow Connector 19"/>
            <p:cNvCxnSpPr>
              <a:stCxn id="8" idx="2"/>
              <a:endCxn id="37" idx="0"/>
            </p:cNvCxnSpPr>
            <p:nvPr/>
          </p:nvCxnSpPr>
          <p:spPr bwMode="auto">
            <a:xfrm flipH="1">
              <a:off x="990600" y="4114800"/>
              <a:ext cx="76200" cy="4572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H="1">
              <a:off x="1143000" y="4191000"/>
              <a:ext cx="762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1295400" y="4114800"/>
              <a:ext cx="0" cy="152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2971800" y="5105400"/>
              <a:ext cx="1524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8" name="Diamond 47"/>
            <p:cNvSpPr/>
            <p:nvPr/>
          </p:nvSpPr>
          <p:spPr bwMode="auto">
            <a:xfrm>
              <a:off x="6705600" y="4761131"/>
              <a:ext cx="685800" cy="533400"/>
            </a:xfrm>
            <a:prstGeom prst="diamond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75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%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60822" y="4001869"/>
              <a:ext cx="13115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Spec Addresses</a:t>
              </a:r>
              <a:br>
                <a:rPr lang="en-US" dirty="0" smtClean="0"/>
              </a:br>
              <a:r>
                <a:rPr lang="en-US" dirty="0" smtClean="0"/>
                <a:t>Spec Framework</a:t>
              </a:r>
              <a:br>
                <a:rPr lang="en-US" dirty="0" smtClean="0"/>
              </a:br>
              <a:r>
                <a:rPr lang="en-US" dirty="0" smtClean="0"/>
                <a:t>and ready for LB?</a:t>
              </a:r>
              <a:endParaRPr lang="en-US" dirty="0"/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6553200" y="5065931"/>
              <a:ext cx="1524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7467600" y="5065931"/>
              <a:ext cx="1524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2" name="Rectangle 24"/>
            <p:cNvSpPr>
              <a:spLocks noChangeArrowheads="1"/>
            </p:cNvSpPr>
            <p:nvPr/>
          </p:nvSpPr>
          <p:spPr bwMode="auto">
            <a:xfrm>
              <a:off x="7620000" y="4800600"/>
              <a:ext cx="12192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 dirty="0" smtClean="0"/>
                <a:t>TG or WG Letter </a:t>
              </a:r>
              <a:r>
                <a:rPr lang="en-US" sz="1400" dirty="0"/>
                <a:t/>
              </a:r>
              <a:br>
                <a:rPr lang="en-US" sz="1400" dirty="0"/>
              </a:br>
              <a:r>
                <a:rPr lang="en-US" sz="1400" dirty="0"/>
                <a:t>Ballot</a:t>
              </a: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4953000" y="2971800"/>
              <a:ext cx="1524000" cy="990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Spec </a:t>
              </a:r>
              <a:br>
                <a:rPr lang="en-US" sz="1800" dirty="0" smtClean="0"/>
              </a:br>
              <a:r>
                <a:rPr lang="en-US" sz="1800" dirty="0" smtClean="0"/>
                <a:t>Text</a:t>
              </a:r>
              <a:br>
                <a:rPr lang="en-US" sz="1800" dirty="0" smtClean="0"/>
              </a:br>
              <a:r>
                <a:rPr lang="en-US" sz="1800" dirty="0" smtClean="0"/>
                <a:t>Contributions</a:t>
              </a:r>
              <a:endParaRPr lang="en-US" sz="1800" dirty="0"/>
            </a:p>
          </p:txBody>
        </p:sp>
        <p:cxnSp>
          <p:nvCxnSpPr>
            <p:cNvPr id="55" name="Shape 54"/>
            <p:cNvCxnSpPr>
              <a:stCxn id="31" idx="0"/>
              <a:endCxn id="53" idx="1"/>
            </p:cNvCxnSpPr>
            <p:nvPr/>
          </p:nvCxnSpPr>
          <p:spPr bwMode="auto">
            <a:xfrm rot="5400000" flipH="1" flipV="1">
              <a:off x="3886200" y="3429000"/>
              <a:ext cx="1028700" cy="110490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>
              <a:stCxn id="53" idx="2"/>
              <a:endCxn id="35" idx="0"/>
            </p:cNvCxnSpPr>
            <p:nvPr/>
          </p:nvCxnSpPr>
          <p:spPr bwMode="auto">
            <a:xfrm>
              <a:off x="5715000" y="3962400"/>
              <a:ext cx="0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37" idx="3"/>
            </p:cNvCxnSpPr>
            <p:nvPr/>
          </p:nvCxnSpPr>
          <p:spPr bwMode="auto">
            <a:xfrm>
              <a:off x="1676400" y="5067300"/>
              <a:ext cx="533400" cy="381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" name="TextBox 2"/>
          <p:cNvSpPr txBox="1"/>
          <p:nvPr/>
        </p:nvSpPr>
        <p:spPr>
          <a:xfrm>
            <a:off x="6789484" y="6109900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Source: Doc  12/0147r1</a:t>
            </a:r>
            <a:endParaRPr lang="en-US" i="1" dirty="0"/>
          </a:p>
        </p:txBody>
      </p:sp>
      <p:sp>
        <p:nvSpPr>
          <p:cNvPr id="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  <p:extLst>
      <p:ext uri="{BB962C8B-B14F-4D97-AF65-F5344CB8AC3E}">
        <p14:creationId xmlns:p14="http://schemas.microsoft.com/office/powerpoint/2010/main" val="70498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33574" cy="1066800"/>
          </a:xfrm>
        </p:spPr>
        <p:txBody>
          <a:bodyPr/>
          <a:lstStyle/>
          <a:p>
            <a:r>
              <a:rPr lang="en-US" dirty="0" smtClean="0"/>
              <a:t>Sample </a:t>
            </a:r>
            <a:r>
              <a:rPr lang="en-US" dirty="0" smtClean="0"/>
              <a:t>Content;</a:t>
            </a:r>
            <a:br>
              <a:rPr lang="en-US" dirty="0" smtClean="0"/>
            </a:br>
            <a:r>
              <a:rPr lang="en-US" dirty="0" smtClean="0"/>
              <a:t> Excerpt of .11ac Spec </a:t>
            </a:r>
            <a:r>
              <a:rPr lang="en-US" dirty="0" smtClean="0"/>
              <a:t>Framework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sz="1400" b="0" i="1" dirty="0" smtClean="0"/>
              <a:t>VHT </a:t>
            </a:r>
            <a:r>
              <a:rPr lang="en-GB" sz="1400" b="0" i="1" dirty="0" smtClean="0"/>
              <a:t>mixed format (MF) preamble shall be supported in the draft specification and device support is mandatory. The VHT mixed format preamble shall have the following characteristics: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 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R3.2.1.A: Robust legacy 11a deferral. The VHT MF preamble shall be designed such that a legacy 11a device will defer for the duration of the transmission to the same degree that it does for an HT MF preamble.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  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R3.2.1.D: The VHT MF preamble shall include training for</a:t>
            </a:r>
            <a:endParaRPr lang="en-US" sz="1400" b="0" i="1" dirty="0" smtClean="0"/>
          </a:p>
          <a:p>
            <a:pPr lvl="0">
              <a:buNone/>
            </a:pPr>
            <a:r>
              <a:rPr lang="en-GB" sz="1400" b="0" i="1" dirty="0" smtClean="0"/>
              <a:t>a wider channel </a:t>
            </a:r>
            <a:endParaRPr lang="en-US" sz="1400" b="0" i="1" dirty="0" smtClean="0"/>
          </a:p>
          <a:p>
            <a:pPr lvl="0">
              <a:buNone/>
            </a:pPr>
            <a:r>
              <a:rPr lang="en-GB" sz="1400" b="0" i="1" dirty="0" smtClean="0"/>
              <a:t>1 to 8 spatial streams (see Section 3.4)</a:t>
            </a:r>
            <a:endParaRPr lang="en-US" sz="1400" b="0" i="1" dirty="0" smtClean="0"/>
          </a:p>
          <a:p>
            <a:pPr lvl="0">
              <a:buNone/>
            </a:pPr>
            <a:r>
              <a:rPr lang="en-GB" sz="1400" b="0" i="1" dirty="0" smtClean="0"/>
              <a:t>DL MU-MIMO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 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R3.2.1.E: Since the HT SIG field cannot be expanded without breaking backward compatibility, the VHT MF preamble shall include VHT SIG fields. The VHT SIG fields may include </a:t>
            </a:r>
            <a:r>
              <a:rPr lang="en-GB" sz="1400" b="0" i="1" dirty="0" err="1" smtClean="0"/>
              <a:t>signaling</a:t>
            </a:r>
            <a:r>
              <a:rPr lang="en-GB" sz="1400" b="0" i="1" dirty="0" smtClean="0"/>
              <a:t> for the following: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	a) wider bandwidth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	b) enhanced MCS (see Section 3.3)</a:t>
            </a:r>
            <a:endParaRPr lang="en-US" sz="1400" b="0" i="1" dirty="0" smtClean="0"/>
          </a:p>
          <a:p>
            <a:pPr>
              <a:buNone/>
            </a:pPr>
            <a:r>
              <a:rPr lang="en-GB" sz="1400" b="0" i="1" dirty="0" smtClean="0"/>
              <a:t>	c) more spatial streams (see Section 3.4)</a:t>
            </a:r>
            <a:endParaRPr lang="en-US" sz="1400" b="0" i="1" dirty="0" smtClean="0"/>
          </a:p>
          <a:p>
            <a:endParaRPr lang="en-US" sz="4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89484" y="6230454"/>
            <a:ext cx="190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Source: Doc </a:t>
            </a:r>
            <a:r>
              <a:rPr lang="en-US" dirty="0"/>
              <a:t>11-09/0992r21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  <p:extLst>
      <p:ext uri="{BB962C8B-B14F-4D97-AF65-F5344CB8AC3E}">
        <p14:creationId xmlns:p14="http://schemas.microsoft.com/office/powerpoint/2010/main" val="36472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Rolf de Vegt, Qualcomm,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1F094C5-30E8-4B44-B269-467C4D2D3AF3}" type="slidenum">
              <a:rPr lang="en-US"/>
              <a:pPr/>
              <a:t>8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Benefits of </a:t>
            </a:r>
            <a:r>
              <a:rPr lang="en-US" dirty="0" smtClean="0"/>
              <a:t>Spec Framework Approach*</a:t>
            </a:r>
            <a:endParaRPr lang="en-US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Emphasis on consensus building</a:t>
            </a:r>
          </a:p>
          <a:p>
            <a:r>
              <a:rPr lang="en-US"/>
              <a:t>Technology selection based on technical merits</a:t>
            </a:r>
          </a:p>
          <a:p>
            <a:r>
              <a:rPr lang="en-US"/>
              <a:t>Fair and balanced consideration of which elements to include in the spec</a:t>
            </a:r>
          </a:p>
          <a:p>
            <a:r>
              <a:rPr lang="en-US"/>
              <a:t>Equal access for all participants to contribute technically sound elements to the specification</a:t>
            </a:r>
          </a:p>
          <a:p>
            <a:r>
              <a:rPr lang="en-US"/>
              <a:t>Decision process favors a single solution for a problem over multiple alternative solutions</a:t>
            </a:r>
          </a:p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6172200"/>
            <a:ext cx="22756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Source: Doc 11-08-0579r0 slide 8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include an SFD step in the 802.11ax selection procedure</a:t>
            </a:r>
          </a:p>
          <a:p>
            <a:endParaRPr lang="en-US" dirty="0" smtClean="0"/>
          </a:p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7859</TotalTime>
  <Words>652</Words>
  <Application>Microsoft Office PowerPoint</Application>
  <PresentationFormat>On-screen Show (4:3)</PresentationFormat>
  <Paragraphs>144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802-11-PathProtection</vt:lpstr>
      <vt:lpstr>Document</vt:lpstr>
      <vt:lpstr>802.11ax Spec Development Process Proposal</vt:lpstr>
      <vt:lpstr>Contents</vt:lpstr>
      <vt:lpstr>Context and Introduction</vt:lpstr>
      <vt:lpstr>Historic Context</vt:lpstr>
      <vt:lpstr>High Level Overview of Spec Framework based Process</vt:lpstr>
      <vt:lpstr>Example: TGai Process, 75% approval vote required for addition / change to SFD </vt:lpstr>
      <vt:lpstr>Sample Content;  Excerpt of .11ac Spec Framework Document</vt:lpstr>
      <vt:lpstr>Key Benefits of Spec Framework Approach*</vt:lpstr>
      <vt:lpstr>Proposal 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802.15.4g OFDM PHY Overview</dc:title>
  <dc:creator>De Vegt, Rolf</dc:creator>
  <cp:lastModifiedBy>Qualcomm User</cp:lastModifiedBy>
  <cp:revision>209</cp:revision>
  <cp:lastPrinted>1998-02-10T13:28:06Z</cp:lastPrinted>
  <dcterms:created xsi:type="dcterms:W3CDTF">2009-11-09T00:32:22Z</dcterms:created>
  <dcterms:modified xsi:type="dcterms:W3CDTF">2014-03-18T08:00:06Z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-1585003676</vt:i4>
  </property>
  <property fmtid="{D5CDD505-2E9C-101B-9397-08002B2CF9AE}" pid="3" name="_NewReviewCycle">
    <vt:lpwstr/>
  </property>
  <property fmtid="{D5CDD505-2E9C-101B-9397-08002B2CF9AE}" pid="4" name="_EmailSubject">
    <vt:lpwstr>Conf call with ROOT/Allied Telesis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</Properties>
</file>