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390" r:id="rId4"/>
    <p:sldId id="400" r:id="rId5"/>
    <p:sldId id="401" r:id="rId6"/>
    <p:sldId id="402" r:id="rId7"/>
    <p:sldId id="403" r:id="rId8"/>
    <p:sldId id="404" r:id="rId9"/>
    <p:sldId id="405" r:id="rId10"/>
    <p:sldId id="406" r:id="rId11"/>
    <p:sldId id="3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00" d="100"/>
          <a:sy n="100" d="100"/>
        </p:scale>
        <p:origin x="-1128"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John Doe, Some Company</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86ADF5D0-7AFF-7A41-A694-BD30783C5616}" type="slidenum">
              <a:rPr lang="en-US" altLang="ja-JP" smtClean="0"/>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March 2014</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March 2014</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2014</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March 2014</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-14</a:t>
            </a:r>
            <a:r>
              <a:rPr lang="en-US" altLang="ja-JP" sz="1800" b="1" dirty="0" smtClean="0"/>
              <a:t>/0409r0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smtClean="0"/>
              <a:t>March 2014</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Reuse </a:t>
            </a:r>
            <a:r>
              <a:rPr lang="en-US" altLang="ja-JP" sz="2400" dirty="0" err="1" smtClean="0"/>
              <a:t>Subelement</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2014-03-</a:t>
            </a:r>
            <a:r>
              <a:rPr lang="en-US" altLang="ja-JP" sz="2000" b="0" dirty="0" smtClean="0"/>
              <a:t>18</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Existing </a:t>
            </a:r>
            <a:r>
              <a:rPr lang="en-US" altLang="ja-JP" dirty="0" err="1" smtClean="0"/>
              <a:t>Subelement</a:t>
            </a:r>
            <a:r>
              <a:rPr lang="en-US" altLang="ja-JP" dirty="0" smtClean="0"/>
              <a:t> Definitions 3</a:t>
            </a:r>
            <a:endParaRPr lang="ja-JP" altLang="en-US" dirty="0"/>
          </a:p>
        </p:txBody>
      </p:sp>
      <p:sp>
        <p:nvSpPr>
          <p:cNvPr id="3" name="コンテンツ プレースホルダ 2"/>
          <p:cNvSpPr>
            <a:spLocks noGrp="1"/>
          </p:cNvSpPr>
          <p:nvPr>
            <p:ph idx="1"/>
          </p:nvPr>
        </p:nvSpPr>
        <p:spPr/>
        <p:txBody>
          <a:bodyPr/>
          <a:lstStyle/>
          <a:p>
            <a:r>
              <a:rPr lang="en-US" altLang="ja-JP" dirty="0" smtClean="0"/>
              <a:t>1 definition has the following description.</a:t>
            </a:r>
          </a:p>
          <a:p>
            <a:pPr lvl="1"/>
            <a:r>
              <a:rPr lang="en-US" altLang="ja-JP" dirty="0" smtClean="0"/>
              <a:t>Just a figure.</a:t>
            </a:r>
          </a:p>
          <a:p>
            <a:pPr lvl="1"/>
            <a:endParaRPr lang="en-US" altLang="ja-JP" dirty="0" smtClean="0"/>
          </a:p>
          <a:p>
            <a:pPr lvl="1"/>
            <a:endParaRPr lang="en-US" altLang="ja-JP" dirty="0" smtClean="0"/>
          </a:p>
          <a:p>
            <a:pPr lvl="1">
              <a:buNone/>
            </a:pPr>
            <a:endParaRPr lang="en-US" altLang="ja-JP" dirty="0" smtClean="0"/>
          </a:p>
          <a:p>
            <a:r>
              <a:rPr lang="en-US" altLang="ja-JP" dirty="0" smtClean="0"/>
              <a:t>No need to change? Or add description?</a:t>
            </a:r>
          </a:p>
          <a:p>
            <a:endParaRPr lang="en-US" altLang="ja-JP" dirty="0" smtClean="0"/>
          </a:p>
          <a:p>
            <a:r>
              <a:rPr lang="en-US" altLang="ja-JP" dirty="0" smtClean="0"/>
              <a:t>1 definition just refers other element (not </a:t>
            </a:r>
            <a:r>
              <a:rPr lang="en-US" altLang="ja-JP" dirty="0" err="1" smtClean="0"/>
              <a:t>subelement</a:t>
            </a:r>
            <a:r>
              <a:rPr lang="en-US" altLang="ja-JP" dirty="0" smtClean="0"/>
              <a:t>).</a:t>
            </a:r>
          </a:p>
          <a:p>
            <a:r>
              <a:rPr lang="en-US" altLang="ja-JP" dirty="0" smtClean="0"/>
              <a:t>No need to change.</a:t>
            </a:r>
          </a:p>
          <a:p>
            <a:pPr lvl="1"/>
            <a:r>
              <a:rPr lang="en-US" altLang="ja-JP" dirty="0" smtClean="0"/>
              <a:t>Because the </a:t>
            </a:r>
            <a:r>
              <a:rPr lang="en-US" altLang="ja-JP" dirty="0" err="1" smtClean="0"/>
              <a:t>refered</a:t>
            </a:r>
            <a:r>
              <a:rPr lang="en-US" altLang="ja-JP" dirty="0" smtClean="0"/>
              <a:t> element has the definition.</a:t>
            </a:r>
            <a:endParaRPr lang="ja-JP" altLang="en-US"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10</a:t>
            </a:fld>
            <a:endParaRPr lang="en-US" altLang="ja-JP"/>
          </a:p>
        </p:txBody>
      </p:sp>
      <p:sp>
        <p:nvSpPr>
          <p:cNvPr id="7" name="正方形/長方形 6"/>
          <p:cNvSpPr/>
          <p:nvPr/>
        </p:nvSpPr>
        <p:spPr bwMode="auto">
          <a:xfrm>
            <a:off x="1981200" y="2971800"/>
            <a:ext cx="33528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cxnSp>
        <p:nvCxnSpPr>
          <p:cNvPr id="8" name="直線コネクタ 7"/>
          <p:cNvCxnSpPr/>
          <p:nvPr/>
        </p:nvCxnSpPr>
        <p:spPr bwMode="auto">
          <a:xfrm rot="5400000">
            <a:off x="3314700" y="3238500"/>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rot="5400000">
            <a:off x="5068094" y="3237706"/>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テキスト ボックス 9"/>
          <p:cNvSpPr txBox="1"/>
          <p:nvPr/>
        </p:nvSpPr>
        <p:spPr>
          <a:xfrm>
            <a:off x="2057400" y="3048000"/>
            <a:ext cx="1421182" cy="338554"/>
          </a:xfrm>
          <a:prstGeom prst="rect">
            <a:avLst/>
          </a:prstGeom>
          <a:noFill/>
        </p:spPr>
        <p:txBody>
          <a:bodyPr wrap="none" rtlCol="0">
            <a:spAutoFit/>
          </a:bodyPr>
          <a:lstStyle/>
          <a:p>
            <a:r>
              <a:rPr kumimoji="1" lang="en-US" altLang="ja-JP" sz="1600" dirty="0" err="1" smtClean="0"/>
              <a:t>Subelement</a:t>
            </a:r>
            <a:r>
              <a:rPr kumimoji="1" lang="en-US" altLang="ja-JP" sz="1600" dirty="0" smtClean="0"/>
              <a:t> ID</a:t>
            </a:r>
            <a:endParaRPr kumimoji="1" lang="ja-JP" altLang="en-US" sz="1600" dirty="0"/>
          </a:p>
        </p:txBody>
      </p:sp>
      <p:sp>
        <p:nvSpPr>
          <p:cNvPr id="11" name="テキスト ボックス 10"/>
          <p:cNvSpPr txBox="1"/>
          <p:nvPr/>
        </p:nvSpPr>
        <p:spPr>
          <a:xfrm>
            <a:off x="4114800" y="3048000"/>
            <a:ext cx="765855" cy="338554"/>
          </a:xfrm>
          <a:prstGeom prst="rect">
            <a:avLst/>
          </a:prstGeom>
          <a:noFill/>
        </p:spPr>
        <p:txBody>
          <a:bodyPr wrap="none" rtlCol="0">
            <a:spAutoFit/>
          </a:bodyPr>
          <a:lstStyle/>
          <a:p>
            <a:r>
              <a:rPr kumimoji="1" lang="en-US" altLang="ja-JP" sz="1600" dirty="0" smtClean="0"/>
              <a:t>Length</a:t>
            </a:r>
            <a:endParaRPr kumimoji="1" lang="ja-JP" altLang="en-US" sz="1600" dirty="0"/>
          </a:p>
        </p:txBody>
      </p:sp>
      <p:sp>
        <p:nvSpPr>
          <p:cNvPr id="13" name="テキスト ボックス 12"/>
          <p:cNvSpPr txBox="1"/>
          <p:nvPr/>
        </p:nvSpPr>
        <p:spPr>
          <a:xfrm>
            <a:off x="1219200" y="3505200"/>
            <a:ext cx="765855" cy="338554"/>
          </a:xfrm>
          <a:prstGeom prst="rect">
            <a:avLst/>
          </a:prstGeom>
          <a:noFill/>
        </p:spPr>
        <p:txBody>
          <a:bodyPr wrap="none" rtlCol="0">
            <a:spAutoFit/>
          </a:bodyPr>
          <a:lstStyle/>
          <a:p>
            <a:r>
              <a:rPr kumimoji="1" lang="en-US" altLang="ja-JP" sz="1600" dirty="0" smtClean="0"/>
              <a:t>Octets:</a:t>
            </a:r>
            <a:endParaRPr kumimoji="1" lang="ja-JP" altLang="en-US" sz="1600" dirty="0"/>
          </a:p>
        </p:txBody>
      </p:sp>
      <p:sp>
        <p:nvSpPr>
          <p:cNvPr id="14" name="テキスト ボックス 13"/>
          <p:cNvSpPr txBox="1"/>
          <p:nvPr/>
        </p:nvSpPr>
        <p:spPr>
          <a:xfrm>
            <a:off x="2590800" y="3505200"/>
            <a:ext cx="287258" cy="338554"/>
          </a:xfrm>
          <a:prstGeom prst="rect">
            <a:avLst/>
          </a:prstGeom>
          <a:noFill/>
        </p:spPr>
        <p:txBody>
          <a:bodyPr wrap="none" rtlCol="0">
            <a:spAutoFit/>
          </a:bodyPr>
          <a:lstStyle/>
          <a:p>
            <a:r>
              <a:rPr kumimoji="1" lang="en-US" altLang="ja-JP" sz="1600" dirty="0" smtClean="0"/>
              <a:t>1</a:t>
            </a:r>
            <a:endParaRPr kumimoji="1" lang="ja-JP" altLang="en-US" sz="1600" dirty="0"/>
          </a:p>
        </p:txBody>
      </p:sp>
      <p:sp>
        <p:nvSpPr>
          <p:cNvPr id="15" name="テキスト ボックス 14"/>
          <p:cNvSpPr txBox="1"/>
          <p:nvPr/>
        </p:nvSpPr>
        <p:spPr>
          <a:xfrm>
            <a:off x="4343400" y="3505200"/>
            <a:ext cx="287258" cy="338554"/>
          </a:xfrm>
          <a:prstGeom prst="rect">
            <a:avLst/>
          </a:prstGeom>
          <a:noFill/>
        </p:spPr>
        <p:txBody>
          <a:bodyPr wrap="none" rtlCol="0">
            <a:spAutoFit/>
          </a:bodyPr>
          <a:lstStyle/>
          <a:p>
            <a:r>
              <a:rPr kumimoji="1" lang="en-US" altLang="ja-JP" sz="1600" dirty="0" smtClean="0"/>
              <a:t>1</a:t>
            </a:r>
            <a:endParaRPr kumimoji="1" lang="ja-JP" altLang="en-US" sz="1600" u="sng" dirty="0">
              <a:solidFill>
                <a:srgbClr val="FF0000"/>
              </a:solidFill>
            </a:endParaRPr>
          </a:p>
        </p:txBody>
      </p:sp>
      <p:cxnSp>
        <p:nvCxnSpPr>
          <p:cNvPr id="18" name="直線コネクタ 17"/>
          <p:cNvCxnSpPr/>
          <p:nvPr/>
        </p:nvCxnSpPr>
        <p:spPr bwMode="auto">
          <a:xfrm>
            <a:off x="5334000" y="2971800"/>
            <a:ext cx="914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線コネクタ 18"/>
          <p:cNvCxnSpPr/>
          <p:nvPr/>
        </p:nvCxnSpPr>
        <p:spPr bwMode="auto">
          <a:xfrm>
            <a:off x="6248400" y="2971800"/>
            <a:ext cx="914400" cy="158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0" name="直線コネクタ 19"/>
          <p:cNvCxnSpPr/>
          <p:nvPr/>
        </p:nvCxnSpPr>
        <p:spPr bwMode="auto">
          <a:xfrm>
            <a:off x="5334000" y="3505200"/>
            <a:ext cx="914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6248400" y="3505200"/>
            <a:ext cx="914400" cy="1588"/>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Strawpoll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reuse “</a:t>
            </a:r>
            <a:r>
              <a:rPr lang="en-US" altLang="ja-JP" dirty="0" err="1" smtClean="0"/>
              <a:t>Subelement</a:t>
            </a:r>
            <a:r>
              <a:rPr lang="en-US" altLang="ja-JP" dirty="0" smtClean="0"/>
              <a:t>” for our TLV?</a:t>
            </a:r>
          </a:p>
          <a:p>
            <a:endParaRPr lang="en-US" altLang="ja-JP" dirty="0" smtClean="0"/>
          </a:p>
          <a:p>
            <a:r>
              <a:rPr lang="en-US" altLang="ja-JP" dirty="0" smtClean="0"/>
              <a:t>Result</a:t>
            </a:r>
          </a:p>
          <a:p>
            <a:pPr lvl="1"/>
            <a:r>
              <a:rPr lang="en-US" altLang="ja-JP" dirty="0" smtClean="0"/>
              <a:t>Yes: </a:t>
            </a:r>
          </a:p>
          <a:p>
            <a:pPr lvl="1"/>
            <a:r>
              <a:rPr lang="en-US" altLang="ja-JP" dirty="0" smtClean="0"/>
              <a:t>No: </a:t>
            </a:r>
          </a:p>
          <a:p>
            <a:pPr lvl="1"/>
            <a:r>
              <a:rPr lang="en-US" altLang="ja-JP" dirty="0" smtClean="0"/>
              <a:t>Need more discussion: </a:t>
            </a:r>
          </a:p>
          <a:p>
            <a:pPr lvl="1"/>
            <a:r>
              <a:rPr lang="en-US" altLang="ja-JP" dirty="0" smtClean="0"/>
              <a:t>Don’t care: </a:t>
            </a:r>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11</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 explains TLV renaming.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Issue</a:t>
            </a:r>
            <a:endParaRPr lang="ja-JP" altLang="en-US" dirty="0"/>
          </a:p>
        </p:txBody>
      </p:sp>
      <p:sp>
        <p:nvSpPr>
          <p:cNvPr id="3" name="コンテンツ プレースホルダ 2"/>
          <p:cNvSpPr>
            <a:spLocks noGrp="1"/>
          </p:cNvSpPr>
          <p:nvPr>
            <p:ph idx="1"/>
          </p:nvPr>
        </p:nvSpPr>
        <p:spPr/>
        <p:txBody>
          <a:bodyPr/>
          <a:lstStyle/>
          <a:p>
            <a:r>
              <a:rPr lang="en-US" altLang="ja-JP" dirty="0" smtClean="0"/>
              <a:t>Why do we need to change the name of “TLV”?</a:t>
            </a:r>
          </a:p>
          <a:p>
            <a:pPr lvl="1"/>
            <a:r>
              <a:rPr lang="en-US" altLang="ja-JP" dirty="0" smtClean="0"/>
              <a:t>.11af already defined the term “TLV” as following.</a:t>
            </a:r>
          </a:p>
          <a:p>
            <a:pPr lvl="2"/>
            <a:r>
              <a:rPr lang="en-US" altLang="ja-JP" dirty="0" smtClean="0"/>
              <a:t>type/length/value (TLV): A formatting scheme that adds a tag to each transmitted parameter containing the parameter type (and implicitly its encoding rules) and the length of the encoded parameter.</a:t>
            </a:r>
          </a:p>
          <a:p>
            <a:pPr lvl="1"/>
            <a:r>
              <a:rPr lang="en-US" altLang="ja-JP" dirty="0" smtClean="0"/>
              <a:t>Our D1.3 has another definition.</a:t>
            </a:r>
          </a:p>
          <a:p>
            <a:pPr lvl="2"/>
            <a:r>
              <a:rPr lang="ja-JP" altLang="en-US" dirty="0" smtClean="0"/>
              <a:t> </a:t>
            </a:r>
            <a:r>
              <a:rPr lang="en-US" altLang="ja-JP" dirty="0" smtClean="0"/>
              <a:t>type length value (TLV): The TLV identity is used to encode optional information of fixed and variable length. The first field is the assigned identifier of data being processed, the second field specifies the number of octets of the value, and the third field contains that number of octets of data representing the value for the “type”.</a:t>
            </a:r>
          </a:p>
          <a:p>
            <a:pPr lvl="1"/>
            <a:r>
              <a:rPr lang="en-US" altLang="ja-JP" dirty="0" smtClean="0"/>
              <a:t>But TLV of </a:t>
            </a:r>
            <a:r>
              <a:rPr lang="en-US" altLang="ja-JP" dirty="0" err="1" smtClean="0"/>
              <a:t>af</a:t>
            </a:r>
            <a:r>
              <a:rPr lang="en-US" altLang="ja-JP" dirty="0" smtClean="0"/>
              <a:t> and </a:t>
            </a:r>
            <a:r>
              <a:rPr lang="en-US" altLang="ja-JP" dirty="0" err="1" smtClean="0"/>
              <a:t>ai</a:t>
            </a:r>
            <a:r>
              <a:rPr lang="en-US" altLang="ja-JP" dirty="0" smtClean="0"/>
              <a:t> have different formats.</a:t>
            </a:r>
          </a:p>
          <a:p>
            <a:pPr lvl="2"/>
            <a:r>
              <a:rPr lang="en-US" altLang="ja-JP" dirty="0" smtClean="0"/>
              <a:t>This will cause confusion.</a:t>
            </a:r>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Format</a:t>
            </a:r>
            <a:endParaRPr lang="ja-JP" altLang="en-US" dirty="0"/>
          </a:p>
        </p:txBody>
      </p:sp>
      <p:graphicFrame>
        <p:nvGraphicFramePr>
          <p:cNvPr id="7" name="コンテンツ プレースホルダ 6"/>
          <p:cNvGraphicFramePr>
            <a:graphicFrameLocks noGrp="1"/>
          </p:cNvGraphicFramePr>
          <p:nvPr>
            <p:ph idx="1"/>
          </p:nvPr>
        </p:nvGraphicFramePr>
        <p:xfrm>
          <a:off x="685800" y="1981200"/>
          <a:ext cx="7772400" cy="3672840"/>
        </p:xfrm>
        <a:graphic>
          <a:graphicData uri="http://schemas.openxmlformats.org/drawingml/2006/table">
            <a:tbl>
              <a:tblPr firstRow="1" bandRow="1">
                <a:tableStyleId>{5C22544A-7EE6-4342-B048-85BDC9FD1C3A}</a:tableStyleId>
              </a:tblPr>
              <a:tblGrid>
                <a:gridCol w="1600200"/>
                <a:gridCol w="1143000"/>
                <a:gridCol w="914400"/>
                <a:gridCol w="4114800"/>
              </a:tblGrid>
              <a:tr h="370840">
                <a:tc>
                  <a:txBody>
                    <a:bodyPr/>
                    <a:lstStyle/>
                    <a:p>
                      <a:endParaRPr kumimoji="1" lang="ja-JP" altLang="en-US" dirty="0"/>
                    </a:p>
                  </a:txBody>
                  <a:tcPr/>
                </a:tc>
                <a:tc>
                  <a:txBody>
                    <a:bodyPr/>
                    <a:lstStyle/>
                    <a:p>
                      <a:pPr algn="ctr"/>
                      <a:r>
                        <a:rPr kumimoji="1" lang="en-US" altLang="ja-JP" dirty="0" smtClean="0"/>
                        <a:t>Type / ID</a:t>
                      </a:r>
                      <a:endParaRPr kumimoji="1" lang="ja-JP" altLang="en-US" dirty="0"/>
                    </a:p>
                  </a:txBody>
                  <a:tcPr/>
                </a:tc>
                <a:tc>
                  <a:txBody>
                    <a:bodyPr/>
                    <a:lstStyle/>
                    <a:p>
                      <a:pPr algn="ctr"/>
                      <a:r>
                        <a:rPr kumimoji="1" lang="en-US" altLang="ja-JP" dirty="0" smtClean="0"/>
                        <a:t>Length</a:t>
                      </a:r>
                      <a:endParaRPr kumimoji="1" lang="ja-JP" altLang="en-US" dirty="0"/>
                    </a:p>
                  </a:txBody>
                  <a:tcPr/>
                </a:tc>
                <a:tc>
                  <a:txBody>
                    <a:bodyPr/>
                    <a:lstStyle/>
                    <a:p>
                      <a:pPr algn="ctr"/>
                      <a:r>
                        <a:rPr kumimoji="1" lang="en-US" altLang="ja-JP" dirty="0" smtClean="0"/>
                        <a:t>Usage</a:t>
                      </a:r>
                      <a:endParaRPr kumimoji="1" lang="ja-JP" altLang="en-US" dirty="0"/>
                    </a:p>
                  </a:txBody>
                  <a:tcPr/>
                </a:tc>
              </a:tr>
              <a:tr h="370840">
                <a:tc>
                  <a:txBody>
                    <a:bodyPr/>
                    <a:lstStyle/>
                    <a:p>
                      <a:r>
                        <a:rPr kumimoji="1" lang="en-US" altLang="ja-JP" dirty="0" smtClean="0"/>
                        <a:t>Element</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l"/>
                      <a:r>
                        <a:rPr kumimoji="1" lang="en-US" altLang="ja-JP" dirty="0" smtClean="0"/>
                        <a:t>Used in Management/Action frames</a:t>
                      </a:r>
                    </a:p>
                    <a:p>
                      <a:pPr algn="l"/>
                      <a:r>
                        <a:rPr kumimoji="1" lang="en-US" altLang="ja-JP" dirty="0" smtClean="0"/>
                        <a:t>Defined for any frames</a:t>
                      </a:r>
                      <a:endParaRPr kumimoji="1" lang="ja-JP" altLang="en-US" dirty="0"/>
                    </a:p>
                  </a:txBody>
                  <a:tcPr/>
                </a:tc>
              </a:tr>
              <a:tr h="370840">
                <a:tc>
                  <a:txBody>
                    <a:bodyPr/>
                    <a:lstStyle/>
                    <a:p>
                      <a:r>
                        <a:rPr kumimoji="1" lang="en-US" altLang="ja-JP" dirty="0" smtClean="0"/>
                        <a:t>TLV (</a:t>
                      </a:r>
                      <a:r>
                        <a:rPr kumimoji="1" lang="en-US" altLang="ja-JP" dirty="0" err="1" smtClean="0"/>
                        <a:t>af</a:t>
                      </a:r>
                      <a:r>
                        <a:rPr kumimoji="1" lang="en-US" altLang="ja-JP" dirty="0" smtClean="0"/>
                        <a:t>)</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l"/>
                      <a:r>
                        <a:rPr kumimoji="1" lang="en-US" altLang="ja-JP" dirty="0" smtClean="0"/>
                        <a:t>Used in Management/Action frames</a:t>
                      </a:r>
                    </a:p>
                    <a:p>
                      <a:pPr algn="l"/>
                      <a:r>
                        <a:rPr kumimoji="1" lang="en-US" altLang="ja-JP" dirty="0" smtClean="0"/>
                        <a:t>Defined for any frames</a:t>
                      </a:r>
                      <a:endParaRPr kumimoji="1" lang="ja-JP" altLang="en-US" dirty="0"/>
                    </a:p>
                  </a:txBody>
                  <a:tcPr/>
                </a:tc>
              </a:tr>
              <a:tr h="370840">
                <a:tc>
                  <a:txBody>
                    <a:bodyPr/>
                    <a:lstStyle/>
                    <a:p>
                      <a:r>
                        <a:rPr kumimoji="1" lang="en-US" altLang="ja-JP" dirty="0" err="1" smtClean="0"/>
                        <a:t>Subelement</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l"/>
                      <a:r>
                        <a:rPr kumimoji="1" lang="en-US" altLang="ja-JP" dirty="0" smtClean="0"/>
                        <a:t>Used in specific</a:t>
                      </a:r>
                      <a:r>
                        <a:rPr kumimoji="1" lang="en-US" altLang="ja-JP" baseline="0" dirty="0" smtClean="0"/>
                        <a:t> elements</a:t>
                      </a:r>
                    </a:p>
                    <a:p>
                      <a:pPr algn="l"/>
                      <a:r>
                        <a:rPr kumimoji="1" lang="en-US" altLang="ja-JP" baseline="0" dirty="0" smtClean="0"/>
                        <a:t>Defined for specific elements</a:t>
                      </a:r>
                    </a:p>
                  </a:txBody>
                  <a:tcPr/>
                </a:tc>
              </a:tr>
              <a:tr h="370840">
                <a:tc>
                  <a:txBody>
                    <a:bodyPr/>
                    <a:lstStyle/>
                    <a:p>
                      <a:r>
                        <a:rPr kumimoji="1" lang="en-US" altLang="ja-JP" dirty="0" smtClean="0"/>
                        <a:t>ANQP element</a:t>
                      </a:r>
                      <a:endParaRPr kumimoji="1" lang="ja-JP" altLang="en-US" dirty="0"/>
                    </a:p>
                  </a:txBody>
                  <a:tcPr/>
                </a:tc>
                <a:tc>
                  <a:txBody>
                    <a:bodyPr/>
                    <a:lstStyle/>
                    <a:p>
                      <a:pPr algn="ctr"/>
                      <a:r>
                        <a:rPr kumimoji="1" lang="en-US" altLang="ja-JP" dirty="0" smtClean="0"/>
                        <a:t>2</a:t>
                      </a:r>
                      <a:endParaRPr kumimoji="1" lang="ja-JP" altLang="en-US" dirty="0"/>
                    </a:p>
                  </a:txBody>
                  <a:tcPr/>
                </a:tc>
                <a:tc>
                  <a:txBody>
                    <a:bodyPr/>
                    <a:lstStyle/>
                    <a:p>
                      <a:pPr algn="ctr"/>
                      <a:r>
                        <a:rPr kumimoji="1" lang="en-US" altLang="ja-JP" dirty="0" smtClean="0"/>
                        <a:t>2</a:t>
                      </a:r>
                      <a:endParaRPr kumimoji="1" lang="ja-JP" altLang="en-US" dirty="0"/>
                    </a:p>
                  </a:txBody>
                  <a:tcPr/>
                </a:tc>
                <a:tc>
                  <a:txBody>
                    <a:bodyPr/>
                    <a:lstStyle/>
                    <a:p>
                      <a:pPr algn="l"/>
                      <a:r>
                        <a:rPr kumimoji="1" lang="en-US" altLang="ja-JP" dirty="0" smtClean="0"/>
                        <a:t>Used in GAS</a:t>
                      </a:r>
                      <a:r>
                        <a:rPr kumimoji="1" lang="en-US" altLang="ja-JP" baseline="0" dirty="0" smtClean="0"/>
                        <a:t> frames</a:t>
                      </a:r>
                    </a:p>
                    <a:p>
                      <a:pPr algn="l"/>
                      <a:r>
                        <a:rPr kumimoji="1" lang="en-US" altLang="ja-JP" baseline="0" dirty="0" smtClean="0"/>
                        <a:t>Defined for GAS frames</a:t>
                      </a:r>
                      <a:endParaRPr kumimoji="1" lang="ja-JP" altLang="en-US" dirty="0"/>
                    </a:p>
                  </a:txBody>
                  <a:tcPr/>
                </a:tc>
              </a:tr>
              <a:tr h="370840">
                <a:tc>
                  <a:txBody>
                    <a:bodyPr/>
                    <a:lstStyle/>
                    <a:p>
                      <a:r>
                        <a:rPr kumimoji="1" lang="en-US" altLang="ja-JP" dirty="0" smtClean="0"/>
                        <a:t>TLV (</a:t>
                      </a:r>
                      <a:r>
                        <a:rPr kumimoji="1" lang="en-US" altLang="ja-JP" dirty="0" err="1" smtClean="0"/>
                        <a:t>ai</a:t>
                      </a:r>
                      <a:r>
                        <a:rPr kumimoji="1" lang="en-US" altLang="ja-JP" dirty="0" smtClean="0"/>
                        <a:t>)</a:t>
                      </a:r>
                      <a:endParaRPr kumimoji="1" lang="ja-JP" altLang="en-US" dirty="0"/>
                    </a:p>
                  </a:txBody>
                  <a:tcPr/>
                </a:tc>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2</a:t>
                      </a:r>
                      <a:endParaRPr kumimoji="1" lang="ja-JP" altLang="en-US" dirty="0"/>
                    </a:p>
                  </a:txBody>
                  <a:tcPr/>
                </a:tc>
                <a:tc>
                  <a:txBody>
                    <a:bodyPr/>
                    <a:lstStyle/>
                    <a:p>
                      <a:pPr algn="l"/>
                      <a:r>
                        <a:rPr kumimoji="1" lang="en-US" altLang="ja-JP" dirty="0" smtClean="0"/>
                        <a:t>Used in specific elements</a:t>
                      </a:r>
                      <a:endParaRPr kumimoji="1" lang="ja-JP" altLang="en-US" dirty="0"/>
                    </a:p>
                  </a:txBody>
                  <a:tcPr/>
                </a:tc>
              </a:tr>
              <a:tr h="370840">
                <a:tc>
                  <a:txBody>
                    <a:bodyPr/>
                    <a:lstStyle/>
                    <a:p>
                      <a:r>
                        <a:rPr kumimoji="1" lang="en-US" altLang="ja-JP" b="1" u="none" dirty="0" smtClean="0">
                          <a:solidFill>
                            <a:srgbClr val="FF0000"/>
                          </a:solidFill>
                        </a:rPr>
                        <a:t>What we need</a:t>
                      </a:r>
                      <a:endParaRPr kumimoji="1" lang="ja-JP" altLang="en-US" b="1" u="none" dirty="0">
                        <a:solidFill>
                          <a:srgbClr val="FF0000"/>
                        </a:solidFill>
                      </a:endParaRPr>
                    </a:p>
                  </a:txBody>
                  <a:tcPr/>
                </a:tc>
                <a:tc>
                  <a:txBody>
                    <a:bodyPr/>
                    <a:lstStyle/>
                    <a:p>
                      <a:pPr algn="ctr"/>
                      <a:r>
                        <a:rPr kumimoji="1" lang="en-US" altLang="ja-JP" b="1" u="none" dirty="0" smtClean="0">
                          <a:solidFill>
                            <a:srgbClr val="FF0000"/>
                          </a:solidFill>
                        </a:rPr>
                        <a:t>*</a:t>
                      </a:r>
                      <a:endParaRPr kumimoji="1" lang="ja-JP" altLang="en-US" b="1" u="none" dirty="0">
                        <a:solidFill>
                          <a:srgbClr val="FF0000"/>
                        </a:solidFill>
                      </a:endParaRPr>
                    </a:p>
                  </a:txBody>
                  <a:tcPr/>
                </a:tc>
                <a:tc>
                  <a:txBody>
                    <a:bodyPr/>
                    <a:lstStyle/>
                    <a:p>
                      <a:pPr algn="ctr"/>
                      <a:r>
                        <a:rPr kumimoji="1" lang="en-US" altLang="ja-JP" b="1" u="none" dirty="0" smtClean="0">
                          <a:solidFill>
                            <a:srgbClr val="FF0000"/>
                          </a:solidFill>
                        </a:rPr>
                        <a:t>2</a:t>
                      </a:r>
                      <a:endParaRPr kumimoji="1" lang="ja-JP" altLang="en-US" b="1" u="none"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Used in specific elements</a:t>
                      </a:r>
                      <a:endParaRPr kumimoji="1" lang="ja-JP" altLang="en-US" dirty="0" smtClean="0"/>
                    </a:p>
                  </a:txBody>
                  <a:tcPr/>
                </a:tc>
              </a:tr>
            </a:tbl>
          </a:graphicData>
        </a:graphic>
      </p:graphicFrame>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
        <p:nvSpPr>
          <p:cNvPr id="8" name="テキスト ボックス 7"/>
          <p:cNvSpPr txBox="1"/>
          <p:nvPr/>
        </p:nvSpPr>
        <p:spPr>
          <a:xfrm>
            <a:off x="762000" y="5791200"/>
            <a:ext cx="7446169" cy="369332"/>
          </a:xfrm>
          <a:prstGeom prst="rect">
            <a:avLst/>
          </a:prstGeom>
          <a:noFill/>
        </p:spPr>
        <p:txBody>
          <a:bodyPr wrap="none" rtlCol="0">
            <a:spAutoFit/>
          </a:bodyPr>
          <a:lstStyle/>
          <a:p>
            <a:r>
              <a:rPr kumimoji="1" lang="en-US" altLang="ja-JP" sz="1800" b="1" u="sng" dirty="0" smtClean="0"/>
              <a:t>We need 2-octet length field for </a:t>
            </a:r>
            <a:r>
              <a:rPr kumimoji="1" lang="en-US" altLang="ja-JP" sz="1800" b="1" u="sng" dirty="0" err="1" smtClean="0"/>
              <a:t>accomodating</a:t>
            </a:r>
            <a:r>
              <a:rPr kumimoji="1" lang="en-US" altLang="ja-JP" sz="1800" b="1" u="sng" dirty="0" smtClean="0"/>
              <a:t> data larger than 255 octets.</a:t>
            </a:r>
            <a:endParaRPr kumimoji="1" lang="ja-JP" altLang="en-US" sz="1800" b="1" u="sng"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Reuse of ANQP element</a:t>
            </a:r>
            <a:endParaRPr lang="ja-JP" altLang="en-US" dirty="0"/>
          </a:p>
        </p:txBody>
      </p:sp>
      <p:sp>
        <p:nvSpPr>
          <p:cNvPr id="3" name="コンテンツ プレースホルダ 2"/>
          <p:cNvSpPr>
            <a:spLocks noGrp="1"/>
          </p:cNvSpPr>
          <p:nvPr>
            <p:ph idx="1"/>
          </p:nvPr>
        </p:nvSpPr>
        <p:spPr/>
        <p:txBody>
          <a:bodyPr/>
          <a:lstStyle/>
          <a:p>
            <a:r>
              <a:rPr lang="en-US" altLang="ja-JP" dirty="0" smtClean="0"/>
              <a:t>ANQP element has 2-octet length field.</a:t>
            </a:r>
          </a:p>
          <a:p>
            <a:r>
              <a:rPr lang="en-US" altLang="ja-JP" dirty="0" smtClean="0"/>
              <a:t>So we can reuse ANQP element for our TLV.</a:t>
            </a:r>
          </a:p>
          <a:p>
            <a:endParaRPr lang="en-US" altLang="ja-JP" dirty="0" smtClean="0"/>
          </a:p>
          <a:p>
            <a:r>
              <a:rPr lang="en-US" altLang="ja-JP" dirty="0" smtClean="0"/>
              <a:t>My personal opinion:</a:t>
            </a:r>
          </a:p>
          <a:p>
            <a:pPr lvl="1"/>
            <a:r>
              <a:rPr lang="en-US" altLang="ja-JP" dirty="0" smtClean="0"/>
              <a:t>But the name “ANQP” will cause confusion.</a:t>
            </a:r>
          </a:p>
          <a:p>
            <a:pPr lvl="1"/>
            <a:r>
              <a:rPr lang="en-US" altLang="ja-JP" dirty="0" smtClean="0"/>
              <a:t>The “ANQP element” is considered to use just for GAS frames. If we reuse this name, large modifications are required.</a:t>
            </a:r>
            <a:endParaRPr lang="ja-JP" altLang="en-US"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Reuse of </a:t>
            </a:r>
            <a:r>
              <a:rPr lang="en-US" altLang="ja-JP" dirty="0" err="1" smtClean="0"/>
              <a:t>Subelement</a:t>
            </a:r>
            <a:endParaRPr lang="ja-JP" altLang="en-US" dirty="0"/>
          </a:p>
        </p:txBody>
      </p:sp>
      <p:sp>
        <p:nvSpPr>
          <p:cNvPr id="3" name="コンテンツ プレースホルダ 2"/>
          <p:cNvSpPr>
            <a:spLocks noGrp="1"/>
          </p:cNvSpPr>
          <p:nvPr>
            <p:ph idx="1"/>
          </p:nvPr>
        </p:nvSpPr>
        <p:spPr/>
        <p:txBody>
          <a:bodyPr/>
          <a:lstStyle/>
          <a:p>
            <a:r>
              <a:rPr lang="en-US" altLang="ja-JP" dirty="0" smtClean="0"/>
              <a:t>I propose to reuse “</a:t>
            </a:r>
            <a:r>
              <a:rPr lang="en-US" altLang="ja-JP" dirty="0" err="1" smtClean="0"/>
              <a:t>Subelement</a:t>
            </a:r>
            <a:r>
              <a:rPr lang="en-US" altLang="ja-JP" dirty="0" smtClean="0"/>
              <a:t>”.</a:t>
            </a:r>
          </a:p>
          <a:p>
            <a:r>
              <a:rPr lang="en-US" altLang="ja-JP" dirty="0" smtClean="0"/>
              <a:t>The usage of the “</a:t>
            </a:r>
            <a:r>
              <a:rPr lang="en-US" altLang="ja-JP" dirty="0" err="1" smtClean="0"/>
              <a:t>Subelement</a:t>
            </a:r>
            <a:r>
              <a:rPr lang="en-US" altLang="ja-JP" dirty="0" smtClean="0"/>
              <a:t>” is very similar to our TLV.</a:t>
            </a:r>
          </a:p>
          <a:p>
            <a:r>
              <a:rPr lang="en-US" altLang="ja-JP" dirty="0" err="1" smtClean="0"/>
              <a:t>Subelements</a:t>
            </a:r>
            <a:r>
              <a:rPr lang="en-US" altLang="ja-JP" dirty="0" smtClean="0"/>
              <a:t> are defined in each parent element.</a:t>
            </a:r>
            <a:endParaRPr lang="en-US" altLang="ja-JP" dirty="0" smtClean="0"/>
          </a:p>
          <a:p>
            <a:pPr lvl="1"/>
            <a:r>
              <a:rPr lang="en-US" altLang="ja-JP" dirty="0" err="1" smtClean="0"/>
              <a:t>Subelement</a:t>
            </a:r>
            <a:r>
              <a:rPr lang="en-US" altLang="ja-JP" dirty="0" smtClean="0"/>
              <a:t> definitions are closed in a specific element.</a:t>
            </a:r>
          </a:p>
          <a:p>
            <a:pPr lvl="1"/>
            <a:r>
              <a:rPr lang="en-US" altLang="ja-JP" dirty="0" smtClean="0"/>
              <a:t>New </a:t>
            </a:r>
            <a:r>
              <a:rPr lang="en-US" altLang="ja-JP" dirty="0" err="1" smtClean="0"/>
              <a:t>subelement</a:t>
            </a:r>
            <a:r>
              <a:rPr lang="en-US" altLang="ja-JP" dirty="0" smtClean="0"/>
              <a:t> format in new elements does not cause backward compatibility issues.</a:t>
            </a:r>
          </a:p>
          <a:p>
            <a:r>
              <a:rPr lang="en-US" altLang="ja-JP" dirty="0" smtClean="0"/>
              <a:t>We can reuse it by small modification of the definition of the “</a:t>
            </a:r>
            <a:r>
              <a:rPr lang="en-US" altLang="ja-JP" dirty="0" err="1" smtClean="0"/>
              <a:t>Subelement</a:t>
            </a:r>
            <a:r>
              <a:rPr lang="en-US" altLang="ja-JP" dirty="0" smtClean="0"/>
              <a:t>” in clause 8.4.3.</a:t>
            </a:r>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Clause 8.4.3</a:t>
            </a:r>
            <a:endParaRPr lang="ja-JP" altLang="en-US" dirty="0"/>
          </a:p>
        </p:txBody>
      </p:sp>
      <p:sp>
        <p:nvSpPr>
          <p:cNvPr id="3" name="コンテンツ プレースホルダ 2"/>
          <p:cNvSpPr>
            <a:spLocks noGrp="1"/>
          </p:cNvSpPr>
          <p:nvPr>
            <p:ph idx="1"/>
          </p:nvPr>
        </p:nvSpPr>
        <p:spPr>
          <a:xfrm>
            <a:off x="685800" y="1981200"/>
            <a:ext cx="7772400" cy="2743200"/>
          </a:xfrm>
        </p:spPr>
        <p:txBody>
          <a:bodyPr/>
          <a:lstStyle/>
          <a:p>
            <a:pPr>
              <a:buNone/>
            </a:pPr>
            <a:r>
              <a:rPr lang="en-US" altLang="ja-JP" sz="2000" dirty="0" smtClean="0"/>
              <a:t>8.4.3 Information </a:t>
            </a:r>
            <a:r>
              <a:rPr lang="en-US" altLang="ja-JP" sz="2000" dirty="0" err="1" smtClean="0"/>
              <a:t>Subelements</a:t>
            </a:r>
            <a:endParaRPr lang="en-US" altLang="ja-JP" sz="2000" dirty="0" smtClean="0"/>
          </a:p>
          <a:p>
            <a:pPr>
              <a:buNone/>
            </a:pPr>
            <a:r>
              <a:rPr lang="en-US" altLang="ja-JP" sz="1800" b="0" dirty="0" smtClean="0"/>
              <a:t>      </a:t>
            </a:r>
            <a:r>
              <a:rPr lang="en-US" altLang="ja-JP" sz="1800" b="0" dirty="0" err="1" smtClean="0"/>
              <a:t>Subelements</a:t>
            </a:r>
            <a:r>
              <a:rPr lang="en-US" altLang="ja-JP" sz="1800" b="0" dirty="0" smtClean="0"/>
              <a:t> are defined to have a common general format consisting of a 1-octet element-specific </a:t>
            </a:r>
            <a:r>
              <a:rPr lang="en-US" altLang="ja-JP" sz="1800" b="0" dirty="0" err="1" smtClean="0"/>
              <a:t>Subelement</a:t>
            </a:r>
            <a:r>
              <a:rPr lang="en-US" altLang="ja-JP" sz="1800" b="0" dirty="0" smtClean="0"/>
              <a:t> ID field, a 1-octet </a:t>
            </a:r>
            <a:r>
              <a:rPr lang="en-US" altLang="ja-JP" sz="1800" b="0" u="sng" dirty="0" smtClean="0">
                <a:solidFill>
                  <a:srgbClr val="FF0000"/>
                </a:solidFill>
              </a:rPr>
              <a:t>or a 2-octet</a:t>
            </a:r>
            <a:r>
              <a:rPr lang="en-US" altLang="ja-JP" sz="1800" b="0" dirty="0" smtClean="0"/>
              <a:t> Length field, and a variable-length </a:t>
            </a:r>
            <a:r>
              <a:rPr lang="en-US" altLang="ja-JP" sz="1800" b="0" dirty="0" err="1" smtClean="0"/>
              <a:t>subelement</a:t>
            </a:r>
            <a:r>
              <a:rPr lang="en-US" altLang="ja-JP" sz="1800" b="0" dirty="0" smtClean="0"/>
              <a:t>-specific Data field. Each </a:t>
            </a:r>
            <a:r>
              <a:rPr lang="en-US" altLang="ja-JP" sz="1800" b="0" dirty="0" err="1" smtClean="0"/>
              <a:t>subelement</a:t>
            </a:r>
            <a:r>
              <a:rPr lang="en-US" altLang="ja-JP" sz="1800" b="0" dirty="0" smtClean="0"/>
              <a:t> is assigned a </a:t>
            </a:r>
            <a:r>
              <a:rPr lang="en-US" altLang="ja-JP" sz="1800" b="0" dirty="0" err="1" smtClean="0"/>
              <a:t>subelement</a:t>
            </a:r>
            <a:r>
              <a:rPr lang="en-US" altLang="ja-JP" sz="1800" b="0" dirty="0" smtClean="0"/>
              <a:t> ID that is unique within the containing element or </a:t>
            </a:r>
            <a:r>
              <a:rPr lang="en-US" altLang="ja-JP" sz="1800" b="0" dirty="0" err="1" smtClean="0"/>
              <a:t>subelement</a:t>
            </a:r>
            <a:r>
              <a:rPr lang="en-US" altLang="ja-JP" sz="1800" b="0" dirty="0" smtClean="0"/>
              <a:t>. The Length field specifies the number of octets in the Data field. </a:t>
            </a:r>
            <a:r>
              <a:rPr lang="en-US" altLang="ja-JP" sz="1800" b="0" u="sng" dirty="0" smtClean="0">
                <a:solidFill>
                  <a:srgbClr val="FF0000"/>
                </a:solidFill>
              </a:rPr>
              <a:t>The size of the Length field </a:t>
            </a:r>
            <a:r>
              <a:rPr lang="en-US" altLang="ja-JP" sz="1800" b="0" u="sng" smtClean="0">
                <a:solidFill>
                  <a:srgbClr val="FF0000"/>
                </a:solidFill>
              </a:rPr>
              <a:t>is defined </a:t>
            </a:r>
            <a:r>
              <a:rPr lang="en-US" altLang="ja-JP" sz="1800" b="0" u="sng" dirty="0" smtClean="0">
                <a:solidFill>
                  <a:srgbClr val="FF0000"/>
                </a:solidFill>
              </a:rPr>
              <a:t>by each containing element or </a:t>
            </a:r>
            <a:r>
              <a:rPr lang="en-US" altLang="ja-JP" sz="1800" b="0" u="sng" dirty="0" err="1" smtClean="0">
                <a:solidFill>
                  <a:srgbClr val="FF0000"/>
                </a:solidFill>
              </a:rPr>
              <a:t>subelement</a:t>
            </a:r>
            <a:r>
              <a:rPr lang="en-US" altLang="ja-JP" sz="1800" b="0" u="sng" dirty="0" smtClean="0">
                <a:solidFill>
                  <a:srgbClr val="FF0000"/>
                </a:solidFill>
              </a:rPr>
              <a:t>.</a:t>
            </a:r>
            <a:r>
              <a:rPr lang="en-US" altLang="ja-JP" sz="1800" b="0" dirty="0" smtClean="0"/>
              <a:t> See Figure 8-516 (</a:t>
            </a:r>
            <a:r>
              <a:rPr lang="en-US" altLang="ja-JP" sz="1800" b="0" dirty="0" err="1" smtClean="0"/>
              <a:t>Subelement</a:t>
            </a:r>
            <a:r>
              <a:rPr lang="en-US" altLang="ja-JP" sz="1800" b="0" dirty="0" smtClean="0"/>
              <a:t> format). </a:t>
            </a:r>
            <a:r>
              <a:rPr lang="en-US" altLang="ja-JP" sz="1800" b="0" dirty="0" err="1" smtClean="0"/>
              <a:t>Subelements</a:t>
            </a:r>
            <a:r>
              <a:rPr lang="en-US" altLang="ja-JP" sz="1800" b="0" dirty="0" smtClean="0"/>
              <a:t> are ordered by </a:t>
            </a:r>
            <a:r>
              <a:rPr lang="en-US" altLang="ja-JP" sz="1800" b="0" dirty="0" err="1" smtClean="0"/>
              <a:t>nondecreasing</a:t>
            </a:r>
            <a:r>
              <a:rPr lang="en-US" altLang="ja-JP" sz="1800" b="0" dirty="0" smtClean="0"/>
              <a:t> </a:t>
            </a:r>
            <a:r>
              <a:rPr lang="en-US" altLang="ja-JP" sz="1800" b="0" dirty="0" err="1" smtClean="0"/>
              <a:t>Subelement</a:t>
            </a:r>
            <a:r>
              <a:rPr lang="en-US" altLang="ja-JP" sz="1800" b="0" dirty="0" smtClean="0"/>
              <a:t> ID. See 9.25.9 (Extensible </a:t>
            </a:r>
            <a:r>
              <a:rPr lang="en-US" altLang="ja-JP" sz="1800" b="0" dirty="0" err="1" smtClean="0"/>
              <a:t>subelement</a:t>
            </a:r>
            <a:r>
              <a:rPr lang="en-US" altLang="ja-JP" sz="1800" b="0" dirty="0" smtClean="0"/>
              <a:t> parsing).</a:t>
            </a:r>
            <a:endParaRPr lang="ja-JP" altLang="en-US" sz="1800" b="0"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7</a:t>
            </a:fld>
            <a:endParaRPr lang="en-US" altLang="ja-JP"/>
          </a:p>
        </p:txBody>
      </p:sp>
      <p:sp>
        <p:nvSpPr>
          <p:cNvPr id="7" name="正方形/長方形 6"/>
          <p:cNvSpPr/>
          <p:nvPr/>
        </p:nvSpPr>
        <p:spPr bwMode="auto">
          <a:xfrm>
            <a:off x="1828800" y="4800600"/>
            <a:ext cx="55626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cxnSp>
        <p:nvCxnSpPr>
          <p:cNvPr id="9" name="直線コネクタ 8"/>
          <p:cNvCxnSpPr/>
          <p:nvPr/>
        </p:nvCxnSpPr>
        <p:spPr bwMode="auto">
          <a:xfrm rot="5400000">
            <a:off x="3162300" y="5067300"/>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rot="5400000">
            <a:off x="4915694" y="5066506"/>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テキスト ボックス 10"/>
          <p:cNvSpPr txBox="1"/>
          <p:nvPr/>
        </p:nvSpPr>
        <p:spPr>
          <a:xfrm>
            <a:off x="1905000" y="4876800"/>
            <a:ext cx="1421182" cy="338554"/>
          </a:xfrm>
          <a:prstGeom prst="rect">
            <a:avLst/>
          </a:prstGeom>
          <a:noFill/>
        </p:spPr>
        <p:txBody>
          <a:bodyPr wrap="none" rtlCol="0">
            <a:spAutoFit/>
          </a:bodyPr>
          <a:lstStyle/>
          <a:p>
            <a:r>
              <a:rPr kumimoji="1" lang="en-US" altLang="ja-JP" sz="1600" dirty="0" err="1" smtClean="0"/>
              <a:t>Subelement</a:t>
            </a:r>
            <a:r>
              <a:rPr kumimoji="1" lang="en-US" altLang="ja-JP" sz="1600" dirty="0" smtClean="0"/>
              <a:t> ID</a:t>
            </a:r>
            <a:endParaRPr kumimoji="1" lang="ja-JP" altLang="en-US" sz="1600" dirty="0"/>
          </a:p>
        </p:txBody>
      </p:sp>
      <p:sp>
        <p:nvSpPr>
          <p:cNvPr id="12" name="テキスト ボックス 11"/>
          <p:cNvSpPr txBox="1"/>
          <p:nvPr/>
        </p:nvSpPr>
        <p:spPr>
          <a:xfrm>
            <a:off x="3962400" y="4876800"/>
            <a:ext cx="765855" cy="338554"/>
          </a:xfrm>
          <a:prstGeom prst="rect">
            <a:avLst/>
          </a:prstGeom>
          <a:noFill/>
        </p:spPr>
        <p:txBody>
          <a:bodyPr wrap="none" rtlCol="0">
            <a:spAutoFit/>
          </a:bodyPr>
          <a:lstStyle/>
          <a:p>
            <a:r>
              <a:rPr kumimoji="1" lang="en-US" altLang="ja-JP" sz="1600" dirty="0" smtClean="0"/>
              <a:t>Length</a:t>
            </a:r>
            <a:endParaRPr kumimoji="1" lang="ja-JP" altLang="en-US" sz="1600" dirty="0"/>
          </a:p>
        </p:txBody>
      </p:sp>
      <p:sp>
        <p:nvSpPr>
          <p:cNvPr id="13" name="テキスト ボックス 12"/>
          <p:cNvSpPr txBox="1"/>
          <p:nvPr/>
        </p:nvSpPr>
        <p:spPr>
          <a:xfrm>
            <a:off x="5867400" y="4876800"/>
            <a:ext cx="571992" cy="338554"/>
          </a:xfrm>
          <a:prstGeom prst="rect">
            <a:avLst/>
          </a:prstGeom>
          <a:noFill/>
        </p:spPr>
        <p:txBody>
          <a:bodyPr wrap="none" rtlCol="0">
            <a:spAutoFit/>
          </a:bodyPr>
          <a:lstStyle/>
          <a:p>
            <a:r>
              <a:rPr kumimoji="1" lang="en-US" altLang="ja-JP" sz="1600" dirty="0" smtClean="0"/>
              <a:t>Data</a:t>
            </a:r>
            <a:endParaRPr kumimoji="1" lang="ja-JP" altLang="en-US" sz="1600" dirty="0"/>
          </a:p>
        </p:txBody>
      </p:sp>
      <p:sp>
        <p:nvSpPr>
          <p:cNvPr id="14" name="テキスト ボックス 13"/>
          <p:cNvSpPr txBox="1"/>
          <p:nvPr/>
        </p:nvSpPr>
        <p:spPr>
          <a:xfrm>
            <a:off x="1066800" y="5334000"/>
            <a:ext cx="765855" cy="338554"/>
          </a:xfrm>
          <a:prstGeom prst="rect">
            <a:avLst/>
          </a:prstGeom>
          <a:noFill/>
        </p:spPr>
        <p:txBody>
          <a:bodyPr wrap="none" rtlCol="0">
            <a:spAutoFit/>
          </a:bodyPr>
          <a:lstStyle/>
          <a:p>
            <a:r>
              <a:rPr kumimoji="1" lang="en-US" altLang="ja-JP" sz="1600" dirty="0" smtClean="0"/>
              <a:t>Octets:</a:t>
            </a:r>
            <a:endParaRPr kumimoji="1" lang="ja-JP" altLang="en-US" sz="1600" dirty="0"/>
          </a:p>
        </p:txBody>
      </p:sp>
      <p:sp>
        <p:nvSpPr>
          <p:cNvPr id="15" name="テキスト ボックス 14"/>
          <p:cNvSpPr txBox="1"/>
          <p:nvPr/>
        </p:nvSpPr>
        <p:spPr>
          <a:xfrm>
            <a:off x="2438400" y="5334000"/>
            <a:ext cx="287258" cy="338554"/>
          </a:xfrm>
          <a:prstGeom prst="rect">
            <a:avLst/>
          </a:prstGeom>
          <a:noFill/>
        </p:spPr>
        <p:txBody>
          <a:bodyPr wrap="none" rtlCol="0">
            <a:spAutoFit/>
          </a:bodyPr>
          <a:lstStyle/>
          <a:p>
            <a:r>
              <a:rPr kumimoji="1" lang="en-US" altLang="ja-JP" sz="1600" dirty="0" smtClean="0"/>
              <a:t>1</a:t>
            </a:r>
            <a:endParaRPr kumimoji="1" lang="ja-JP" altLang="en-US" sz="1600" dirty="0"/>
          </a:p>
        </p:txBody>
      </p:sp>
      <p:sp>
        <p:nvSpPr>
          <p:cNvPr id="16" name="テキスト ボックス 15"/>
          <p:cNvSpPr txBox="1"/>
          <p:nvPr/>
        </p:nvSpPr>
        <p:spPr>
          <a:xfrm>
            <a:off x="4038600" y="5334000"/>
            <a:ext cx="663363" cy="338554"/>
          </a:xfrm>
          <a:prstGeom prst="rect">
            <a:avLst/>
          </a:prstGeom>
          <a:noFill/>
        </p:spPr>
        <p:txBody>
          <a:bodyPr wrap="none" rtlCol="0">
            <a:spAutoFit/>
          </a:bodyPr>
          <a:lstStyle/>
          <a:p>
            <a:r>
              <a:rPr kumimoji="1" lang="en-US" altLang="ja-JP" sz="1600" dirty="0" smtClean="0"/>
              <a:t>1 </a:t>
            </a:r>
            <a:r>
              <a:rPr kumimoji="1" lang="en-US" altLang="ja-JP" sz="1600" u="sng" dirty="0" smtClean="0">
                <a:solidFill>
                  <a:srgbClr val="FF0000"/>
                </a:solidFill>
              </a:rPr>
              <a:t>or 2</a:t>
            </a:r>
            <a:endParaRPr kumimoji="1" lang="ja-JP" altLang="en-US" sz="1600" u="sng" dirty="0">
              <a:solidFill>
                <a:srgbClr val="FF0000"/>
              </a:solidFill>
            </a:endParaRPr>
          </a:p>
        </p:txBody>
      </p:sp>
      <p:sp>
        <p:nvSpPr>
          <p:cNvPr id="17" name="テキスト ボックス 16"/>
          <p:cNvSpPr txBox="1"/>
          <p:nvPr/>
        </p:nvSpPr>
        <p:spPr>
          <a:xfrm>
            <a:off x="5867400" y="5334000"/>
            <a:ext cx="858228" cy="338554"/>
          </a:xfrm>
          <a:prstGeom prst="rect">
            <a:avLst/>
          </a:prstGeom>
          <a:noFill/>
        </p:spPr>
        <p:txBody>
          <a:bodyPr wrap="none" rtlCol="0">
            <a:spAutoFit/>
          </a:bodyPr>
          <a:lstStyle/>
          <a:p>
            <a:r>
              <a:rPr kumimoji="1" lang="en-US" altLang="ja-JP" sz="1600" dirty="0" smtClean="0"/>
              <a:t>variable</a:t>
            </a:r>
            <a:endParaRPr kumimoji="1" lang="ja-JP" altLang="en-US" sz="1600" dirty="0"/>
          </a:p>
        </p:txBody>
      </p:sp>
      <p:sp>
        <p:nvSpPr>
          <p:cNvPr id="18" name="テキスト ボックス 17"/>
          <p:cNvSpPr txBox="1"/>
          <p:nvPr/>
        </p:nvSpPr>
        <p:spPr>
          <a:xfrm>
            <a:off x="2819400" y="5715000"/>
            <a:ext cx="3480440" cy="338554"/>
          </a:xfrm>
          <a:prstGeom prst="rect">
            <a:avLst/>
          </a:prstGeom>
          <a:noFill/>
        </p:spPr>
        <p:txBody>
          <a:bodyPr wrap="none" rtlCol="0">
            <a:spAutoFit/>
          </a:bodyPr>
          <a:lstStyle/>
          <a:p>
            <a:r>
              <a:rPr kumimoji="1" lang="en-US" altLang="ja-JP" sz="1600" b="1" dirty="0" smtClean="0">
                <a:latin typeface="Arial"/>
                <a:cs typeface="Arial"/>
              </a:rPr>
              <a:t>Figure 8-516 – </a:t>
            </a:r>
            <a:r>
              <a:rPr kumimoji="1" lang="en-US" altLang="ja-JP" sz="1600" b="1" dirty="0" err="1" smtClean="0">
                <a:latin typeface="Arial"/>
                <a:cs typeface="Arial"/>
              </a:rPr>
              <a:t>Subelement</a:t>
            </a:r>
            <a:r>
              <a:rPr kumimoji="1" lang="en-US" altLang="ja-JP" sz="1600" b="1" dirty="0" smtClean="0">
                <a:latin typeface="Arial"/>
                <a:cs typeface="Arial"/>
              </a:rPr>
              <a:t> format</a:t>
            </a:r>
            <a:endParaRPr kumimoji="1" lang="ja-JP" altLang="en-US" sz="1600" b="1"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Existing </a:t>
            </a:r>
            <a:r>
              <a:rPr lang="en-US" altLang="ja-JP" dirty="0" err="1" smtClean="0"/>
              <a:t>Subelement</a:t>
            </a:r>
            <a:r>
              <a:rPr lang="en-US" altLang="ja-JP" dirty="0" smtClean="0"/>
              <a:t> Definitions 1</a:t>
            </a:r>
            <a:endParaRPr lang="ja-JP" altLang="en-US" dirty="0"/>
          </a:p>
        </p:txBody>
      </p:sp>
      <p:sp>
        <p:nvSpPr>
          <p:cNvPr id="3" name="コンテンツ プレースホルダ 2"/>
          <p:cNvSpPr>
            <a:spLocks noGrp="1"/>
          </p:cNvSpPr>
          <p:nvPr>
            <p:ph idx="1"/>
          </p:nvPr>
        </p:nvSpPr>
        <p:spPr/>
        <p:txBody>
          <a:bodyPr/>
          <a:lstStyle/>
          <a:p>
            <a:r>
              <a:rPr lang="en-US" altLang="ja-JP" dirty="0" err="1" smtClean="0"/>
              <a:t>Subelements</a:t>
            </a:r>
            <a:r>
              <a:rPr lang="en-US" altLang="ja-JP" dirty="0" smtClean="0"/>
              <a:t> are defined at 50 locations in mc D2.0.</a:t>
            </a:r>
          </a:p>
          <a:p>
            <a:r>
              <a:rPr lang="en-US" altLang="ja-JP" dirty="0" smtClean="0"/>
              <a:t>40 definitions have the following description.</a:t>
            </a:r>
          </a:p>
          <a:p>
            <a:pPr lvl="1"/>
            <a:r>
              <a:rPr lang="en-US" altLang="ja-JP" dirty="0" smtClean="0"/>
              <a:t>The Optional </a:t>
            </a:r>
            <a:r>
              <a:rPr lang="en-US" altLang="ja-JP" dirty="0" err="1" smtClean="0"/>
              <a:t>Subelements</a:t>
            </a:r>
            <a:r>
              <a:rPr lang="en-US" altLang="ja-JP" dirty="0" smtClean="0"/>
              <a:t> field format contains zero or more </a:t>
            </a:r>
            <a:r>
              <a:rPr lang="en-US" altLang="ja-JP" dirty="0" err="1" smtClean="0"/>
              <a:t>subelements</a:t>
            </a:r>
            <a:r>
              <a:rPr lang="en-US" altLang="ja-JP" dirty="0" smtClean="0"/>
              <a:t>, each consisting of a 1-octet </a:t>
            </a:r>
            <a:r>
              <a:rPr lang="en-US" altLang="ja-JP" dirty="0" err="1" smtClean="0"/>
              <a:t>Subelement</a:t>
            </a:r>
            <a:r>
              <a:rPr lang="en-US" altLang="ja-JP" dirty="0" smtClean="0"/>
              <a:t> ID field, </a:t>
            </a:r>
            <a:r>
              <a:rPr lang="en-US" altLang="ja-JP" b="1" dirty="0" smtClean="0"/>
              <a:t>a 1-octet Length field</a:t>
            </a:r>
            <a:r>
              <a:rPr lang="en-US" altLang="ja-JP" dirty="0" smtClean="0"/>
              <a:t>, and a variable-length Data field, as shown in Figure 8-516 (</a:t>
            </a:r>
            <a:r>
              <a:rPr lang="en-US" altLang="ja-JP" dirty="0" err="1" smtClean="0"/>
              <a:t>Subelement</a:t>
            </a:r>
            <a:r>
              <a:rPr lang="en-US" altLang="ja-JP" dirty="0" smtClean="0"/>
              <a:t> format)</a:t>
            </a:r>
            <a:r>
              <a:rPr lang="en-US" altLang="ja-JP" dirty="0" smtClean="0"/>
              <a:t>.</a:t>
            </a:r>
          </a:p>
          <a:p>
            <a:endParaRPr lang="en-US" altLang="ja-JP" dirty="0" smtClean="0"/>
          </a:p>
          <a:p>
            <a:r>
              <a:rPr lang="en-US" altLang="ja-JP" dirty="0" smtClean="0"/>
              <a:t>No need to change.</a:t>
            </a:r>
            <a:endParaRPr lang="ja-JP" altLang="en-US"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Existing </a:t>
            </a:r>
            <a:r>
              <a:rPr lang="en-US" altLang="ja-JP" dirty="0" err="1" smtClean="0"/>
              <a:t>Subelement</a:t>
            </a:r>
            <a:r>
              <a:rPr lang="en-US" altLang="ja-JP" dirty="0" smtClean="0"/>
              <a:t> Definitions 2</a:t>
            </a:r>
            <a:endParaRPr lang="ja-JP" altLang="en-US" dirty="0"/>
          </a:p>
        </p:txBody>
      </p:sp>
      <p:sp>
        <p:nvSpPr>
          <p:cNvPr id="3" name="コンテンツ プレースホルダ 2"/>
          <p:cNvSpPr>
            <a:spLocks noGrp="1"/>
          </p:cNvSpPr>
          <p:nvPr>
            <p:ph idx="1"/>
          </p:nvPr>
        </p:nvSpPr>
        <p:spPr/>
        <p:txBody>
          <a:bodyPr/>
          <a:lstStyle/>
          <a:p>
            <a:r>
              <a:rPr lang="en-US" altLang="ja-JP" dirty="0" smtClean="0"/>
              <a:t>8</a:t>
            </a:r>
            <a:r>
              <a:rPr lang="en-US" altLang="ja-JP" dirty="0" smtClean="0"/>
              <a:t> definitions have the following description.</a:t>
            </a:r>
          </a:p>
          <a:p>
            <a:pPr lvl="1"/>
            <a:r>
              <a:rPr lang="en-US" altLang="ja-JP" dirty="0" smtClean="0"/>
              <a:t>The Length field is defined in 8.4.3 (Information </a:t>
            </a:r>
            <a:r>
              <a:rPr lang="en-US" altLang="ja-JP" dirty="0" err="1" smtClean="0"/>
              <a:t>Subelements</a:t>
            </a:r>
            <a:r>
              <a:rPr lang="en-US" altLang="ja-JP" dirty="0" smtClean="0"/>
              <a:t>)</a:t>
            </a:r>
            <a:r>
              <a:rPr lang="en-US" altLang="ja-JP" dirty="0" smtClean="0"/>
              <a:t>.</a:t>
            </a:r>
          </a:p>
          <a:p>
            <a:pPr lvl="1"/>
            <a:r>
              <a:rPr lang="en-US" altLang="ja-JP" dirty="0" smtClean="0"/>
              <a:t>with the following figure.</a:t>
            </a:r>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r>
              <a:rPr lang="en-US" altLang="ja-JP" dirty="0" smtClean="0"/>
              <a:t>No need to change? Or modify description?</a:t>
            </a:r>
            <a:endParaRPr lang="ja-JP" altLang="en-US"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9</a:t>
            </a:fld>
            <a:endParaRPr lang="en-US" altLang="ja-JP"/>
          </a:p>
        </p:txBody>
      </p:sp>
      <p:sp>
        <p:nvSpPr>
          <p:cNvPr id="7" name="正方形/長方形 6"/>
          <p:cNvSpPr/>
          <p:nvPr/>
        </p:nvSpPr>
        <p:spPr bwMode="auto">
          <a:xfrm>
            <a:off x="1981200" y="3352800"/>
            <a:ext cx="33528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cxnSp>
        <p:nvCxnSpPr>
          <p:cNvPr id="8" name="直線コネクタ 7"/>
          <p:cNvCxnSpPr/>
          <p:nvPr/>
        </p:nvCxnSpPr>
        <p:spPr bwMode="auto">
          <a:xfrm rot="5400000">
            <a:off x="3314700" y="3619500"/>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rot="5400000">
            <a:off x="5068094" y="3618706"/>
            <a:ext cx="533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テキスト ボックス 9"/>
          <p:cNvSpPr txBox="1"/>
          <p:nvPr/>
        </p:nvSpPr>
        <p:spPr>
          <a:xfrm>
            <a:off x="2057400" y="3429000"/>
            <a:ext cx="1421182" cy="338554"/>
          </a:xfrm>
          <a:prstGeom prst="rect">
            <a:avLst/>
          </a:prstGeom>
          <a:noFill/>
        </p:spPr>
        <p:txBody>
          <a:bodyPr wrap="none" rtlCol="0">
            <a:spAutoFit/>
          </a:bodyPr>
          <a:lstStyle/>
          <a:p>
            <a:r>
              <a:rPr kumimoji="1" lang="en-US" altLang="ja-JP" sz="1600" dirty="0" err="1" smtClean="0"/>
              <a:t>Subelement</a:t>
            </a:r>
            <a:r>
              <a:rPr kumimoji="1" lang="en-US" altLang="ja-JP" sz="1600" dirty="0" smtClean="0"/>
              <a:t> ID</a:t>
            </a:r>
            <a:endParaRPr kumimoji="1" lang="ja-JP" altLang="en-US" sz="1600" dirty="0"/>
          </a:p>
        </p:txBody>
      </p:sp>
      <p:sp>
        <p:nvSpPr>
          <p:cNvPr id="11" name="テキスト ボックス 10"/>
          <p:cNvSpPr txBox="1"/>
          <p:nvPr/>
        </p:nvSpPr>
        <p:spPr>
          <a:xfrm>
            <a:off x="4114800" y="3429000"/>
            <a:ext cx="765855" cy="338554"/>
          </a:xfrm>
          <a:prstGeom prst="rect">
            <a:avLst/>
          </a:prstGeom>
          <a:noFill/>
        </p:spPr>
        <p:txBody>
          <a:bodyPr wrap="none" rtlCol="0">
            <a:spAutoFit/>
          </a:bodyPr>
          <a:lstStyle/>
          <a:p>
            <a:r>
              <a:rPr kumimoji="1" lang="en-US" altLang="ja-JP" sz="1600" dirty="0" smtClean="0"/>
              <a:t>Length</a:t>
            </a:r>
            <a:endParaRPr kumimoji="1" lang="ja-JP" altLang="en-US" sz="1600" dirty="0"/>
          </a:p>
        </p:txBody>
      </p:sp>
      <p:sp>
        <p:nvSpPr>
          <p:cNvPr id="13" name="テキスト ボックス 12"/>
          <p:cNvSpPr txBox="1"/>
          <p:nvPr/>
        </p:nvSpPr>
        <p:spPr>
          <a:xfrm>
            <a:off x="1219200" y="3886200"/>
            <a:ext cx="765855" cy="338554"/>
          </a:xfrm>
          <a:prstGeom prst="rect">
            <a:avLst/>
          </a:prstGeom>
          <a:noFill/>
        </p:spPr>
        <p:txBody>
          <a:bodyPr wrap="none" rtlCol="0">
            <a:spAutoFit/>
          </a:bodyPr>
          <a:lstStyle/>
          <a:p>
            <a:r>
              <a:rPr kumimoji="1" lang="en-US" altLang="ja-JP" sz="1600" dirty="0" smtClean="0"/>
              <a:t>Octets:</a:t>
            </a:r>
            <a:endParaRPr kumimoji="1" lang="ja-JP" altLang="en-US" sz="1600" dirty="0"/>
          </a:p>
        </p:txBody>
      </p:sp>
      <p:sp>
        <p:nvSpPr>
          <p:cNvPr id="14" name="テキスト ボックス 13"/>
          <p:cNvSpPr txBox="1"/>
          <p:nvPr/>
        </p:nvSpPr>
        <p:spPr>
          <a:xfrm>
            <a:off x="2590800" y="3886200"/>
            <a:ext cx="287258" cy="338554"/>
          </a:xfrm>
          <a:prstGeom prst="rect">
            <a:avLst/>
          </a:prstGeom>
          <a:noFill/>
        </p:spPr>
        <p:txBody>
          <a:bodyPr wrap="none" rtlCol="0">
            <a:spAutoFit/>
          </a:bodyPr>
          <a:lstStyle/>
          <a:p>
            <a:r>
              <a:rPr kumimoji="1" lang="en-US" altLang="ja-JP" sz="1600" dirty="0" smtClean="0"/>
              <a:t>1</a:t>
            </a:r>
            <a:endParaRPr kumimoji="1" lang="ja-JP" altLang="en-US" sz="1600" dirty="0"/>
          </a:p>
        </p:txBody>
      </p:sp>
      <p:sp>
        <p:nvSpPr>
          <p:cNvPr id="15" name="テキスト ボックス 14"/>
          <p:cNvSpPr txBox="1"/>
          <p:nvPr/>
        </p:nvSpPr>
        <p:spPr>
          <a:xfrm>
            <a:off x="4343400" y="3886200"/>
            <a:ext cx="287258" cy="338554"/>
          </a:xfrm>
          <a:prstGeom prst="rect">
            <a:avLst/>
          </a:prstGeom>
          <a:noFill/>
        </p:spPr>
        <p:txBody>
          <a:bodyPr wrap="none" rtlCol="0">
            <a:spAutoFit/>
          </a:bodyPr>
          <a:lstStyle/>
          <a:p>
            <a:r>
              <a:rPr kumimoji="1" lang="en-US" altLang="ja-JP" sz="1600" dirty="0" smtClean="0"/>
              <a:t>1</a:t>
            </a:r>
            <a:endParaRPr kumimoji="1" lang="ja-JP" altLang="en-US" sz="1600" u="sng" dirty="0">
              <a:solidFill>
                <a:srgbClr val="FF0000"/>
              </a:solidFill>
            </a:endParaRPr>
          </a:p>
        </p:txBody>
      </p:sp>
      <p:cxnSp>
        <p:nvCxnSpPr>
          <p:cNvPr id="18" name="直線コネクタ 17"/>
          <p:cNvCxnSpPr/>
          <p:nvPr/>
        </p:nvCxnSpPr>
        <p:spPr bwMode="auto">
          <a:xfrm>
            <a:off x="5334000" y="3352800"/>
            <a:ext cx="914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線コネクタ 18"/>
          <p:cNvCxnSpPr/>
          <p:nvPr/>
        </p:nvCxnSpPr>
        <p:spPr bwMode="auto">
          <a:xfrm>
            <a:off x="6248400" y="3352800"/>
            <a:ext cx="914400" cy="158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0" name="直線コネクタ 19"/>
          <p:cNvCxnSpPr/>
          <p:nvPr/>
        </p:nvCxnSpPr>
        <p:spPr bwMode="auto">
          <a:xfrm>
            <a:off x="5334000" y="3886200"/>
            <a:ext cx="914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6248400" y="3886200"/>
            <a:ext cx="914400" cy="1588"/>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cSld>
  <p:clrMapOvr>
    <a:masterClrMapping/>
  </p:clrMapOvr>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74466</TotalTime>
  <Words>977</Words>
  <Application>Microsoft Macintosh PowerPoint</Application>
  <PresentationFormat>画面に合わせる (4:3)</PresentationFormat>
  <Paragraphs>171</Paragraphs>
  <Slides>11</Slides>
  <Notes>3</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Reuse Subelement</vt:lpstr>
      <vt:lpstr>Abstract</vt:lpstr>
      <vt:lpstr>Issue</vt:lpstr>
      <vt:lpstr>Format</vt:lpstr>
      <vt:lpstr>Reuse of ANQP element</vt:lpstr>
      <vt:lpstr>Reuse of Subelement</vt:lpstr>
      <vt:lpstr>Clause 8.4.3</vt:lpstr>
      <vt:lpstr>Existing Subelement Definitions 1</vt:lpstr>
      <vt:lpstr>Existing Subelement Definitions 2</vt:lpstr>
      <vt:lpstr>Existing Subelement Definitions 3</vt:lpstr>
      <vt:lpstr>Strawpoll</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180</cp:revision>
  <cp:lastPrinted>1998-02-10T13:28:06Z</cp:lastPrinted>
  <dcterms:created xsi:type="dcterms:W3CDTF">2014-03-18T01:28:15Z</dcterms:created>
  <dcterms:modified xsi:type="dcterms:W3CDTF">2014-03-18T02:26:52Z</dcterms:modified>
  <cp:category/>
</cp:coreProperties>
</file>