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594" r:id="rId2"/>
    <p:sldId id="595" r:id="rId3"/>
    <p:sldId id="596" r:id="rId4"/>
    <p:sldId id="597" r:id="rId5"/>
    <p:sldId id="599" r:id="rId6"/>
    <p:sldId id="598" r:id="rId7"/>
    <p:sldId id="600" r:id="rId8"/>
    <p:sldId id="602" r:id="rId9"/>
    <p:sldId id="603" r:id="rId10"/>
    <p:sldId id="604" r:id="rId11"/>
    <p:sldId id="605" r:id="rId12"/>
    <p:sldId id="606" r:id="rId13"/>
    <p:sldId id="618" r:id="rId14"/>
    <p:sldId id="619" r:id="rId15"/>
    <p:sldId id="611" r:id="rId16"/>
    <p:sldId id="612" r:id="rId17"/>
    <p:sldId id="613" r:id="rId18"/>
    <p:sldId id="614" r:id="rId19"/>
    <p:sldId id="615" r:id="rId20"/>
    <p:sldId id="616" r:id="rId21"/>
    <p:sldId id="617" r:id="rId22"/>
    <p:sldId id="608" r:id="rId23"/>
    <p:sldId id="607" r:id="rId24"/>
    <p:sldId id="610"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A18660F5-0C71-41D6-A6FD-34B43E7D00CC}" type="slidenum">
              <a:rPr lang="en-US"/>
              <a:pPr>
                <a:defRPr/>
              </a:pPr>
              <a:t>‹#›</a:t>
            </a:fld>
            <a:endParaRPr lang="en-US"/>
          </a:p>
        </p:txBody>
      </p:sp>
      <p:sp>
        <p:nvSpPr>
          <p:cNvPr id="297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SG"/>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MS PGothic" pitchFamily="34" charset="-128"/>
              </a:defRPr>
            </a:lvl1pPr>
            <a:lvl2pPr marL="742950" indent="-285750" defTabSz="933450" eaLnBrk="0" hangingPunct="0">
              <a:defRPr sz="1200">
                <a:solidFill>
                  <a:schemeClr val="tx1"/>
                </a:solidFill>
                <a:latin typeface="Times New Roman" pitchFamily="18" charset="0"/>
                <a:ea typeface="MS PGothic" pitchFamily="34" charset="-128"/>
              </a:defRPr>
            </a:lvl2pPr>
            <a:lvl3pPr marL="1143000" indent="-228600" defTabSz="933450" eaLnBrk="0" hangingPunct="0">
              <a:defRPr sz="1200">
                <a:solidFill>
                  <a:schemeClr val="tx1"/>
                </a:solidFill>
                <a:latin typeface="Times New Roman" pitchFamily="18" charset="0"/>
                <a:ea typeface="MS PGothic" pitchFamily="34" charset="-128"/>
              </a:defRPr>
            </a:lvl3pPr>
            <a:lvl4pPr marL="1600200" indent="-228600" defTabSz="933450" eaLnBrk="0" hangingPunct="0">
              <a:defRPr sz="1200">
                <a:solidFill>
                  <a:schemeClr val="tx1"/>
                </a:solidFill>
                <a:latin typeface="Times New Roman" pitchFamily="18" charset="0"/>
                <a:ea typeface="MS PGothic" pitchFamily="34" charset="-128"/>
              </a:defRPr>
            </a:lvl4pPr>
            <a:lvl5pPr marL="2057400" indent="-228600" defTabSz="933450" eaLnBrk="0" hangingPunct="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en-US" smtClean="0"/>
              <a:t>Submission</a:t>
            </a:r>
          </a:p>
        </p:txBody>
      </p:sp>
      <p:sp>
        <p:nvSpPr>
          <p:cNvPr id="297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SG"/>
          </a:p>
        </p:txBody>
      </p:sp>
    </p:spTree>
    <p:extLst>
      <p:ext uri="{BB962C8B-B14F-4D97-AF65-F5344CB8AC3E}">
        <p14:creationId xmlns:p14="http://schemas.microsoft.com/office/powerpoint/2010/main" val="3890667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86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0501DD20-6A28-4991-87B2-986848E1BDE9}" type="slidenum">
              <a:rPr lang="en-US"/>
              <a:pPr>
                <a:defRPr/>
              </a:pPr>
              <a:t>‹#›</a:t>
            </a:fld>
            <a:endParaRPr lang="en-US"/>
          </a:p>
        </p:txBody>
      </p:sp>
      <p:sp>
        <p:nvSpPr>
          <p:cNvPr id="2868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en-US" smtClean="0"/>
              <a:t>Submission</a:t>
            </a:r>
          </a:p>
        </p:txBody>
      </p:sp>
      <p:sp>
        <p:nvSpPr>
          <p:cNvPr id="286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SG"/>
          </a:p>
        </p:txBody>
      </p:sp>
      <p:sp>
        <p:nvSpPr>
          <p:cNvPr id="286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SG"/>
          </a:p>
        </p:txBody>
      </p:sp>
    </p:spTree>
    <p:extLst>
      <p:ext uri="{BB962C8B-B14F-4D97-AF65-F5344CB8AC3E}">
        <p14:creationId xmlns:p14="http://schemas.microsoft.com/office/powerpoint/2010/main" val="180051162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a:t>KB </a:t>
            </a:r>
            <a:r>
              <a:rPr lang="en-US" err="1"/>
              <a:t>Png</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1B9ED8C1-9750-4B74-862B-310C43FC5C18}" type="slidenum">
              <a:rPr lang="en-US"/>
              <a:pPr>
                <a:defRPr/>
              </a:pPr>
              <a:t>‹#›</a:t>
            </a:fld>
            <a:endParaRPr lang="en-US"/>
          </a:p>
        </p:txBody>
      </p:sp>
      <p:sp>
        <p:nvSpPr>
          <p:cNvPr id="6" name="Rectangle 4"/>
          <p:cNvSpPr>
            <a:spLocks noGrp="1" noChangeArrowheads="1"/>
          </p:cNvSpPr>
          <p:nvPr>
            <p:ph type="dt" sz="half" idx="12"/>
          </p:nvPr>
        </p:nvSpPr>
        <p:spPr/>
        <p:txBody>
          <a:bodyPr/>
          <a:lstStyle>
            <a:lvl1pPr eaLnBrk="0" hangingPunct="0">
              <a:defRPr sz="1800" b="1"/>
            </a:lvl1pPr>
          </a:lstStyle>
          <a:p>
            <a:pPr>
              <a:defRPr/>
            </a:pPr>
            <a:r>
              <a:rPr lang="en-US" altLang="zh-CN"/>
              <a:t>March 2014</a:t>
            </a:r>
            <a:endParaRPr lang="en-US"/>
          </a:p>
        </p:txBody>
      </p:sp>
    </p:spTree>
    <p:extLst>
      <p:ext uri="{BB962C8B-B14F-4D97-AF65-F5344CB8AC3E}">
        <p14:creationId xmlns:p14="http://schemas.microsoft.com/office/powerpoint/2010/main" val="25280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a:t>KB </a:t>
            </a:r>
            <a:r>
              <a:rPr lang="en-US" err="1"/>
              <a:t>Png</a:t>
            </a:r>
            <a:endParaRPr lang="en-US"/>
          </a:p>
        </p:txBody>
      </p:sp>
      <p:sp>
        <p:nvSpPr>
          <p:cNvPr id="3" name="Rectangle 6"/>
          <p:cNvSpPr>
            <a:spLocks noGrp="1" noChangeArrowheads="1"/>
          </p:cNvSpPr>
          <p:nvPr>
            <p:ph type="sldNum" sz="quarter" idx="11"/>
          </p:nvPr>
        </p:nvSpPr>
        <p:spPr/>
        <p:txBody>
          <a:bodyPr/>
          <a:lstStyle>
            <a:lvl1pPr>
              <a:defRPr/>
            </a:lvl1pPr>
          </a:lstStyle>
          <a:p>
            <a:pPr>
              <a:defRPr/>
            </a:pPr>
            <a:r>
              <a:rPr lang="en-US"/>
              <a:t>Slide </a:t>
            </a:r>
            <a:fld id="{02ADFDE4-5425-4A89-9726-14100641AF93}" type="slidenum">
              <a:rPr lang="en-US"/>
              <a:pPr>
                <a:defRPr/>
              </a:pPr>
              <a:t>‹#›</a:t>
            </a:fld>
            <a:endParaRPr lang="en-US"/>
          </a:p>
        </p:txBody>
      </p:sp>
      <p:sp>
        <p:nvSpPr>
          <p:cNvPr id="4" name="Rectangle 3"/>
          <p:cNvSpPr>
            <a:spLocks noGrp="1" noChangeArrowheads="1"/>
          </p:cNvSpPr>
          <p:nvPr>
            <p:ph type="dt" sz="half" idx="12"/>
          </p:nvPr>
        </p:nvSpPr>
        <p:spPr/>
        <p:txBody>
          <a:bodyPr/>
          <a:lstStyle>
            <a:lvl1pPr eaLnBrk="0" hangingPunct="0">
              <a:defRPr sz="1800" b="1"/>
            </a:lvl1pPr>
          </a:lstStyle>
          <a:p>
            <a:pPr>
              <a:defRPr/>
            </a:pPr>
            <a:r>
              <a:rPr lang="en-US" altLang="zh-CN"/>
              <a:t>March 2014</a:t>
            </a:r>
            <a:endParaRPr lang="en-US"/>
          </a:p>
        </p:txBody>
      </p:sp>
    </p:spTree>
    <p:extLst>
      <p:ext uri="{BB962C8B-B14F-4D97-AF65-F5344CB8AC3E}">
        <p14:creationId xmlns:p14="http://schemas.microsoft.com/office/powerpoint/2010/main" val="18668818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a:t>March 2014</a:t>
            </a:r>
            <a:endParaRPr lang="en-US"/>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KB </a:t>
            </a:r>
            <a:r>
              <a:rPr lang="en-US" err="1"/>
              <a:t>Png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8A1A549C-4FA9-4292-8F46-B7B7DD442485}" type="slidenum">
              <a:rPr lang="en-US"/>
              <a:pPr>
                <a:defRPr/>
              </a:pPr>
              <a:t>‹#›</a:t>
            </a:fld>
            <a:endParaRPr lang="en-US"/>
          </a:p>
        </p:txBody>
      </p:sp>
      <p:sp>
        <p:nvSpPr>
          <p:cNvPr id="1031" name="Rectangle 7"/>
          <p:cNvSpPr>
            <a:spLocks noChangeArrowheads="1"/>
          </p:cNvSpPr>
          <p:nvPr/>
        </p:nvSpPr>
        <p:spPr bwMode="auto">
          <a:xfrm>
            <a:off x="5046663" y="333375"/>
            <a:ext cx="3398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457200" eaLnBrk="0" hangingPunct="0">
              <a:defRPr sz="1200">
                <a:solidFill>
                  <a:schemeClr val="tx1"/>
                </a:solidFill>
                <a:latin typeface="Times New Roman" pitchFamily="18" charset="0"/>
                <a:ea typeface="MS PGothic" pitchFamily="34" charset="-128"/>
              </a:defRPr>
            </a:lvl5pPr>
            <a:lvl6pPr marL="9144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lgn="r">
              <a:defRPr/>
            </a:pPr>
            <a:r>
              <a:rPr lang="en-US" altLang="en-US" sz="1800" b="1" dirty="0" smtClean="0"/>
              <a:t>doc.: IEEE 802.</a:t>
            </a:r>
            <a:r>
              <a:rPr kumimoji="1" lang="en-US" altLang="zh-CN" sz="1800" b="1" dirty="0" smtClean="0"/>
              <a:t>11-14/0407r3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SG"/>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SG"/>
          </a:p>
        </p:txBody>
      </p:sp>
    </p:spTree>
  </p:cSld>
  <p:clrMap bg1="lt1" tx1="dk1" bg2="lt2" tx2="dk2" accent1="accent1" accent2="accent2" accent3="accent3" accent4="accent4" accent5="accent5" accent6="accent6" hlink="hlink" folHlink="folHlink"/>
  <p:sldLayoutIdLst>
    <p:sldLayoutId id="2147485695" r:id="rId1"/>
    <p:sldLayoutId id="2147485696"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SG" altLang="en-US" smtClean="0"/>
              <a:t>Proposed Resolution to Comments Pertaining to Section 9.33.11 in CC12</a:t>
            </a:r>
            <a:br>
              <a:rPr lang="en-SG" altLang="en-US" smtClean="0"/>
            </a:br>
            <a:r>
              <a:rPr lang="en-US" altLang="zh-CN" sz="1600" smtClean="0">
                <a:ea typeface="SimSun" pitchFamily="2" charset="-122"/>
              </a:rPr>
              <a:t>Date: </a:t>
            </a:r>
            <a:r>
              <a:rPr lang="ru-RU" altLang="zh-CN" sz="1600" smtClean="0"/>
              <a:t>20</a:t>
            </a:r>
            <a:r>
              <a:rPr lang="en-US" altLang="zh-CN" sz="1600" smtClean="0">
                <a:ea typeface="SimSun" pitchFamily="2" charset="-122"/>
              </a:rPr>
              <a:t>14-3-20</a:t>
            </a:r>
            <a:endParaRPr lang="en-SG" altLang="en-US" sz="1600" smtClean="0"/>
          </a:p>
        </p:txBody>
      </p:sp>
      <p:sp>
        <p:nvSpPr>
          <p:cNvPr id="4" name="Footer Placeholder 3"/>
          <p:cNvSpPr>
            <a:spLocks noGrp="1"/>
          </p:cNvSpPr>
          <p:nvPr>
            <p:ph type="ftr" sz="quarter" idx="10"/>
          </p:nvPr>
        </p:nvSpPr>
        <p:spPr/>
        <p:txBody>
          <a:bodyPr/>
          <a:lstStyle/>
          <a:p>
            <a:pPr>
              <a:defRPr/>
            </a:pPr>
            <a:r>
              <a:rPr lang="en-US" smtClean="0"/>
              <a:t>KB Png</a:t>
            </a:r>
            <a:endParaRPr lang="en-US"/>
          </a:p>
        </p:txBody>
      </p:sp>
      <p:sp>
        <p:nvSpPr>
          <p:cNvPr id="410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01AD5BC3-2FCD-49DB-AC7B-00CE5EC609C4}" type="slidenum">
              <a:rPr lang="en-US" altLang="en-US" sz="1200" b="0" smtClean="0"/>
              <a:pPr>
                <a:spcBef>
                  <a:spcPct val="0"/>
                </a:spcBef>
                <a:buFontTx/>
                <a:buNone/>
              </a:pPr>
              <a:t>1</a:t>
            </a:fld>
            <a:endParaRPr lang="en-US" altLang="en-US" sz="1200" b="0" smtClean="0"/>
          </a:p>
        </p:txBody>
      </p:sp>
      <p:sp>
        <p:nvSpPr>
          <p:cNvPr id="4101"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graphicFrame>
        <p:nvGraphicFramePr>
          <p:cNvPr id="4102" name="Object 11"/>
          <p:cNvGraphicFramePr>
            <a:graphicFrameLocks noGrp="1" noChangeAspect="1"/>
          </p:cNvGraphicFramePr>
          <p:nvPr>
            <p:ph idx="1"/>
          </p:nvPr>
        </p:nvGraphicFramePr>
        <p:xfrm>
          <a:off x="733425" y="2435225"/>
          <a:ext cx="7545388" cy="1993900"/>
        </p:xfrm>
        <a:graphic>
          <a:graphicData uri="http://schemas.openxmlformats.org/presentationml/2006/ole">
            <mc:AlternateContent xmlns:mc="http://schemas.openxmlformats.org/markup-compatibility/2006">
              <mc:Choice xmlns:v="urn:schemas-microsoft-com:vml" Requires="v">
                <p:oleObj spid="_x0000_s4107" name="Document" r:id="rId3" imgW="8219258" imgH="2171944" progId="Word.Document.8">
                  <p:embed/>
                </p:oleObj>
              </mc:Choice>
              <mc:Fallback>
                <p:oleObj name="Document" r:id="rId3" imgW="8219258" imgH="2171944"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425" y="2435225"/>
                        <a:ext cx="7545388"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p:txBody>
          <a:bodyPr/>
          <a:lstStyle/>
          <a:p>
            <a:r>
              <a:rPr lang="en-US" altLang="en-US" smtClean="0"/>
              <a:t>Response to CID 23</a:t>
            </a:r>
            <a:endParaRPr lang="en-SG" altLang="en-US" smtClean="0"/>
          </a:p>
        </p:txBody>
      </p:sp>
      <p:sp>
        <p:nvSpPr>
          <p:cNvPr id="13315"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“pair of devices”</a:t>
            </a:r>
          </a:p>
          <a:p>
            <a:pPr lvl="1"/>
            <a:r>
              <a:rPr lang="en-SG" altLang="en-US" smtClean="0"/>
              <a:t>We have a whole lot of different names for devices.  All communicating devices are at least STAs.</a:t>
            </a:r>
          </a:p>
          <a:p>
            <a:pPr lvl="1"/>
            <a:r>
              <a:rPr lang="en-SG" altLang="en-US" smtClean="0"/>
              <a:t>There is no need to use a generic term when a more precise one is suitable,  even if the more precise .”</a:t>
            </a:r>
          </a:p>
          <a:p>
            <a:r>
              <a:rPr lang="en-SG" altLang="en-US" b="0" smtClean="0"/>
              <a:t>Suggested Remedy</a:t>
            </a:r>
          </a:p>
          <a:p>
            <a:pPr lvl="1"/>
            <a:r>
              <a:rPr lang="en-SG" altLang="en-US" smtClean="0"/>
              <a:t>Review all 55 instances of "device" and replace by an appropriate term,  such as "non-PCP/non-AP STA“.</a:t>
            </a:r>
          </a:p>
          <a:p>
            <a:r>
              <a:rPr lang="en-SG" altLang="en-US" b="0" smtClean="0"/>
              <a:t>Accept in principle.</a:t>
            </a:r>
          </a:p>
          <a:p>
            <a:r>
              <a:rPr lang="en-US" altLang="en-US" b="0" smtClean="0"/>
              <a:t>Devices is no longer used in revised text for section 9.33.11</a:t>
            </a:r>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331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2FB5015B-B309-4A03-BCA1-03E2D289F2AD}" type="slidenum">
              <a:rPr lang="en-US" altLang="en-US" sz="1200" b="0" smtClean="0"/>
              <a:pPr>
                <a:spcBef>
                  <a:spcPct val="0"/>
                </a:spcBef>
                <a:buFontTx/>
                <a:buNone/>
              </a:pPr>
              <a:t>10</a:t>
            </a:fld>
            <a:endParaRPr lang="en-US" altLang="en-US" sz="1200" b="0" smtClean="0"/>
          </a:p>
        </p:txBody>
      </p:sp>
      <p:sp>
        <p:nvSpPr>
          <p:cNvPr id="13318"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r>
              <a:rPr lang="en-US" altLang="en-US" smtClean="0"/>
              <a:t>Response to CID 24</a:t>
            </a:r>
            <a:endParaRPr lang="en-SG" altLang="en-US" smtClean="0"/>
          </a:p>
        </p:txBody>
      </p:sp>
      <p:sp>
        <p:nvSpPr>
          <p:cNvPr id="14339"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 “shall assume”</a:t>
            </a:r>
          </a:p>
          <a:p>
            <a:pPr lvl="1"/>
            <a:r>
              <a:rPr lang="en-SG" altLang="en-US" smtClean="0"/>
              <a:t>This is always wrong.   AP's don't assume anything,  they are pieces of electronic kit.</a:t>
            </a:r>
          </a:p>
          <a:p>
            <a:pPr lvl="1"/>
            <a:r>
              <a:rPr lang="en-SG" altLang="en-US" smtClean="0"/>
              <a:t>My cats assume things,  and rarely understand normative verbs..”</a:t>
            </a:r>
          </a:p>
          <a:p>
            <a:r>
              <a:rPr lang="en-SG" altLang="en-US" b="0" smtClean="0"/>
              <a:t>Suggested Remedy</a:t>
            </a:r>
          </a:p>
          <a:p>
            <a:pPr lvl="1"/>
            <a:r>
              <a:rPr lang="en-SG" altLang="en-US" smtClean="0"/>
              <a:t>Express it in terms of what the AP does (i.e. observable actions),  not in terms of what it assumes.</a:t>
            </a:r>
          </a:p>
          <a:p>
            <a:r>
              <a:rPr lang="en-SG" altLang="en-US" b="0" smtClean="0"/>
              <a:t>Accept in principle.</a:t>
            </a:r>
          </a:p>
          <a:p>
            <a:r>
              <a:rPr lang="en-US" altLang="en-US" b="0" smtClean="0"/>
              <a:t>Revised Text (Please see CID 22)</a:t>
            </a:r>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434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7BB6B951-1A89-477A-A322-1D0B21D7D87A}" type="slidenum">
              <a:rPr lang="en-US" altLang="en-US" sz="1200" b="0" smtClean="0"/>
              <a:pPr>
                <a:spcBef>
                  <a:spcPct val="0"/>
                </a:spcBef>
                <a:buFontTx/>
                <a:buNone/>
              </a:pPr>
              <a:t>11</a:t>
            </a:fld>
            <a:endParaRPr lang="en-US" altLang="en-US" sz="1200" b="0" smtClean="0"/>
          </a:p>
        </p:txBody>
      </p:sp>
      <p:sp>
        <p:nvSpPr>
          <p:cNvPr id="14342"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r>
              <a:rPr lang="en-US" altLang="en-US" smtClean="0"/>
              <a:t>Response to CID 25</a:t>
            </a:r>
            <a:endParaRPr lang="en-SG" altLang="en-US" smtClean="0"/>
          </a:p>
        </p:txBody>
      </p:sp>
      <p:sp>
        <p:nvSpPr>
          <p:cNvPr id="15363"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 “the devices are expected to transmit“</a:t>
            </a:r>
          </a:p>
          <a:p>
            <a:pPr lvl="1"/>
            <a:r>
              <a:rPr lang="en-SG" altLang="en-US" smtClean="0"/>
              <a:t>Passive voice is dangerous.   Exactly who or what expects them to transmit?   Exactly what does this un-identified entity do when they don't? </a:t>
            </a:r>
          </a:p>
          <a:p>
            <a:r>
              <a:rPr lang="en-SG" altLang="en-US" b="0" smtClean="0"/>
              <a:t>Suggested Remedy</a:t>
            </a:r>
          </a:p>
          <a:p>
            <a:pPr lvl="1"/>
            <a:r>
              <a:rPr lang="en-SG" altLang="en-US" smtClean="0"/>
              <a:t>Remove all use of passive voice in the draft.</a:t>
            </a:r>
          </a:p>
          <a:p>
            <a:r>
              <a:rPr lang="en-SG" altLang="en-US" b="0" smtClean="0"/>
              <a:t>Accept in principle.</a:t>
            </a:r>
          </a:p>
          <a:p>
            <a:r>
              <a:rPr lang="en-US" altLang="en-US" b="0" smtClean="0"/>
              <a:t>Revised Text (Please see CID 22)</a:t>
            </a:r>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536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1A5D09E9-3091-417F-B34D-470D018A1AAB}" type="slidenum">
              <a:rPr lang="en-US" altLang="en-US" sz="1200" b="0" smtClean="0"/>
              <a:pPr>
                <a:spcBef>
                  <a:spcPct val="0"/>
                </a:spcBef>
                <a:buFontTx/>
                <a:buNone/>
              </a:pPr>
              <a:t>12</a:t>
            </a:fld>
            <a:endParaRPr lang="en-US" altLang="en-US" sz="1200" b="0" smtClean="0"/>
          </a:p>
        </p:txBody>
      </p:sp>
      <p:sp>
        <p:nvSpPr>
          <p:cNvPr id="15366"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r>
              <a:rPr lang="en-US" altLang="en-US" smtClean="0"/>
              <a:t>Response to CID 28 (1/2)</a:t>
            </a:r>
            <a:endParaRPr lang="en-SG" altLang="en-US" smtClean="0"/>
          </a:p>
        </p:txBody>
      </p:sp>
      <p:sp>
        <p:nvSpPr>
          <p:cNvPr id="16387"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 "Otherwise, the devices are expected to transmit a DELTS frame (8.5.3.4) to delete the allocated schedule and report the reason for the inability to complete the transmission."</a:t>
            </a:r>
          </a:p>
          <a:p>
            <a:pPr lvl="1"/>
            <a:r>
              <a:rPr lang="en-SG" altLang="en-US" smtClean="0"/>
              <a:t>Which part of the STA decides to do this?   Sending a DELTS is a management action,  not part of the data plane.</a:t>
            </a:r>
          </a:p>
          <a:p>
            <a:pPr lvl="1"/>
            <a:r>
              <a:rPr lang="en-SG" altLang="en-US" smtClean="0"/>
              <a:t>Generally the SME knows about allocations and timing  and the MLME is fairly dumb (i.e. has minimal retained state)? </a:t>
            </a:r>
          </a:p>
          <a:p>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638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D87ABA6A-0952-4DD9-A1D1-C12A06296489}" type="slidenum">
              <a:rPr lang="en-US" altLang="en-US" sz="1200" b="0" smtClean="0"/>
              <a:pPr>
                <a:spcBef>
                  <a:spcPct val="0"/>
                </a:spcBef>
                <a:buFontTx/>
                <a:buNone/>
              </a:pPr>
              <a:t>13</a:t>
            </a:fld>
            <a:endParaRPr lang="en-US" altLang="en-US" sz="1200" b="0" smtClean="0"/>
          </a:p>
        </p:txBody>
      </p:sp>
      <p:sp>
        <p:nvSpPr>
          <p:cNvPr id="16390"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r>
              <a:rPr lang="en-US" altLang="en-US" smtClean="0"/>
              <a:t>Response to CID 28 (2/2)</a:t>
            </a:r>
            <a:endParaRPr lang="en-SG" altLang="en-US" smtClean="0"/>
          </a:p>
        </p:txBody>
      </p:sp>
      <p:sp>
        <p:nvSpPr>
          <p:cNvPr id="17411" name="Content Placeholder 5"/>
          <p:cNvSpPr>
            <a:spLocks noGrp="1"/>
          </p:cNvSpPr>
          <p:nvPr>
            <p:ph idx="1"/>
          </p:nvPr>
        </p:nvSpPr>
        <p:spPr/>
        <p:txBody>
          <a:bodyPr/>
          <a:lstStyle/>
          <a:p>
            <a:r>
              <a:rPr lang="en-SG" altLang="en-US" b="0" smtClean="0"/>
              <a:t>Suggested Remedy</a:t>
            </a:r>
          </a:p>
          <a:p>
            <a:pPr lvl="1"/>
            <a:r>
              <a:rPr lang="en-SG" altLang="en-US" smtClean="0"/>
              <a:t>Consider moving this behaviour to Clause 10 where it can be described as another reason to delete a schedule.  It can be referenced from here.</a:t>
            </a:r>
          </a:p>
          <a:p>
            <a:pPr lvl="1"/>
            <a:r>
              <a:rPr lang="en-SG" altLang="en-US" smtClean="0"/>
              <a:t>Reword so that the identify of the entity making the decision is not obscured,  and its relation to the MLME-DELTS.* primitives is explicitly stated.</a:t>
            </a:r>
          </a:p>
          <a:p>
            <a:r>
              <a:rPr lang="en-SG" altLang="en-US" b="0" smtClean="0"/>
              <a:t>Accept in principle.</a:t>
            </a:r>
          </a:p>
          <a:p>
            <a:pPr lvl="1"/>
            <a:r>
              <a:rPr lang="en-US" altLang="en-US" smtClean="0"/>
              <a:t>The sending of the DELTS frame is now explicitly linked to a set of the conditions.</a:t>
            </a:r>
            <a:endParaRPr lang="en-SG" altLang="en-US" smtClean="0"/>
          </a:p>
          <a:p>
            <a:r>
              <a:rPr lang="en-US" altLang="en-US" b="0" smtClean="0"/>
              <a:t>Revised Text (Please see CID 22)</a:t>
            </a:r>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741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5E2626EB-AD5D-40D9-B3A0-1C470052936C}" type="slidenum">
              <a:rPr lang="en-US" altLang="en-US" sz="1200" b="0" smtClean="0"/>
              <a:pPr>
                <a:spcBef>
                  <a:spcPct val="0"/>
                </a:spcBef>
                <a:buFontTx/>
                <a:buNone/>
              </a:pPr>
              <a:t>14</a:t>
            </a:fld>
            <a:endParaRPr lang="en-US" altLang="en-US" sz="1200" b="0" smtClean="0"/>
          </a:p>
        </p:txBody>
      </p:sp>
      <p:sp>
        <p:nvSpPr>
          <p:cNvPr id="17414"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r>
              <a:rPr lang="en-US" altLang="en-US" smtClean="0"/>
              <a:t>Response to CID 29 (1/2)</a:t>
            </a:r>
            <a:endParaRPr lang="en-SG" altLang="en-US" smtClean="0"/>
          </a:p>
        </p:txBody>
      </p:sp>
      <p:sp>
        <p:nvSpPr>
          <p:cNvPr id="18435"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“"shall periodically return"</a:t>
            </a:r>
          </a:p>
          <a:p>
            <a:pPr lvl="1"/>
            <a:r>
              <a:rPr lang="en-SG" altLang="en-US" smtClean="0"/>
              <a:t>Not enough detail.  For every "shall" statement,  there should be enough detail to create a test for it.   So how do you determine if a STA is doing this periodically?   What are the upper and lower bounds for the period.   If the answer is "none" then a period of 10**10 years is compliant,  but not very observable.</a:t>
            </a:r>
          </a:p>
          <a:p>
            <a:r>
              <a:rPr lang="en-SG" altLang="en-US" b="0" smtClean="0"/>
              <a:t>Suggested Remedy</a:t>
            </a:r>
          </a:p>
          <a:p>
            <a:pPr lvl="1"/>
            <a:r>
              <a:rPr lang="en-SG" altLang="en-US" smtClean="0"/>
              <a:t>Turn requirement into one that can be tested.</a:t>
            </a:r>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843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B83AC623-BE35-4A76-B960-49B48E69A6CB}" type="slidenum">
              <a:rPr lang="en-US" altLang="en-US" sz="1200" b="0" smtClean="0"/>
              <a:pPr>
                <a:spcBef>
                  <a:spcPct val="0"/>
                </a:spcBef>
                <a:buFontTx/>
                <a:buNone/>
              </a:pPr>
              <a:t>15</a:t>
            </a:fld>
            <a:endParaRPr lang="en-US" altLang="en-US" sz="1200" b="0" smtClean="0"/>
          </a:p>
        </p:txBody>
      </p:sp>
      <p:sp>
        <p:nvSpPr>
          <p:cNvPr id="18438"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p:cNvSpPr>
            <a:spLocks noGrp="1"/>
          </p:cNvSpPr>
          <p:nvPr>
            <p:ph type="title"/>
          </p:nvPr>
        </p:nvSpPr>
        <p:spPr/>
        <p:txBody>
          <a:bodyPr/>
          <a:lstStyle/>
          <a:p>
            <a:r>
              <a:rPr lang="en-US" altLang="en-US" smtClean="0"/>
              <a:t>Response to CID 29 (2/2)</a:t>
            </a:r>
            <a:endParaRPr lang="en-SG" altLang="en-US" smtClean="0"/>
          </a:p>
        </p:txBody>
      </p:sp>
      <p:sp>
        <p:nvSpPr>
          <p:cNvPr id="19459" name="Content Placeholder 5"/>
          <p:cNvSpPr>
            <a:spLocks noGrp="1"/>
          </p:cNvSpPr>
          <p:nvPr>
            <p:ph idx="1"/>
          </p:nvPr>
        </p:nvSpPr>
        <p:spPr/>
        <p:txBody>
          <a:bodyPr/>
          <a:lstStyle/>
          <a:p>
            <a:r>
              <a:rPr lang="en-SG" altLang="en-US" b="0" dirty="0" smtClean="0"/>
              <a:t>Accept in principle.</a:t>
            </a:r>
          </a:p>
          <a:p>
            <a:r>
              <a:rPr lang="en-US" altLang="en-US" b="0" dirty="0" smtClean="0"/>
              <a:t>Revised Text</a:t>
            </a:r>
            <a:endParaRPr lang="en-SG" altLang="en-US" b="0" dirty="0" smtClean="0"/>
          </a:p>
          <a:p>
            <a:pPr>
              <a:buFontTx/>
              <a:buNone/>
            </a:pPr>
            <a:r>
              <a:rPr lang="en-US" altLang="en-US" sz="1600" b="0" dirty="0" smtClean="0"/>
              <a:t>	“If a CDMG STA is not the source or destination STA in an access period, it may switch to the dedicated channel to receive the CDMG Beacon frame or Announce frame send out by the AP or PCP to maintain synchronization with the AP or PCP.”</a:t>
            </a:r>
          </a:p>
          <a:p>
            <a:pPr>
              <a:buFontTx/>
              <a:buNone/>
            </a:pPr>
            <a:r>
              <a:rPr lang="en-US" altLang="en-US" sz="1600" b="0" dirty="0" smtClean="0"/>
              <a:t>	“During the suspension phase, a CDMG STA that is scheduled to operate in the alternative channel shall switch to the dedicated channel and be ready to receive transmission from the AP or PCP in the dedicated channel. The CDMG STA may receive the CDMG Beacon frame or Announce frame transmitted by the AP or PCP to maintain synchronization with the AP or PCP during the suspension phase. If a CDMG STA receives a DELTS frame from the AP or PCP during the suspension phase, the CDMG STA </a:t>
            </a:r>
            <a:r>
              <a:rPr lang="en-US" altLang="en-US" sz="1600" b="0" dirty="0" smtClean="0">
                <a:solidFill>
                  <a:srgbClr val="FF0000"/>
                </a:solidFill>
              </a:rPr>
              <a:t>should</a:t>
            </a:r>
            <a:r>
              <a:rPr lang="en-US" altLang="en-US" sz="1600" b="0" dirty="0" smtClean="0"/>
              <a:t> </a:t>
            </a:r>
            <a:r>
              <a:rPr lang="en-US" altLang="en-US" sz="1600" b="0" strike="sngStrike" dirty="0" smtClean="0"/>
              <a:t>(will) </a:t>
            </a:r>
            <a:r>
              <a:rPr lang="en-US" altLang="en-US" sz="1600" b="0" dirty="0" smtClean="0"/>
              <a:t>cease opportunistic transmission in the alternative channel.”</a:t>
            </a:r>
          </a:p>
          <a:p>
            <a:pPr>
              <a:buFontTx/>
              <a:buNone/>
            </a:pPr>
            <a:r>
              <a:rPr lang="en-US" altLang="en-US" sz="1600" b="0" dirty="0" smtClean="0"/>
              <a:t>	 </a:t>
            </a:r>
            <a:endParaRPr lang="en-SG" altLang="en-US" sz="1600" b="0" dirty="0" smtClean="0"/>
          </a:p>
          <a:p>
            <a:pPr>
              <a:buFontTx/>
              <a:buNone/>
            </a:pPr>
            <a:endParaRPr lang="en-SG" altLang="en-US" sz="1600" b="0" dirty="0" smtClean="0"/>
          </a:p>
          <a:p>
            <a:pPr lvl="1"/>
            <a:endParaRPr lang="en-SG" altLang="en-US" sz="1600" dirty="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946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27FBE35F-3247-4E97-B769-37F6F0386CA9}" type="slidenum">
              <a:rPr lang="en-US" altLang="en-US" sz="1200" b="0" smtClean="0"/>
              <a:pPr>
                <a:spcBef>
                  <a:spcPct val="0"/>
                </a:spcBef>
                <a:buFontTx/>
                <a:buNone/>
              </a:pPr>
              <a:t>16</a:t>
            </a:fld>
            <a:endParaRPr lang="en-US" altLang="en-US" sz="1200" b="0" smtClean="0"/>
          </a:p>
        </p:txBody>
      </p:sp>
      <p:sp>
        <p:nvSpPr>
          <p:cNvPr id="19462"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p:txBody>
          <a:bodyPr/>
          <a:lstStyle/>
          <a:p>
            <a:r>
              <a:rPr lang="en-US" altLang="en-US" smtClean="0"/>
              <a:t>Response to CID 30</a:t>
            </a:r>
            <a:endParaRPr lang="en-SG" altLang="en-US" smtClean="0"/>
          </a:p>
        </p:txBody>
      </p:sp>
      <p:sp>
        <p:nvSpPr>
          <p:cNvPr id="11267" name="Content Placeholder 5"/>
          <p:cNvSpPr>
            <a:spLocks noGrp="1"/>
          </p:cNvSpPr>
          <p:nvPr>
            <p:ph idx="1"/>
          </p:nvPr>
        </p:nvSpPr>
        <p:spPr/>
        <p:txBody>
          <a:bodyPr/>
          <a:lstStyle/>
          <a:p>
            <a:pPr>
              <a:defRPr/>
            </a:pPr>
            <a:r>
              <a:rPr lang="en-US" altLang="en-US" b="0" dirty="0" smtClean="0"/>
              <a:t>Comment</a:t>
            </a:r>
            <a:endParaRPr lang="en-SG" altLang="en-US" b="0" dirty="0" smtClean="0"/>
          </a:p>
          <a:p>
            <a:pPr lvl="1">
              <a:defRPr/>
            </a:pPr>
            <a:r>
              <a:rPr lang="en-SG" altLang="en-US" dirty="0" smtClean="0"/>
              <a:t>"shall return"   - the normative effect of returning is not well defined.</a:t>
            </a:r>
          </a:p>
          <a:p>
            <a:pPr>
              <a:defRPr/>
            </a:pPr>
            <a:r>
              <a:rPr lang="en-SG" altLang="en-US" b="0" dirty="0" smtClean="0"/>
              <a:t>Suggested Remedy</a:t>
            </a:r>
          </a:p>
          <a:p>
            <a:pPr lvl="1">
              <a:defRPr/>
            </a:pPr>
            <a:r>
              <a:rPr lang="en-SG" altLang="en-US" dirty="0" smtClean="0"/>
              <a:t>Relate to observables,  e.g.,  shall be able to receive from the PCP/AP in this channel during the scheduled slots.</a:t>
            </a:r>
          </a:p>
          <a:p>
            <a:pPr>
              <a:defRPr/>
            </a:pPr>
            <a:r>
              <a:rPr lang="en-SG" altLang="en-US" b="0" dirty="0" smtClean="0"/>
              <a:t>Accept in principle.</a:t>
            </a:r>
          </a:p>
          <a:p>
            <a:pPr>
              <a:defRPr/>
            </a:pPr>
            <a:r>
              <a:rPr lang="en-US" altLang="en-US" b="0" dirty="0" smtClean="0"/>
              <a:t>Revised Text (Please see CID 29)</a:t>
            </a:r>
            <a:endParaRPr lang="en-SG" altLang="en-US" b="0" dirty="0" smtClean="0"/>
          </a:p>
          <a:p>
            <a:pPr marL="0" indent="0">
              <a:buFontTx/>
              <a:buNone/>
              <a:defRPr/>
            </a:pPr>
            <a:endParaRPr lang="en-SG" altLang="en-US" dirty="0" smtClean="0"/>
          </a:p>
          <a:p>
            <a:pPr lvl="1">
              <a:defRPr/>
            </a:pPr>
            <a:endParaRPr lang="en-SG" altLang="en-US" dirty="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048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BCB42DFC-8F87-41C0-B096-1DAB70098240}" type="slidenum">
              <a:rPr lang="en-US" altLang="en-US" sz="1200" b="0" smtClean="0"/>
              <a:pPr>
                <a:spcBef>
                  <a:spcPct val="0"/>
                </a:spcBef>
                <a:buFontTx/>
                <a:buNone/>
              </a:pPr>
              <a:t>17</a:t>
            </a:fld>
            <a:endParaRPr lang="en-US" altLang="en-US" sz="1200" b="0" smtClean="0"/>
          </a:p>
        </p:txBody>
      </p:sp>
      <p:sp>
        <p:nvSpPr>
          <p:cNvPr id="20486"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p:cNvSpPr>
            <a:spLocks noGrp="1"/>
          </p:cNvSpPr>
          <p:nvPr>
            <p:ph type="title"/>
          </p:nvPr>
        </p:nvSpPr>
        <p:spPr/>
        <p:txBody>
          <a:bodyPr/>
          <a:lstStyle/>
          <a:p>
            <a:r>
              <a:rPr lang="en-US" altLang="en-US" smtClean="0"/>
              <a:t>Response to CID 31 (1/2)</a:t>
            </a:r>
            <a:endParaRPr lang="en-SG" altLang="en-US" smtClean="0"/>
          </a:p>
        </p:txBody>
      </p:sp>
      <p:sp>
        <p:nvSpPr>
          <p:cNvPr id="21507"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"If PCP/AP received the information that the alternative channel is occupied by another network"</a:t>
            </a:r>
          </a:p>
          <a:p>
            <a:pPr lvl="1"/>
            <a:r>
              <a:rPr lang="en-SG" altLang="en-US" smtClean="0"/>
              <a:t>Relate to observables - i.e. fields and frames.</a:t>
            </a:r>
          </a:p>
          <a:p>
            <a:r>
              <a:rPr lang="en-SG" altLang="en-US" b="0" smtClean="0"/>
              <a:t>Suggested Remedy</a:t>
            </a:r>
          </a:p>
          <a:p>
            <a:pPr lvl="1"/>
            <a:r>
              <a:rPr lang="en-SG" altLang="en-US" smtClean="0"/>
              <a:t>Reword to cite specific fields in specific frames that provide this information.</a:t>
            </a:r>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150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BC836C91-DD7C-4E57-9C34-9170337EDFF5}" type="slidenum">
              <a:rPr lang="en-US" altLang="en-US" sz="1200" b="0" smtClean="0"/>
              <a:pPr>
                <a:spcBef>
                  <a:spcPct val="0"/>
                </a:spcBef>
                <a:buFontTx/>
                <a:buNone/>
              </a:pPr>
              <a:t>18</a:t>
            </a:fld>
            <a:endParaRPr lang="en-US" altLang="en-US" sz="1200" b="0" smtClean="0"/>
          </a:p>
        </p:txBody>
      </p:sp>
      <p:sp>
        <p:nvSpPr>
          <p:cNvPr id="21510"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4"/>
          <p:cNvSpPr>
            <a:spLocks noGrp="1"/>
          </p:cNvSpPr>
          <p:nvPr>
            <p:ph type="title"/>
          </p:nvPr>
        </p:nvSpPr>
        <p:spPr/>
        <p:txBody>
          <a:bodyPr/>
          <a:lstStyle/>
          <a:p>
            <a:r>
              <a:rPr lang="en-US" altLang="en-US" smtClean="0"/>
              <a:t>Response to CID 31 (2/2)</a:t>
            </a:r>
            <a:endParaRPr lang="en-SG" altLang="en-US" smtClean="0"/>
          </a:p>
        </p:txBody>
      </p:sp>
      <p:sp>
        <p:nvSpPr>
          <p:cNvPr id="22531" name="Content Placeholder 5"/>
          <p:cNvSpPr>
            <a:spLocks noGrp="1"/>
          </p:cNvSpPr>
          <p:nvPr>
            <p:ph idx="1"/>
          </p:nvPr>
        </p:nvSpPr>
        <p:spPr/>
        <p:txBody>
          <a:bodyPr/>
          <a:lstStyle/>
          <a:p>
            <a:r>
              <a:rPr lang="en-SG" altLang="en-US" b="0" smtClean="0"/>
              <a:t>Accept in principle.</a:t>
            </a:r>
          </a:p>
          <a:p>
            <a:r>
              <a:rPr lang="en-US" altLang="en-US" b="0" smtClean="0"/>
              <a:t>Revised Text</a:t>
            </a:r>
            <a:endParaRPr lang="en-SG" altLang="en-US" b="0" smtClean="0"/>
          </a:p>
          <a:p>
            <a:pPr>
              <a:buFontTx/>
              <a:buNone/>
            </a:pPr>
            <a:r>
              <a:rPr lang="en-US" altLang="en-US" sz="1600" b="0" smtClean="0"/>
              <a:t>	“The AP or PCP shall send a DMG CTS-to-self frame in the ATIs (9.33.3) during the suspension phase to each of the CDMG STAs scheduled to operate in the alternative channel. If a CDMG STA receives one or more valid DMG or CDMG Beacon frame with a BSSID different from its own during the monitor phase, the CDMG STA shall response with a DELTS frame to the AP or PCP with the Reason Code field (8.4.1.7) set to 68 (the alternative channel is occupied) upon the reception of a DMG-CTS-to-self frame from the AP or PCP during the ATI. If a transmission link in the alternative channel cannot be established during the transmission phase, the CDMG STA shall response with a DELTS frame to the AP or PCP with the Reason Code field set to 67 (transmission link establishment in alternative channel failed).”</a:t>
            </a:r>
          </a:p>
          <a:p>
            <a:pPr>
              <a:buFontTx/>
              <a:buNone/>
            </a:pPr>
            <a:r>
              <a:rPr lang="en-US" altLang="en-US" sz="1600" b="0" smtClean="0"/>
              <a:t>	 </a:t>
            </a:r>
            <a:endParaRPr lang="en-SG" altLang="en-US" sz="1600" b="0" smtClean="0"/>
          </a:p>
          <a:p>
            <a:pPr>
              <a:buFontTx/>
              <a:buNone/>
            </a:pPr>
            <a:endParaRPr lang="en-SG" altLang="en-US" sz="1600" b="0" smtClean="0"/>
          </a:p>
          <a:p>
            <a:pPr lvl="1"/>
            <a:endParaRPr lang="en-SG" altLang="en-US" sz="160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253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74569EDB-DF45-400B-900F-AAF8FEB99A9C}" type="slidenum">
              <a:rPr lang="en-US" altLang="en-US" sz="1200" b="0" smtClean="0"/>
              <a:pPr>
                <a:spcBef>
                  <a:spcPct val="0"/>
                </a:spcBef>
                <a:buFontTx/>
                <a:buNone/>
              </a:pPr>
              <a:t>19</a:t>
            </a:fld>
            <a:endParaRPr lang="en-US" altLang="en-US" sz="1200" b="0" smtClean="0"/>
          </a:p>
        </p:txBody>
      </p:sp>
      <p:sp>
        <p:nvSpPr>
          <p:cNvPr id="22534"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p:txBody>
          <a:bodyPr/>
          <a:lstStyle/>
          <a:p>
            <a:r>
              <a:rPr lang="en-US" altLang="en-US" smtClean="0"/>
              <a:t>Introduction</a:t>
            </a:r>
            <a:endParaRPr lang="en-SG" altLang="en-US" smtClean="0"/>
          </a:p>
        </p:txBody>
      </p:sp>
      <p:sp>
        <p:nvSpPr>
          <p:cNvPr id="5123" name="Content Placeholder 5"/>
          <p:cNvSpPr>
            <a:spLocks noGrp="1"/>
          </p:cNvSpPr>
          <p:nvPr>
            <p:ph idx="1"/>
          </p:nvPr>
        </p:nvSpPr>
        <p:spPr/>
        <p:txBody>
          <a:bodyPr/>
          <a:lstStyle/>
          <a:p>
            <a:r>
              <a:rPr lang="en-US" altLang="zh-CN" sz="1800" b="0" smtClean="0">
                <a:latin typeface="Tahoma" pitchFamily="34" charset="0"/>
                <a:cs typeface="Tahoma" pitchFamily="34" charset="0"/>
              </a:rPr>
              <a:t>This presentation proposed the resolutions to the comments to Tgaj draft specifications D0.01 section 9.33.11 in CC12.</a:t>
            </a:r>
          </a:p>
          <a:p>
            <a:endParaRPr lang="en-US" altLang="zh-CN" sz="1800" b="0" smtClean="0">
              <a:latin typeface="Tahoma" pitchFamily="34" charset="0"/>
              <a:cs typeface="Tahoma" pitchFamily="34" charset="0"/>
            </a:endParaRPr>
          </a:p>
          <a:p>
            <a:r>
              <a:rPr lang="en-US" altLang="zh-CN" sz="1800" b="0" smtClean="0">
                <a:latin typeface="Tahoma" pitchFamily="34" charset="0"/>
                <a:cs typeface="Tahoma" pitchFamily="34" charset="0"/>
              </a:rPr>
              <a:t>The resolutions addressed the following comments in the comments database IEEE 802.11-14-0332r0.</a:t>
            </a:r>
          </a:p>
          <a:p>
            <a:endParaRPr lang="en-US" altLang="zh-CN" sz="1800" b="0" smtClean="0">
              <a:latin typeface="Tahoma" pitchFamily="34" charset="0"/>
              <a:cs typeface="Tahoma" pitchFamily="34" charset="0"/>
            </a:endParaRPr>
          </a:p>
          <a:p>
            <a:endParaRPr lang="en-SG" altLang="en-US" sz="180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512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948E7B33-5EDB-4046-A56B-204CFFC77DB1}" type="slidenum">
              <a:rPr lang="en-US" altLang="en-US" sz="1200" b="0" smtClean="0"/>
              <a:pPr>
                <a:spcBef>
                  <a:spcPct val="0"/>
                </a:spcBef>
                <a:buFontTx/>
                <a:buNone/>
              </a:pPr>
              <a:t>2</a:t>
            </a:fld>
            <a:endParaRPr lang="en-US" altLang="en-US" sz="1200" b="0" smtClean="0"/>
          </a:p>
        </p:txBody>
      </p:sp>
      <p:sp>
        <p:nvSpPr>
          <p:cNvPr id="5126"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graphicFrame>
        <p:nvGraphicFramePr>
          <p:cNvPr id="3" name="Table 2"/>
          <p:cNvGraphicFramePr>
            <a:graphicFrameLocks noGrp="1"/>
          </p:cNvGraphicFramePr>
          <p:nvPr/>
        </p:nvGraphicFramePr>
        <p:xfrm>
          <a:off x="1447800" y="3810000"/>
          <a:ext cx="6096000" cy="2595565"/>
        </p:xfrm>
        <a:graphic>
          <a:graphicData uri="http://schemas.openxmlformats.org/drawingml/2006/table">
            <a:tbl>
              <a:tblPr firstRow="1" bandRow="1">
                <a:tableStyleId>{F5AB1C69-6EDB-4FF4-983F-18BD219EF322}</a:tableStyleId>
              </a:tblPr>
              <a:tblGrid>
                <a:gridCol w="3048000"/>
                <a:gridCol w="3048000"/>
              </a:tblGrid>
              <a:tr h="370795">
                <a:tc>
                  <a:txBody>
                    <a:bodyPr/>
                    <a:lstStyle/>
                    <a:p>
                      <a:pPr algn="ctr"/>
                      <a:r>
                        <a:rPr lang="en-US" sz="1800" b="0" dirty="0" smtClean="0">
                          <a:solidFill>
                            <a:schemeClr val="tx1"/>
                          </a:solidFill>
                        </a:rPr>
                        <a:t>CID</a:t>
                      </a:r>
                      <a:r>
                        <a:rPr lang="en-US" sz="1800" b="0" baseline="0" dirty="0" smtClean="0">
                          <a:solidFill>
                            <a:schemeClr val="tx1"/>
                          </a:solidFill>
                        </a:rPr>
                        <a:t> 19</a:t>
                      </a:r>
                      <a:endParaRPr lang="en-SG" sz="1800" b="0" dirty="0">
                        <a:solidFill>
                          <a:schemeClr val="tx1"/>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dirty="0" smtClean="0">
                          <a:solidFill>
                            <a:schemeClr val="tx1"/>
                          </a:solidFill>
                        </a:rPr>
                        <a:t>CID 28</a:t>
                      </a:r>
                      <a:endParaRPr lang="en-SG" sz="1800" b="0" dirty="0">
                        <a:solidFill>
                          <a:schemeClr val="tx1"/>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795">
                <a:tc>
                  <a:txBody>
                    <a:bodyPr/>
                    <a:lstStyle/>
                    <a:p>
                      <a:pPr algn="ctr"/>
                      <a:r>
                        <a:rPr lang="en-US" sz="1800" dirty="0" smtClean="0"/>
                        <a:t>CID 20</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CID 29</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795">
                <a:tc>
                  <a:txBody>
                    <a:bodyPr/>
                    <a:lstStyle/>
                    <a:p>
                      <a:pPr algn="ctr"/>
                      <a:r>
                        <a:rPr lang="en-US" sz="1800" dirty="0" smtClean="0"/>
                        <a:t>CID 21</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CID</a:t>
                      </a:r>
                      <a:r>
                        <a:rPr lang="en-US" sz="1800" baseline="0" dirty="0" smtClean="0"/>
                        <a:t> 30</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795">
                <a:tc>
                  <a:txBody>
                    <a:bodyPr/>
                    <a:lstStyle/>
                    <a:p>
                      <a:pPr algn="ctr"/>
                      <a:r>
                        <a:rPr lang="en-US" sz="1800" dirty="0" smtClean="0"/>
                        <a:t>CID 22</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CID 31</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795">
                <a:tc>
                  <a:txBody>
                    <a:bodyPr/>
                    <a:lstStyle/>
                    <a:p>
                      <a:pPr algn="ctr"/>
                      <a:r>
                        <a:rPr lang="en-US" sz="1800" dirty="0" smtClean="0"/>
                        <a:t>CID 23 (part of)</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CID 32</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795">
                <a:tc>
                  <a:txBody>
                    <a:bodyPr/>
                    <a:lstStyle/>
                    <a:p>
                      <a:pPr algn="ctr"/>
                      <a:r>
                        <a:rPr lang="en-US" sz="1800" dirty="0" smtClean="0"/>
                        <a:t>CID 24</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CID 65</a:t>
                      </a: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7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CID 25 (part of)</a:t>
                      </a:r>
                      <a:endParaRPr lang="en-SG" sz="1800" b="0" dirty="0" smtClean="0">
                        <a:solidFill>
                          <a:schemeClr val="tx1"/>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SG" sz="1800" dirty="0"/>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p:nvPr>
        </p:nvSpPr>
        <p:spPr/>
        <p:txBody>
          <a:bodyPr/>
          <a:lstStyle/>
          <a:p>
            <a:r>
              <a:rPr lang="en-US" altLang="en-US" smtClean="0"/>
              <a:t>Response to CID 32 (1/2)</a:t>
            </a:r>
            <a:endParaRPr lang="en-SG" altLang="en-US" smtClean="0"/>
          </a:p>
        </p:txBody>
      </p:sp>
      <p:sp>
        <p:nvSpPr>
          <p:cNvPr id="23555"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 shall inform the rest of the devices"</a:t>
            </a:r>
          </a:p>
          <a:p>
            <a:pPr lvl="1"/>
            <a:r>
              <a:rPr lang="en-SG" altLang="en-US" smtClean="0"/>
              <a:t>What form does this information take?"</a:t>
            </a:r>
          </a:p>
          <a:p>
            <a:r>
              <a:rPr lang="en-SG" altLang="en-US" b="0" smtClean="0"/>
              <a:t>Suggested Remedy</a:t>
            </a:r>
          </a:p>
          <a:p>
            <a:pPr lvl="1"/>
            <a:r>
              <a:rPr lang="en-SG" altLang="en-US" smtClean="0"/>
              <a:t>Relate to specific fields in specific frames.</a:t>
            </a:r>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355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35421CBC-86FF-40F3-9CFF-DC90DFF132D5}" type="slidenum">
              <a:rPr lang="en-US" altLang="en-US" sz="1200" b="0" smtClean="0"/>
              <a:pPr>
                <a:spcBef>
                  <a:spcPct val="0"/>
                </a:spcBef>
                <a:buFontTx/>
                <a:buNone/>
              </a:pPr>
              <a:t>20</a:t>
            </a:fld>
            <a:endParaRPr lang="en-US" altLang="en-US" sz="1200" b="0" smtClean="0"/>
          </a:p>
        </p:txBody>
      </p:sp>
      <p:sp>
        <p:nvSpPr>
          <p:cNvPr id="23558"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4"/>
          <p:cNvSpPr>
            <a:spLocks noGrp="1"/>
          </p:cNvSpPr>
          <p:nvPr>
            <p:ph type="title"/>
          </p:nvPr>
        </p:nvSpPr>
        <p:spPr/>
        <p:txBody>
          <a:bodyPr/>
          <a:lstStyle/>
          <a:p>
            <a:r>
              <a:rPr lang="en-US" altLang="en-US" smtClean="0"/>
              <a:t>Response to CID 32 (2/2)</a:t>
            </a:r>
            <a:endParaRPr lang="en-SG" altLang="en-US" smtClean="0"/>
          </a:p>
        </p:txBody>
      </p:sp>
      <p:sp>
        <p:nvSpPr>
          <p:cNvPr id="24579" name="Content Placeholder 5"/>
          <p:cNvSpPr>
            <a:spLocks noGrp="1"/>
          </p:cNvSpPr>
          <p:nvPr>
            <p:ph idx="1"/>
          </p:nvPr>
        </p:nvSpPr>
        <p:spPr/>
        <p:txBody>
          <a:bodyPr/>
          <a:lstStyle/>
          <a:p>
            <a:r>
              <a:rPr lang="en-SG" altLang="en-US" b="0" smtClean="0"/>
              <a:t>Accept in principle.</a:t>
            </a:r>
          </a:p>
          <a:p>
            <a:r>
              <a:rPr lang="en-US" altLang="en-US" b="0" smtClean="0"/>
              <a:t>Revised Text</a:t>
            </a:r>
            <a:endParaRPr lang="en-SG" altLang="en-US" b="0" smtClean="0"/>
          </a:p>
          <a:p>
            <a:pPr>
              <a:buFontTx/>
              <a:buNone/>
            </a:pPr>
            <a:r>
              <a:rPr lang="en-US" altLang="en-US" sz="1600" b="0" smtClean="0"/>
              <a:t>	“If the AP or PCP received a DELTS frame with the Reason Code field (8.4.1.7) set to 68 in a ATI, the AP or PCP shall transmit a DELTS frame to each of the CDMG STAs scheduled to operate in the alternative channel in the same ATI.”</a:t>
            </a:r>
          </a:p>
          <a:p>
            <a:pPr>
              <a:buFontTx/>
              <a:buNone/>
            </a:pPr>
            <a:r>
              <a:rPr lang="en-US" altLang="en-US" sz="1600" b="0" smtClean="0"/>
              <a:t>	 </a:t>
            </a:r>
            <a:endParaRPr lang="en-SG" altLang="en-US" sz="1600" b="0" smtClean="0"/>
          </a:p>
          <a:p>
            <a:pPr>
              <a:buFontTx/>
              <a:buNone/>
            </a:pPr>
            <a:endParaRPr lang="en-SG" altLang="en-US" sz="1600" b="0" smtClean="0"/>
          </a:p>
          <a:p>
            <a:pPr lvl="1"/>
            <a:endParaRPr lang="en-SG" altLang="en-US" sz="160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458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320C1318-EB8A-4FD8-B775-DF94ED221476}" type="slidenum">
              <a:rPr lang="en-US" altLang="en-US" sz="1200" b="0" smtClean="0"/>
              <a:pPr>
                <a:spcBef>
                  <a:spcPct val="0"/>
                </a:spcBef>
                <a:buFontTx/>
                <a:buNone/>
              </a:pPr>
              <a:t>21</a:t>
            </a:fld>
            <a:endParaRPr lang="en-US" altLang="en-US" sz="1200" b="0" smtClean="0"/>
          </a:p>
        </p:txBody>
      </p:sp>
      <p:sp>
        <p:nvSpPr>
          <p:cNvPr id="24582"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p:txBody>
          <a:bodyPr/>
          <a:lstStyle/>
          <a:p>
            <a:r>
              <a:rPr lang="en-US" altLang="en-US" smtClean="0"/>
              <a:t>Response to CID 65</a:t>
            </a:r>
            <a:endParaRPr lang="en-SG" altLang="en-US" smtClean="0"/>
          </a:p>
        </p:txBody>
      </p:sp>
      <p:sp>
        <p:nvSpPr>
          <p:cNvPr id="16387" name="Content Placeholder 5"/>
          <p:cNvSpPr>
            <a:spLocks noGrp="1"/>
          </p:cNvSpPr>
          <p:nvPr>
            <p:ph idx="1"/>
          </p:nvPr>
        </p:nvSpPr>
        <p:spPr/>
        <p:txBody>
          <a:bodyPr/>
          <a:lstStyle/>
          <a:p>
            <a:pPr>
              <a:defRPr/>
            </a:pPr>
            <a:r>
              <a:rPr lang="en-US" b="0" dirty="0" smtClean="0"/>
              <a:t>Comment</a:t>
            </a:r>
            <a:endParaRPr lang="en-SG" b="0" dirty="0" smtClean="0"/>
          </a:p>
          <a:p>
            <a:pPr lvl="1">
              <a:defRPr/>
            </a:pPr>
            <a:r>
              <a:rPr lang="en-SG" dirty="0" err="1" smtClean="0"/>
              <a:t>Subclause</a:t>
            </a:r>
            <a:r>
              <a:rPr lang="en-SG" dirty="0" smtClean="0"/>
              <a:t> 9.33 defined the rules for DMG STAs, But the </a:t>
            </a:r>
            <a:r>
              <a:rPr lang="en-SG" dirty="0" err="1" smtClean="0"/>
              <a:t>subclause</a:t>
            </a:r>
            <a:r>
              <a:rPr lang="en-SG" dirty="0" smtClean="0"/>
              <a:t> "9.33.11" is not for DMG device but for CDMG device.”</a:t>
            </a:r>
          </a:p>
          <a:p>
            <a:pPr>
              <a:defRPr/>
            </a:pPr>
            <a:r>
              <a:rPr lang="en-SG" b="0" dirty="0" smtClean="0"/>
              <a:t>Suggested Remedy</a:t>
            </a:r>
          </a:p>
          <a:p>
            <a:pPr lvl="1">
              <a:defRPr/>
            </a:pPr>
            <a:r>
              <a:rPr lang="en-SG" dirty="0" smtClean="0"/>
              <a:t>change the title to "Opportunistic Transmission in Alternative Channels for CDMG“</a:t>
            </a:r>
          </a:p>
          <a:p>
            <a:pPr>
              <a:defRPr/>
            </a:pPr>
            <a:r>
              <a:rPr lang="en-SG" b="0" dirty="0" smtClean="0"/>
              <a:t>Accept with a slight modification to suggested remedy.</a:t>
            </a:r>
          </a:p>
          <a:p>
            <a:pPr marL="685800" lvl="2" indent="-342900">
              <a:defRPr/>
            </a:pPr>
            <a:r>
              <a:rPr lang="en-SG" dirty="0" smtClean="0"/>
              <a:t>change the title to "Opportunistic Transmission in Alternative Channels for CDMG STAs”</a:t>
            </a:r>
          </a:p>
          <a:p>
            <a:pPr marL="342900" lvl="1" indent="-342900">
              <a:buFont typeface="Arial" pitchFamily="34" charset="0"/>
              <a:buChar char="•"/>
              <a:defRPr/>
            </a:pPr>
            <a:r>
              <a:rPr lang="en-US" sz="2400" dirty="0" smtClean="0">
                <a:cs typeface="MS PGothic" pitchFamily="34" charset="-128"/>
              </a:rPr>
              <a:t>Alternatively, Editor may create a new section that defines rules for CDMG STAs can be justified.</a:t>
            </a:r>
            <a:endParaRPr lang="en-SG" sz="2400" dirty="0" smtClean="0">
              <a:cs typeface="MS PGothic" pitchFamily="34" charset="-128"/>
            </a:endParaRPr>
          </a:p>
          <a:p>
            <a:pPr>
              <a:defRPr/>
            </a:pPr>
            <a:endParaRPr lang="en-SG" b="0" dirty="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560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C2765313-8372-4B17-BE19-E179D16C2E4B}" type="slidenum">
              <a:rPr lang="en-US" altLang="en-US" sz="1200" b="0" smtClean="0"/>
              <a:pPr>
                <a:spcBef>
                  <a:spcPct val="0"/>
                </a:spcBef>
                <a:buFontTx/>
                <a:buNone/>
              </a:pPr>
              <a:t>22</a:t>
            </a:fld>
            <a:endParaRPr lang="en-US" altLang="en-US" sz="1200" b="0" smtClean="0"/>
          </a:p>
        </p:txBody>
      </p:sp>
      <p:sp>
        <p:nvSpPr>
          <p:cNvPr id="25606"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p:txBody>
          <a:bodyPr/>
          <a:lstStyle/>
          <a:p>
            <a:r>
              <a:rPr lang="en-US" altLang="en-US" smtClean="0"/>
              <a:t>Revised Text</a:t>
            </a:r>
            <a:endParaRPr lang="en-SG" altLang="en-US" smtClean="0"/>
          </a:p>
        </p:txBody>
      </p:sp>
      <p:sp>
        <p:nvSpPr>
          <p:cNvPr id="26627" name="Content Placeholder 5"/>
          <p:cNvSpPr>
            <a:spLocks noGrp="1"/>
          </p:cNvSpPr>
          <p:nvPr>
            <p:ph idx="1"/>
          </p:nvPr>
        </p:nvSpPr>
        <p:spPr/>
        <p:txBody>
          <a:bodyPr/>
          <a:lstStyle/>
          <a:p>
            <a:r>
              <a:rPr lang="en-US" altLang="en-US" b="0" smtClean="0"/>
              <a:t>The complete revised text proposal for section 9.33.11 is provided in IEEE 802.11-14-0408r1.</a:t>
            </a:r>
          </a:p>
          <a:p>
            <a:endParaRPr lang="en-US" altLang="en-US" b="0" smtClean="0"/>
          </a:p>
          <a:p>
            <a:r>
              <a:rPr lang="en-US" altLang="en-US" b="0" smtClean="0"/>
              <a:t>Suggest to replace Section 9.33.11 in TGaj draft specifications D0.01 with the revised text proposal.</a:t>
            </a:r>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662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F588CFD8-E337-4B02-AAEB-464E453C69D4}" type="slidenum">
              <a:rPr lang="en-US" altLang="en-US" sz="1200" b="0" smtClean="0"/>
              <a:pPr>
                <a:spcBef>
                  <a:spcPct val="0"/>
                </a:spcBef>
                <a:buFontTx/>
                <a:buNone/>
              </a:pPr>
              <a:t>23</a:t>
            </a:fld>
            <a:endParaRPr lang="en-US" altLang="en-US" sz="1200" b="0" smtClean="0"/>
          </a:p>
        </p:txBody>
      </p:sp>
      <p:sp>
        <p:nvSpPr>
          <p:cNvPr id="26630"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2765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F49E7209-23B7-41F3-B2F8-D0AF3160E49A}" type="slidenum">
              <a:rPr lang="en-US" altLang="en-US" sz="1200" b="0" smtClean="0"/>
              <a:pPr>
                <a:spcBef>
                  <a:spcPct val="0"/>
                </a:spcBef>
                <a:buFontTx/>
                <a:buNone/>
              </a:pPr>
              <a:t>24</a:t>
            </a:fld>
            <a:endParaRPr lang="en-US" altLang="en-US" sz="1200" b="0" smtClean="0"/>
          </a:p>
        </p:txBody>
      </p:sp>
      <p:sp>
        <p:nvSpPr>
          <p:cNvPr id="27652"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
        <p:nvSpPr>
          <p:cNvPr id="5" name="Rectangle 4"/>
          <p:cNvSpPr/>
          <p:nvPr/>
        </p:nvSpPr>
        <p:spPr>
          <a:xfrm>
            <a:off x="2366945" y="2967335"/>
            <a:ext cx="4410118" cy="923330"/>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p:txBody>
          <a:bodyPr/>
          <a:lstStyle/>
          <a:p>
            <a:r>
              <a:rPr lang="en-US" altLang="en-US" smtClean="0"/>
              <a:t>Response to CID 19 (1/2)</a:t>
            </a:r>
            <a:endParaRPr lang="en-SG" altLang="en-US" smtClean="0"/>
          </a:p>
        </p:txBody>
      </p:sp>
      <p:sp>
        <p:nvSpPr>
          <p:cNvPr id="6147"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"During the scan phase, which lasts for at least aMaxBIDuration, devices scheduled to operate in the alternative channel shall scan the channel to determine whether the alternative channel is occupied by another network.”</a:t>
            </a:r>
          </a:p>
          <a:p>
            <a:pPr lvl="1"/>
            <a:r>
              <a:rPr lang="en-SG" altLang="en-US" smtClean="0"/>
              <a:t>What is the action related to "shall scan"?   How is the start and stop of this phase determined?</a:t>
            </a:r>
          </a:p>
          <a:p>
            <a:pPr lvl="1"/>
            <a:r>
              <a:rPr lang="en-SG" altLang="en-US" smtClean="0"/>
              <a:t>Normative verbs require precise definitions of all the conditions and all the actions.</a:t>
            </a:r>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614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7EDB714E-C6A4-42ED-9931-0F00B585C657}" type="slidenum">
              <a:rPr lang="en-US" altLang="en-US" sz="1200" b="0" smtClean="0"/>
              <a:pPr>
                <a:spcBef>
                  <a:spcPct val="0"/>
                </a:spcBef>
                <a:buFontTx/>
                <a:buNone/>
              </a:pPr>
              <a:t>3</a:t>
            </a:fld>
            <a:endParaRPr lang="en-US" altLang="en-US" sz="1200" b="0" smtClean="0"/>
          </a:p>
        </p:txBody>
      </p:sp>
      <p:sp>
        <p:nvSpPr>
          <p:cNvPr id="6150"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p:txBody>
          <a:bodyPr/>
          <a:lstStyle/>
          <a:p>
            <a:r>
              <a:rPr lang="en-US" altLang="en-US" smtClean="0"/>
              <a:t>Response to CID 19 (2/2)</a:t>
            </a:r>
            <a:endParaRPr lang="en-SG" altLang="en-US" smtClean="0"/>
          </a:p>
        </p:txBody>
      </p:sp>
      <p:sp>
        <p:nvSpPr>
          <p:cNvPr id="7171" name="Content Placeholder 5"/>
          <p:cNvSpPr>
            <a:spLocks noGrp="1"/>
          </p:cNvSpPr>
          <p:nvPr>
            <p:ph idx="1"/>
          </p:nvPr>
        </p:nvSpPr>
        <p:spPr/>
        <p:txBody>
          <a:bodyPr/>
          <a:lstStyle/>
          <a:p>
            <a:r>
              <a:rPr lang="en-SG" altLang="en-US" b="0" smtClean="0"/>
              <a:t>Suggested Remedy</a:t>
            </a:r>
          </a:p>
          <a:p>
            <a:pPr lvl="1"/>
            <a:r>
              <a:rPr lang="en-SG" altLang="en-US" smtClean="0"/>
              <a:t>Replace undefined terms "shall scan" and "the scan phase" with precise definitions related to observable actions or on-the-air signalling.</a:t>
            </a:r>
          </a:p>
          <a:p>
            <a:r>
              <a:rPr lang="en-SG" altLang="en-US" b="0" smtClean="0"/>
              <a:t>Accept in principle.</a:t>
            </a:r>
          </a:p>
          <a:p>
            <a:r>
              <a:rPr lang="en-US" altLang="en-US" b="0" smtClean="0"/>
              <a:t>Revised Text</a:t>
            </a:r>
            <a:endParaRPr lang="en-SG" altLang="en-US" b="0" smtClean="0"/>
          </a:p>
          <a:p>
            <a:r>
              <a:rPr lang="en-US" altLang="en-US" sz="1600" b="0" smtClean="0"/>
              <a:t>The spectrum access in the alternative channel is divided into three phases: monitor phase, transmission phase and suspension phase. Scheduled transmission in the alternative channel shall start with the monitor phase and then the three phases rotate cyclically until all the scheduled transmissions in the alternative channel are completed. </a:t>
            </a:r>
            <a:endParaRPr lang="en-SG" altLang="en-US" sz="1600" b="0" smtClean="0"/>
          </a:p>
          <a:p>
            <a:endParaRPr lang="en-US" altLang="en-US" sz="1200" b="0" smtClean="0"/>
          </a:p>
          <a:p>
            <a:r>
              <a:rPr lang="en-US" altLang="en-US" sz="1600" b="0" smtClean="0"/>
              <a:t>The monitor phase shall last for aMaxBIDuration. During the monitor phase, a CDMG STA that is scheduled to operate in the alternative channel shall listen for the transmission of DMG or CDMG Beacon frames in the alternative channel. </a:t>
            </a:r>
            <a:endParaRPr lang="en-SG" altLang="en-US" sz="1600"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717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69859759-AA25-439E-82F5-8C4D4E9158A1}" type="slidenum">
              <a:rPr lang="en-US" altLang="en-US" sz="1200" b="0" smtClean="0"/>
              <a:pPr>
                <a:spcBef>
                  <a:spcPct val="0"/>
                </a:spcBef>
                <a:buFontTx/>
                <a:buNone/>
              </a:pPr>
              <a:t>4</a:t>
            </a:fld>
            <a:endParaRPr lang="en-US" altLang="en-US" sz="1200" b="0" smtClean="0"/>
          </a:p>
        </p:txBody>
      </p:sp>
      <p:sp>
        <p:nvSpPr>
          <p:cNvPr id="7174"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p:txBody>
          <a:bodyPr/>
          <a:lstStyle/>
          <a:p>
            <a:r>
              <a:rPr lang="en-US" altLang="en-US" smtClean="0"/>
              <a:t>Response to CID 20 (1/2)</a:t>
            </a:r>
            <a:endParaRPr lang="en-SG" altLang="en-US" smtClean="0"/>
          </a:p>
        </p:txBody>
      </p:sp>
      <p:sp>
        <p:nvSpPr>
          <p:cNvPr id="8195"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“all the devices shall”</a:t>
            </a:r>
          </a:p>
          <a:p>
            <a:pPr lvl="1"/>
            <a:r>
              <a:rPr lang="en-SG" altLang="en-US" smtClean="0"/>
              <a:t>You cannot write a normative statement across more than one device.</a:t>
            </a:r>
          </a:p>
          <a:p>
            <a:r>
              <a:rPr lang="en-SG" altLang="en-US" b="0" smtClean="0"/>
              <a:t>Suggested Remedy</a:t>
            </a:r>
          </a:p>
          <a:p>
            <a:pPr lvl="1"/>
            <a:r>
              <a:rPr lang="en-SG" altLang="en-US" smtClean="0"/>
              <a:t>Replace in the singular using the template form: "A &lt;entity&gt; that &lt;conditions&gt; shall &lt;actions&gt;“,</a:t>
            </a:r>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819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03031F5C-B5E5-4D90-97A5-56CFD83C7703}" type="slidenum">
              <a:rPr lang="en-US" altLang="en-US" sz="1200" b="0" smtClean="0"/>
              <a:pPr>
                <a:spcBef>
                  <a:spcPct val="0"/>
                </a:spcBef>
                <a:buFontTx/>
                <a:buNone/>
              </a:pPr>
              <a:t>5</a:t>
            </a:fld>
            <a:endParaRPr lang="en-US" altLang="en-US" sz="1200" b="0" smtClean="0"/>
          </a:p>
        </p:txBody>
      </p:sp>
      <p:sp>
        <p:nvSpPr>
          <p:cNvPr id="8198"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p:txBody>
          <a:bodyPr/>
          <a:lstStyle/>
          <a:p>
            <a:r>
              <a:rPr lang="en-US" altLang="en-US" smtClean="0"/>
              <a:t>Response to CID 20 (2/2)</a:t>
            </a:r>
            <a:endParaRPr lang="en-SG" altLang="en-US" smtClean="0"/>
          </a:p>
        </p:txBody>
      </p:sp>
      <p:sp>
        <p:nvSpPr>
          <p:cNvPr id="9219" name="Content Placeholder 5"/>
          <p:cNvSpPr>
            <a:spLocks noGrp="1"/>
          </p:cNvSpPr>
          <p:nvPr>
            <p:ph idx="1"/>
          </p:nvPr>
        </p:nvSpPr>
        <p:spPr/>
        <p:txBody>
          <a:bodyPr/>
          <a:lstStyle/>
          <a:p>
            <a:r>
              <a:rPr lang="en-SG" altLang="en-US" b="0" smtClean="0"/>
              <a:t>Accept in principle.</a:t>
            </a:r>
          </a:p>
          <a:p>
            <a:r>
              <a:rPr lang="en-US" altLang="en-US" b="0" smtClean="0"/>
              <a:t>Revised Text</a:t>
            </a:r>
            <a:endParaRPr lang="en-SG" altLang="en-US" b="0" smtClean="0"/>
          </a:p>
          <a:p>
            <a:pPr>
              <a:buFontTx/>
              <a:buNone/>
            </a:pPr>
            <a:r>
              <a:rPr lang="en-US" altLang="en-US" sz="1600" b="0" smtClean="0"/>
              <a:t>	</a:t>
            </a:r>
            <a:r>
              <a:rPr lang="en-US" altLang="en-US" sz="1800" b="0" smtClean="0"/>
              <a:t>During the suspension phase, a CDMG STA that is scheduled to operate in the alternative channel shall switch to the dedicated channel and be ready to receive transmission from the AP or PCP in the dedicated channel. The CDMG STA may receive the CDMG Beacon frame or Announce frame transmitted by the AP or PCP to maintain synchronization with the AP or PCP during the suspension phase. If a CDMG STA receives a DELTS frame from the AP or PCP during the suspension phase, the CDMG STA will cease opportunistic transmission in the alternative channel.</a:t>
            </a:r>
            <a:endParaRPr lang="en-SG" altLang="en-US" sz="1800" b="0" smtClean="0"/>
          </a:p>
          <a:p>
            <a:pPr lvl="1"/>
            <a:endParaRPr lang="en-SG" altLang="en-US"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922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47C9D4E6-D671-4909-8AC1-CE1FA87D5F87}" type="slidenum">
              <a:rPr lang="en-US" altLang="en-US" sz="1200" b="0" smtClean="0"/>
              <a:pPr>
                <a:spcBef>
                  <a:spcPct val="0"/>
                </a:spcBef>
                <a:buFontTx/>
                <a:buNone/>
              </a:pPr>
              <a:t>6</a:t>
            </a:fld>
            <a:endParaRPr lang="en-US" altLang="en-US" sz="1200" b="0" smtClean="0"/>
          </a:p>
        </p:txBody>
      </p:sp>
      <p:sp>
        <p:nvSpPr>
          <p:cNvPr id="9222"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p:txBody>
          <a:bodyPr/>
          <a:lstStyle/>
          <a:p>
            <a:r>
              <a:rPr lang="en-US" altLang="en-US" smtClean="0"/>
              <a:t>Response to CID 21</a:t>
            </a:r>
            <a:endParaRPr lang="en-SG" altLang="en-US" smtClean="0"/>
          </a:p>
        </p:txBody>
      </p:sp>
      <p:sp>
        <p:nvSpPr>
          <p:cNvPr id="10243"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“A picture is worth a thousand words.”</a:t>
            </a:r>
          </a:p>
          <a:p>
            <a:r>
              <a:rPr lang="en-SG" altLang="en-US" b="0" smtClean="0"/>
              <a:t>Suggested Remedy</a:t>
            </a:r>
          </a:p>
          <a:p>
            <a:pPr lvl="1"/>
            <a:r>
              <a:rPr lang="en-SG" altLang="en-US" smtClean="0"/>
              <a:t>A figure to explain the various phases might be helpful.</a:t>
            </a:r>
          </a:p>
          <a:p>
            <a:r>
              <a:rPr lang="en-SG" altLang="en-US" b="0" smtClean="0"/>
              <a:t>Propose to Accept.</a:t>
            </a:r>
          </a:p>
          <a:p>
            <a:r>
              <a:rPr lang="en-US" altLang="en-US" b="0" smtClean="0"/>
              <a:t>Include figure below</a:t>
            </a:r>
            <a:endParaRPr lang="en-SG" altLang="en-US" b="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024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BAD6C956-43F2-42E3-BCC8-F73F82AA3762}" type="slidenum">
              <a:rPr lang="en-US" altLang="en-US" sz="1200" b="0" smtClean="0"/>
              <a:pPr>
                <a:spcBef>
                  <a:spcPct val="0"/>
                </a:spcBef>
                <a:buFontTx/>
                <a:buNone/>
              </a:pPr>
              <a:t>7</a:t>
            </a:fld>
            <a:endParaRPr lang="en-US" altLang="en-US" sz="1200" b="0" smtClean="0"/>
          </a:p>
        </p:txBody>
      </p:sp>
      <p:sp>
        <p:nvSpPr>
          <p:cNvPr id="10246"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
        <p:nvSpPr>
          <p:cNvPr id="10247"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eaLnBrk="1" hangingPunct="1">
              <a:spcBef>
                <a:spcPct val="0"/>
              </a:spcBef>
              <a:buFontTx/>
              <a:buNone/>
            </a:pPr>
            <a:endParaRPr lang="en-SG" altLang="en-US" sz="1200" b="0"/>
          </a:p>
        </p:txBody>
      </p:sp>
      <p:graphicFrame>
        <p:nvGraphicFramePr>
          <p:cNvPr id="10248" name="Object 7"/>
          <p:cNvGraphicFramePr>
            <a:graphicFrameLocks noChangeAspect="1"/>
          </p:cNvGraphicFramePr>
          <p:nvPr/>
        </p:nvGraphicFramePr>
        <p:xfrm>
          <a:off x="1828800" y="4514850"/>
          <a:ext cx="5934075" cy="1809750"/>
        </p:xfrm>
        <a:graphic>
          <a:graphicData uri="http://schemas.openxmlformats.org/presentationml/2006/ole">
            <mc:AlternateContent xmlns:mc="http://schemas.openxmlformats.org/markup-compatibility/2006">
              <mc:Choice xmlns:v="urn:schemas-microsoft-com:vml" Requires="v">
                <p:oleObj spid="_x0000_s10254" name="Visio" r:id="rId3" imgW="7420928" imgH="2256711" progId="Visio.Drawing.11">
                  <p:embed/>
                </p:oleObj>
              </mc:Choice>
              <mc:Fallback>
                <p:oleObj name="Visio" r:id="rId3" imgW="7420928" imgH="2256711" progId="Visio.Drawing.11">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4514850"/>
                        <a:ext cx="59340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9" name="Rectangle 9"/>
          <p:cNvSpPr>
            <a:spLocks noChangeArrowheads="1"/>
          </p:cNvSpPr>
          <p:nvPr/>
        </p:nvSpPr>
        <p:spPr bwMode="auto">
          <a:xfrm>
            <a:off x="0" y="6172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zh-CN" sz="1000">
                <a:ea typeface="Arial,Bold"/>
                <a:cs typeface="Arial,Bold"/>
              </a:rPr>
              <a:t>Figure 9-46a—Opportunistic Transmission in Alternative Channels for CDMG STAs</a:t>
            </a:r>
            <a:endParaRPr lang="en-US" altLang="zh-CN"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p:txBody>
          <a:bodyPr/>
          <a:lstStyle/>
          <a:p>
            <a:r>
              <a:rPr lang="en-US" altLang="en-US" smtClean="0"/>
              <a:t>Response to CID 22 (1/2)</a:t>
            </a:r>
            <a:endParaRPr lang="en-SG" altLang="en-US" smtClean="0"/>
          </a:p>
        </p:txBody>
      </p:sp>
      <p:sp>
        <p:nvSpPr>
          <p:cNvPr id="11267" name="Content Placeholder 5"/>
          <p:cNvSpPr>
            <a:spLocks noGrp="1"/>
          </p:cNvSpPr>
          <p:nvPr>
            <p:ph idx="1"/>
          </p:nvPr>
        </p:nvSpPr>
        <p:spPr/>
        <p:txBody>
          <a:bodyPr/>
          <a:lstStyle/>
          <a:p>
            <a:r>
              <a:rPr lang="en-US" altLang="en-US" b="0" smtClean="0"/>
              <a:t>Comment</a:t>
            </a:r>
            <a:endParaRPr lang="en-SG" altLang="en-US" b="0" smtClean="0"/>
          </a:p>
          <a:p>
            <a:pPr lvl="1"/>
            <a:r>
              <a:rPr lang="en-SG" altLang="en-US" smtClean="0"/>
              <a:t>“The PCP/AP shall also ensure”</a:t>
            </a:r>
          </a:p>
          <a:p>
            <a:pPr lvl="1"/>
            <a:r>
              <a:rPr lang="en-SG" altLang="en-US" smtClean="0"/>
              <a:t>"Ensure" is a bad word,  i.e. is deprecated by IEEE-SA.</a:t>
            </a:r>
          </a:p>
          <a:p>
            <a:r>
              <a:rPr lang="en-SG" altLang="en-US" b="0" smtClean="0"/>
              <a:t>Suggested Remedy</a:t>
            </a:r>
          </a:p>
          <a:p>
            <a:pPr lvl="1"/>
            <a:r>
              <a:rPr lang="en-SG" altLang="en-US" smtClean="0"/>
              <a:t>Express the normative behaviour in what the AP shall do.    i.e. "The AP shall schedule time for its communications with each associated STA during the AT."</a:t>
            </a:r>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126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5A852295-B5EE-48CD-A108-870CFBC60663}" type="slidenum">
              <a:rPr lang="en-US" altLang="en-US" sz="1200" b="0" smtClean="0"/>
              <a:pPr>
                <a:spcBef>
                  <a:spcPct val="0"/>
                </a:spcBef>
                <a:buFontTx/>
                <a:buNone/>
              </a:pPr>
              <a:t>8</a:t>
            </a:fld>
            <a:endParaRPr lang="en-US" altLang="en-US" sz="1200" b="0" smtClean="0"/>
          </a:p>
        </p:txBody>
      </p:sp>
      <p:sp>
        <p:nvSpPr>
          <p:cNvPr id="11270"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p:txBody>
          <a:bodyPr/>
          <a:lstStyle/>
          <a:p>
            <a:r>
              <a:rPr lang="en-US" altLang="en-US" smtClean="0"/>
              <a:t>Response to CID 22 (2/2)</a:t>
            </a:r>
            <a:endParaRPr lang="en-SG" altLang="en-US" smtClean="0"/>
          </a:p>
        </p:txBody>
      </p:sp>
      <p:sp>
        <p:nvSpPr>
          <p:cNvPr id="12291" name="Content Placeholder 5"/>
          <p:cNvSpPr>
            <a:spLocks noGrp="1"/>
          </p:cNvSpPr>
          <p:nvPr>
            <p:ph idx="1"/>
          </p:nvPr>
        </p:nvSpPr>
        <p:spPr/>
        <p:txBody>
          <a:bodyPr/>
          <a:lstStyle/>
          <a:p>
            <a:r>
              <a:rPr lang="en-SG" altLang="en-US" b="0" dirty="0" smtClean="0"/>
              <a:t>Accept in principle.</a:t>
            </a:r>
          </a:p>
          <a:p>
            <a:r>
              <a:rPr lang="en-US" altLang="en-US" b="0" dirty="0" smtClean="0"/>
              <a:t>Revised Text</a:t>
            </a:r>
            <a:endParaRPr lang="en-SG" altLang="en-US" b="0" dirty="0" smtClean="0"/>
          </a:p>
          <a:p>
            <a:pPr>
              <a:buFontTx/>
              <a:buNone/>
            </a:pPr>
            <a:r>
              <a:rPr lang="en-US" altLang="en-US" sz="1600" b="0" dirty="0" smtClean="0"/>
              <a:t>	 The AP or PCP </a:t>
            </a:r>
            <a:r>
              <a:rPr lang="en-US" altLang="en-US" sz="1600" b="0" dirty="0" smtClean="0">
                <a:solidFill>
                  <a:srgbClr val="FF0000"/>
                </a:solidFill>
              </a:rPr>
              <a:t>should</a:t>
            </a:r>
            <a:r>
              <a:rPr lang="en-US" altLang="en-US" sz="1600" b="0" dirty="0" smtClean="0"/>
              <a:t> </a:t>
            </a:r>
            <a:r>
              <a:rPr lang="en-US" altLang="en-US" sz="1600" b="0" strike="sngStrike" dirty="0" smtClean="0"/>
              <a:t>(shall) </a:t>
            </a:r>
            <a:r>
              <a:rPr lang="en-US" altLang="en-US" sz="1600" b="0" dirty="0" smtClean="0"/>
              <a:t>send a DMG CTS-to-self frame in the ATIs (9.33.3) during the suspension phase to each of the CDMG STAs scheduled to operate in the alternative channel. If a CDMG STA receives one or more valid DMG or CDMG Beacon frame with a BSSID different from its own during the monitor phase, the CDMG STA shall response with a DELTS frame to the AP or PCP with the Reason Code field (8.4.1.7) set to 68 (the alternative channel is occupied) upon the reception of a DMG-CTS-to-self frame from the AP or PCP during the ATI. If a transmission link in the alternative channel cannot be established during the transmission phase, the CDMG STA shall response with a DELTS frame to the AP or PCP with the Reason Code field set to 67 (transmission link establishment in alternative channel failed).</a:t>
            </a:r>
          </a:p>
          <a:p>
            <a:pPr>
              <a:buFontTx/>
              <a:buNone/>
            </a:pPr>
            <a:r>
              <a:rPr lang="en-US" altLang="en-US" sz="1600" b="0" dirty="0" smtClean="0"/>
              <a:t>	If the AP or PCP received a DELTS frame with the Reason Code field (8.4.1.7) set to 68 in a ATI, the AP or PCP will transmit a DELTS frame to each of the CDMG STAs scheduled to operate in the alternative channel in the same ATI or the subsequent ATI. </a:t>
            </a:r>
            <a:endParaRPr lang="en-SG" altLang="en-US" sz="1600" b="0" dirty="0" smtClean="0"/>
          </a:p>
          <a:p>
            <a:pPr>
              <a:buFontTx/>
              <a:buNone/>
            </a:pPr>
            <a:endParaRPr lang="en-SG" altLang="en-US" sz="1600" b="0" dirty="0" smtClean="0"/>
          </a:p>
          <a:p>
            <a:pPr lvl="1"/>
            <a:endParaRPr lang="en-SG" altLang="en-US" sz="1600" dirty="0" smtClean="0"/>
          </a:p>
        </p:txBody>
      </p:sp>
      <p:sp>
        <p:nvSpPr>
          <p:cNvPr id="2" name="Footer Placeholder 1"/>
          <p:cNvSpPr>
            <a:spLocks noGrp="1"/>
          </p:cNvSpPr>
          <p:nvPr>
            <p:ph type="ftr" sz="quarter" idx="10"/>
          </p:nvPr>
        </p:nvSpPr>
        <p:spPr/>
        <p:txBody>
          <a:bodyPr/>
          <a:lstStyle/>
          <a:p>
            <a:pPr>
              <a:defRPr/>
            </a:pPr>
            <a:r>
              <a:rPr lang="en-US" smtClean="0"/>
              <a:t>KB Png</a:t>
            </a:r>
            <a:endParaRPr lang="en-US"/>
          </a:p>
        </p:txBody>
      </p:sp>
      <p:sp>
        <p:nvSpPr>
          <p:cNvPr id="1229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Slide </a:t>
            </a:r>
            <a:fld id="{5E92FE96-DE0D-46F7-B4BA-F61DB707EA1D}" type="slidenum">
              <a:rPr lang="en-US" altLang="en-US" sz="1200" b="0" smtClean="0"/>
              <a:pPr>
                <a:spcBef>
                  <a:spcPct val="0"/>
                </a:spcBef>
                <a:buFontTx/>
                <a:buNone/>
              </a:pPr>
              <a:t>9</a:t>
            </a:fld>
            <a:endParaRPr lang="en-US" altLang="en-US" sz="1200" b="0" smtClean="0"/>
          </a:p>
        </p:txBody>
      </p:sp>
      <p:sp>
        <p:nvSpPr>
          <p:cNvPr id="12294" name="Date Placeholder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MS PGothic" pitchFamily="34" charset="-128"/>
              </a:defRPr>
            </a:lvl1pPr>
            <a:lvl2pPr marL="742950" indent="-285750" eaLnBrk="0" hangingPunct="0">
              <a:spcBef>
                <a:spcPct val="20000"/>
              </a:spcBef>
              <a:buChar char="–"/>
              <a:defRPr sz="2000">
                <a:solidFill>
                  <a:schemeClr val="tx1"/>
                </a:solidFill>
                <a:latin typeface="Times New Roman" pitchFamily="18" charset="0"/>
                <a:ea typeface="MS PGothic" pitchFamily="34" charset="-128"/>
              </a:defRPr>
            </a:lvl2pPr>
            <a:lvl3pPr marL="1143000" indent="-228600" eaLnBrk="0" hangingPunct="0">
              <a:spcBef>
                <a:spcPct val="20000"/>
              </a:spcBef>
              <a:buChar char="•"/>
              <a:defRPr>
                <a:solidFill>
                  <a:schemeClr val="tx1"/>
                </a:solidFill>
                <a:latin typeface="Times New Roman" pitchFamily="18" charset="0"/>
                <a:ea typeface="MS PGothic" pitchFamily="34" charset="-128"/>
              </a:defRPr>
            </a:lvl3pPr>
            <a:lvl4pPr marL="1600200" indent="-228600" eaLnBrk="0" hangingPunct="0">
              <a:spcBef>
                <a:spcPct val="20000"/>
              </a:spcBef>
              <a:buChar char="–"/>
              <a:defRPr sz="1600">
                <a:solidFill>
                  <a:schemeClr val="tx1"/>
                </a:solidFill>
                <a:latin typeface="Times New Roman" pitchFamily="18" charset="0"/>
                <a:ea typeface="MS PGothic" pitchFamily="34" charset="-128"/>
              </a:defRPr>
            </a:lvl4pPr>
            <a:lvl5pPr marL="2057400" indent="-228600" eaLnBrk="0" hangingPunct="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zh-CN" sz="1800" smtClean="0"/>
              <a:t>March 2014</a:t>
            </a:r>
            <a:endParaRPr lang="en-US" altLang="en-US" sz="1800" smtClean="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89078</TotalTime>
  <Words>1414</Words>
  <Application>Microsoft Office PowerPoint</Application>
  <PresentationFormat>On-screen Show (4:3)</PresentationFormat>
  <Paragraphs>224</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802-11-Submission</vt:lpstr>
      <vt:lpstr>Document</vt:lpstr>
      <vt:lpstr>Visio</vt:lpstr>
      <vt:lpstr>Proposed Resolution to Comments Pertaining to Section 9.33.11 in CC12 Date: 2014-3-20</vt:lpstr>
      <vt:lpstr>Introduction</vt:lpstr>
      <vt:lpstr>Response to CID 19 (1/2)</vt:lpstr>
      <vt:lpstr>Response to CID 19 (2/2)</vt:lpstr>
      <vt:lpstr>Response to CID 20 (1/2)</vt:lpstr>
      <vt:lpstr>Response to CID 20 (2/2)</vt:lpstr>
      <vt:lpstr>Response to CID 21</vt:lpstr>
      <vt:lpstr>Response to CID 22 (1/2)</vt:lpstr>
      <vt:lpstr>Response to CID 22 (2/2)</vt:lpstr>
      <vt:lpstr>Response to CID 23</vt:lpstr>
      <vt:lpstr>Response to CID 24</vt:lpstr>
      <vt:lpstr>Response to CID 25</vt:lpstr>
      <vt:lpstr>Response to CID 28 (1/2)</vt:lpstr>
      <vt:lpstr>Response to CID 28 (2/2)</vt:lpstr>
      <vt:lpstr>Response to CID 29 (1/2)</vt:lpstr>
      <vt:lpstr>Response to CID 29 (2/2)</vt:lpstr>
      <vt:lpstr>Response to CID 30</vt:lpstr>
      <vt:lpstr>Response to CID 31 (1/2)</vt:lpstr>
      <vt:lpstr>Response to CID 31 (2/2)</vt:lpstr>
      <vt:lpstr>Response to CID 32 (1/2)</vt:lpstr>
      <vt:lpstr>Response to CID 32 (2/2)</vt:lpstr>
      <vt:lpstr>Response to CID 65</vt:lpstr>
      <vt:lpstr>Revised Text</vt:lpstr>
      <vt:lpstr>PowerPoint Presentation</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Korwin</cp:lastModifiedBy>
  <cp:revision>3005</cp:revision>
  <cp:lastPrinted>1998-02-10T13:28:06Z</cp:lastPrinted>
  <dcterms:created xsi:type="dcterms:W3CDTF">2007-04-17T18:10:23Z</dcterms:created>
  <dcterms:modified xsi:type="dcterms:W3CDTF">2014-03-20T03:37:18Z</dcterms:modified>
</cp:coreProperties>
</file>