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5" r:id="rId1"/>
  </p:sldMasterIdLst>
  <p:notesMasterIdLst>
    <p:notesMasterId r:id="rId24"/>
  </p:notesMasterIdLst>
  <p:handoutMasterIdLst>
    <p:handoutMasterId r:id="rId25"/>
  </p:handoutMasterIdLst>
  <p:sldIdLst>
    <p:sldId id="390" r:id="rId2"/>
    <p:sldId id="391" r:id="rId3"/>
    <p:sldId id="392" r:id="rId4"/>
    <p:sldId id="408" r:id="rId5"/>
    <p:sldId id="394" r:id="rId6"/>
    <p:sldId id="395" r:id="rId7"/>
    <p:sldId id="396" r:id="rId8"/>
    <p:sldId id="407" r:id="rId9"/>
    <p:sldId id="412" r:id="rId10"/>
    <p:sldId id="413" r:id="rId11"/>
    <p:sldId id="409" r:id="rId12"/>
    <p:sldId id="426" r:id="rId13"/>
    <p:sldId id="398" r:id="rId14"/>
    <p:sldId id="414" r:id="rId15"/>
    <p:sldId id="415" r:id="rId16"/>
    <p:sldId id="420" r:id="rId17"/>
    <p:sldId id="425" r:id="rId18"/>
    <p:sldId id="427" r:id="rId19"/>
    <p:sldId id="417" r:id="rId20"/>
    <p:sldId id="419" r:id="rId21"/>
    <p:sldId id="422" r:id="rId22"/>
    <p:sldId id="405" r:id="rId23"/>
  </p:sldIdLst>
  <p:sldSz cx="9144000" cy="6858000" type="screen4x3"/>
  <p:notesSz cx="9874250" cy="6797675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CC66"/>
    <a:srgbClr val="0000FF"/>
    <a:srgbClr val="CC0000"/>
    <a:srgbClr val="FF0000"/>
    <a:srgbClr val="FF0066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5" autoAdjust="0"/>
    <p:restoredTop sz="94629" autoAdjust="0"/>
  </p:normalViewPr>
  <p:slideViewPr>
    <p:cSldViewPr showGuides="1">
      <p:cViewPr varScale="1">
        <p:scale>
          <a:sx n="63" d="100"/>
          <a:sy n="63" d="100"/>
        </p:scale>
        <p:origin x="-12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332" y="-7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9685D83-D925-48DA-86A9-5CCCD974A3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75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13F25E8-F77A-4AD4-AC19-2CC6EF8414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504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2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ea typeface="Arial Unicode MS" pitchFamily="34" charset="-128"/>
                <a:cs typeface="Arial Unicode MS" pitchFamily="34" charset="-128"/>
              </a:rPr>
              <a:t>March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80410" y="6475413"/>
            <a:ext cx="1363515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06AC922A-D50D-4784-BDB0-95BF1D6809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F2CCFC3D-D547-4F7B-B83F-14FDE279E9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300" y="115888"/>
            <a:ext cx="8064500" cy="6334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908050"/>
            <a:ext cx="4171950" cy="5218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171950" cy="25320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592513"/>
            <a:ext cx="4171950" cy="2533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35375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Slide </a:t>
            </a:r>
            <a:fld id="{F3BB3F6E-9F5F-48DE-92BA-C5254949954A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749418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ea typeface="Arial Unicode MS" pitchFamily="34" charset="-128"/>
                <a:cs typeface="Arial Unicode MS" pitchFamily="34" charset="-128"/>
              </a:rPr>
              <a:t>March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17399" y="6492293"/>
            <a:ext cx="182652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ea typeface="Arial Unicode MS" pitchFamily="34" charset="-128"/>
                <a:cs typeface="Arial Unicode MS" pitchFamily="34" charset="-128"/>
              </a:rPr>
              <a:t>March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2FC89608-6A20-477C-A981-705C17D7D0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ea typeface="Arial Unicode MS" pitchFamily="34" charset="-128"/>
                <a:cs typeface="Arial Unicode MS" pitchFamily="34" charset="-128"/>
              </a:rPr>
              <a:t>March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96D0F4C-4EDF-4701-BCA4-6112044C65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页脚占位符 4"/>
          <p:cNvSpPr txBox="1">
            <a:spLocks/>
          </p:cNvSpPr>
          <p:nvPr/>
        </p:nvSpPr>
        <p:spPr>
          <a:xfrm>
            <a:off x="3396456" y="6420934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ea typeface="Arial Unicode MS" pitchFamily="34" charset="-128"/>
                <a:cs typeface="Arial Unicode MS" pitchFamily="34" charset="-128"/>
              </a:rPr>
              <a:t>March</a:t>
            </a:r>
            <a:r>
              <a:rPr lang="en-US" altLang="zh-CN" dirty="0" smtClean="0"/>
              <a:t> </a:t>
            </a:r>
            <a:r>
              <a:rPr lang="en-US" altLang="zh-CN" dirty="0" smtClean="0"/>
              <a:t>2014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6B5ED4C8-2B62-4991-947A-61F0AFF81A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ea typeface="Arial Unicode MS" pitchFamily="34" charset="-128"/>
                <a:cs typeface="Arial Unicode MS" pitchFamily="34" charset="-128"/>
              </a:rPr>
              <a:t>March</a:t>
            </a:r>
            <a:r>
              <a:rPr lang="en-US" altLang="zh-CN" dirty="0" smtClean="0"/>
              <a:t> </a:t>
            </a:r>
            <a:r>
              <a:rPr lang="en-US" altLang="zh-CN" dirty="0" smtClean="0"/>
              <a:t>2014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A6C5482A-260B-4E4B-AC84-D73403BB5C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ea typeface="Arial Unicode MS" pitchFamily="34" charset="-128"/>
                <a:cs typeface="Arial Unicode MS" pitchFamily="34" charset="-128"/>
              </a:rPr>
              <a:t>March</a:t>
            </a:r>
            <a:r>
              <a:rPr lang="en-US" altLang="zh-CN" dirty="0" smtClean="0"/>
              <a:t> </a:t>
            </a:r>
            <a:r>
              <a:rPr lang="en-US" altLang="zh-CN" dirty="0" smtClean="0"/>
              <a:t>2014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189D7BFD-E160-402F-BBC8-B5B701941D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ea typeface="Arial Unicode MS" pitchFamily="34" charset="-128"/>
                <a:cs typeface="Arial Unicode MS" pitchFamily="34" charset="-128"/>
              </a:rPr>
              <a:t>March</a:t>
            </a:r>
            <a:r>
              <a:rPr lang="en-US" altLang="zh-CN" dirty="0" smtClean="0"/>
              <a:t> </a:t>
            </a:r>
            <a:r>
              <a:rPr lang="en-US" altLang="zh-CN" dirty="0" smtClean="0"/>
              <a:t>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02439"/>
            <a:ext cx="118205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zh-CN" dirty="0" smtClean="0"/>
              <a:t>March 2014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3167" y="6475413"/>
            <a:ext cx="1600758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399" y="6475413"/>
            <a:ext cx="53540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latin typeface="+mj-lt"/>
              </a:rPr>
              <a:t>doc.: IEEE </a:t>
            </a:r>
            <a:r>
              <a:rPr lang="en-US" sz="1800" b="1" dirty="0" smtClean="0">
                <a:latin typeface="+mj-lt"/>
              </a:rPr>
              <a:t>802.11-14/</a:t>
            </a:r>
            <a:r>
              <a:rPr lang="en-US" altLang="zh-CN" sz="1800" b="1" dirty="0" smtClean="0">
                <a:effectLst/>
                <a:latin typeface="+mj-lt"/>
              </a:rPr>
              <a:t>0403r0</a:t>
            </a:r>
            <a:endParaRPr lang="en-US" sz="1800" b="1" dirty="0">
              <a:latin typeface="+mj-lt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302439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>
                <a:latin typeface="+mj-lt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19" r:id="rId14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Small-Scale </a:t>
            </a:r>
            <a:r>
              <a:rPr lang="en-US" altLang="zh-CN" dirty="0"/>
              <a:t>Characteristics of 45 GHz Based on Channel Measurement</a:t>
            </a:r>
            <a:endParaRPr lang="zh-CN" altLang="en-US" dirty="0"/>
          </a:p>
        </p:txBody>
      </p:sp>
      <p:sp>
        <p:nvSpPr>
          <p:cNvPr id="4" name="Rectangle 323"/>
          <p:cNvSpPr>
            <a:spLocks noChangeArrowheads="1"/>
          </p:cNvSpPr>
          <p:nvPr/>
        </p:nvSpPr>
        <p:spPr bwMode="auto">
          <a:xfrm>
            <a:off x="575555" y="2828579"/>
            <a:ext cx="26620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+mj-lt"/>
              </a:rPr>
              <a:t>Authors/contributors:</a:t>
            </a:r>
            <a:endParaRPr lang="en-US" sz="2000" b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445" y="2060848"/>
            <a:ext cx="2998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Date: </a:t>
            </a:r>
            <a:fld id="{71FF7FE9-48BA-4CB2-B374-66BDE8F4263D}" type="datetime4">
              <a:rPr lang="en-US" altLang="zh-CN" sz="2000" smtClean="0">
                <a:latin typeface="+mj-lt"/>
              </a:rPr>
              <a:t>March 19, 2014</a:t>
            </a:fld>
            <a:endParaRPr lang="en-US" altLang="zh-CN" sz="2000" dirty="0" smtClean="0">
              <a:latin typeface="+mj-lt"/>
            </a:endParaRPr>
          </a:p>
          <a:p>
            <a:r>
              <a:rPr lang="en-US" altLang="zh-CN" sz="2000" dirty="0" smtClean="0">
                <a:latin typeface="+mj-lt"/>
              </a:rPr>
              <a:t>Presenter: </a:t>
            </a:r>
            <a:r>
              <a:rPr lang="en-US" altLang="zh-CN" sz="2000" dirty="0" err="1" smtClean="0">
                <a:latin typeface="+mj-lt"/>
              </a:rPr>
              <a:t>Haiming</a:t>
            </a:r>
            <a:r>
              <a:rPr lang="en-US" altLang="zh-CN" sz="2000" dirty="0" smtClean="0">
                <a:latin typeface="+mj-lt"/>
              </a:rPr>
              <a:t> WANG</a:t>
            </a:r>
            <a:endParaRPr lang="zh-CN" altLang="en-US" sz="2000" dirty="0">
              <a:latin typeface="+mj-lt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00773"/>
              </p:ext>
            </p:extLst>
          </p:nvPr>
        </p:nvGraphicFramePr>
        <p:xfrm>
          <a:off x="611560" y="3296047"/>
          <a:ext cx="7848870" cy="2397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5"/>
                <a:gridCol w="972109"/>
                <a:gridCol w="1152128"/>
                <a:gridCol w="2340259"/>
                <a:gridCol w="1980219"/>
              </a:tblGrid>
              <a:tr h="399607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Name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Company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Address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Phone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Email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Haiming WANG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altLang="zh-CN" sz="1400" dirty="0" smtClean="0"/>
                        <a:t>SEU/CWPAN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Sipailou, Nanjing 210096, China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 1653-301(ext.)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hmwang@seu.edu.cn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Jin ZHU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jinzhu@emfield.org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Wei HONG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</a:t>
                      </a:r>
                      <a:r>
                        <a:rPr lang="en-US" altLang="zh-CN" sz="1400" baseline="0" dirty="0" smtClean="0"/>
                        <a:t> 1650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weihong@seu.edu.cn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Nianzu</a:t>
                      </a:r>
                      <a:r>
                        <a:rPr lang="en-US" altLang="zh-CN" sz="1400" dirty="0" smtClean="0"/>
                        <a:t> ZHANG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 1653-320(ext.)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nzzhang@seu.edu.cn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Shiwen HE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 1653-3121(ext.)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hesw01@seu.edu.cn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>
          <a:xfrm>
            <a:off x="696912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2014</a:t>
            </a:r>
            <a:endParaRPr lang="en-GB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674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Double-directional Scanning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611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Horn-Horn:</a:t>
            </a:r>
          </a:p>
          <a:p>
            <a:pPr>
              <a:buFont typeface="Times New Roman" panose="02020603050405020304" pitchFamily="18" charset="0"/>
              <a:buChar char="−"/>
            </a:pPr>
            <a:r>
              <a:rPr lang="en-US" altLang="zh-CN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antenna rotates at each 10 </a:t>
            </a: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Rx 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rotates 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each 10 </a:t>
            </a: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endParaRPr lang="en-US" altLang="zh-CN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/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OEW-OEW: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</a:pPr>
            <a:r>
              <a:rPr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antenna rotates at 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60 </a:t>
            </a: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Rx antenna rotates at 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60 </a:t>
            </a: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endParaRPr lang="en-US" altLang="zh-CN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</a:pPr>
            <a:endParaRPr lang="en-US" altLang="zh-CN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6111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Channel Impulse Response Function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85800" y="4015773"/>
            <a:ext cx="7772400" cy="182143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gain and channel impulse response  of the </a:t>
            </a:r>
            <a:r>
              <a:rPr lang="en-US" altLang="zh-CN" sz="20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cluster respectively;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Amplitude, delay and angle characteristics of clusters as well as rays can be derived from massive channel measurements.</a:t>
            </a:r>
            <a:endParaRPr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033155" y="4015773"/>
                <a:ext cx="657809" cy="421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sz="2000" i="1">
                                  <a:latin typeface="Cambria Math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55" y="4015773"/>
                <a:ext cx="657809" cy="421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039035" y="4005064"/>
                <a:ext cx="660757" cy="421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000" i="1" smtClean="0">
                              <a:latin typeface="Cambria Math"/>
                              <a:ea typeface="+mn-ea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+mn-ea"/>
                            </a:rPr>
                            <m:t>𝐶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sz="2000" i="1">
                                  <a:latin typeface="Cambria Math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sz="2000" dirty="0">
                  <a:latin typeface="+mn-ea"/>
                  <a:ea typeface="+mn-ea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35" y="4005064"/>
                <a:ext cx="660757" cy="4210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96076"/>
              </p:ext>
            </p:extLst>
          </p:nvPr>
        </p:nvGraphicFramePr>
        <p:xfrm>
          <a:off x="481742" y="2401103"/>
          <a:ext cx="8180515" cy="1029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5372100" imgH="673100" progId="Equation.DSMT4">
                  <p:embed/>
                </p:oleObj>
              </mc:Choice>
              <mc:Fallback>
                <p:oleObj name="Equation" r:id="rId5" imgW="5372100" imgH="673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42" y="2401103"/>
                        <a:ext cx="8180515" cy="10298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7459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85800" y="235992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Power Angle Profile (PAP)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Arial Unicode MS" pitchFamily="34" charset="-128"/>
                <a:cs typeface="Arial Unicode MS" pitchFamily="34" charset="-128"/>
              </a:rPr>
              <a:t>March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394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PAP at Rx 1 Position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815" y="5877272"/>
            <a:ext cx="36430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(a) Average power of each angle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5134" y="5877272"/>
            <a:ext cx="25699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(b) Delay of each angle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3" name="内容占位符 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0" y="2457272"/>
            <a:ext cx="4320000" cy="3420000"/>
          </a:xfr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1" y="2457272"/>
            <a:ext cx="4320000" cy="3420000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86393" y="1423709"/>
            <a:ext cx="7772400" cy="135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Sub-paths whose average power 20dB less than the max path power are ignored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of each sub-path is the expectation of powers of 256 sub-carriers</a:t>
            </a:r>
            <a:endParaRPr lang="en-US" altLang="zh-CN" sz="20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186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7" y="2637272"/>
            <a:ext cx="4320000" cy="3240000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647815" y="5877272"/>
            <a:ext cx="36302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(c) Average power of each angle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PAP at </a:t>
            </a:r>
            <a:r>
              <a:rPr lang="en-US" altLang="zh-CN" dirty="0" smtClean="0"/>
              <a:t>Rx2 </a:t>
            </a:r>
            <a:r>
              <a:rPr lang="en-US" altLang="zh-CN" dirty="0"/>
              <a:t>Position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1" y="2457272"/>
            <a:ext cx="4320000" cy="3420000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5485134" y="5877272"/>
            <a:ext cx="25699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(d) Delay of each angle</a:t>
            </a:r>
            <a:endParaRPr lang="zh-CN" altLang="en-US" dirty="0"/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586393" y="1423709"/>
            <a:ext cx="7772400" cy="9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Sub-paths whose average power 20dB less than the max path power are ignored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of each sub-path is the expectation of powers of 256 sub-carriers</a:t>
            </a:r>
          </a:p>
        </p:txBody>
      </p:sp>
    </p:spTree>
    <p:extLst>
      <p:ext uri="{BB962C8B-B14F-4D97-AF65-F5344CB8AC3E}">
        <p14:creationId xmlns:p14="http://schemas.microsoft.com/office/powerpoint/2010/main" val="23025871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PAP at </a:t>
            </a:r>
            <a:r>
              <a:rPr lang="en-US" altLang="zh-CN" dirty="0" smtClean="0"/>
              <a:t>Rx 3 </a:t>
            </a:r>
            <a:r>
              <a:rPr lang="en-US" altLang="zh-CN" dirty="0"/>
              <a:t>Position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18" name="TextBox 5"/>
          <p:cNvSpPr txBox="1"/>
          <p:nvPr/>
        </p:nvSpPr>
        <p:spPr>
          <a:xfrm>
            <a:off x="592805" y="5347744"/>
            <a:ext cx="36302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(e) Average power of each angle</a:t>
            </a:r>
            <a:endParaRPr lang="zh-CN" altLang="en-US" dirty="0"/>
          </a:p>
        </p:txBody>
      </p:sp>
      <p:sp>
        <p:nvSpPr>
          <p:cNvPr id="19" name="TextBox 8"/>
          <p:cNvSpPr txBox="1"/>
          <p:nvPr/>
        </p:nvSpPr>
        <p:spPr>
          <a:xfrm>
            <a:off x="5485134" y="5347744"/>
            <a:ext cx="25699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(f) Delay of each angle</a:t>
            </a:r>
            <a:endParaRPr lang="zh-CN" altLang="en-US" dirty="0"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8" y="1712774"/>
            <a:ext cx="4320000" cy="34200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1" y="1712774"/>
            <a:ext cx="432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532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/>
              <a:t>PAP at </a:t>
            </a:r>
            <a:r>
              <a:rPr lang="en-US" altLang="zh-CN" dirty="0" smtClean="0"/>
              <a:t>Rx 4 </a:t>
            </a:r>
            <a:r>
              <a:rPr lang="en-US" altLang="zh-CN" dirty="0"/>
              <a:t>Position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18" name="TextBox 5"/>
          <p:cNvSpPr txBox="1"/>
          <p:nvPr/>
        </p:nvSpPr>
        <p:spPr>
          <a:xfrm>
            <a:off x="592805" y="5347744"/>
            <a:ext cx="36302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(g) Average power of each angle</a:t>
            </a:r>
            <a:endParaRPr lang="zh-CN" altLang="en-US" dirty="0"/>
          </a:p>
        </p:txBody>
      </p:sp>
      <p:sp>
        <p:nvSpPr>
          <p:cNvPr id="19" name="TextBox 8"/>
          <p:cNvSpPr txBox="1"/>
          <p:nvPr/>
        </p:nvSpPr>
        <p:spPr>
          <a:xfrm>
            <a:off x="5485134" y="5347744"/>
            <a:ext cx="25699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(h) Delay of each angle</a:t>
            </a:r>
            <a:endParaRPr lang="zh-CN" altLang="en-US" dirty="0"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8" y="1712774"/>
            <a:ext cx="4320000" cy="34200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1" y="1712774"/>
            <a:ext cx="4320000" cy="342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55776" y="227687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Rx2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7992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28248"/>
            <a:ext cx="7772400" cy="4114800"/>
          </a:xfrm>
        </p:spPr>
        <p:txBody>
          <a:bodyPr/>
          <a:lstStyle/>
          <a:p>
            <a:r>
              <a:rPr lang="en-US" altLang="zh-CN" dirty="0" smtClean="0"/>
              <a:t>Amount to 36×36 (1296) sub-channels are measured to analyze the spatial characteristics of clusters.</a:t>
            </a:r>
          </a:p>
          <a:p>
            <a:r>
              <a:rPr lang="en-US" altLang="zh-CN" dirty="0" smtClean="0"/>
              <a:t>The left illustration shows the average power of each path, the right illustration shows the corresponding delays of all paths.</a:t>
            </a:r>
          </a:p>
          <a:p>
            <a:r>
              <a:rPr lang="en-US" altLang="zh-CN" dirty="0" smtClean="0"/>
              <a:t>Clustering is obvious and there are about 6 or more clusters .</a:t>
            </a:r>
          </a:p>
          <a:p>
            <a:r>
              <a:rPr lang="en-US" altLang="zh-CN" dirty="0" smtClean="0"/>
              <a:t>Cluster with larger power usually has smaller time delay.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62054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85800" y="2382416"/>
            <a:ext cx="7772400" cy="1066800"/>
          </a:xfrm>
        </p:spPr>
        <p:txBody>
          <a:bodyPr/>
          <a:lstStyle/>
          <a:p>
            <a:r>
              <a:rPr lang="en-US" altLang="zh-CN" dirty="0"/>
              <a:t>Power Delay Profile </a:t>
            </a:r>
            <a:r>
              <a:rPr lang="en-US" altLang="zh-CN" dirty="0" smtClean="0"/>
              <a:t>(PDP)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ea typeface="Arial Unicode MS" pitchFamily="34" charset="-128"/>
                <a:cs typeface="Arial Unicode MS" pitchFamily="34" charset="-128"/>
              </a:rPr>
              <a:t>March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394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PDP of Horn-Horn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28" y="1167871"/>
            <a:ext cx="3780000" cy="25200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28" y="3739645"/>
            <a:ext cx="3780000" cy="25200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3" y="3735695"/>
            <a:ext cx="3780000" cy="2520000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3" y="1167871"/>
            <a:ext cx="3780000" cy="252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40435" y="1519998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Rx1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11437" y="1523803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Rx2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9730" y="4079309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Rx3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1437" y="4073182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Rx4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28861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This presentation gives small-scale characteristics of 45 GHz band based on channel measurement.</a:t>
            </a:r>
            <a:endParaRPr lang="zh-CN" altLang="en-US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177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PDP of OEW-OEW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67871"/>
            <a:ext cx="3780000" cy="25200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28" y="1219645"/>
            <a:ext cx="3780000" cy="25200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9645"/>
            <a:ext cx="3780000" cy="25200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28" y="3739645"/>
            <a:ext cx="3780000" cy="252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240435" y="1519998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Rx1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1437" y="1523803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Rx2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39730" y="4079309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Rx3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11437" y="4073182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Rx4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90841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685800" y="1728248"/>
            <a:ext cx="7772400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b="0" dirty="0" smtClean="0"/>
              <a:t>There is no </a:t>
            </a:r>
            <a:r>
              <a:rPr lang="en-US" altLang="zh-CN" b="0" dirty="0" err="1" smtClean="0"/>
              <a:t>LoS</a:t>
            </a:r>
            <a:r>
              <a:rPr lang="en-US" altLang="zh-CN" b="0" dirty="0" smtClean="0"/>
              <a:t> path component in the horn scanning setup for a </a:t>
            </a:r>
            <a:r>
              <a:rPr lang="en-US" altLang="zh-CN" b="0" dirty="0" smtClean="0"/>
              <a:t>misalignment of </a:t>
            </a:r>
            <a:r>
              <a:rPr lang="en-US" altLang="zh-CN" b="0" dirty="0" smtClean="0"/>
              <a:t>TR antennas while in OEW scanning setup there is no such effect.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b="0" dirty="0" smtClean="0"/>
              <a:t>The first ray arrives at about 10ns as </a:t>
            </a:r>
            <a:r>
              <a:rPr lang="en-US" altLang="zh-CN" b="0" dirty="0" smtClean="0"/>
              <a:t>radio propagation when </a:t>
            </a:r>
            <a:r>
              <a:rPr lang="en-US" altLang="zh-CN" b="0" dirty="0" smtClean="0"/>
              <a:t>there is </a:t>
            </a:r>
            <a:r>
              <a:rPr lang="en-US" altLang="zh-CN" b="0" dirty="0" err="1" smtClean="0"/>
              <a:t>LoS</a:t>
            </a:r>
            <a:r>
              <a:rPr lang="en-US" altLang="zh-CN" b="0" dirty="0" smtClean="0"/>
              <a:t> component.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b="0" dirty="0" smtClean="0"/>
              <a:t>The </a:t>
            </a:r>
            <a:r>
              <a:rPr lang="en-US" altLang="zh-CN" b="0" dirty="0" err="1" smtClean="0"/>
              <a:t>LoS</a:t>
            </a:r>
            <a:r>
              <a:rPr lang="en-US" altLang="zh-CN" b="0" dirty="0" smtClean="0"/>
              <a:t> component is of much significant comparing the reflection and scattering components.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CN" b="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37322841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Continue </a:t>
            </a:r>
            <a:r>
              <a:rPr lang="en-US" altLang="zh-CN" b="0" dirty="0" smtClean="0"/>
              <a:t>the small-scale channel measurement in </a:t>
            </a:r>
            <a:r>
              <a:rPr lang="en-US" altLang="zh-CN" b="0" dirty="0" smtClean="0"/>
              <a:t>other </a:t>
            </a:r>
            <a:r>
              <a:rPr lang="en-US" altLang="zh-CN" b="0" dirty="0" smtClean="0"/>
              <a:t>two </a:t>
            </a:r>
            <a:r>
              <a:rPr lang="en-US" altLang="zh-CN" b="0" dirty="0" smtClean="0"/>
              <a:t>transmission </a:t>
            </a:r>
            <a:r>
              <a:rPr lang="en-US" altLang="zh-CN" b="0" dirty="0" smtClean="0"/>
              <a:t>scenarios.</a:t>
            </a:r>
          </a:p>
          <a:p>
            <a:r>
              <a:rPr lang="en-US" altLang="zh-CN" b="0" dirty="0" smtClean="0"/>
              <a:t>Extract the distribution of parameters and finish the channel models based on channel measurement.</a:t>
            </a:r>
          </a:p>
          <a:p>
            <a:r>
              <a:rPr lang="en-US" altLang="zh-CN" b="0" dirty="0"/>
              <a:t>Set up MIMO channel measurement and derive the relative </a:t>
            </a:r>
            <a:r>
              <a:rPr lang="en-US" altLang="zh-CN" b="0" dirty="0" smtClean="0"/>
              <a:t>correlation matrix.</a:t>
            </a:r>
          </a:p>
          <a:p>
            <a:r>
              <a:rPr lang="en-US" altLang="zh-CN" b="0" dirty="0" smtClean="0"/>
              <a:t>Give the </a:t>
            </a:r>
            <a:r>
              <a:rPr lang="en-US" altLang="zh-CN" b="0" dirty="0" err="1" smtClean="0"/>
              <a:t>Matlab</a:t>
            </a:r>
            <a:r>
              <a:rPr lang="en-US" altLang="zh-CN" b="0" dirty="0" smtClean="0"/>
              <a:t> code of channel generation at 45 GHz band.</a:t>
            </a:r>
            <a:endParaRPr lang="en-US" altLang="zh-CN" b="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532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Channel Measurement Scheme</a:t>
            </a:r>
          </a:p>
          <a:p>
            <a:pPr lvl="1"/>
            <a:r>
              <a:rPr lang="en-US" altLang="zh-CN" dirty="0" smtClean="0"/>
              <a:t>Transmission Scenarios</a:t>
            </a:r>
          </a:p>
          <a:p>
            <a:pPr lvl="1"/>
            <a:r>
              <a:rPr lang="en-US" altLang="zh-CN" dirty="0" smtClean="0"/>
              <a:t>Channel measurement setup</a:t>
            </a:r>
          </a:p>
          <a:p>
            <a:r>
              <a:rPr lang="en-US" altLang="zh-CN" dirty="0" smtClean="0"/>
              <a:t>Small-Scale Characteristics at 45 GHz band</a:t>
            </a:r>
          </a:p>
          <a:p>
            <a:pPr lvl="1"/>
            <a:r>
              <a:rPr lang="en-US" altLang="zh-CN" dirty="0" smtClean="0"/>
              <a:t>Number of clusters and rays</a:t>
            </a:r>
          </a:p>
          <a:p>
            <a:pPr lvl="1"/>
            <a:r>
              <a:rPr lang="en-US" altLang="zh-CN" dirty="0"/>
              <a:t>Power delay </a:t>
            </a:r>
            <a:r>
              <a:rPr lang="en-US" altLang="zh-CN" dirty="0" smtClean="0"/>
              <a:t>profile</a:t>
            </a:r>
          </a:p>
          <a:p>
            <a:pPr lvl="1"/>
            <a:r>
              <a:rPr lang="en-US" altLang="zh-CN" dirty="0"/>
              <a:t>Angle of  arrival and </a:t>
            </a:r>
            <a:r>
              <a:rPr lang="en-US" altLang="zh-CN" dirty="0" smtClean="0"/>
              <a:t>departure</a:t>
            </a:r>
          </a:p>
          <a:p>
            <a:pPr lvl="1"/>
            <a:r>
              <a:rPr lang="en-US" altLang="zh-CN" dirty="0"/>
              <a:t>Time of arrival 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200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38944"/>
          </a:xfrm>
        </p:spPr>
        <p:txBody>
          <a:bodyPr/>
          <a:lstStyle/>
          <a:p>
            <a:r>
              <a:rPr lang="en-US" altLang="zh-CN" dirty="0" smtClean="0"/>
              <a:t>Transmission Scenarios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Conference room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Cubicle room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Living room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>
                <a:solidFill>
                  <a:prstClr val="black"/>
                </a:solidFill>
              </a:rPr>
              <a:t>Haiming Wang, et al. (SEU/CWPAN)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73016"/>
            <a:ext cx="3656600" cy="283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65" y="4063330"/>
            <a:ext cx="3746035" cy="233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64" y="1268760"/>
            <a:ext cx="3746035" cy="264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23230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99186"/>
          </a:xfrm>
        </p:spPr>
        <p:txBody>
          <a:bodyPr/>
          <a:lstStyle/>
          <a:p>
            <a:r>
              <a:rPr lang="en-US" altLang="zh-CN" dirty="0" smtClean="0"/>
              <a:t>Conference Room Scenario Setup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>
                <a:solidFill>
                  <a:prstClr val="black"/>
                </a:solidFill>
              </a:rPr>
              <a:t>Haiming Wang, et al. (SEU/CWPAN)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74415"/>
            <a:ext cx="4334056" cy="5106913"/>
          </a:xfrm>
        </p:spPr>
      </p:pic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685800" y="1746756"/>
            <a:ext cx="3814192" cy="46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 dirty="0" err="1" smtClean="0"/>
              <a:t>Tx</a:t>
            </a:r>
            <a:r>
              <a:rPr lang="en-US" altLang="zh-CN" kern="0" dirty="0" smtClean="0"/>
              <a:t> height: 1.95m</a:t>
            </a:r>
          </a:p>
          <a:p>
            <a:r>
              <a:rPr lang="en-US" altLang="zh-CN" kern="0" dirty="0" smtClean="0"/>
              <a:t>Rx height: 1.00m</a:t>
            </a:r>
          </a:p>
          <a:p>
            <a:r>
              <a:rPr lang="en-US" altLang="zh-CN" kern="0" dirty="0" smtClean="0"/>
              <a:t>Fixed </a:t>
            </a:r>
            <a:r>
              <a:rPr lang="en-US" altLang="zh-CN" kern="0" dirty="0" err="1" smtClean="0"/>
              <a:t>Tx</a:t>
            </a:r>
            <a:r>
              <a:rPr lang="en-US" altLang="zh-CN" kern="0" dirty="0" smtClean="0"/>
              <a:t> position and 4 Rx positions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kern="0" dirty="0" err="1" smtClean="0"/>
              <a:t>Tx</a:t>
            </a:r>
            <a:r>
              <a:rPr lang="en-US" altLang="zh-CN" kern="0" dirty="0" smtClean="0"/>
              <a:t> </a:t>
            </a:r>
            <a:r>
              <a:rPr lang="en-US" altLang="zh-CN" kern="0" dirty="0"/>
              <a:t>height: </a:t>
            </a:r>
            <a:r>
              <a:rPr lang="en-US" altLang="zh-CN" kern="0" dirty="0" smtClean="0"/>
              <a:t>10 </a:t>
            </a:r>
            <a:r>
              <a:rPr lang="en-US" altLang="zh-CN" kern="0" dirty="0" err="1" smtClean="0"/>
              <a:t>dBm</a:t>
            </a:r>
            <a:endParaRPr lang="en-US" altLang="zh-CN" kern="0" dirty="0" smtClean="0"/>
          </a:p>
          <a:p>
            <a:r>
              <a:rPr lang="en-US" altLang="zh-CN" kern="0" dirty="0" err="1" smtClean="0"/>
              <a:t>Freq</a:t>
            </a:r>
            <a:r>
              <a:rPr lang="en-US" altLang="zh-CN" kern="0" dirty="0" smtClean="0"/>
              <a:t> center: 44.955GHz</a:t>
            </a:r>
          </a:p>
          <a:p>
            <a:r>
              <a:rPr lang="en-US" altLang="zh-CN" kern="0" dirty="0" smtClean="0"/>
              <a:t>Sampling frequency: 660 MHz</a:t>
            </a:r>
          </a:p>
          <a:p>
            <a:r>
              <a:rPr lang="en-US" altLang="zh-CN" kern="0" dirty="0" smtClean="0"/>
              <a:t>Number of Subcarriers: 256</a:t>
            </a:r>
          </a:p>
        </p:txBody>
      </p:sp>
    </p:spTree>
    <p:extLst>
      <p:ext uri="{BB962C8B-B14F-4D97-AF65-F5344CB8AC3E}">
        <p14:creationId xmlns:p14="http://schemas.microsoft.com/office/powerpoint/2010/main" val="20957333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66800"/>
          </a:xfrm>
        </p:spPr>
        <p:txBody>
          <a:bodyPr/>
          <a:lstStyle/>
          <a:p>
            <a:r>
              <a:rPr lang="en-US" altLang="zh-CN" sz="2800" dirty="0" smtClean="0"/>
              <a:t>Channel Measurement Setup</a:t>
            </a:r>
            <a:endParaRPr lang="zh-CN" altLang="en-US" sz="28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683568" y="4841865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>
                <a:latin typeface="+mj-lt"/>
              </a:rPr>
              <a:t>A PC is used to not only control the rotary table with an RS-232 port but also control the signal generator and vector network analyzer (VNA) with LAN ports.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>
                <a:latin typeface="+mj-lt"/>
              </a:rPr>
              <a:t>The signal generator transmits CW signal at each frequency, then Rx power and channel frequency </a:t>
            </a:r>
            <a:r>
              <a:rPr lang="en-US" altLang="zh-CN" sz="1600" dirty="0">
                <a:latin typeface="+mj-lt"/>
              </a:rPr>
              <a:t>response are obtained by the </a:t>
            </a:r>
            <a:r>
              <a:rPr lang="en-US" altLang="zh-CN" sz="1600" dirty="0" smtClean="0">
                <a:latin typeface="+mj-lt"/>
              </a:rPr>
              <a:t>VNA. The positions of </a:t>
            </a:r>
            <a:r>
              <a:rPr lang="en-US" altLang="zh-CN" sz="1600" dirty="0" err="1" smtClean="0">
                <a:latin typeface="+mj-lt"/>
              </a:rPr>
              <a:t>Tx</a:t>
            </a:r>
            <a:r>
              <a:rPr lang="en-US" altLang="zh-CN" sz="1600" dirty="0" smtClean="0">
                <a:latin typeface="+mj-lt"/>
              </a:rPr>
              <a:t> and Rx antennas and measured data </a:t>
            </a:r>
            <a:r>
              <a:rPr lang="en-US" altLang="zh-CN" sz="1600" dirty="0">
                <a:latin typeface="+mj-lt"/>
              </a:rPr>
              <a:t>are simultaneously </a:t>
            </a:r>
            <a:r>
              <a:rPr lang="en-US" altLang="zh-CN" sz="1600" dirty="0" smtClean="0">
                <a:latin typeface="+mj-lt"/>
              </a:rPr>
              <a:t>recorded.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6" y="1336665"/>
            <a:ext cx="7410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470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Antennas for Channel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3570312"/>
            <a:ext cx="7564016" cy="2667000"/>
          </a:xfrm>
        </p:spPr>
        <p:txBody>
          <a:bodyPr/>
          <a:lstStyle/>
          <a:p>
            <a:pPr eaLnBrk="0" hangingPunct="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CN" sz="2000" kern="1200" dirty="0">
                <a:cs typeface="宋体" charset="0"/>
              </a:rPr>
              <a:t>Type II: Open-ended waveguide (OEW) antenna with 6-dBi gain</a:t>
            </a:r>
            <a:endParaRPr lang="zh-CN" altLang="en-US" sz="2000" kern="1200" dirty="0">
              <a:cs typeface="宋体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3" y="4023066"/>
            <a:ext cx="3125755" cy="23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173760" cy="23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5800" y="1412776"/>
            <a:ext cx="3166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CN" sz="2000" b="1" dirty="0">
                <a:latin typeface="+mn-lt"/>
                <a:ea typeface="+mn-ea"/>
                <a:cs typeface="宋体" charset="0"/>
              </a:rPr>
              <a:t>Type I: Horn antenna with 23.7-dBi gain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34545" y="1359912"/>
            <a:ext cx="3965847" cy="2285112"/>
            <a:chOff x="3923929" y="1359912"/>
            <a:chExt cx="3965847" cy="2285112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7"/>
            <a:stretch/>
          </p:blipFill>
          <p:spPr bwMode="auto">
            <a:xfrm>
              <a:off x="3923929" y="1359912"/>
              <a:ext cx="3965847" cy="228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33204" y="3375700"/>
              <a:ext cx="1032655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Angle (degree)</a:t>
              </a:r>
              <a:endParaRPr lang="zh-CN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616954" y="2295816"/>
              <a:ext cx="87556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Pattern (dB)</a:t>
              </a:r>
              <a:endParaRPr lang="zh-CN" altLang="en-US" sz="1100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72547" y="1451838"/>
              <a:ext cx="820078" cy="511679"/>
              <a:chOff x="7889776" y="1446297"/>
              <a:chExt cx="820078" cy="511679"/>
            </a:xfrm>
            <a:solidFill>
              <a:schemeClr val="bg1"/>
            </a:solidFill>
          </p:grpSpPr>
          <p:cxnSp>
            <p:nvCxnSpPr>
              <p:cNvPr id="9" name="直接连接符 8"/>
              <p:cNvCxnSpPr/>
              <p:nvPr/>
            </p:nvCxnSpPr>
            <p:spPr bwMode="auto">
              <a:xfrm>
                <a:off x="7889776" y="183101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FF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连接符 13"/>
              <p:cNvCxnSpPr/>
              <p:nvPr/>
            </p:nvCxnSpPr>
            <p:spPr bwMode="auto">
              <a:xfrm>
                <a:off x="7889776" y="156940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05437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8100392" y="1446297"/>
                <a:ext cx="606256" cy="24622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H-Plane</a:t>
                </a:r>
                <a:endParaRPr lang="zh-CN" altLang="en-US" sz="1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00392" y="1704060"/>
                <a:ext cx="609462" cy="253916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E-Plane</a:t>
                </a:r>
                <a:endParaRPr lang="zh-CN" altLang="en-US" sz="1000" dirty="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81638" y="4077072"/>
            <a:ext cx="1080000" cy="2261091"/>
            <a:chOff x="896733" y="4077072"/>
            <a:chExt cx="1080000" cy="2261091"/>
          </a:xfrm>
        </p:grpSpPr>
        <p:pic>
          <p:nvPicPr>
            <p:cNvPr id="41989" name="Picture 5" descr="F:\Communications\mmWave Commun\Implementation\CH Meas\v1\Antenna Pattern\Open-ended waveguide-2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6733" y="5279312"/>
              <a:ext cx="1080000" cy="10588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0" name="Picture 6" descr="F:\Communications\mmWave Commun\Implementation\CH Meas\v1\Antenna Pattern\Open-ended waveguide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733" y="4077072"/>
              <a:ext cx="1080000" cy="11796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991" name="Picture 7" descr="F:\Communications\mmWave Commun\Implementation\CH Meas\v1\Antenna Pattern\Q-band Horn_Anten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8" y="2276872"/>
            <a:ext cx="3114298" cy="118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32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Antennas for Channel Measurement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2014</a:t>
            </a:r>
            <a:endParaRPr lang="en-GB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4958"/>
            <a:ext cx="2163288" cy="142831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78563" y="2934823"/>
            <a:ext cx="8386873" cy="3245513"/>
            <a:chOff x="408474" y="2687822"/>
            <a:chExt cx="8386873" cy="3245513"/>
          </a:xfrm>
        </p:grpSpPr>
        <p:sp>
          <p:nvSpPr>
            <p:cNvPr id="3" name="文本框 2"/>
            <p:cNvSpPr txBox="1"/>
            <p:nvPr/>
          </p:nvSpPr>
          <p:spPr>
            <a:xfrm rot="10800000">
              <a:off x="426598" y="4149080"/>
              <a:ext cx="461665" cy="638154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>
                  <a:latin typeface="+mn-lt"/>
                </a:rPr>
                <a:t>Gain</a:t>
              </a:r>
              <a:endParaRPr lang="zh-CN" altLang="en-US" dirty="0">
                <a:latin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2942" y="2687822"/>
              <a:ext cx="8292405" cy="3245513"/>
              <a:chOff x="502942" y="2687822"/>
              <a:chExt cx="8292405" cy="3245513"/>
            </a:xfrm>
          </p:grpSpPr>
          <p:pic>
            <p:nvPicPr>
              <p:cNvPr id="8" name="Picture 1" descr="图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2942" y="2687822"/>
                <a:ext cx="8292405" cy="3117441"/>
              </a:xfrm>
              <a:prstGeom prst="rect">
                <a:avLst/>
              </a:prstGeom>
              <a:noFill/>
            </p:spPr>
          </p:pic>
          <p:sp>
            <p:nvSpPr>
              <p:cNvPr id="10" name="文本框 9"/>
              <p:cNvSpPr txBox="1"/>
              <p:nvPr/>
            </p:nvSpPr>
            <p:spPr>
              <a:xfrm rot="16200000">
                <a:off x="2232321" y="5097383"/>
                <a:ext cx="430887" cy="1224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eaVert" wrap="square" rtlCol="0">
                <a:spAutoFit/>
              </a:bodyPr>
              <a:lstStyle/>
              <a:p>
                <a:pPr algn="r"/>
                <a:r>
                  <a:rPr lang="en-US" altLang="zh-CN" sz="1600" dirty="0" smtClean="0">
                    <a:latin typeface="+mn-ea"/>
                    <a:ea typeface="+mn-ea"/>
                  </a:rPr>
                  <a:t>Angle (</a:t>
                </a:r>
                <a:r>
                  <a:rPr lang="en-US" altLang="zh-CN" sz="1600" dirty="0" err="1" smtClean="0">
                    <a:latin typeface="+mn-ea"/>
                    <a:ea typeface="+mn-ea"/>
                  </a:rPr>
                  <a:t>deg</a:t>
                </a:r>
                <a:r>
                  <a:rPr lang="en-US" altLang="zh-CN" sz="1600" dirty="0" smtClean="0">
                    <a:latin typeface="+mn-ea"/>
                    <a:ea typeface="+mn-ea"/>
                  </a:rPr>
                  <a:t>)</a:t>
                </a:r>
                <a:endParaRPr lang="zh-CN" altLang="en-US" sz="1600" dirty="0">
                  <a:latin typeface="+mn-ea"/>
                  <a:ea typeface="+mn-ea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 rot="16200000">
                <a:off x="6552801" y="5105823"/>
                <a:ext cx="430887" cy="1224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eaVert" wrap="square" rtlCol="0">
                <a:spAutoFit/>
              </a:bodyPr>
              <a:lstStyle/>
              <a:p>
                <a:pPr algn="r"/>
                <a:r>
                  <a:rPr lang="en-US" altLang="zh-CN" sz="1600" dirty="0" smtClean="0">
                    <a:latin typeface="+mn-ea"/>
                    <a:ea typeface="+mn-ea"/>
                  </a:rPr>
                  <a:t>Angle (</a:t>
                </a:r>
                <a:r>
                  <a:rPr lang="en-US" altLang="zh-CN" sz="1600" dirty="0" err="1" smtClean="0">
                    <a:latin typeface="+mn-ea"/>
                    <a:ea typeface="+mn-ea"/>
                  </a:rPr>
                  <a:t>deg</a:t>
                </a:r>
                <a:r>
                  <a:rPr lang="en-US" altLang="zh-CN" sz="1600" dirty="0" smtClean="0">
                    <a:latin typeface="+mn-ea"/>
                    <a:ea typeface="+mn-ea"/>
                  </a:rPr>
                  <a:t>)</a:t>
                </a:r>
                <a:endParaRPr lang="zh-CN" altLang="en-US" sz="1600" dirty="0">
                  <a:latin typeface="+mn-ea"/>
                  <a:ea typeface="+mn-ea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 rot="10800000">
              <a:off x="408474" y="4096407"/>
              <a:ext cx="461665" cy="638154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>
                  <a:latin typeface="+mn-lt"/>
                </a:rPr>
                <a:t>Gain</a:t>
              </a:r>
              <a:endParaRPr lang="zh-CN" altLang="en-US" dirty="0">
                <a:latin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16200000">
              <a:off x="3551906" y="5105823"/>
              <a:ext cx="430887" cy="1224137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pPr algn="r"/>
              <a:endParaRPr lang="zh-CN" altLang="en-US" sz="1600" dirty="0">
                <a:latin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rot="16200000">
              <a:off x="7845403" y="5105823"/>
              <a:ext cx="430887" cy="1224137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pPr algn="r"/>
              <a:endParaRPr lang="zh-CN" altLang="en-US" sz="1600" dirty="0">
                <a:latin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16200000">
              <a:off x="2094292" y="2530176"/>
              <a:ext cx="173124" cy="1080121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pPr algn="r"/>
              <a:endParaRPr lang="zh-CN" altLang="en-US" sz="1050" dirty="0">
                <a:latin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 rot="16200000">
              <a:off x="6361046" y="2518579"/>
              <a:ext cx="173124" cy="1080121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pPr algn="r"/>
              <a:endParaRPr lang="zh-CN" altLang="en-US" sz="1050" dirty="0">
                <a:latin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rot="16200000">
              <a:off x="2044416" y="2518580"/>
              <a:ext cx="346249" cy="10801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en-US" altLang="zh-CN" sz="1050" dirty="0" smtClean="0">
                  <a:latin typeface="+mn-lt"/>
                </a:rPr>
                <a:t>Maximum Gain</a:t>
              </a:r>
              <a:endParaRPr lang="zh-CN" altLang="en-US" sz="1050" dirty="0">
                <a:latin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rot="16200000">
              <a:off x="6314508" y="2501925"/>
              <a:ext cx="346249" cy="10801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en-US" altLang="zh-CN" sz="1050" dirty="0" smtClean="0">
                  <a:latin typeface="+mn-lt"/>
                </a:rPr>
                <a:t>Maximum Gain</a:t>
              </a:r>
              <a:endParaRPr lang="zh-CN" altLang="en-US" sz="1050" dirty="0">
                <a:latin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rot="10800000">
              <a:off x="4581151" y="4096407"/>
              <a:ext cx="461665" cy="638154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endParaRPr lang="zh-CN" altLang="en-US" dirty="0">
                <a:latin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rot="10800000">
              <a:off x="4675620" y="4045819"/>
              <a:ext cx="461665" cy="6381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>
                  <a:latin typeface="+mn-lt"/>
                </a:rPr>
                <a:t>Gain</a:t>
              </a:r>
              <a:endParaRPr lang="zh-CN" altLang="en-US" dirty="0">
                <a:latin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99768" y="4806978"/>
              <a:ext cx="8422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87632" y="4790525"/>
              <a:ext cx="8422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826776" y="1478902"/>
            <a:ext cx="3724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CN" sz="2000" b="1" dirty="0">
                <a:latin typeface="+mn-lt"/>
                <a:ea typeface="+mn-ea"/>
                <a:cs typeface="宋体" charset="0"/>
              </a:rPr>
              <a:t>Type Ⅲ</a:t>
            </a:r>
            <a:r>
              <a:rPr lang="en-US" altLang="zh-CN" sz="2000" b="1" dirty="0" smtClean="0">
                <a:latin typeface="+mn-lt"/>
                <a:ea typeface="+mn-ea"/>
                <a:cs typeface="宋体" charset="0"/>
              </a:rPr>
              <a:t>: SIW</a:t>
            </a:r>
            <a:r>
              <a:rPr lang="en-US" altLang="zh-CN" sz="2000" b="1" dirty="0">
                <a:latin typeface="+mn-lt"/>
                <a:ea typeface="+mn-ea"/>
                <a:cs typeface="宋体" charset="0"/>
              </a:rPr>
              <a:t> </a:t>
            </a:r>
            <a:r>
              <a:rPr lang="en-US" altLang="zh-CN" sz="2000" b="1" dirty="0" smtClean="0">
                <a:latin typeface="+mn-lt"/>
                <a:ea typeface="+mn-ea"/>
                <a:cs typeface="宋体" charset="0"/>
              </a:rPr>
              <a:t> antenna </a:t>
            </a:r>
            <a:r>
              <a:rPr lang="en-US" altLang="zh-CN" sz="2000" b="1" dirty="0">
                <a:latin typeface="+mn-lt"/>
                <a:ea typeface="+mn-ea"/>
                <a:cs typeface="宋体" charset="0"/>
              </a:rPr>
              <a:t>with </a:t>
            </a:r>
            <a:r>
              <a:rPr lang="en-US" altLang="zh-CN" sz="2000" b="1" dirty="0" smtClean="0">
                <a:latin typeface="+mn-lt"/>
                <a:ea typeface="+mn-ea"/>
                <a:cs typeface="宋体" charset="0"/>
              </a:rPr>
              <a:t>3-dBi gain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CN" sz="2000" b="1" dirty="0">
                <a:latin typeface="+mn-ea"/>
                <a:ea typeface="+mn-ea"/>
                <a:cs typeface="宋体" charset="0"/>
              </a:rPr>
              <a:t>Three antennas are linear </a:t>
            </a:r>
            <a:r>
              <a:rPr lang="en-US" altLang="zh-CN" sz="2000" b="1" dirty="0" smtClean="0">
                <a:latin typeface="+mn-ea"/>
                <a:ea typeface="+mn-ea"/>
                <a:cs typeface="宋体" charset="0"/>
              </a:rPr>
              <a:t>polarized</a:t>
            </a:r>
            <a:endParaRPr lang="en-US" altLang="zh-CN" sz="2000" b="1" dirty="0">
              <a:latin typeface="+mn-ea"/>
              <a:ea typeface="+mn-ea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036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Channel Measurement Technique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611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domain measurement</a:t>
            </a:r>
          </a:p>
          <a:p>
            <a:pPr eaLnBrk="1" hangingPunct="1">
              <a:buFont typeface="Times New Roman" panose="02020603050405020304" pitchFamily="18" charset="0"/>
              <a:buChar char="−"/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omplex response is recorded in the frequency domain </a:t>
            </a:r>
          </a:p>
          <a:p>
            <a:pPr eaLnBrk="1" hangingPunct="1">
              <a:buFont typeface="Times New Roman" panose="02020603050405020304" pitchFamily="18" charset="0"/>
              <a:buChar char="−"/>
            </a:pPr>
            <a:r>
              <a:rPr lang="en-US" altLang="zh-CN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 impulse response is obtained from channel frequency response using IFFT</a:t>
            </a:r>
            <a:endParaRPr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555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无线个域网 标准工作组&amp;#x0D;&amp;#x0A;&amp;#x0D;&amp;#x0A;文件编号:  WPAN-W-13-023-00&amp;#x0D;&amp;#x0A;&amp;#x0D;&amp;#x0A;标题： 设立45GHz无线个域网标准任务组的建议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85&quot;/&gt;&lt;/object&gt;&lt;object type=&quot;3&quot; unique_id=&quot;10005&quot;&gt;&lt;property id=&quot;20148&quot; value=&quot;5&quot;/&gt;&lt;property id=&quot;20300&quot; value=&quot;Slide 3 - &amp;quot;背景&amp;quot;&quot;/&gt;&lt;property id=&quot;20307&quot; value=&quot;386&quot;/&gt;&lt;/object&gt;&lt;object type=&quot;3&quot; unique_id=&quot;10006&quot;&gt;&lt;property id=&quot;20148&quot; value=&quot;5&quot;/&gt;&lt;property id=&quot;20300&quot; value=&quot;Slide 4 - &amp;quot;45GHz频谱规划主要参数&amp;quot;&quot;/&gt;&lt;property id=&quot;20307&quot; value=&quot;387&quot;/&gt;&lt;/object&gt;&lt;object type=&quot;3&quot; unique_id=&quot;10209&quot;&gt;&lt;property id=&quot;20148&quot; value=&quot;5&quot;/&gt;&lt;property id=&quot;20300&quot; value=&quot;Slide 6 - &amp;quot;参考资料&amp;quot;&quot;/&gt;&lt;property id=&quot;20307&quot; value=&quot;388&quot;/&gt;&lt;/object&gt;&lt;object type=&quot;3&quot; unique_id=&quot;10278&quot;&gt;&lt;property id=&quot;20148&quot; value=&quot;5&quot;/&gt;&lt;property id=&quot;20300&quot; value=&quot;Slide 5 - &amp;quot;提议&amp;quot;&quot;/&gt;&lt;property id=&quot;20307&quot; value=&quot;389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NewTechnique_DTA_1364r0</Template>
  <TotalTime>26277</TotalTime>
  <Words>1018</Words>
  <Application>Microsoft Office PowerPoint</Application>
  <PresentationFormat>全屏显示(4:3)</PresentationFormat>
  <Paragraphs>192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Default Design</vt:lpstr>
      <vt:lpstr>MathType 6.0 Equation</vt:lpstr>
      <vt:lpstr>Small-Scale Characteristics of 45 GHz Based on Channel Measurement</vt:lpstr>
      <vt:lpstr>Abstract</vt:lpstr>
      <vt:lpstr>Outline</vt:lpstr>
      <vt:lpstr>Transmission Scenarios</vt:lpstr>
      <vt:lpstr>Conference Room Scenario Setup</vt:lpstr>
      <vt:lpstr>Channel Measurement Setup</vt:lpstr>
      <vt:lpstr>Antennas for Channel Measurement</vt:lpstr>
      <vt:lpstr>Antennas for Channel Measurement</vt:lpstr>
      <vt:lpstr>Channel Measurement Technique</vt:lpstr>
      <vt:lpstr>Double-directional Scanning</vt:lpstr>
      <vt:lpstr>The Channel Impulse Response Function</vt:lpstr>
      <vt:lpstr>Power Angle Profile (PAP)</vt:lpstr>
      <vt:lpstr>PAP at Rx 1 Position</vt:lpstr>
      <vt:lpstr>PAP at Rx2 Position</vt:lpstr>
      <vt:lpstr>PAP at Rx 3 Position</vt:lpstr>
      <vt:lpstr>PAP at Rx 4 Position</vt:lpstr>
      <vt:lpstr>Discussion</vt:lpstr>
      <vt:lpstr>Power Delay Profile (PDP)</vt:lpstr>
      <vt:lpstr>PDP of Horn-Horn</vt:lpstr>
      <vt:lpstr>PDP of OEW-OEW</vt:lpstr>
      <vt:lpstr>Discussion</vt:lpstr>
      <vt:lpstr>Future Work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Chinese WPAN WG</dc:title>
  <dc:creator>Vinno_staff</dc:creator>
  <cp:lastModifiedBy>Haiming Wang</cp:lastModifiedBy>
  <cp:revision>931</cp:revision>
  <dcterms:created xsi:type="dcterms:W3CDTF">2006-02-24T01:46:22Z</dcterms:created>
  <dcterms:modified xsi:type="dcterms:W3CDTF">2014-03-19T06:14:09Z</dcterms:modified>
</cp:coreProperties>
</file>