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9" r:id="rId2"/>
    <p:sldId id="257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93" r:id="rId26"/>
    <p:sldId id="294" r:id="rId2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530" y="1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888" y="-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E85FE558-30A3-4E6C-A623-631F531FEB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17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alt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alt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4DB7A0AC-0F6A-49DE-BD47-C70CBE82FAD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7669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0DC1F193-FDD8-4CCE-852F-19B72347C782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en-US"/>
              <a:t>Page </a:t>
            </a:r>
            <a:fld id="{B8963A57-C360-4B67-AE15-D20E04A3F142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example</a:t>
            </a:r>
            <a:r>
              <a:rPr lang="nb-NO" dirty="0" smtClean="0"/>
              <a:t> </a:t>
            </a:r>
            <a:r>
              <a:rPr lang="nb-NO" dirty="0" err="1" smtClean="0"/>
              <a:t>above</a:t>
            </a:r>
            <a:r>
              <a:rPr lang="nb-NO" dirty="0" smtClean="0"/>
              <a:t>, all</a:t>
            </a:r>
            <a:r>
              <a:rPr lang="nb-NO" baseline="0" dirty="0" smtClean="0"/>
              <a:t> nodes </a:t>
            </a:r>
            <a:r>
              <a:rPr lang="nb-NO" baseline="0" dirty="0" err="1" smtClean="0"/>
              <a:t>uses</a:t>
            </a:r>
            <a:r>
              <a:rPr lang="nb-NO" baseline="0" dirty="0" smtClean="0"/>
              <a:t> omni-</a:t>
            </a:r>
            <a:r>
              <a:rPr lang="nb-NO" baseline="0" dirty="0" err="1" smtClean="0"/>
              <a:t>directional</a:t>
            </a:r>
            <a:r>
              <a:rPr lang="nb-NO" baseline="0" dirty="0" smtClean="0"/>
              <a:t> antennas. </a:t>
            </a:r>
            <a:r>
              <a:rPr lang="nb-NO" dirty="0" smtClean="0"/>
              <a:t>For </a:t>
            </a:r>
            <a:r>
              <a:rPr lang="nb-NO" dirty="0" err="1" smtClean="0"/>
              <a:t>directional</a:t>
            </a:r>
            <a:r>
              <a:rPr lang="nb-NO" dirty="0" smtClean="0"/>
              <a:t> antennas, </a:t>
            </a:r>
            <a:r>
              <a:rPr lang="nb-NO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actual</a:t>
            </a:r>
            <a:r>
              <a:rPr lang="nb-NO" baseline="0" dirty="0" smtClean="0"/>
              <a:t> antenna diagram </a:t>
            </a:r>
            <a:r>
              <a:rPr lang="nb-NO" baseline="0" dirty="0" err="1" smtClean="0"/>
              <a:t>can</a:t>
            </a:r>
            <a:r>
              <a:rPr lang="nb-NO" baseline="0" dirty="0" smtClean="0"/>
              <a:t> be </a:t>
            </a:r>
            <a:r>
              <a:rPr lang="nb-NO" baseline="0" dirty="0" err="1" smtClean="0"/>
              <a:t>included</a:t>
            </a:r>
            <a:r>
              <a:rPr lang="nb-NO" baseline="0" dirty="0" smtClean="0"/>
              <a:t> </a:t>
            </a:r>
            <a:r>
              <a:rPr lang="nb-NO" baseline="0" dirty="0" err="1" smtClean="0"/>
              <a:t>into</a:t>
            </a:r>
            <a:r>
              <a:rPr lang="nb-NO" baseline="0" dirty="0" smtClean="0"/>
              <a:t> </a:t>
            </a:r>
            <a:r>
              <a:rPr lang="nb-NO" baseline="0" dirty="0" err="1" smtClean="0"/>
              <a:t>the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power</a:t>
            </a:r>
            <a:r>
              <a:rPr lang="nb-NO" baseline="0" dirty="0" smtClean="0"/>
              <a:t> and </a:t>
            </a:r>
            <a:r>
              <a:rPr lang="nb-NO" baseline="0" dirty="0" err="1" smtClean="0"/>
              <a:t>frequency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algorithm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once</a:t>
            </a:r>
            <a:r>
              <a:rPr lang="nb-NO" baseline="0" dirty="0" smtClean="0"/>
              <a:t> a </a:t>
            </a:r>
            <a:r>
              <a:rPr lang="nb-NO" baseline="0" dirty="0" err="1" smtClean="0"/>
              <a:t>sufficiently</a:t>
            </a:r>
            <a:r>
              <a:rPr lang="nb-NO" baseline="0" dirty="0" smtClean="0"/>
              <a:t> </a:t>
            </a:r>
            <a:r>
              <a:rPr lang="nb-NO" baseline="0" dirty="0" err="1" smtClean="0"/>
              <a:t>large</a:t>
            </a:r>
            <a:r>
              <a:rPr lang="nb-NO" baseline="0" dirty="0" smtClean="0"/>
              <a:t> </a:t>
            </a:r>
            <a:r>
              <a:rPr lang="nb-NO" baseline="0" dirty="0" err="1" smtClean="0"/>
              <a:t>number</a:t>
            </a:r>
            <a:r>
              <a:rPr lang="nb-NO" baseline="0" dirty="0" smtClean="0"/>
              <a:t> </a:t>
            </a:r>
            <a:r>
              <a:rPr lang="nb-NO" baseline="0" dirty="0" err="1" smtClean="0"/>
              <a:t>of</a:t>
            </a:r>
            <a:r>
              <a:rPr lang="nb-NO" baseline="0" dirty="0" smtClean="0"/>
              <a:t> nodes has </a:t>
            </a:r>
            <a:r>
              <a:rPr lang="nb-NO" baseline="0" dirty="0" err="1" smtClean="0"/>
              <a:t>been</a:t>
            </a:r>
            <a:r>
              <a:rPr lang="nb-NO" baseline="0" dirty="0" smtClean="0"/>
              <a:t> </a:t>
            </a:r>
            <a:r>
              <a:rPr lang="nb-NO" baseline="0" dirty="0" err="1" smtClean="0"/>
              <a:t>discovered</a:t>
            </a:r>
            <a:r>
              <a:rPr lang="nb-NO" baseline="0" dirty="0" smtClean="0"/>
              <a:t>.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DA3D3568-C6B4-1C42-85A3-44DBFE531E5B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307148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21E73C07-7EA4-4484-942F-132E2FDF4602}" type="slidenum">
              <a:rPr lang="nb-NO" smtClean="0"/>
              <a:pPr/>
              <a:t>20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6143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6067D02-9B30-4013-902F-8F0EFE7A51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952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C30DC84-6984-4180-8EC9-A8CC523D9FD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32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5914008-6ACD-4DB7-B6D6-602C573EEA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835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07662" y="6475413"/>
            <a:ext cx="2036263" cy="184666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 smtClean="0"/>
              <a:t>Torleiv Maseng</a:t>
            </a:r>
            <a:r>
              <a:rPr lang="en-US" altLang="en-US" dirty="0" smtClean="0"/>
              <a:t>, Some Company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17DE602D-AED6-4B93-B76F-A1F4740408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1852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6F3C1CD-C14A-4EBD-A240-1366739CBD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83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10A2A54-A605-4585-B461-508B6CE5FC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2241381-91E5-44EF-B525-C449471034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118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55CB931-DF15-4A57-87B8-1263090446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8008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E43FB9-4A3F-4836-9C45-B7605145FA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1307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8A0EF42-2311-4E70-A1D2-F581E45A76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81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DA40A42-49E7-4F4C-94A8-87FCC4A34E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997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694940" y="6475413"/>
            <a:ext cx="284898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BB2487DF-F70F-41B9-ADE2-67280AC8DB88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802.11-14/0399r0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arxiv.org/abs/1210.5219" TargetMode="External"/><Relationship Id="rId13" Type="http://schemas.openxmlformats.org/officeDocument/2006/relationships/hyperlink" Target="http://arxiv.org/format/1210.3552" TargetMode="External"/><Relationship Id="rId18" Type="http://schemas.openxmlformats.org/officeDocument/2006/relationships/hyperlink" Target="http://arxiv.org/find/cs/1/au:+Bezabih_H/0/1/0/all/0/1" TargetMode="External"/><Relationship Id="rId3" Type="http://schemas.openxmlformats.org/officeDocument/2006/relationships/hyperlink" Target="http://arxiv.org/pdf/1212.0724" TargetMode="External"/><Relationship Id="rId7" Type="http://schemas.openxmlformats.org/officeDocument/2006/relationships/hyperlink" Target="http://arxiv.org/find/cs/1/au:+Maseng_T/0/1/0/all/0/1" TargetMode="External"/><Relationship Id="rId12" Type="http://schemas.openxmlformats.org/officeDocument/2006/relationships/hyperlink" Target="http://arxiv.org/pdf/1210.3552" TargetMode="External"/><Relationship Id="rId17" Type="http://schemas.openxmlformats.org/officeDocument/2006/relationships/hyperlink" Target="http://arxiv.org/format/1202.3018" TargetMode="External"/><Relationship Id="rId2" Type="http://schemas.openxmlformats.org/officeDocument/2006/relationships/hyperlink" Target="http://arxiv.org/abs/1212.0724" TargetMode="External"/><Relationship Id="rId16" Type="http://schemas.openxmlformats.org/officeDocument/2006/relationships/hyperlink" Target="http://arxiv.org/pdf/1202.3018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arxiv.org/find/cs/1/au:+Skjegstad_M/0/1/0/all/0/1" TargetMode="External"/><Relationship Id="rId11" Type="http://schemas.openxmlformats.org/officeDocument/2006/relationships/hyperlink" Target="http://arxiv.org/abs/1210.3552" TargetMode="External"/><Relationship Id="rId5" Type="http://schemas.openxmlformats.org/officeDocument/2006/relationships/hyperlink" Target="http://arxiv.org/find/cs/1/au:+Ellingsaeter_B/0/1/0/all/0/1" TargetMode="External"/><Relationship Id="rId15" Type="http://schemas.openxmlformats.org/officeDocument/2006/relationships/hyperlink" Target="http://arxiv.org/abs/1202.3018" TargetMode="External"/><Relationship Id="rId10" Type="http://schemas.openxmlformats.org/officeDocument/2006/relationships/hyperlink" Target="http://arxiv.org/format/1210.5219" TargetMode="External"/><Relationship Id="rId19" Type="http://schemas.openxmlformats.org/officeDocument/2006/relationships/hyperlink" Target="http://arxiv.org/find/cs/1/au:+Noll_J/0/1/0/all/0/1" TargetMode="External"/><Relationship Id="rId4" Type="http://schemas.openxmlformats.org/officeDocument/2006/relationships/hyperlink" Target="http://arxiv.org/format/1212.0724" TargetMode="External"/><Relationship Id="rId9" Type="http://schemas.openxmlformats.org/officeDocument/2006/relationships/hyperlink" Target="http://arxiv.org/pdf/1210.5219" TargetMode="External"/><Relationship Id="rId14" Type="http://schemas.openxmlformats.org/officeDocument/2006/relationships/hyperlink" Target="http://arxiv.org/find/cs/1/au:+Crowcroft_J/0/1/0/all/0/1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arxiv.org/find/cs/1/au:+Crowcroft_J/0/1/0/all/0/1" TargetMode="External"/><Relationship Id="rId3" Type="http://schemas.openxmlformats.org/officeDocument/2006/relationships/hyperlink" Target="http://arxiv.org/pdf/1210.3552" TargetMode="External"/><Relationship Id="rId7" Type="http://schemas.openxmlformats.org/officeDocument/2006/relationships/hyperlink" Target="http://arxiv.org/find/cs/1/au:+Maseng_T/0/1/0/all/0/1" TargetMode="External"/><Relationship Id="rId2" Type="http://schemas.openxmlformats.org/officeDocument/2006/relationships/hyperlink" Target="http://arxiv.org/abs/1210.3552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arxiv.org/find/cs/1/au:+Ellingsaeter_B/0/1/0/all/0/1" TargetMode="External"/><Relationship Id="rId5" Type="http://schemas.openxmlformats.org/officeDocument/2006/relationships/hyperlink" Target="http://arxiv.org/find/cs/1/au:+Skjegstad_M/0/1/0/all/0/1" TargetMode="External"/><Relationship Id="rId4" Type="http://schemas.openxmlformats.org/officeDocument/2006/relationships/hyperlink" Target="http://arxiv.org/format/1210.3552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DCD2A3A2-EBC7-4C3A-87F7-3CEDD1FA548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 dirty="0" smtClean="0"/>
              <a:t>A P2P Discovery System</a:t>
            </a:r>
            <a:endParaRPr lang="en-US" altLang="en-US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2014-03-18</a:t>
            </a:r>
            <a:endParaRPr lang="en-US" alt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094189"/>
              </p:ext>
            </p:extLst>
          </p:nvPr>
        </p:nvGraphicFramePr>
        <p:xfrm>
          <a:off x="541338" y="2300288"/>
          <a:ext cx="8002587" cy="312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0" name="Document" r:id="rId5" imgW="8242501" imgH="3232949" progId="Word.Document.8">
                  <p:embed/>
                </p:oleObj>
              </mc:Choice>
              <mc:Fallback>
                <p:oleObj name="Document" r:id="rId5" imgW="8242501" imgH="323294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2300288"/>
                        <a:ext cx="8002587" cy="312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571" y="1429000"/>
            <a:ext cx="5342858" cy="4000000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98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131840" y="1988840"/>
            <a:ext cx="41044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b-NO" dirty="0" err="1" smtClean="0"/>
              <a:t>Discovery</a:t>
            </a:r>
            <a:r>
              <a:rPr lang="nb-NO" dirty="0" smtClean="0"/>
              <a:t> Agent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960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063" y="990904"/>
            <a:ext cx="5015873" cy="48761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Detailed</a:t>
            </a:r>
            <a:r>
              <a:rPr lang="nb-NO" dirty="0" smtClean="0"/>
              <a:t> </a:t>
            </a:r>
            <a:r>
              <a:rPr lang="nb-NO" dirty="0" err="1" smtClean="0"/>
              <a:t>description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Discovery</a:t>
            </a:r>
            <a:r>
              <a:rPr lang="nb-NO" dirty="0" smtClean="0"/>
              <a:t> Agent</a:t>
            </a:r>
            <a:endParaRPr lang="nb-NO" dirty="0"/>
          </a:p>
        </p:txBody>
      </p:sp>
      <p:sp>
        <p:nvSpPr>
          <p:cNvPr id="5" name="TextBox 4"/>
          <p:cNvSpPr txBox="1"/>
          <p:nvPr/>
        </p:nvSpPr>
        <p:spPr>
          <a:xfrm>
            <a:off x="4282298" y="549731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K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36667" y="249198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N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4112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7" y="424302"/>
            <a:ext cx="8325961" cy="643369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Convergence</a:t>
            </a:r>
            <a:endParaRPr lang="nb-NO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64418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692696"/>
            <a:ext cx="8875058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Bandwidth</a:t>
            </a:r>
            <a:r>
              <a:rPr lang="nb-NO" dirty="0" smtClean="0"/>
              <a:t> (kHz) per node</a:t>
            </a:r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247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476672"/>
            <a:ext cx="8258188" cy="63813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1 or 5% </a:t>
            </a:r>
            <a:r>
              <a:rPr lang="nb-NO" dirty="0" err="1" smtClean="0"/>
              <a:t>churn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4 Agent Messages </a:t>
            </a:r>
            <a:r>
              <a:rPr lang="nb-NO" dirty="0"/>
              <a:t>pr </a:t>
            </a:r>
            <a:r>
              <a:rPr lang="nb-NO" dirty="0" err="1"/>
              <a:t>minute</a:t>
            </a:r>
            <a:r>
              <a:rPr lang="nb-NO" dirty="0"/>
              <a:t> 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7884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85"/>
          <p:cNvSpPr/>
          <p:nvPr/>
        </p:nvSpPr>
        <p:spPr>
          <a:xfrm>
            <a:off x="134226" y="3962183"/>
            <a:ext cx="8712968" cy="244990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Rectangle 11"/>
          <p:cNvSpPr/>
          <p:nvPr/>
        </p:nvSpPr>
        <p:spPr>
          <a:xfrm>
            <a:off x="409021" y="332656"/>
            <a:ext cx="3888432" cy="475273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4" name="Rectangle 23"/>
          <p:cNvSpPr/>
          <p:nvPr/>
        </p:nvSpPr>
        <p:spPr>
          <a:xfrm>
            <a:off x="812020" y="712906"/>
            <a:ext cx="2866410" cy="6480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5" name="Rectangle 24"/>
          <p:cNvSpPr/>
          <p:nvPr/>
        </p:nvSpPr>
        <p:spPr>
          <a:xfrm>
            <a:off x="813354" y="1883683"/>
            <a:ext cx="2866410" cy="6947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Rectangle 26"/>
          <p:cNvSpPr/>
          <p:nvPr/>
        </p:nvSpPr>
        <p:spPr>
          <a:xfrm>
            <a:off x="812017" y="4147599"/>
            <a:ext cx="1431869" cy="6947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Rectangle 28"/>
          <p:cNvSpPr/>
          <p:nvPr/>
        </p:nvSpPr>
        <p:spPr>
          <a:xfrm>
            <a:off x="2243885" y="4151633"/>
            <a:ext cx="1431869" cy="6947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9" name="Oval Callout 38"/>
          <p:cNvSpPr/>
          <p:nvPr/>
        </p:nvSpPr>
        <p:spPr>
          <a:xfrm>
            <a:off x="2715434" y="1135141"/>
            <a:ext cx="1696839" cy="609601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40" name="TextBox 39"/>
          <p:cNvSpPr txBox="1"/>
          <p:nvPr/>
        </p:nvSpPr>
        <p:spPr>
          <a:xfrm>
            <a:off x="3230732" y="1098411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Agent </a:t>
            </a:r>
          </a:p>
          <a:p>
            <a:r>
              <a:rPr lang="nb-NO" dirty="0" err="1" smtClean="0"/>
              <a:t>msg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44" name="Oval Callout 43"/>
          <p:cNvSpPr/>
          <p:nvPr/>
        </p:nvSpPr>
        <p:spPr>
          <a:xfrm>
            <a:off x="545120" y="2947786"/>
            <a:ext cx="2804699" cy="1014397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355104" y="2554751"/>
            <a:ext cx="0" cy="15968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67961" y="3098682"/>
            <a:ext cx="2381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Power, </a:t>
            </a:r>
            <a:r>
              <a:rPr lang="nb-NO" dirty="0" err="1" smtClean="0"/>
              <a:t>channel</a:t>
            </a:r>
            <a:r>
              <a:rPr lang="nb-NO" dirty="0" smtClean="0"/>
              <a:t> and </a:t>
            </a:r>
            <a:r>
              <a:rPr lang="nb-NO" dirty="0" err="1" smtClean="0"/>
              <a:t>performance</a:t>
            </a:r>
            <a:r>
              <a:rPr lang="nb-NO" dirty="0" smtClean="0"/>
              <a:t> </a:t>
            </a:r>
            <a:r>
              <a:rPr lang="nb-NO" dirty="0" err="1" smtClean="0"/>
              <a:t>metric</a:t>
            </a:r>
            <a:endParaRPr lang="nb-NO" dirty="0"/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216087" y="1360978"/>
            <a:ext cx="29290" cy="28001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09305" y="765810"/>
            <a:ext cx="2559295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err="1" smtClean="0"/>
              <a:t>Discovery</a:t>
            </a:r>
            <a:r>
              <a:rPr lang="nb-NO" dirty="0" smtClean="0"/>
              <a:t> Agent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277030" y="2014253"/>
            <a:ext cx="193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Resource </a:t>
            </a:r>
            <a:r>
              <a:rPr lang="nb-NO" dirty="0" err="1" smtClean="0"/>
              <a:t>Allocator</a:t>
            </a:r>
            <a:endParaRPr lang="nb-NO" dirty="0"/>
          </a:p>
        </p:txBody>
      </p:sp>
      <p:sp>
        <p:nvSpPr>
          <p:cNvPr id="48" name="TextBox 47"/>
          <p:cNvSpPr txBox="1"/>
          <p:nvPr/>
        </p:nvSpPr>
        <p:spPr>
          <a:xfrm>
            <a:off x="410958" y="332656"/>
            <a:ext cx="1553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Access Point</a:t>
            </a:r>
            <a:endParaRPr lang="nb-NO" dirty="0"/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2425245" y="2578454"/>
            <a:ext cx="0" cy="158263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43884" y="4150305"/>
            <a:ext cx="1001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Ethernet</a:t>
            </a:r>
            <a:endParaRPr lang="nb-NO" dirty="0"/>
          </a:p>
        </p:txBody>
      </p:sp>
      <p:sp>
        <p:nvSpPr>
          <p:cNvPr id="28" name="TextBox 27"/>
          <p:cNvSpPr txBox="1"/>
          <p:nvPr/>
        </p:nvSpPr>
        <p:spPr>
          <a:xfrm>
            <a:off x="812017" y="4161086"/>
            <a:ext cx="1133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Radio </a:t>
            </a:r>
          </a:p>
          <a:p>
            <a:r>
              <a:rPr lang="nb-NO" dirty="0" err="1" smtClean="0"/>
              <a:t>tranceiver</a:t>
            </a:r>
            <a:endParaRPr lang="nb-NO" dirty="0"/>
          </a:p>
        </p:txBody>
      </p:sp>
      <p:grpSp>
        <p:nvGrpSpPr>
          <p:cNvPr id="38" name="Group 37"/>
          <p:cNvGrpSpPr/>
          <p:nvPr/>
        </p:nvGrpSpPr>
        <p:grpSpPr>
          <a:xfrm>
            <a:off x="752170" y="1177276"/>
            <a:ext cx="1963264" cy="609601"/>
            <a:chOff x="2906513" y="1034773"/>
            <a:chExt cx="1963264" cy="609601"/>
          </a:xfrm>
        </p:grpSpPr>
        <p:sp>
          <p:nvSpPr>
            <p:cNvPr id="36" name="Oval Callout 35"/>
            <p:cNvSpPr/>
            <p:nvPr/>
          </p:nvSpPr>
          <p:spPr>
            <a:xfrm>
              <a:off x="2906513" y="1034773"/>
              <a:ext cx="1696839" cy="609601"/>
            </a:xfrm>
            <a:prstGeom prst="wedgeEllipseCallou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956914" y="1154907"/>
              <a:ext cx="19128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dirty="0" err="1" smtClean="0"/>
                <a:t>Neighbour</a:t>
              </a:r>
              <a:r>
                <a:rPr lang="nb-NO" dirty="0" smtClean="0"/>
                <a:t> list</a:t>
              </a:r>
              <a:endParaRPr lang="nb-NO" dirty="0"/>
            </a:p>
          </p:txBody>
        </p:sp>
      </p:grpSp>
      <p:cxnSp>
        <p:nvCxnSpPr>
          <p:cNvPr id="32" name="Straight Arrow Connector 31"/>
          <p:cNvCxnSpPr/>
          <p:nvPr/>
        </p:nvCxnSpPr>
        <p:spPr>
          <a:xfrm>
            <a:off x="1243266" y="1347088"/>
            <a:ext cx="0" cy="5397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4692876" y="332656"/>
            <a:ext cx="3888432" cy="4779932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4" name="Rectangle 53"/>
          <p:cNvSpPr/>
          <p:nvPr/>
        </p:nvSpPr>
        <p:spPr>
          <a:xfrm>
            <a:off x="5095872" y="721477"/>
            <a:ext cx="2866410" cy="648072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5" name="Rectangle 54"/>
          <p:cNvSpPr/>
          <p:nvPr/>
        </p:nvSpPr>
        <p:spPr>
          <a:xfrm>
            <a:off x="5094533" y="1909537"/>
            <a:ext cx="2866410" cy="6947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6" name="Rectangle 55"/>
          <p:cNvSpPr/>
          <p:nvPr/>
        </p:nvSpPr>
        <p:spPr>
          <a:xfrm>
            <a:off x="5095872" y="4174799"/>
            <a:ext cx="2866410" cy="69477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8" name="Oval Callout 57"/>
          <p:cNvSpPr/>
          <p:nvPr/>
        </p:nvSpPr>
        <p:spPr>
          <a:xfrm>
            <a:off x="7308304" y="2722622"/>
            <a:ext cx="1696839" cy="609601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9" name="TextBox 58"/>
          <p:cNvSpPr txBox="1"/>
          <p:nvPr/>
        </p:nvSpPr>
        <p:spPr>
          <a:xfrm>
            <a:off x="7623058" y="2826431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Agent </a:t>
            </a:r>
            <a:r>
              <a:rPr lang="nb-NO" dirty="0" err="1" smtClean="0"/>
              <a:t>msg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60" name="Oval Callout 59"/>
          <p:cNvSpPr/>
          <p:nvPr/>
        </p:nvSpPr>
        <p:spPr>
          <a:xfrm>
            <a:off x="4826589" y="3156123"/>
            <a:ext cx="2804699" cy="775299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61" name="Straight Arrow Connector 60"/>
          <p:cNvCxnSpPr/>
          <p:nvPr/>
        </p:nvCxnSpPr>
        <p:spPr>
          <a:xfrm>
            <a:off x="5638959" y="2644125"/>
            <a:ext cx="0" cy="153470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5249430" y="1909537"/>
            <a:ext cx="2559295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err="1" smtClean="0"/>
              <a:t>Discovery</a:t>
            </a:r>
            <a:r>
              <a:rPr lang="nb-NO" dirty="0" smtClean="0"/>
              <a:t>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5575674" y="2171239"/>
            <a:ext cx="1939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Resource </a:t>
            </a:r>
            <a:r>
              <a:rPr lang="nb-NO" dirty="0" err="1" smtClean="0"/>
              <a:t>Allocator</a:t>
            </a:r>
            <a:endParaRPr lang="nb-NO" dirty="0"/>
          </a:p>
        </p:txBody>
      </p:sp>
      <p:sp>
        <p:nvSpPr>
          <p:cNvPr id="66" name="TextBox 65"/>
          <p:cNvSpPr txBox="1"/>
          <p:nvPr/>
        </p:nvSpPr>
        <p:spPr>
          <a:xfrm>
            <a:off x="4706544" y="332656"/>
            <a:ext cx="15537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Client</a:t>
            </a:r>
            <a:endParaRPr lang="nb-NO" dirty="0"/>
          </a:p>
        </p:txBody>
      </p:sp>
      <p:sp>
        <p:nvSpPr>
          <p:cNvPr id="69" name="TextBox 68"/>
          <p:cNvSpPr txBox="1"/>
          <p:nvPr/>
        </p:nvSpPr>
        <p:spPr>
          <a:xfrm>
            <a:off x="5095872" y="4188286"/>
            <a:ext cx="11330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Radio </a:t>
            </a:r>
          </a:p>
          <a:p>
            <a:r>
              <a:rPr lang="nb-NO" dirty="0" err="1" smtClean="0"/>
              <a:t>tranceiver</a:t>
            </a:r>
            <a:endParaRPr lang="nb-NO" dirty="0"/>
          </a:p>
        </p:txBody>
      </p:sp>
      <p:sp>
        <p:nvSpPr>
          <p:cNvPr id="72" name="Oval Callout 71"/>
          <p:cNvSpPr/>
          <p:nvPr/>
        </p:nvSpPr>
        <p:spPr>
          <a:xfrm>
            <a:off x="5141495" y="1036942"/>
            <a:ext cx="1696839" cy="609601"/>
          </a:xfrm>
          <a:prstGeom prst="wedgeEllipse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3" name="TextBox 72"/>
          <p:cNvSpPr txBox="1"/>
          <p:nvPr/>
        </p:nvSpPr>
        <p:spPr>
          <a:xfrm>
            <a:off x="5219160" y="1157076"/>
            <a:ext cx="19128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Neighbour</a:t>
            </a:r>
            <a:r>
              <a:rPr lang="nb-NO" dirty="0" smtClean="0"/>
              <a:t> list</a:t>
            </a:r>
            <a:endParaRPr lang="nb-NO" dirty="0"/>
          </a:p>
        </p:txBody>
      </p:sp>
      <p:cxnSp>
        <p:nvCxnSpPr>
          <p:cNvPr id="75" name="Straight Connector 74"/>
          <p:cNvCxnSpPr/>
          <p:nvPr/>
        </p:nvCxnSpPr>
        <p:spPr>
          <a:xfrm flipH="1">
            <a:off x="107504" y="5733256"/>
            <a:ext cx="288651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12410" y="5301208"/>
            <a:ext cx="1369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Internet</a:t>
            </a:r>
            <a:endParaRPr lang="nb-NO" dirty="0"/>
          </a:p>
        </p:txBody>
      </p:sp>
      <p:cxnSp>
        <p:nvCxnSpPr>
          <p:cNvPr id="78" name="Straight Connector 77"/>
          <p:cNvCxnSpPr>
            <a:stCxn id="29" idx="2"/>
          </p:cNvCxnSpPr>
          <p:nvPr/>
        </p:nvCxnSpPr>
        <p:spPr>
          <a:xfrm flipH="1">
            <a:off x="2959819" y="4846404"/>
            <a:ext cx="1" cy="85965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1979285" y="4869570"/>
            <a:ext cx="0" cy="129573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>
            <a:off x="5811806" y="4869570"/>
            <a:ext cx="0" cy="1295734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>
            <a:off x="1979285" y="6165304"/>
            <a:ext cx="383252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6228939" y="5517437"/>
            <a:ext cx="1732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IEEE 802.11</a:t>
            </a:r>
            <a:endParaRPr lang="nb-NO" dirty="0"/>
          </a:p>
        </p:txBody>
      </p:sp>
      <p:sp>
        <p:nvSpPr>
          <p:cNvPr id="94" name="TextBox 93"/>
          <p:cNvSpPr txBox="1"/>
          <p:nvPr/>
        </p:nvSpPr>
        <p:spPr>
          <a:xfrm>
            <a:off x="5201786" y="719340"/>
            <a:ext cx="2559295" cy="369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err="1" smtClean="0"/>
              <a:t>Discovery</a:t>
            </a:r>
            <a:r>
              <a:rPr lang="nb-NO" smtClean="0"/>
              <a:t> Agent</a:t>
            </a:r>
            <a:endParaRPr lang="nb-NO" dirty="0" smtClean="0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7798156" y="1369549"/>
            <a:ext cx="0" cy="28290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TextBox 96"/>
          <p:cNvSpPr txBox="1"/>
          <p:nvPr/>
        </p:nvSpPr>
        <p:spPr>
          <a:xfrm>
            <a:off x="5038009" y="3220606"/>
            <a:ext cx="2381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Power, </a:t>
            </a:r>
            <a:r>
              <a:rPr lang="nb-NO" dirty="0" err="1" smtClean="0"/>
              <a:t>channel</a:t>
            </a:r>
            <a:r>
              <a:rPr lang="nb-NO" dirty="0" smtClean="0"/>
              <a:t> and </a:t>
            </a:r>
            <a:r>
              <a:rPr lang="nb-NO" dirty="0" err="1" smtClean="0"/>
              <a:t>performance</a:t>
            </a:r>
            <a:r>
              <a:rPr lang="nb-NO" dirty="0" smtClean="0"/>
              <a:t> </a:t>
            </a:r>
            <a:r>
              <a:rPr lang="nb-NO" dirty="0" err="1" smtClean="0"/>
              <a:t>metric</a:t>
            </a:r>
            <a:endParaRPr lang="nb-NO" dirty="0"/>
          </a:p>
        </p:txBody>
      </p:sp>
      <p:cxnSp>
        <p:nvCxnSpPr>
          <p:cNvPr id="99" name="Straight Arrow Connector 98"/>
          <p:cNvCxnSpPr/>
          <p:nvPr/>
        </p:nvCxnSpPr>
        <p:spPr>
          <a:xfrm>
            <a:off x="5662405" y="1407400"/>
            <a:ext cx="0" cy="43441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3620656" y="5755556"/>
            <a:ext cx="16866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Radio</a:t>
            </a:r>
            <a:endParaRPr lang="nb-NO" dirty="0"/>
          </a:p>
        </p:txBody>
      </p:sp>
      <p:sp>
        <p:nvSpPr>
          <p:cNvPr id="5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785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/>
          </a:bodyPr>
          <a:lstStyle/>
          <a:p>
            <a:r>
              <a:rPr lang="nb-NO" dirty="0" smtClean="0"/>
              <a:t>False agents</a:t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err="1" smtClean="0"/>
              <a:t>Privacy</a:t>
            </a:r>
            <a:endParaRPr lang="nb-NO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2175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Connector 3"/>
          <p:cNvSpPr/>
          <p:nvPr/>
        </p:nvSpPr>
        <p:spPr>
          <a:xfrm>
            <a:off x="2051720" y="1628800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Flowchart: Connector 4"/>
          <p:cNvSpPr/>
          <p:nvPr/>
        </p:nvSpPr>
        <p:spPr>
          <a:xfrm>
            <a:off x="2315000" y="1232756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Flowchart: Connector 5"/>
          <p:cNvSpPr/>
          <p:nvPr/>
        </p:nvSpPr>
        <p:spPr>
          <a:xfrm>
            <a:off x="2575230" y="4509120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7" name="Flowchart: Connector 6"/>
          <p:cNvSpPr/>
          <p:nvPr/>
        </p:nvSpPr>
        <p:spPr>
          <a:xfrm>
            <a:off x="2051720" y="5553236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Flowchart: Connector 7"/>
          <p:cNvSpPr/>
          <p:nvPr/>
        </p:nvSpPr>
        <p:spPr>
          <a:xfrm>
            <a:off x="3635896" y="5445224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9" name="Flowchart: Connector 8"/>
          <p:cNvSpPr/>
          <p:nvPr/>
        </p:nvSpPr>
        <p:spPr>
          <a:xfrm>
            <a:off x="4691490" y="1825588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0" name="Flowchart: Connector 9"/>
          <p:cNvSpPr/>
          <p:nvPr/>
        </p:nvSpPr>
        <p:spPr>
          <a:xfrm>
            <a:off x="1858471" y="3933056"/>
            <a:ext cx="216024" cy="216024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1" name="Flowchart: Connector 10"/>
          <p:cNvSpPr/>
          <p:nvPr/>
        </p:nvSpPr>
        <p:spPr>
          <a:xfrm>
            <a:off x="4463988" y="3429000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2" name="Flowchart: Connector 11"/>
          <p:cNvSpPr/>
          <p:nvPr/>
        </p:nvSpPr>
        <p:spPr>
          <a:xfrm>
            <a:off x="7535380" y="2390800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3" name="Flowchart: Connector 12"/>
          <p:cNvSpPr/>
          <p:nvPr/>
        </p:nvSpPr>
        <p:spPr>
          <a:xfrm>
            <a:off x="7759534" y="4079540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Flowchart: Connector 13"/>
          <p:cNvSpPr/>
          <p:nvPr/>
        </p:nvSpPr>
        <p:spPr>
          <a:xfrm>
            <a:off x="2267744" y="3068960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5" name="Flowchart: Connector 14"/>
          <p:cNvSpPr/>
          <p:nvPr/>
        </p:nvSpPr>
        <p:spPr>
          <a:xfrm>
            <a:off x="4572000" y="1272226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Flowchart: Connector 15"/>
          <p:cNvSpPr/>
          <p:nvPr/>
        </p:nvSpPr>
        <p:spPr>
          <a:xfrm>
            <a:off x="6084168" y="1124744"/>
            <a:ext cx="216024" cy="216024"/>
          </a:xfrm>
          <a:prstGeom prst="flowChartConnector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7" name="Flowchart: Connector 16"/>
          <p:cNvSpPr/>
          <p:nvPr/>
        </p:nvSpPr>
        <p:spPr>
          <a:xfrm>
            <a:off x="777507" y="2638990"/>
            <a:ext cx="3852428" cy="4022948"/>
          </a:xfrm>
          <a:prstGeom prst="flowChartConnector">
            <a:avLst/>
          </a:prstGeom>
          <a:noFill/>
          <a:ln w="6350"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9" name="Straight Arrow Connector 18"/>
          <p:cNvCxnSpPr>
            <a:stCxn id="10" idx="6"/>
            <a:endCxn id="13" idx="2"/>
          </p:cNvCxnSpPr>
          <p:nvPr/>
        </p:nvCxnSpPr>
        <p:spPr>
          <a:xfrm>
            <a:off x="2074495" y="4041068"/>
            <a:ext cx="5685039" cy="14648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6" idx="3"/>
          </p:cNvCxnSpPr>
          <p:nvPr/>
        </p:nvCxnSpPr>
        <p:spPr>
          <a:xfrm flipV="1">
            <a:off x="2201317" y="4693508"/>
            <a:ext cx="405549" cy="85972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6" idx="6"/>
            <a:endCxn id="13" idx="3"/>
          </p:cNvCxnSpPr>
          <p:nvPr/>
        </p:nvCxnSpPr>
        <p:spPr>
          <a:xfrm flipV="1">
            <a:off x="2791254" y="4263928"/>
            <a:ext cx="4999916" cy="35320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" idx="1"/>
            <a:endCxn id="14" idx="4"/>
          </p:cNvCxnSpPr>
          <p:nvPr/>
        </p:nvCxnSpPr>
        <p:spPr>
          <a:xfrm flipH="1" flipV="1">
            <a:off x="2375756" y="3284984"/>
            <a:ext cx="231110" cy="125577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8" idx="1"/>
            <a:endCxn id="6" idx="5"/>
          </p:cNvCxnSpPr>
          <p:nvPr/>
        </p:nvCxnSpPr>
        <p:spPr>
          <a:xfrm flipH="1" flipV="1">
            <a:off x="2759618" y="4693508"/>
            <a:ext cx="907914" cy="78335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6" idx="2"/>
          </p:cNvCxnSpPr>
          <p:nvPr/>
        </p:nvCxnSpPr>
        <p:spPr>
          <a:xfrm flipH="1" flipV="1">
            <a:off x="2074495" y="4123490"/>
            <a:ext cx="500735" cy="49364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629826" y="36450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B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100392" y="4070345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X</a:t>
            </a:r>
            <a:endParaRPr lang="nb-NO" dirty="0"/>
          </a:p>
        </p:txBody>
      </p:sp>
      <p:sp>
        <p:nvSpPr>
          <p:cNvPr id="35" name="TextBox 34"/>
          <p:cNvSpPr txBox="1"/>
          <p:nvPr/>
        </p:nvSpPr>
        <p:spPr>
          <a:xfrm>
            <a:off x="2523701" y="299230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A</a:t>
            </a:r>
            <a:endParaRPr lang="nb-NO" dirty="0"/>
          </a:p>
        </p:txBody>
      </p:sp>
      <p:sp>
        <p:nvSpPr>
          <p:cNvPr id="36" name="TextBox 35"/>
          <p:cNvSpPr txBox="1"/>
          <p:nvPr/>
        </p:nvSpPr>
        <p:spPr>
          <a:xfrm>
            <a:off x="3923928" y="541372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D</a:t>
            </a:r>
            <a:endParaRPr lang="nb-NO" dirty="0"/>
          </a:p>
        </p:txBody>
      </p:sp>
      <p:sp>
        <p:nvSpPr>
          <p:cNvPr id="37" name="TextBox 36"/>
          <p:cNvSpPr txBox="1"/>
          <p:nvPr/>
        </p:nvSpPr>
        <p:spPr>
          <a:xfrm>
            <a:off x="2423012" y="55406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C</a:t>
            </a:r>
            <a:endParaRPr lang="nb-NO" dirty="0"/>
          </a:p>
        </p:txBody>
      </p:sp>
      <p:sp>
        <p:nvSpPr>
          <p:cNvPr id="38" name="TextBox 37"/>
          <p:cNvSpPr txBox="1"/>
          <p:nvPr/>
        </p:nvSpPr>
        <p:spPr>
          <a:xfrm>
            <a:off x="2853535" y="4119319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1</a:t>
            </a:r>
            <a:endParaRPr lang="nb-NO" dirty="0"/>
          </a:p>
        </p:txBody>
      </p:sp>
      <p:sp>
        <p:nvSpPr>
          <p:cNvPr id="2" name="TextBox 1"/>
          <p:cNvSpPr txBox="1"/>
          <p:nvPr/>
        </p:nvSpPr>
        <p:spPr>
          <a:xfrm>
            <a:off x="626888" y="404664"/>
            <a:ext cx="45137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dirty="0" err="1" smtClean="0"/>
              <a:t>Privacy</a:t>
            </a:r>
            <a:endParaRPr lang="nb-NO" sz="4000" dirty="0"/>
          </a:p>
        </p:txBody>
      </p:sp>
      <p:sp>
        <p:nvSpPr>
          <p:cNvPr id="2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3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602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3792" y="1916832"/>
            <a:ext cx="9627379" cy="440120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. 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  <a:hlinkClick r:id="rId2" tooltip="Abstract"/>
              </a:rPr>
              <a:t>arXiv:1212.0724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 [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3" tooltip="Download PDF"/>
              </a:rPr>
              <a:t>pdf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4" tooltip="Other formats"/>
              </a:rPr>
              <a:t>other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]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A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Potential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Game for Power and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Frequency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Allocation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in Large-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Scale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Wireless Networks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5"/>
              </a:rPr>
              <a:t>Brage Ellingsæter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6"/>
              </a:rPr>
              <a:t>Magnus Skjegstad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7"/>
              </a:rPr>
              <a:t>Torleiv Maseng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400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Subjects</a:t>
            </a:r>
            <a:r>
              <a:rPr lang="nb-NO" altLang="nb-NO" sz="1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: </a:t>
            </a:r>
            <a:r>
              <a:rPr lang="nb-NO" altLang="nb-NO" sz="1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Networking and </a:t>
            </a:r>
            <a:r>
              <a:rPr lang="nb-NO" altLang="nb-NO" sz="14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Internet</a:t>
            </a:r>
            <a:r>
              <a:rPr lang="nb-NO" altLang="nb-NO" sz="1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Architecture (cs.NI)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2. 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  <a:hlinkClick r:id="rId8" tooltip="Abstract"/>
              </a:rPr>
              <a:t>arXiv:1210.5219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 [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9" tooltip="Download PDF"/>
              </a:rPr>
              <a:t>pdf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10" tooltip="Other formats"/>
              </a:rPr>
              <a:t>other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]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The Domino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Effect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in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Decentralized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Wireless Networks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5"/>
              </a:rPr>
              <a:t>Brage Ellingsæter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7"/>
              </a:rPr>
              <a:t>Torleiv Maseng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400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Comments</a:t>
            </a:r>
            <a:r>
              <a:rPr lang="nb-NO" altLang="nb-NO" sz="1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: 6 </a:t>
            </a:r>
            <a:r>
              <a:rPr lang="nb-NO" altLang="nb-NO" sz="1400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pages</a:t>
            </a:r>
            <a:r>
              <a:rPr lang="nb-NO" altLang="nb-NO" sz="1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 9 </a:t>
            </a:r>
            <a:r>
              <a:rPr lang="nb-NO" altLang="nb-NO" sz="1400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figures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400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Subjects</a:t>
            </a:r>
            <a:r>
              <a:rPr lang="nb-NO" altLang="nb-NO" sz="1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: </a:t>
            </a:r>
            <a:r>
              <a:rPr lang="nb-NO" altLang="nb-NO" sz="1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Information </a:t>
            </a:r>
            <a:r>
              <a:rPr lang="nb-NO" altLang="nb-NO" sz="14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Theory</a:t>
            </a:r>
            <a:r>
              <a:rPr lang="nb-NO" altLang="nb-NO" sz="1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(cs.IT)</a:t>
            </a:r>
            <a:r>
              <a:rPr lang="nb-NO" altLang="nb-NO" sz="1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; Networking and </a:t>
            </a:r>
            <a:r>
              <a:rPr lang="nb-NO" altLang="nb-NO" sz="1400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Internet</a:t>
            </a:r>
            <a:r>
              <a:rPr lang="nb-NO" altLang="nb-NO" sz="1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Architecture (cs.NI)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3. 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  <a:hlinkClick r:id="rId11" tooltip="Abstract"/>
              </a:rPr>
              <a:t>arXiv:1210.3552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 [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12" tooltip="Download PDF"/>
              </a:rPr>
              <a:t>pdf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13" tooltip="Other formats"/>
              </a:rPr>
              <a:t>other</a:t>
            </a:r>
            <a:r>
              <a:rPr lang="nb-NO" altLang="nb-NO" sz="1600" b="1" dirty="0" smtClean="0">
                <a:solidFill>
                  <a:srgbClr val="000000"/>
                </a:solidFill>
                <a:latin typeface="Lucida Grande"/>
                <a:cs typeface="Arial" pitchFamily="34" charset="0"/>
              </a:rPr>
              <a:t>] </a:t>
            </a:r>
            <a:r>
              <a:rPr lang="nb-NO" altLang="nb-NO" sz="1600" b="1" dirty="0" err="1" smtClean="0">
                <a:solidFill>
                  <a:srgbClr val="FF0000"/>
                </a:solidFill>
                <a:latin typeface="Lucida Grande"/>
                <a:cs typeface="Arial" pitchFamily="34" charset="0"/>
              </a:rPr>
              <a:t>Revised</a:t>
            </a:r>
            <a:r>
              <a:rPr lang="nb-NO" altLang="nb-NO" sz="1600" b="1" dirty="0" smtClean="0">
                <a:solidFill>
                  <a:srgbClr val="FF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1600" b="1" dirty="0" err="1" smtClean="0">
                <a:solidFill>
                  <a:srgbClr val="FF0000"/>
                </a:solidFill>
                <a:latin typeface="Lucida Grande"/>
                <a:cs typeface="Arial" pitchFamily="34" charset="0"/>
              </a:rPr>
              <a:t>version</a:t>
            </a:r>
            <a:r>
              <a:rPr lang="nb-NO" altLang="nb-NO" sz="1600" b="1" dirty="0" smtClean="0">
                <a:solidFill>
                  <a:srgbClr val="FF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1600" b="1" dirty="0" err="1" smtClean="0">
                <a:solidFill>
                  <a:srgbClr val="FF0000"/>
                </a:solidFill>
                <a:latin typeface="Lucida Grande"/>
                <a:cs typeface="Arial" pitchFamily="34" charset="0"/>
              </a:rPr>
              <a:t>availble</a:t>
            </a:r>
            <a:r>
              <a:rPr lang="nb-NO" altLang="nb-NO" sz="1600" b="1" dirty="0" smtClean="0">
                <a:solidFill>
                  <a:srgbClr val="FF0000"/>
                </a:solidFill>
                <a:latin typeface="Lucida Grande"/>
                <a:cs typeface="Arial" pitchFamily="34" charset="0"/>
              </a:rPr>
              <a:t> from DYSPAN 2014!</a:t>
            </a:r>
            <a:endParaRPr lang="nb-NO" altLang="nb-NO" sz="1600" dirty="0">
              <a:solidFill>
                <a:srgbClr val="FF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Large-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Scale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Peer-to-Peer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Discovery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Mechanism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and Architecture for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Frequency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Allocation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6"/>
              </a:rPr>
              <a:t>Magnus Skjegstad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5"/>
              </a:rPr>
              <a:t>Brage Ellingsæter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7"/>
              </a:rPr>
              <a:t>Torleiv Maseng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14"/>
              </a:rPr>
              <a:t>Jon </a:t>
            </a:r>
            <a:r>
              <a:rPr lang="nb-NO" altLang="nb-NO" sz="2400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14"/>
              </a:rPr>
              <a:t>Crowcroft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400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Subjects</a:t>
            </a:r>
            <a:r>
              <a:rPr lang="nb-NO" altLang="nb-NO" sz="1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: </a:t>
            </a:r>
            <a:r>
              <a:rPr lang="nb-NO" altLang="nb-NO" sz="1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Networking and </a:t>
            </a:r>
            <a:r>
              <a:rPr lang="nb-NO" altLang="nb-NO" sz="14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Internet</a:t>
            </a:r>
            <a:r>
              <a:rPr lang="nb-NO" altLang="nb-NO" sz="1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Architecture (cs.NI)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4. 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  <a:hlinkClick r:id="rId15" tooltip="Abstract"/>
              </a:rPr>
              <a:t>arXiv:1202.3018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 [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16" tooltip="Download PDF"/>
              </a:rPr>
              <a:t>pdf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17" tooltip="Other formats"/>
              </a:rPr>
              <a:t>other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]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Using TV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Receiver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Information to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Increase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16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Cognitive</a:t>
            </a:r>
            <a:r>
              <a:rPr lang="nb-NO" altLang="nb-NO" sz="16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White Space Spectrum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5"/>
              </a:rPr>
              <a:t>Brage Ellingsæter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18"/>
              </a:rPr>
              <a:t>Hemdan Bezabih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19"/>
              </a:rPr>
              <a:t>Josef Noll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7"/>
              </a:rPr>
              <a:t>Torleiv </a:t>
            </a:r>
            <a:r>
              <a:rPr lang="nb-NO" altLang="nb-NO" sz="2400" dirty="0" smtClean="0">
                <a:solidFill>
                  <a:srgbClr val="000000"/>
                </a:solidFill>
                <a:latin typeface="Lucida Grande"/>
                <a:cs typeface="Arial" pitchFamily="34" charset="0"/>
                <a:hlinkClick r:id="rId7"/>
              </a:rPr>
              <a:t>Maseng</a:t>
            </a:r>
            <a:endParaRPr lang="nb-NO" altLang="nb-NO" sz="16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431259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b="1" dirty="0">
                <a:solidFill>
                  <a:srgbClr val="FF0000"/>
                </a:solidFill>
              </a:rPr>
              <a:t>Frequency allocation game in satisfaction form</a:t>
            </a:r>
          </a:p>
          <a:p>
            <a:pPr fontAlgn="base"/>
            <a:r>
              <a:rPr lang="en-US" dirty="0">
                <a:solidFill>
                  <a:srgbClr val="FF0000"/>
                </a:solidFill>
              </a:rPr>
              <a:t>Brage Ellingsæter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http</a:t>
            </a:r>
            <a:r>
              <a:rPr lang="nb-NO" dirty="0">
                <a:solidFill>
                  <a:srgbClr val="FF0000"/>
                </a:solidFill>
              </a:rPr>
              <a:t>://onlinelibrary.wiley.com/doi/10.1002/ett.2739/full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315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 dirty="0"/>
              <a:t>Slide </a:t>
            </a:r>
            <a:fld id="{F9ED5DA0-16FB-4E7E-B900-03B97060444F}" type="slidenum">
              <a:rPr lang="en-US" altLang="en-US"/>
              <a:pPr/>
              <a:t>2</a:t>
            </a:fld>
            <a:endParaRPr lang="en-US" alt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4114800"/>
          </a:xfrm>
          <a:noFill/>
          <a:ln/>
        </p:spPr>
        <p:txBody>
          <a:bodyPr/>
          <a:lstStyle/>
          <a:p>
            <a:r>
              <a:rPr lang="en-US" dirty="0"/>
              <a:t>By using a distributed P2P system where the clients reside in in microprocessors already present in most radio nodes like Wi-Fi access points, base stations,  TVs connected to Internet </a:t>
            </a:r>
            <a:r>
              <a:rPr lang="en-US" dirty="0" err="1"/>
              <a:t>etc</a:t>
            </a:r>
            <a:r>
              <a:rPr lang="en-US" dirty="0"/>
              <a:t>, these clients will discover other clients over the back-haul network. As a result, neighbor lists are created.  Examples of how these can be used for Wi-Fi services, is discussed in this paper.</a:t>
            </a:r>
            <a:endParaRPr lang="nb-NO" dirty="0"/>
          </a:p>
          <a:p>
            <a:r>
              <a:rPr lang="en-US" dirty="0"/>
              <a:t>Most of these ideas can be implemented as application programs which run above the IP stack and since  IEEE 802.11 group defines protocols  below the IP stack, there is a minimum of changes that need to be introduced, since they are partly in place already.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11805"/>
            <a:ext cx="7439818" cy="54391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135878" y="1379290"/>
            <a:ext cx="5544616" cy="144016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9699" y="5661248"/>
            <a:ext cx="3180234" cy="774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2207288" y="982375"/>
            <a:ext cx="924552" cy="8327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05101" y="1369863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Algorithm</a:t>
            </a:r>
            <a:r>
              <a:rPr lang="nb-NO" dirty="0" smtClean="0"/>
              <a:t> 2: </a:t>
            </a:r>
            <a:r>
              <a:rPr lang="nb-NO" dirty="0" err="1" smtClean="0"/>
              <a:t>Considering</a:t>
            </a:r>
            <a:r>
              <a:rPr lang="nb-NO" dirty="0" smtClean="0"/>
              <a:t> </a:t>
            </a:r>
            <a:r>
              <a:rPr lang="nb-NO" dirty="0" err="1" smtClean="0"/>
              <a:t>interfering</a:t>
            </a:r>
            <a:r>
              <a:rPr lang="nb-NO" dirty="0" smtClean="0"/>
              <a:t> </a:t>
            </a:r>
            <a:r>
              <a:rPr lang="nb-NO" dirty="0" err="1" smtClean="0"/>
              <a:t>neighbour</a:t>
            </a:r>
            <a:r>
              <a:rPr lang="nb-NO" dirty="0" smtClean="0"/>
              <a:t> nodes </a:t>
            </a:r>
            <a:r>
              <a:rPr lang="nb-NO" dirty="0" err="1" smtClean="0"/>
              <a:t>quality</a:t>
            </a:r>
            <a:endParaRPr lang="nb-NO" dirty="0"/>
          </a:p>
        </p:txBody>
      </p:sp>
      <p:sp>
        <p:nvSpPr>
          <p:cNvPr id="12" name="TextBox 11"/>
          <p:cNvSpPr txBox="1"/>
          <p:nvPr/>
        </p:nvSpPr>
        <p:spPr>
          <a:xfrm>
            <a:off x="3001004" y="205280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Algorithm</a:t>
            </a:r>
            <a:r>
              <a:rPr lang="nb-NO" dirty="0" smtClean="0"/>
              <a:t> 1: </a:t>
            </a:r>
            <a:r>
              <a:rPr lang="nb-NO" dirty="0" err="1"/>
              <a:t>C</a:t>
            </a:r>
            <a:r>
              <a:rPr lang="nb-NO" dirty="0" err="1" smtClean="0"/>
              <a:t>onsidering</a:t>
            </a:r>
            <a:r>
              <a:rPr lang="nb-NO" dirty="0" smtClean="0"/>
              <a:t> </a:t>
            </a:r>
            <a:r>
              <a:rPr lang="nb-NO" dirty="0" err="1" smtClean="0"/>
              <a:t>interfering</a:t>
            </a:r>
            <a:r>
              <a:rPr lang="nb-NO" dirty="0" smtClean="0"/>
              <a:t> nodes</a:t>
            </a:r>
            <a:endParaRPr lang="nb-NO" dirty="0"/>
          </a:p>
        </p:txBody>
      </p:sp>
      <p:cxnSp>
        <p:nvCxnSpPr>
          <p:cNvPr id="14" name="Straight Arrow Connector 13"/>
          <p:cNvCxnSpPr>
            <a:stCxn id="12" idx="1"/>
          </p:cNvCxnSpPr>
          <p:nvPr/>
        </p:nvCxnSpPr>
        <p:spPr>
          <a:xfrm flipH="1" flipV="1">
            <a:off x="2135878" y="1223503"/>
            <a:ext cx="865126" cy="10139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956400" y="2557259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 smtClean="0"/>
              <a:t>Algorithm</a:t>
            </a:r>
            <a:r>
              <a:rPr lang="nb-NO" dirty="0" smtClean="0"/>
              <a:t> 3: </a:t>
            </a:r>
            <a:r>
              <a:rPr lang="nb-NO" dirty="0" err="1" smtClean="0"/>
              <a:t>Selfish</a:t>
            </a:r>
            <a:r>
              <a:rPr lang="nb-NO" dirty="0" smtClean="0"/>
              <a:t> (like </a:t>
            </a:r>
            <a:r>
              <a:rPr lang="nb-NO" dirty="0" err="1" smtClean="0"/>
              <a:t>todays</a:t>
            </a:r>
            <a:r>
              <a:rPr lang="nb-NO" dirty="0" smtClean="0"/>
              <a:t> </a:t>
            </a:r>
            <a:r>
              <a:rPr lang="nb-NO" dirty="0" err="1" smtClean="0"/>
              <a:t>Wi-Fi</a:t>
            </a:r>
            <a:r>
              <a:rPr lang="nb-NO" dirty="0" smtClean="0"/>
              <a:t> systems)</a:t>
            </a:r>
            <a:endParaRPr lang="nb-NO" dirty="0"/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2581287" y="2854583"/>
            <a:ext cx="216539" cy="21004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TekstSylinder 7"/>
          <p:cNvSpPr txBox="1"/>
          <p:nvPr/>
        </p:nvSpPr>
        <p:spPr>
          <a:xfrm>
            <a:off x="236965" y="188640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Distributed </a:t>
            </a:r>
            <a:r>
              <a:rPr lang="nb-NO" dirty="0" err="1" smtClean="0"/>
              <a:t>frequency</a:t>
            </a:r>
            <a:r>
              <a:rPr lang="nb-NO" dirty="0" smtClean="0"/>
              <a:t> </a:t>
            </a:r>
            <a:r>
              <a:rPr lang="nb-NO" dirty="0" err="1" smtClean="0"/>
              <a:t>allocation</a:t>
            </a:r>
            <a:r>
              <a:rPr lang="nb-NO" dirty="0" smtClean="0"/>
              <a:t> </a:t>
            </a:r>
            <a:r>
              <a:rPr lang="nb-NO" dirty="0" err="1" smtClean="0"/>
              <a:t>performs</a:t>
            </a:r>
            <a:r>
              <a:rPr lang="nb-NO" dirty="0" smtClean="0"/>
              <a:t> </a:t>
            </a:r>
            <a:r>
              <a:rPr lang="nb-NO" dirty="0" err="1" smtClean="0"/>
              <a:t>close</a:t>
            </a:r>
            <a:r>
              <a:rPr lang="nb-NO" dirty="0" smtClean="0"/>
              <a:t> to an ideal </a:t>
            </a:r>
            <a:r>
              <a:rPr lang="nb-NO" dirty="0" err="1" smtClean="0"/>
              <a:t>centralized</a:t>
            </a:r>
            <a:r>
              <a:rPr lang="nb-NO" dirty="0" smtClean="0"/>
              <a:t> system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perfect</a:t>
            </a:r>
            <a:r>
              <a:rPr lang="nb-NO" dirty="0" smtClean="0"/>
              <a:t> </a:t>
            </a:r>
            <a:r>
              <a:rPr lang="nb-NO" dirty="0" err="1" smtClean="0"/>
              <a:t>knowledge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system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9839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03072" y="-6114619"/>
            <a:ext cx="16609847" cy="1245738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319088" y="3471065"/>
            <a:ext cx="2422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0 </a:t>
            </a:r>
          </a:p>
          <a:p>
            <a:r>
              <a:rPr lang="nb-NO" sz="2800" dirty="0" err="1" smtClean="0"/>
              <a:t>floor</a:t>
            </a:r>
            <a:endParaRPr lang="nb-NO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8292194" y="2246929"/>
            <a:ext cx="19181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3 </a:t>
            </a:r>
          </a:p>
          <a:p>
            <a:r>
              <a:rPr lang="nb-NO" sz="2800" dirty="0" err="1" smtClean="0"/>
              <a:t>floor</a:t>
            </a:r>
            <a:endParaRPr lang="nb-NO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539707" y="1032248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/>
              <a:t>21 Access </a:t>
            </a:r>
            <a:r>
              <a:rPr lang="nb-NO" sz="2800" dirty="0" err="1" smtClean="0"/>
              <a:t>points</a:t>
            </a:r>
            <a:r>
              <a:rPr lang="nb-NO" sz="2800" dirty="0" smtClean="0"/>
              <a:t> (AP)/</a:t>
            </a:r>
            <a:r>
              <a:rPr lang="nb-NO" sz="2800" dirty="0" err="1" smtClean="0"/>
              <a:t>clients</a:t>
            </a:r>
            <a:r>
              <a:rPr lang="nb-NO" sz="2800" dirty="0" smtClean="0"/>
              <a:t> (STA)</a:t>
            </a:r>
            <a:endParaRPr lang="nb-NO" sz="28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089616" y="1536141"/>
            <a:ext cx="1368152" cy="82117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81304" y="1946729"/>
            <a:ext cx="7992888" cy="2047556"/>
          </a:xfrm>
          <a:prstGeom prst="rect">
            <a:avLst/>
          </a:prstGeom>
          <a:noFill/>
          <a:ln w="76200"/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4" name="TextBox 13"/>
          <p:cNvSpPr txBox="1"/>
          <p:nvPr/>
        </p:nvSpPr>
        <p:spPr>
          <a:xfrm>
            <a:off x="1505440" y="374721"/>
            <a:ext cx="43924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err="1" smtClean="0"/>
              <a:t>Inner</a:t>
            </a:r>
            <a:r>
              <a:rPr lang="nb-NO" sz="2800" dirty="0" smtClean="0"/>
              <a:t> </a:t>
            </a:r>
            <a:r>
              <a:rPr lang="nb-NO" sz="2800" dirty="0" err="1" smtClean="0"/>
              <a:t>roof</a:t>
            </a:r>
            <a:r>
              <a:rPr lang="nb-NO" sz="2800" dirty="0" smtClean="0"/>
              <a:t> </a:t>
            </a:r>
            <a:r>
              <a:rPr lang="nb-NO" sz="2800" dirty="0" err="1" smtClean="0"/>
              <a:t>on</a:t>
            </a:r>
            <a:r>
              <a:rPr lang="nb-NO" sz="2800" dirty="0" smtClean="0"/>
              <a:t> </a:t>
            </a:r>
            <a:r>
              <a:rPr lang="nb-NO" sz="2800" dirty="0" err="1" smtClean="0"/>
              <a:t>each</a:t>
            </a:r>
            <a:r>
              <a:rPr lang="nb-NO" sz="2800" dirty="0" smtClean="0"/>
              <a:t> </a:t>
            </a:r>
            <a:r>
              <a:rPr lang="nb-NO" sz="2800" dirty="0" err="1" smtClean="0"/>
              <a:t>floor</a:t>
            </a:r>
            <a:endParaRPr lang="nb-NO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1505440" y="734761"/>
            <a:ext cx="288032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937488" y="3471065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1</a:t>
            </a:r>
            <a:endParaRPr lang="nb-NO" dirty="0"/>
          </a:p>
        </p:txBody>
      </p:sp>
      <p:sp>
        <p:nvSpPr>
          <p:cNvPr id="18" name="TextBox 17"/>
          <p:cNvSpPr txBox="1"/>
          <p:nvPr/>
        </p:nvSpPr>
        <p:spPr>
          <a:xfrm>
            <a:off x="6799371" y="349347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5</a:t>
            </a:r>
            <a:endParaRPr lang="nb-NO" dirty="0"/>
          </a:p>
        </p:txBody>
      </p:sp>
      <p:sp>
        <p:nvSpPr>
          <p:cNvPr id="19" name="TextBox 18"/>
          <p:cNvSpPr txBox="1"/>
          <p:nvPr/>
        </p:nvSpPr>
        <p:spPr>
          <a:xfrm>
            <a:off x="713352" y="3086253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6</a:t>
            </a:r>
            <a:endParaRPr lang="nb-NO" dirty="0"/>
          </a:p>
        </p:txBody>
      </p:sp>
      <p:sp>
        <p:nvSpPr>
          <p:cNvPr id="20" name="TextBox 19"/>
          <p:cNvSpPr txBox="1"/>
          <p:nvPr/>
        </p:nvSpPr>
        <p:spPr>
          <a:xfrm>
            <a:off x="7410096" y="2172652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21</a:t>
            </a:r>
            <a:endParaRPr lang="nb-NO" dirty="0"/>
          </a:p>
        </p:txBody>
      </p:sp>
      <p:sp>
        <p:nvSpPr>
          <p:cNvPr id="21" name="TextBox 20"/>
          <p:cNvSpPr txBox="1"/>
          <p:nvPr/>
        </p:nvSpPr>
        <p:spPr>
          <a:xfrm>
            <a:off x="1802691" y="2716921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14</a:t>
            </a:r>
            <a:endParaRPr lang="nb-NO" dirty="0"/>
          </a:p>
        </p:txBody>
      </p:sp>
      <p:sp>
        <p:nvSpPr>
          <p:cNvPr id="22" name="TextBox 21"/>
          <p:cNvSpPr txBox="1"/>
          <p:nvPr/>
        </p:nvSpPr>
        <p:spPr>
          <a:xfrm>
            <a:off x="2523606" y="2232448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18</a:t>
            </a:r>
            <a:endParaRPr lang="nb-NO" dirty="0"/>
          </a:p>
        </p:txBody>
      </p:sp>
      <p:sp>
        <p:nvSpPr>
          <p:cNvPr id="23" name="TextBox 22"/>
          <p:cNvSpPr txBox="1"/>
          <p:nvPr/>
        </p:nvSpPr>
        <p:spPr>
          <a:xfrm>
            <a:off x="7662124" y="326794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13</a:t>
            </a:r>
            <a:endParaRPr lang="nb-NO" dirty="0"/>
          </a:p>
        </p:txBody>
      </p:sp>
      <p:sp>
        <p:nvSpPr>
          <p:cNvPr id="24" name="TextBox 23"/>
          <p:cNvSpPr txBox="1"/>
          <p:nvPr/>
        </p:nvSpPr>
        <p:spPr>
          <a:xfrm>
            <a:off x="4925820" y="2716921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17</a:t>
            </a:r>
            <a:endParaRPr lang="nb-NO" dirty="0"/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03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Changes to the Wireless LAN Medium Access Control</a:t>
            </a:r>
            <a:br>
              <a:rPr lang="en-US" b="0" dirty="0"/>
            </a:br>
            <a:r>
              <a:rPr lang="en-US" b="0" dirty="0"/>
              <a:t>and Physical Layer Specifications(IEEE 802.11</a:t>
            </a:r>
            <a:r>
              <a:rPr lang="en-US" b="0" dirty="0" smtClean="0"/>
              <a:t>):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Since most of these ideas above can be implemented as application programs </a:t>
            </a:r>
            <a:r>
              <a:rPr lang="en-US" sz="1800" dirty="0" smtClean="0"/>
              <a:t>which run </a:t>
            </a:r>
            <a:r>
              <a:rPr lang="en-US" sz="1800" dirty="0"/>
              <a:t>above the IP stack and since IEEE 802.11 group defines protocols below the </a:t>
            </a:r>
            <a:r>
              <a:rPr lang="en-US" sz="1800" dirty="0" smtClean="0"/>
              <a:t>IP stack</a:t>
            </a:r>
            <a:r>
              <a:rPr lang="en-US" sz="1800" dirty="0"/>
              <a:t>, there is a minimum of changes that need to be introduced, since they are </a:t>
            </a:r>
            <a:r>
              <a:rPr lang="en-US" sz="1800" dirty="0" smtClean="0"/>
              <a:t>partly in </a:t>
            </a:r>
            <a:r>
              <a:rPr lang="en-US" sz="1800" dirty="0"/>
              <a:t>place already. These are</a:t>
            </a:r>
            <a:r>
              <a:rPr lang="en-US" sz="1800" dirty="0" smtClean="0"/>
              <a:t>:</a:t>
            </a:r>
          </a:p>
          <a:p>
            <a:pPr marL="0" indent="0">
              <a:buNone/>
            </a:pPr>
            <a:endParaRPr lang="en-US" sz="1800" dirty="0" smtClean="0"/>
          </a:p>
          <a:p>
            <a:pPr>
              <a:buFont typeface="+mj-lt"/>
              <a:buAutoNum type="arabicPeriod"/>
            </a:pPr>
            <a:r>
              <a:rPr lang="en-US" sz="2400" dirty="0" smtClean="0"/>
              <a:t>Extended </a:t>
            </a:r>
            <a:r>
              <a:rPr lang="en-US" sz="2400" dirty="0"/>
              <a:t>Channel Switch Announcement (ECSA) </a:t>
            </a:r>
            <a:r>
              <a:rPr lang="en-US" sz="2400" dirty="0" err="1" smtClean="0"/>
              <a:t>Std</a:t>
            </a:r>
            <a:r>
              <a:rPr lang="en-US" sz="2400" dirty="0" smtClean="0"/>
              <a:t> </a:t>
            </a:r>
            <a:r>
              <a:rPr lang="en-US" sz="2400" dirty="0"/>
              <a:t>IEEE </a:t>
            </a:r>
            <a:r>
              <a:rPr lang="en-US" sz="2400" dirty="0" smtClean="0"/>
              <a:t>802.11y-2008</a:t>
            </a:r>
          </a:p>
          <a:p>
            <a:pPr>
              <a:buFont typeface="+mj-lt"/>
              <a:buAutoNum type="arabicPeriod"/>
            </a:pPr>
            <a:r>
              <a:rPr lang="en-US" sz="2400" dirty="0" smtClean="0"/>
              <a:t>The </a:t>
            </a:r>
            <a:r>
              <a:rPr lang="en-US" sz="2400" dirty="0"/>
              <a:t>transmit power of the AP can be changed in Wireless LAN Medium </a:t>
            </a:r>
            <a:r>
              <a:rPr lang="en-US" sz="2400" dirty="0" smtClean="0"/>
              <a:t>Access Control </a:t>
            </a:r>
            <a:r>
              <a:rPr lang="en-US" sz="2400" dirty="0"/>
              <a:t>and Physical Layer </a:t>
            </a:r>
            <a:r>
              <a:rPr lang="en-US" sz="2400" dirty="0" smtClean="0"/>
              <a:t>Specifications, </a:t>
            </a:r>
            <a:r>
              <a:rPr lang="en-US" sz="2400" i="1" dirty="0"/>
              <a:t>but not the power of the </a:t>
            </a:r>
            <a:r>
              <a:rPr lang="en-US" sz="2400" i="1" dirty="0" smtClean="0"/>
              <a:t>STA. </a:t>
            </a:r>
            <a:endParaRPr lang="nb-NO" sz="2400" i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409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Advantages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a </a:t>
            </a:r>
            <a:r>
              <a:rPr lang="nb-NO" dirty="0" err="1" smtClean="0"/>
              <a:t>standardized</a:t>
            </a:r>
            <a:r>
              <a:rPr lang="nb-NO" dirty="0" smtClean="0"/>
              <a:t> </a:t>
            </a:r>
            <a:r>
              <a:rPr lang="nb-NO" dirty="0" err="1" smtClean="0"/>
              <a:t>decentralized</a:t>
            </a:r>
            <a:r>
              <a:rPr lang="nb-NO" dirty="0" smtClean="0"/>
              <a:t> system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Gradual </a:t>
            </a:r>
            <a:r>
              <a:rPr lang="nb-NO" dirty="0" err="1" smtClean="0"/>
              <a:t>deployment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gracefull</a:t>
            </a:r>
            <a:r>
              <a:rPr lang="nb-NO" dirty="0" smtClean="0"/>
              <a:t> </a:t>
            </a:r>
            <a:r>
              <a:rPr lang="nb-NO" dirty="0" err="1" smtClean="0"/>
              <a:t>increase</a:t>
            </a:r>
            <a:r>
              <a:rPr lang="nb-NO" dirty="0" smtClean="0"/>
              <a:t> in </a:t>
            </a:r>
            <a:r>
              <a:rPr lang="nb-NO" dirty="0" err="1" smtClean="0"/>
              <a:t>performance</a:t>
            </a:r>
            <a:endParaRPr lang="nb-NO" dirty="0"/>
          </a:p>
          <a:p>
            <a:r>
              <a:rPr lang="nb-NO" dirty="0" err="1" smtClean="0"/>
              <a:t>Does</a:t>
            </a:r>
            <a:r>
              <a:rPr lang="nb-NO" dirty="0" smtClean="0"/>
              <a:t> not </a:t>
            </a:r>
            <a:r>
              <a:rPr lang="nb-NO" dirty="0" err="1" smtClean="0"/>
              <a:t>require</a:t>
            </a:r>
            <a:r>
              <a:rPr lang="nb-NO" dirty="0" smtClean="0"/>
              <a:t> initial </a:t>
            </a:r>
            <a:r>
              <a:rPr lang="nb-NO" dirty="0" err="1" smtClean="0"/>
              <a:t>investment</a:t>
            </a:r>
            <a:r>
              <a:rPr lang="nb-NO" dirty="0" smtClean="0"/>
              <a:t> </a:t>
            </a:r>
            <a:r>
              <a:rPr lang="nb-NO" dirty="0"/>
              <a:t>in </a:t>
            </a:r>
            <a:r>
              <a:rPr lang="nb-NO" dirty="0" smtClean="0"/>
              <a:t>hardware </a:t>
            </a:r>
            <a:r>
              <a:rPr lang="nb-NO" dirty="0" err="1" smtClean="0"/>
              <a:t>infrastructure</a:t>
            </a:r>
            <a:r>
              <a:rPr lang="nb-NO" dirty="0"/>
              <a:t>.</a:t>
            </a:r>
          </a:p>
          <a:p>
            <a:r>
              <a:rPr lang="nb-NO" dirty="0" err="1"/>
              <a:t>Enables</a:t>
            </a:r>
            <a:r>
              <a:rPr lang="nb-NO" dirty="0"/>
              <a:t> </a:t>
            </a:r>
            <a:r>
              <a:rPr lang="nb-NO" dirty="0" err="1"/>
              <a:t>primary</a:t>
            </a:r>
            <a:r>
              <a:rPr lang="nb-NO" dirty="0"/>
              <a:t> </a:t>
            </a:r>
            <a:r>
              <a:rPr lang="nb-NO" dirty="0" err="1"/>
              <a:t>users</a:t>
            </a:r>
            <a:r>
              <a:rPr lang="nb-NO" dirty="0"/>
              <a:t> to </a:t>
            </a:r>
            <a:endParaRPr lang="nb-NO" dirty="0" smtClean="0"/>
          </a:p>
          <a:p>
            <a:pPr lvl="1"/>
            <a:r>
              <a:rPr lang="nb-NO" dirty="0"/>
              <a:t>be </a:t>
            </a:r>
            <a:r>
              <a:rPr lang="nb-NO" dirty="0" err="1"/>
              <a:t>deployed</a:t>
            </a:r>
            <a:r>
              <a:rPr lang="nb-NO" dirty="0"/>
              <a:t> </a:t>
            </a:r>
            <a:r>
              <a:rPr lang="nb-NO" dirty="0" err="1"/>
              <a:t>autonomously</a:t>
            </a:r>
            <a:r>
              <a:rPr lang="nb-NO" dirty="0"/>
              <a:t> at </a:t>
            </a:r>
            <a:r>
              <a:rPr lang="nb-NO" dirty="0" err="1"/>
              <a:t>low</a:t>
            </a:r>
            <a:r>
              <a:rPr lang="nb-NO" dirty="0"/>
              <a:t> </a:t>
            </a:r>
            <a:r>
              <a:rPr lang="nb-NO" dirty="0" err="1" smtClean="0"/>
              <a:t>cost</a:t>
            </a:r>
            <a:endParaRPr lang="nb-NO" dirty="0" smtClean="0"/>
          </a:p>
          <a:p>
            <a:pPr lvl="1"/>
            <a:r>
              <a:rPr lang="nb-NO" dirty="0" err="1" smtClean="0"/>
              <a:t>locate</a:t>
            </a:r>
            <a:r>
              <a:rPr lang="nb-NO" dirty="0"/>
              <a:t>, </a:t>
            </a:r>
            <a:r>
              <a:rPr lang="nb-NO" dirty="0" err="1"/>
              <a:t>identify</a:t>
            </a:r>
            <a:r>
              <a:rPr lang="nb-NO" dirty="0"/>
              <a:t> and </a:t>
            </a:r>
            <a:r>
              <a:rPr lang="nb-NO" dirty="0" err="1"/>
              <a:t>warn</a:t>
            </a:r>
            <a:r>
              <a:rPr lang="nb-NO" dirty="0"/>
              <a:t> </a:t>
            </a:r>
            <a:r>
              <a:rPr lang="nb-NO" dirty="0" err="1"/>
              <a:t>secondary</a:t>
            </a:r>
            <a:r>
              <a:rPr lang="nb-NO" dirty="0"/>
              <a:t> </a:t>
            </a:r>
            <a:r>
              <a:rPr lang="nb-NO" dirty="0" err="1" smtClean="0"/>
              <a:t>users</a:t>
            </a:r>
            <a:endParaRPr lang="nb-NO" dirty="0" smtClean="0"/>
          </a:p>
          <a:p>
            <a:r>
              <a:rPr lang="nb-NO" dirty="0" err="1" smtClean="0"/>
              <a:t>Enables</a:t>
            </a:r>
            <a:r>
              <a:rPr lang="nb-NO" dirty="0" smtClean="0"/>
              <a:t> </a:t>
            </a:r>
            <a:r>
              <a:rPr lang="nb-NO" dirty="0" err="1"/>
              <a:t>secondary</a:t>
            </a:r>
            <a:r>
              <a:rPr lang="nb-NO" dirty="0"/>
              <a:t> </a:t>
            </a:r>
            <a:r>
              <a:rPr lang="nb-NO" dirty="0" err="1"/>
              <a:t>users</a:t>
            </a:r>
            <a:r>
              <a:rPr lang="nb-NO" dirty="0"/>
              <a:t> </a:t>
            </a:r>
            <a:r>
              <a:rPr lang="nb-NO" dirty="0" smtClean="0"/>
              <a:t>to </a:t>
            </a:r>
          </a:p>
          <a:p>
            <a:pPr lvl="1"/>
            <a:r>
              <a:rPr lang="nb-NO" dirty="0" err="1"/>
              <a:t>improve</a:t>
            </a:r>
            <a:r>
              <a:rPr lang="nb-NO" dirty="0"/>
              <a:t> </a:t>
            </a:r>
            <a:r>
              <a:rPr lang="nb-NO" dirty="0" err="1"/>
              <a:t>local</a:t>
            </a:r>
            <a:r>
              <a:rPr lang="nb-NO" dirty="0"/>
              <a:t> </a:t>
            </a:r>
            <a:r>
              <a:rPr lang="nb-NO" dirty="0" err="1"/>
              <a:t>frequency</a:t>
            </a:r>
            <a:r>
              <a:rPr lang="nb-NO" dirty="0"/>
              <a:t> </a:t>
            </a:r>
            <a:r>
              <a:rPr lang="nb-NO" dirty="0" err="1"/>
              <a:t>coordination</a:t>
            </a:r>
            <a:r>
              <a:rPr lang="nb-NO" dirty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shared</a:t>
            </a:r>
            <a:r>
              <a:rPr lang="nb-NO" dirty="0" smtClean="0"/>
              <a:t> </a:t>
            </a:r>
            <a:r>
              <a:rPr lang="nb-NO" dirty="0" err="1" smtClean="0"/>
              <a:t>spectrum</a:t>
            </a:r>
            <a:endParaRPr lang="nb-NO" dirty="0" smtClean="0"/>
          </a:p>
          <a:p>
            <a:pPr lvl="1"/>
            <a:r>
              <a:rPr lang="nb-NO" dirty="0" err="1" smtClean="0"/>
              <a:t>locate</a:t>
            </a:r>
            <a:r>
              <a:rPr lang="nb-NO" dirty="0"/>
              <a:t>, </a:t>
            </a:r>
            <a:r>
              <a:rPr lang="nb-NO" dirty="0" err="1"/>
              <a:t>identify</a:t>
            </a:r>
            <a:r>
              <a:rPr lang="nb-NO" dirty="0"/>
              <a:t> and </a:t>
            </a:r>
            <a:r>
              <a:rPr lang="nb-NO" dirty="0" err="1"/>
              <a:t>avoid</a:t>
            </a:r>
            <a:r>
              <a:rPr lang="nb-NO" dirty="0"/>
              <a:t> </a:t>
            </a:r>
            <a:r>
              <a:rPr lang="nb-NO" dirty="0" err="1"/>
              <a:t>primary</a:t>
            </a:r>
            <a:r>
              <a:rPr lang="nb-NO" dirty="0"/>
              <a:t> </a:t>
            </a:r>
            <a:r>
              <a:rPr lang="nb-NO" dirty="0" err="1" smtClean="0"/>
              <a:t>users</a:t>
            </a:r>
            <a:endParaRPr lang="nb-NO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009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Our </a:t>
            </a:r>
            <a:r>
              <a:rPr lang="nb-NO" dirty="0" err="1" smtClean="0"/>
              <a:t>Decentralized</a:t>
            </a:r>
            <a:r>
              <a:rPr lang="nb-NO" dirty="0" smtClean="0"/>
              <a:t> P2P </a:t>
            </a:r>
            <a:r>
              <a:rPr lang="nb-NO" dirty="0" err="1" smtClean="0"/>
              <a:t>Discovery</a:t>
            </a:r>
            <a:r>
              <a:rPr lang="nb-NO" dirty="0" smtClean="0"/>
              <a:t> System </a:t>
            </a:r>
            <a:r>
              <a:rPr lang="nb-NO" dirty="0" err="1" smtClean="0"/>
              <a:t>can</a:t>
            </a:r>
            <a:r>
              <a:rPr lang="nb-NO" dirty="0" smtClean="0"/>
              <a:t> be used for: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525963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b-NO" sz="2800" b="1" dirty="0" err="1" smtClean="0"/>
              <a:t>Dynamic</a:t>
            </a:r>
            <a:r>
              <a:rPr lang="nb-NO" sz="2800" b="1" dirty="0" smtClean="0"/>
              <a:t> Spectrum Access </a:t>
            </a:r>
            <a:r>
              <a:rPr lang="nb-NO" sz="2800" dirty="0" smtClean="0"/>
              <a:t>(</a:t>
            </a:r>
            <a:r>
              <a:rPr lang="nb-NO" sz="2800" dirty="0" err="1" smtClean="0"/>
              <a:t>considered</a:t>
            </a:r>
            <a:r>
              <a:rPr lang="nb-NO" sz="2800" dirty="0" smtClean="0"/>
              <a:t> in </a:t>
            </a:r>
            <a:r>
              <a:rPr lang="nb-NO" sz="2800" dirty="0" err="1" smtClean="0"/>
              <a:t>the</a:t>
            </a:r>
            <a:r>
              <a:rPr lang="nb-NO" sz="2800" dirty="0" smtClean="0"/>
              <a:t> </a:t>
            </a:r>
            <a:r>
              <a:rPr lang="nb-NO" sz="2800" dirty="0" err="1" smtClean="0"/>
              <a:t>following</a:t>
            </a:r>
            <a:r>
              <a:rPr lang="nb-NO" sz="28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b="1" dirty="0" err="1" smtClean="0"/>
              <a:t>Handover</a:t>
            </a:r>
            <a:r>
              <a:rPr lang="nb-NO" sz="2800" dirty="0" smtClean="0"/>
              <a:t> </a:t>
            </a:r>
            <a:r>
              <a:rPr lang="nb-NO" sz="2800" dirty="0" err="1" smtClean="0"/>
              <a:t>between</a:t>
            </a:r>
            <a:r>
              <a:rPr lang="nb-NO" sz="2800" dirty="0" smtClean="0"/>
              <a:t> different systems (</a:t>
            </a:r>
            <a:r>
              <a:rPr lang="nb-NO" sz="2800" dirty="0" err="1" smtClean="0"/>
              <a:t>Wi-Fi</a:t>
            </a:r>
            <a:r>
              <a:rPr lang="nb-NO" sz="2800" dirty="0" smtClean="0"/>
              <a:t> to </a:t>
            </a:r>
            <a:r>
              <a:rPr lang="nb-NO" sz="2800" dirty="0" err="1" smtClean="0"/>
              <a:t>Wi-Fi</a:t>
            </a:r>
            <a:r>
              <a:rPr lang="nb-NO" sz="2800" dirty="0" smtClean="0"/>
              <a:t>, LTE to </a:t>
            </a:r>
            <a:r>
              <a:rPr lang="nb-NO" sz="2800" dirty="0" err="1" smtClean="0"/>
              <a:t>Wi-Fi</a:t>
            </a:r>
            <a:r>
              <a:rPr lang="nb-NO" sz="2800" dirty="0" smtClean="0"/>
              <a:t> </a:t>
            </a:r>
            <a:r>
              <a:rPr lang="nb-NO" sz="2800" dirty="0" err="1" smtClean="0"/>
              <a:t>etc</a:t>
            </a:r>
            <a:r>
              <a:rPr lang="nb-NO" sz="2800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b="1" dirty="0" smtClean="0"/>
              <a:t>Service </a:t>
            </a:r>
            <a:r>
              <a:rPr lang="nb-NO" sz="2800" b="1" dirty="0" err="1" smtClean="0"/>
              <a:t>Discovery</a:t>
            </a:r>
            <a:r>
              <a:rPr lang="nb-NO" sz="2800" b="1" dirty="0" smtClean="0"/>
              <a:t> </a:t>
            </a:r>
            <a:r>
              <a:rPr lang="nb-NO" sz="2800" dirty="0" smtClean="0"/>
              <a:t>(</a:t>
            </a:r>
            <a:r>
              <a:rPr lang="nb-NO" sz="2800" dirty="0" err="1" smtClean="0"/>
              <a:t>Where</a:t>
            </a:r>
            <a:r>
              <a:rPr lang="nb-NO" sz="2800" dirty="0" smtClean="0"/>
              <a:t> is a printer </a:t>
            </a:r>
            <a:r>
              <a:rPr lang="nb-NO" sz="2800" dirty="0" err="1" smtClean="0"/>
              <a:t>which</a:t>
            </a:r>
            <a:r>
              <a:rPr lang="nb-NO" sz="2800" dirty="0" smtClean="0"/>
              <a:t> I </a:t>
            </a:r>
            <a:r>
              <a:rPr lang="nb-NO" sz="2800" dirty="0" err="1" smtClean="0"/>
              <a:t>may</a:t>
            </a:r>
            <a:r>
              <a:rPr lang="nb-NO" sz="2800" dirty="0" smtClean="0"/>
              <a:t> </a:t>
            </a:r>
            <a:r>
              <a:rPr lang="nb-NO" sz="2800" dirty="0" err="1" smtClean="0"/>
              <a:t>use</a:t>
            </a:r>
            <a:r>
              <a:rPr lang="nb-NO" sz="2800" dirty="0" smtClean="0"/>
              <a:t>?)</a:t>
            </a:r>
          </a:p>
          <a:p>
            <a:pPr marL="514350" indent="-514350">
              <a:buFont typeface="+mj-lt"/>
              <a:buAutoNum type="arabicPeriod"/>
            </a:pPr>
            <a:r>
              <a:rPr lang="nb-NO" sz="2800" b="1" dirty="0" err="1" smtClean="0"/>
              <a:t>Many</a:t>
            </a:r>
            <a:r>
              <a:rPr lang="nb-NO" sz="2800" b="1" dirty="0" smtClean="0"/>
              <a:t> </a:t>
            </a:r>
            <a:r>
              <a:rPr lang="nb-NO" sz="2800" b="1" dirty="0" err="1" smtClean="0"/>
              <a:t>small</a:t>
            </a:r>
            <a:r>
              <a:rPr lang="nb-NO" sz="2800" b="1" dirty="0" smtClean="0"/>
              <a:t> base </a:t>
            </a:r>
            <a:r>
              <a:rPr lang="nb-NO" sz="2800" b="1" dirty="0" err="1" smtClean="0"/>
              <a:t>stations</a:t>
            </a:r>
            <a:endParaRPr lang="nb-NO" sz="3600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967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nb-NO" dirty="0" err="1" smtClean="0"/>
              <a:t>Use</a:t>
            </a:r>
            <a:r>
              <a:rPr lang="nb-NO" dirty="0" smtClean="0"/>
              <a:t> cases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30019"/>
          </a:xfrm>
        </p:spPr>
        <p:txBody>
          <a:bodyPr>
            <a:normAutofit fontScale="92500" lnSpcReduction="20000"/>
          </a:bodyPr>
          <a:lstStyle/>
          <a:p>
            <a:r>
              <a:rPr lang="nb-NO" sz="2400" dirty="0"/>
              <a:t>For mobile </a:t>
            </a:r>
            <a:r>
              <a:rPr lang="nb-NO" sz="2400" dirty="0" smtClean="0"/>
              <a:t>operators</a:t>
            </a:r>
          </a:p>
          <a:p>
            <a:pPr lvl="1"/>
            <a:r>
              <a:rPr lang="nb-NO" sz="2200" dirty="0" smtClean="0"/>
              <a:t>Better </a:t>
            </a:r>
            <a:r>
              <a:rPr lang="nb-NO" sz="2200" dirty="0"/>
              <a:t>link </a:t>
            </a:r>
            <a:r>
              <a:rPr lang="nb-NO" sz="2200" dirty="0" err="1"/>
              <a:t>quality</a:t>
            </a:r>
            <a:r>
              <a:rPr lang="nb-NO" sz="2200" dirty="0"/>
              <a:t> to </a:t>
            </a:r>
            <a:r>
              <a:rPr lang="nb-NO" sz="2200" dirty="0" err="1"/>
              <a:t>customers</a:t>
            </a:r>
            <a:r>
              <a:rPr lang="nb-NO" sz="2200" dirty="0"/>
              <a:t> and </a:t>
            </a:r>
            <a:r>
              <a:rPr lang="nb-NO" sz="2200" dirty="0" err="1"/>
              <a:t>low</a:t>
            </a:r>
            <a:r>
              <a:rPr lang="nb-NO" sz="2200" dirty="0"/>
              <a:t> </a:t>
            </a:r>
            <a:r>
              <a:rPr lang="nb-NO" sz="2200" dirty="0" err="1"/>
              <a:t>investment</a:t>
            </a:r>
            <a:r>
              <a:rPr lang="nb-NO" sz="2200" dirty="0"/>
              <a:t> </a:t>
            </a:r>
            <a:r>
              <a:rPr lang="nb-NO" sz="2200" dirty="0" err="1" smtClean="0"/>
              <a:t>costs</a:t>
            </a:r>
            <a:endParaRPr lang="nb-NO" sz="2200" dirty="0" smtClean="0"/>
          </a:p>
          <a:p>
            <a:pPr lvl="1"/>
            <a:r>
              <a:rPr lang="nb-NO" sz="2400" dirty="0" err="1" smtClean="0"/>
              <a:t>Minimization</a:t>
            </a:r>
            <a:r>
              <a:rPr lang="nb-NO" sz="2400" dirty="0" smtClean="0"/>
              <a:t> </a:t>
            </a:r>
            <a:r>
              <a:rPr lang="nb-NO" sz="2400" dirty="0" err="1"/>
              <a:t>of</a:t>
            </a:r>
            <a:r>
              <a:rPr lang="nb-NO" sz="2400" dirty="0"/>
              <a:t> CAPEX/OPEX to </a:t>
            </a:r>
            <a:r>
              <a:rPr lang="nb-NO" sz="2400" dirty="0" err="1"/>
              <a:t>central</a:t>
            </a:r>
            <a:r>
              <a:rPr lang="nb-NO" sz="2400" dirty="0"/>
              <a:t> servers </a:t>
            </a:r>
            <a:r>
              <a:rPr lang="nb-NO" sz="2400" dirty="0" err="1"/>
              <a:t>keeping</a:t>
            </a:r>
            <a:r>
              <a:rPr lang="nb-NO" sz="2400" dirty="0"/>
              <a:t> databases up to date for </a:t>
            </a:r>
            <a:r>
              <a:rPr lang="nb-NO" sz="2400" dirty="0" err="1"/>
              <a:t>client</a:t>
            </a:r>
            <a:r>
              <a:rPr lang="nb-NO" sz="2400" dirty="0"/>
              <a:t> </a:t>
            </a:r>
            <a:r>
              <a:rPr lang="nb-NO" sz="2400" dirty="0" err="1" smtClean="0"/>
              <a:t>administration</a:t>
            </a:r>
            <a:r>
              <a:rPr lang="nb-NO" sz="2400" dirty="0" smtClean="0"/>
              <a:t>.</a:t>
            </a:r>
          </a:p>
          <a:p>
            <a:pPr lvl="1"/>
            <a:r>
              <a:rPr lang="nb-NO" sz="2400" dirty="0" err="1" smtClean="0"/>
              <a:t>Autonomous</a:t>
            </a:r>
            <a:r>
              <a:rPr lang="nb-NO" sz="2400" dirty="0" smtClean="0"/>
              <a:t> </a:t>
            </a:r>
            <a:r>
              <a:rPr lang="nb-NO" sz="2400" dirty="0" err="1"/>
              <a:t>sharing</a:t>
            </a:r>
            <a:r>
              <a:rPr lang="nb-NO" sz="2400" dirty="0"/>
              <a:t> </a:t>
            </a:r>
            <a:r>
              <a:rPr lang="nb-NO" sz="2400" dirty="0" err="1"/>
              <a:t>of</a:t>
            </a:r>
            <a:r>
              <a:rPr lang="nb-NO" sz="2400" dirty="0"/>
              <a:t> </a:t>
            </a:r>
            <a:r>
              <a:rPr lang="nb-NO" sz="2400" dirty="0" err="1"/>
              <a:t>frequency</a:t>
            </a:r>
            <a:r>
              <a:rPr lang="nb-NO" sz="2400" dirty="0"/>
              <a:t> bands </a:t>
            </a:r>
            <a:r>
              <a:rPr lang="nb-NO" sz="2400" dirty="0" err="1"/>
              <a:t>with</a:t>
            </a:r>
            <a:r>
              <a:rPr lang="nb-NO" sz="2400" dirty="0"/>
              <a:t> </a:t>
            </a:r>
            <a:r>
              <a:rPr lang="nb-NO" sz="2400" dirty="0" err="1"/>
              <a:t>secondary</a:t>
            </a:r>
            <a:r>
              <a:rPr lang="nb-NO" sz="2400" dirty="0"/>
              <a:t> </a:t>
            </a:r>
            <a:r>
              <a:rPr lang="nb-NO" sz="2400" dirty="0" err="1"/>
              <a:t>users</a:t>
            </a:r>
            <a:endParaRPr lang="nb-NO" sz="2400" dirty="0"/>
          </a:p>
          <a:p>
            <a:pPr marL="342900" lvl="1" indent="-342900">
              <a:buFont typeface="Arial" pitchFamily="34" charset="0"/>
              <a:buChar char="•"/>
            </a:pPr>
            <a:endParaRPr lang="nb-NO" sz="2400" dirty="0"/>
          </a:p>
          <a:p>
            <a:r>
              <a:rPr lang="nb-NO" sz="2400" dirty="0"/>
              <a:t>For TV band </a:t>
            </a:r>
            <a:r>
              <a:rPr lang="nb-NO" sz="2400" dirty="0" err="1"/>
              <a:t>devices</a:t>
            </a:r>
            <a:r>
              <a:rPr lang="nb-NO" sz="2400" dirty="0"/>
              <a:t> (</a:t>
            </a:r>
            <a:r>
              <a:rPr lang="nb-NO" sz="2400" dirty="0" smtClean="0"/>
              <a:t>TVBD)</a:t>
            </a:r>
          </a:p>
          <a:p>
            <a:pPr lvl="1"/>
            <a:r>
              <a:rPr lang="nb-NO" sz="2200" dirty="0" smtClean="0"/>
              <a:t>A </a:t>
            </a:r>
            <a:r>
              <a:rPr lang="nb-NO" sz="2200" dirty="0"/>
              <a:t>TVBD </a:t>
            </a:r>
            <a:r>
              <a:rPr lang="nb-NO" sz="2200" dirty="0" err="1"/>
              <a:t>may</a:t>
            </a:r>
            <a:r>
              <a:rPr lang="nb-NO" sz="2200" dirty="0"/>
              <a:t> </a:t>
            </a:r>
            <a:r>
              <a:rPr lang="nb-NO" sz="2200" dirty="0" err="1"/>
              <a:t>inform</a:t>
            </a:r>
            <a:r>
              <a:rPr lang="nb-NO" sz="2200" dirty="0"/>
              <a:t> </a:t>
            </a:r>
            <a:r>
              <a:rPr lang="nb-NO" sz="2200" dirty="0" err="1"/>
              <a:t>other</a:t>
            </a:r>
            <a:r>
              <a:rPr lang="nb-NO" sz="2200" dirty="0"/>
              <a:t> </a:t>
            </a:r>
            <a:r>
              <a:rPr lang="nb-NO" sz="2200" dirty="0" err="1"/>
              <a:t>devices</a:t>
            </a:r>
            <a:r>
              <a:rPr lang="nb-NO" sz="2200" dirty="0"/>
              <a:t> </a:t>
            </a:r>
            <a:r>
              <a:rPr lang="nb-NO" sz="2200" dirty="0" err="1"/>
              <a:t>its</a:t>
            </a:r>
            <a:r>
              <a:rPr lang="nb-NO" sz="2200" dirty="0"/>
              <a:t> </a:t>
            </a:r>
            <a:r>
              <a:rPr lang="nb-NO" sz="2200" dirty="0" err="1"/>
              <a:t>existence</a:t>
            </a:r>
            <a:r>
              <a:rPr lang="nb-NO" sz="2200" dirty="0"/>
              <a:t> (by </a:t>
            </a:r>
            <a:r>
              <a:rPr lang="nb-NO" sz="2200" dirty="0" err="1" smtClean="0"/>
              <a:t>Internet</a:t>
            </a:r>
            <a:r>
              <a:rPr lang="nb-NO" sz="2200" dirty="0" smtClean="0"/>
              <a:t>)</a:t>
            </a:r>
          </a:p>
          <a:p>
            <a:pPr lvl="1"/>
            <a:r>
              <a:rPr lang="nb-NO" sz="2400" dirty="0" err="1" smtClean="0"/>
              <a:t>TVBDs</a:t>
            </a:r>
            <a:r>
              <a:rPr lang="nb-NO" sz="2400" dirty="0" smtClean="0"/>
              <a:t> </a:t>
            </a:r>
            <a:r>
              <a:rPr lang="nb-NO" sz="2400" dirty="0" err="1"/>
              <a:t>may</a:t>
            </a:r>
            <a:r>
              <a:rPr lang="nb-NO" sz="2400" dirty="0"/>
              <a:t> </a:t>
            </a:r>
            <a:r>
              <a:rPr lang="nb-NO" sz="2400" dirty="0" err="1"/>
              <a:t>find</a:t>
            </a:r>
            <a:r>
              <a:rPr lang="nb-NO" sz="2400" dirty="0"/>
              <a:t> </a:t>
            </a:r>
            <a:r>
              <a:rPr lang="nb-NO" sz="2400" dirty="0" err="1"/>
              <a:t>other</a:t>
            </a:r>
            <a:r>
              <a:rPr lang="nb-NO" sz="2400" dirty="0"/>
              <a:t> </a:t>
            </a:r>
            <a:r>
              <a:rPr lang="nb-NO" sz="2400" dirty="0" err="1"/>
              <a:t>devices</a:t>
            </a:r>
            <a:r>
              <a:rPr lang="nb-NO" sz="2400" dirty="0"/>
              <a:t> </a:t>
            </a:r>
            <a:r>
              <a:rPr lang="nb-NO" sz="2400" dirty="0" err="1"/>
              <a:t>they</a:t>
            </a:r>
            <a:r>
              <a:rPr lang="nb-NO" sz="2400" dirty="0"/>
              <a:t> </a:t>
            </a:r>
            <a:r>
              <a:rPr lang="nb-NO" sz="2400" dirty="0" err="1"/>
              <a:t>should</a:t>
            </a:r>
            <a:r>
              <a:rPr lang="nb-NO" sz="2400" dirty="0"/>
              <a:t> </a:t>
            </a:r>
            <a:r>
              <a:rPr lang="nb-NO" sz="2400" dirty="0" err="1"/>
              <a:t>coordinate</a:t>
            </a:r>
            <a:r>
              <a:rPr lang="nb-NO" sz="2400" dirty="0"/>
              <a:t> </a:t>
            </a:r>
            <a:r>
              <a:rPr lang="nb-NO" sz="2400" dirty="0" err="1"/>
              <a:t>frequence</a:t>
            </a:r>
            <a:r>
              <a:rPr lang="nb-NO" sz="2400" dirty="0"/>
              <a:t> and </a:t>
            </a:r>
            <a:r>
              <a:rPr lang="nb-NO" sz="2400" dirty="0" err="1"/>
              <a:t>power</a:t>
            </a:r>
            <a:r>
              <a:rPr lang="nb-NO" sz="2400" dirty="0"/>
              <a:t> </a:t>
            </a:r>
            <a:r>
              <a:rPr lang="nb-NO" sz="2400" dirty="0" err="1"/>
              <a:t>with</a:t>
            </a:r>
            <a:r>
              <a:rPr lang="nb-NO" sz="2400" dirty="0"/>
              <a:t> and </a:t>
            </a:r>
            <a:r>
              <a:rPr lang="nb-NO" sz="2400" dirty="0" err="1"/>
              <a:t>exchange</a:t>
            </a:r>
            <a:r>
              <a:rPr lang="nb-NO" sz="2400" dirty="0"/>
              <a:t> radio parameters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nb-NO" sz="2400" dirty="0"/>
          </a:p>
          <a:p>
            <a:r>
              <a:rPr lang="nb-NO" sz="2400" dirty="0"/>
              <a:t>Devices </a:t>
            </a:r>
            <a:r>
              <a:rPr lang="nb-NO" sz="2400" dirty="0" err="1"/>
              <a:t>without</a:t>
            </a:r>
            <a:r>
              <a:rPr lang="nb-NO" sz="2400" dirty="0"/>
              <a:t> </a:t>
            </a:r>
            <a:r>
              <a:rPr lang="nb-NO" sz="2400" dirty="0" err="1"/>
              <a:t>wired</a:t>
            </a:r>
            <a:r>
              <a:rPr lang="nb-NO" sz="2400" dirty="0"/>
              <a:t> </a:t>
            </a:r>
            <a:r>
              <a:rPr lang="nb-NO" sz="2400" dirty="0" err="1"/>
              <a:t>Internet</a:t>
            </a:r>
            <a:r>
              <a:rPr lang="nb-NO" sz="2400" dirty="0"/>
              <a:t> </a:t>
            </a:r>
            <a:r>
              <a:rPr lang="nb-NO" sz="2400" dirty="0" err="1"/>
              <a:t>access</a:t>
            </a:r>
            <a:r>
              <a:rPr lang="nb-NO" sz="2400" dirty="0"/>
              <a:t> </a:t>
            </a:r>
            <a:r>
              <a:rPr lang="nb-NO" sz="2400" dirty="0" err="1"/>
              <a:t>can</a:t>
            </a:r>
            <a:r>
              <a:rPr lang="nb-NO" sz="2400" dirty="0"/>
              <a:t> be </a:t>
            </a:r>
            <a:r>
              <a:rPr lang="nb-NO" sz="2400" dirty="0" err="1"/>
              <a:t>taken</a:t>
            </a:r>
            <a:r>
              <a:rPr lang="nb-NO" sz="2400" dirty="0"/>
              <a:t> </a:t>
            </a:r>
            <a:r>
              <a:rPr lang="nb-NO" sz="2400" dirty="0" err="1"/>
              <a:t>care</a:t>
            </a:r>
            <a:r>
              <a:rPr lang="nb-NO" sz="2400" dirty="0"/>
              <a:t> </a:t>
            </a:r>
            <a:r>
              <a:rPr lang="nb-NO" sz="2400" dirty="0" err="1"/>
              <a:t>of</a:t>
            </a:r>
            <a:r>
              <a:rPr lang="nb-NO" sz="2400" dirty="0"/>
              <a:t> by a database or </a:t>
            </a:r>
            <a:r>
              <a:rPr lang="nb-NO" sz="2400" dirty="0" err="1"/>
              <a:t>others</a:t>
            </a:r>
            <a:r>
              <a:rPr lang="nb-NO" sz="2400" dirty="0"/>
              <a:t> </a:t>
            </a:r>
            <a:r>
              <a:rPr lang="nb-NO" sz="2400" dirty="0" err="1"/>
              <a:t>who</a:t>
            </a:r>
            <a:r>
              <a:rPr lang="nb-NO" sz="2400" dirty="0"/>
              <a:t> </a:t>
            </a:r>
            <a:r>
              <a:rPr lang="nb-NO" sz="2400" dirty="0" err="1"/>
              <a:t>are</a:t>
            </a:r>
            <a:r>
              <a:rPr lang="nb-NO" sz="2400" dirty="0"/>
              <a:t>, </a:t>
            </a:r>
            <a:r>
              <a:rPr lang="nb-NO" sz="2400" dirty="0" err="1"/>
              <a:t>such</a:t>
            </a:r>
            <a:r>
              <a:rPr lang="nb-NO" sz="2400" dirty="0"/>
              <a:t> as </a:t>
            </a:r>
            <a:r>
              <a:rPr lang="nb-NO" sz="2400" dirty="0" err="1"/>
              <a:t>Wi-Fi</a:t>
            </a:r>
            <a:r>
              <a:rPr lang="nb-NO" sz="2400" dirty="0"/>
              <a:t> </a:t>
            </a:r>
            <a:r>
              <a:rPr lang="nb-NO" sz="2400" dirty="0" err="1"/>
              <a:t>hubs</a:t>
            </a:r>
            <a:r>
              <a:rPr lang="nb-NO" sz="2400" dirty="0"/>
              <a:t>, </a:t>
            </a:r>
            <a:r>
              <a:rPr lang="nb-NO" sz="2400" dirty="0" err="1"/>
              <a:t>femto</a:t>
            </a:r>
            <a:r>
              <a:rPr lang="nb-NO" sz="2400" dirty="0"/>
              <a:t> </a:t>
            </a:r>
            <a:r>
              <a:rPr lang="nb-NO" sz="2400" dirty="0" err="1"/>
              <a:t>cells</a:t>
            </a:r>
            <a:r>
              <a:rPr lang="nb-NO" sz="2400" dirty="0"/>
              <a:t> or an </a:t>
            </a:r>
            <a:r>
              <a:rPr lang="nb-NO" sz="2400" dirty="0" smtClean="0"/>
              <a:t>operator </a:t>
            </a:r>
            <a:r>
              <a:rPr lang="nb-NO" sz="2400" dirty="0" err="1" smtClean="0"/>
              <a:t>keeping</a:t>
            </a:r>
            <a:r>
              <a:rPr lang="nb-NO" sz="2400" dirty="0" smtClean="0"/>
              <a:t> a database. </a:t>
            </a:r>
            <a:r>
              <a:rPr lang="nb-NO" sz="2400" dirty="0" err="1" smtClean="0"/>
              <a:t>Examples</a:t>
            </a:r>
            <a:r>
              <a:rPr lang="nb-NO" sz="2400" dirty="0" smtClean="0"/>
              <a:t> </a:t>
            </a:r>
            <a:r>
              <a:rPr lang="nb-NO" sz="2400" dirty="0" err="1" smtClean="0"/>
              <a:t>of</a:t>
            </a:r>
            <a:r>
              <a:rPr lang="nb-NO" sz="2400" dirty="0" smtClean="0"/>
              <a:t> </a:t>
            </a:r>
            <a:r>
              <a:rPr lang="nb-NO" sz="2400" dirty="0" err="1"/>
              <a:t>d</a:t>
            </a:r>
            <a:r>
              <a:rPr lang="nb-NO" sz="2400" dirty="0" err="1" smtClean="0"/>
              <a:t>evices</a:t>
            </a:r>
            <a:r>
              <a:rPr lang="nb-NO" sz="2400" dirty="0" smtClean="0"/>
              <a:t> </a:t>
            </a:r>
            <a:r>
              <a:rPr lang="nb-NO" sz="2400" dirty="0" err="1"/>
              <a:t>without</a:t>
            </a:r>
            <a:r>
              <a:rPr lang="nb-NO" sz="2400" dirty="0"/>
              <a:t> </a:t>
            </a:r>
            <a:r>
              <a:rPr lang="nb-NO" sz="2400" dirty="0" err="1"/>
              <a:t>wired</a:t>
            </a:r>
            <a:r>
              <a:rPr lang="nb-NO" sz="2400" dirty="0"/>
              <a:t> </a:t>
            </a:r>
            <a:r>
              <a:rPr lang="nb-NO" sz="2400" dirty="0" err="1"/>
              <a:t>Internet</a:t>
            </a:r>
            <a:r>
              <a:rPr lang="nb-NO" sz="2400" dirty="0"/>
              <a:t> </a:t>
            </a:r>
            <a:r>
              <a:rPr lang="nb-NO" sz="2400" dirty="0" err="1"/>
              <a:t>access</a:t>
            </a:r>
            <a:r>
              <a:rPr lang="nb-NO" sz="2400" dirty="0"/>
              <a:t> </a:t>
            </a:r>
            <a:r>
              <a:rPr lang="nb-NO" sz="2400" dirty="0" err="1"/>
              <a:t>are</a:t>
            </a:r>
            <a:r>
              <a:rPr lang="nb-NO" sz="2400" dirty="0"/>
              <a:t> mobile </a:t>
            </a:r>
            <a:r>
              <a:rPr lang="nb-NO" sz="2400" dirty="0" err="1"/>
              <a:t>phones</a:t>
            </a:r>
            <a:r>
              <a:rPr lang="nb-NO" sz="2400" dirty="0"/>
              <a:t>, TV </a:t>
            </a:r>
            <a:r>
              <a:rPr lang="nb-NO" sz="2400" dirty="0" err="1"/>
              <a:t>sets</a:t>
            </a:r>
            <a:r>
              <a:rPr lang="nb-NO" sz="2400" dirty="0"/>
              <a:t>, </a:t>
            </a:r>
            <a:r>
              <a:rPr lang="nb-NO" sz="2400" dirty="0" err="1"/>
              <a:t>wireless</a:t>
            </a:r>
            <a:r>
              <a:rPr lang="nb-NO" sz="2400" dirty="0"/>
              <a:t> </a:t>
            </a:r>
            <a:r>
              <a:rPr lang="nb-NO" sz="2400" dirty="0" err="1"/>
              <a:t>microphones</a:t>
            </a:r>
            <a:r>
              <a:rPr lang="nb-NO" sz="2400" dirty="0"/>
              <a:t>, </a:t>
            </a:r>
            <a:r>
              <a:rPr lang="nb-NO" sz="2400" dirty="0" err="1"/>
              <a:t>wireless</a:t>
            </a:r>
            <a:r>
              <a:rPr lang="nb-NO" sz="2400" dirty="0"/>
              <a:t> sensors etc.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nb-NO" sz="2400" dirty="0"/>
          </a:p>
          <a:p>
            <a:pPr lvl="1"/>
            <a:endParaRPr lang="nb-NO" dirty="0"/>
          </a:p>
          <a:p>
            <a:pPr lvl="1"/>
            <a:endParaRPr lang="nb-NO" sz="2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4173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nb-NO" sz="4800" dirty="0" err="1" smtClean="0"/>
              <a:t>Conclusion</a:t>
            </a:r>
            <a:endParaRPr lang="nb-NO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Our research has shown that a decentralized solution is an advantageous complement to a central database.</a:t>
            </a:r>
          </a:p>
          <a:p>
            <a:r>
              <a:rPr lang="en-US" sz="2800" dirty="0" smtClean="0"/>
              <a:t>We are looking for research partners for testing our solution on their platforms.</a:t>
            </a:r>
          </a:p>
          <a:p>
            <a:r>
              <a:rPr lang="en-US" sz="2800" dirty="0" smtClean="0"/>
              <a:t>A decentralized system is most efficient if everybody uses it. Therefore we want to contribute towards a standard for a decentralized protocol by making our simulator and experimental prototype openly available.</a:t>
            </a:r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247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 noGrp="1"/>
          </p:cNvSpPr>
          <p:nvPr>
            <p:ph type="title"/>
          </p:nvPr>
        </p:nvSpPr>
        <p:spPr>
          <a:xfrm>
            <a:off x="395536" y="1624526"/>
            <a:ext cx="82296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2400" b="1" dirty="0" err="1" smtClean="0">
                <a:solidFill>
                  <a:srgbClr val="FF0000"/>
                </a:solidFill>
                <a:latin typeface="Lucida Grande"/>
                <a:cs typeface="Arial" pitchFamily="34" charset="0"/>
              </a:rPr>
              <a:t>Revised</a:t>
            </a:r>
            <a:r>
              <a:rPr lang="nb-NO" altLang="nb-NO" sz="2400" b="1" dirty="0" smtClean="0">
                <a:solidFill>
                  <a:srgbClr val="FF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2400" b="1" dirty="0" err="1">
                <a:solidFill>
                  <a:srgbClr val="FF0000"/>
                </a:solidFill>
                <a:latin typeface="Lucida Grande"/>
                <a:cs typeface="Arial" pitchFamily="34" charset="0"/>
              </a:rPr>
              <a:t>version</a:t>
            </a:r>
            <a:r>
              <a:rPr lang="nb-NO" altLang="nb-NO" sz="2400" b="1" dirty="0">
                <a:solidFill>
                  <a:srgbClr val="FF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2400" b="1" dirty="0" err="1">
                <a:solidFill>
                  <a:srgbClr val="FF0000"/>
                </a:solidFill>
                <a:latin typeface="Lucida Grande"/>
                <a:cs typeface="Arial" pitchFamily="34" charset="0"/>
              </a:rPr>
              <a:t>availble</a:t>
            </a:r>
            <a:r>
              <a:rPr lang="nb-NO" altLang="nb-NO" sz="2400" b="1" dirty="0">
                <a:solidFill>
                  <a:srgbClr val="FF0000"/>
                </a:solidFill>
                <a:latin typeface="Lucida Grande"/>
                <a:cs typeface="Arial" pitchFamily="34" charset="0"/>
              </a:rPr>
              <a:t> from DYSPAN 2014! </a:t>
            </a:r>
            <a:endParaRPr lang="nb-NO" altLang="nb-NO" sz="2400" b="1" dirty="0" smtClean="0">
              <a:solidFill>
                <a:srgbClr val="FF0000"/>
              </a:solidFill>
              <a:latin typeface="Lucida Grande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2400" b="1" dirty="0" smtClean="0">
                <a:solidFill>
                  <a:srgbClr val="FF0000"/>
                </a:solidFill>
                <a:latin typeface="Lucida Grande"/>
                <a:cs typeface="Arial" pitchFamily="34" charset="0"/>
              </a:rPr>
              <a:t>Old: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24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 </a:t>
            </a:r>
            <a:r>
              <a:rPr lang="nb-NO" altLang="nb-NO" sz="2400" b="1" dirty="0">
                <a:solidFill>
                  <a:srgbClr val="000000"/>
                </a:solidFill>
                <a:latin typeface="Lucida Grande"/>
                <a:cs typeface="Arial" pitchFamily="34" charset="0"/>
                <a:hlinkClick r:id="rId2" tooltip="Abstract"/>
              </a:rPr>
              <a:t>arXiv:1210.3552</a:t>
            </a:r>
            <a:r>
              <a:rPr lang="nb-NO" altLang="nb-NO" sz="2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 [</a:t>
            </a:r>
            <a:r>
              <a:rPr lang="nb-NO" altLang="nb-NO" sz="24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3" tooltip="Download PDF"/>
              </a:rPr>
              <a:t>pdf</a:t>
            </a:r>
            <a:r>
              <a:rPr lang="nb-NO" altLang="nb-NO" sz="2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2400" b="1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4" tooltip="Other formats"/>
              </a:rPr>
              <a:t>other</a:t>
            </a:r>
            <a:r>
              <a:rPr lang="nb-NO" altLang="nb-NO" sz="2400" b="1" dirty="0" smtClean="0">
                <a:solidFill>
                  <a:srgbClr val="000000"/>
                </a:solidFill>
                <a:latin typeface="Lucida Grande"/>
                <a:cs typeface="Arial" pitchFamily="34" charset="0"/>
              </a:rPr>
              <a:t>]</a:t>
            </a:r>
            <a:endParaRPr lang="nb-NO" altLang="nb-NO" sz="2400" dirty="0">
              <a:solidFill>
                <a:srgbClr val="FF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2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Large-</a:t>
            </a:r>
            <a:r>
              <a:rPr lang="nb-NO" altLang="nb-NO" sz="24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Scale</a:t>
            </a:r>
            <a:r>
              <a:rPr lang="nb-NO" altLang="nb-NO" sz="2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Peer-to-Peer </a:t>
            </a:r>
            <a:r>
              <a:rPr lang="nb-NO" altLang="nb-NO" sz="24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Discovery</a:t>
            </a:r>
            <a:r>
              <a:rPr lang="nb-NO" altLang="nb-NO" sz="2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24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Mechanism</a:t>
            </a:r>
            <a:r>
              <a:rPr lang="nb-NO" altLang="nb-NO" sz="2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and Architecture for </a:t>
            </a:r>
            <a:r>
              <a:rPr lang="nb-NO" altLang="nb-NO" sz="24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Frequency</a:t>
            </a:r>
            <a:r>
              <a:rPr lang="nb-NO" altLang="nb-NO" sz="2400" b="1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 </a:t>
            </a:r>
            <a:r>
              <a:rPr lang="nb-NO" altLang="nb-NO" sz="2400" b="1" dirty="0" err="1">
                <a:solidFill>
                  <a:srgbClr val="000000"/>
                </a:solidFill>
                <a:latin typeface="Lucida Grande"/>
                <a:cs typeface="Arial" pitchFamily="34" charset="0"/>
              </a:rPr>
              <a:t>Allocation</a:t>
            </a:r>
            <a:endParaRPr lang="nb-NO" altLang="nb-NO" sz="24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pPr lvl="1" indent="-4572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nb-NO" altLang="nb-NO" sz="36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5"/>
              </a:rPr>
              <a:t>Magnus Skjegstad</a:t>
            </a:r>
            <a:r>
              <a:rPr lang="nb-NO" altLang="nb-NO" sz="36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36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6"/>
              </a:rPr>
              <a:t>Brage Ellingsæter</a:t>
            </a:r>
            <a:r>
              <a:rPr lang="nb-NO" altLang="nb-NO" sz="36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36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7"/>
              </a:rPr>
              <a:t>Torleiv Maseng</a:t>
            </a:r>
            <a:r>
              <a:rPr lang="nb-NO" altLang="nb-NO" sz="3600" dirty="0">
                <a:solidFill>
                  <a:srgbClr val="000000"/>
                </a:solidFill>
                <a:latin typeface="Lucida Grande"/>
                <a:cs typeface="Arial" pitchFamily="34" charset="0"/>
              </a:rPr>
              <a:t>, </a:t>
            </a:r>
            <a:r>
              <a:rPr lang="nb-NO" altLang="nb-NO" sz="3600" dirty="0">
                <a:solidFill>
                  <a:srgbClr val="000000"/>
                </a:solidFill>
                <a:latin typeface="Lucida Grande"/>
                <a:cs typeface="Arial" pitchFamily="34" charset="0"/>
                <a:hlinkClick r:id="rId8"/>
              </a:rPr>
              <a:t>Jon </a:t>
            </a:r>
            <a:r>
              <a:rPr lang="nb-NO" altLang="nb-NO" sz="3600" dirty="0" err="1">
                <a:solidFill>
                  <a:srgbClr val="000000"/>
                </a:solidFill>
                <a:latin typeface="Lucida Grande"/>
                <a:cs typeface="Arial" pitchFamily="34" charset="0"/>
                <a:hlinkClick r:id="rId8"/>
              </a:rPr>
              <a:t>Crowcroft</a:t>
            </a:r>
            <a:endParaRPr lang="nb-NO" altLang="nb-NO" sz="2400" dirty="0">
              <a:solidFill>
                <a:srgbClr val="000000"/>
              </a:solidFill>
              <a:latin typeface="Lucida Grande"/>
              <a:cs typeface="Arial" pitchFamily="34" charset="0"/>
            </a:endParaRPr>
          </a:p>
          <a:p>
            <a:endParaRPr lang="nb-NO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693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22514"/>
          </a:xfrm>
        </p:spPr>
        <p:txBody>
          <a:bodyPr>
            <a:normAutofit/>
          </a:bodyPr>
          <a:lstStyle/>
          <a:p>
            <a:r>
              <a:rPr lang="nb-NO" dirty="0" err="1" smtClean="0"/>
              <a:t>Cognitive</a:t>
            </a:r>
            <a:r>
              <a:rPr lang="nb-NO" dirty="0" smtClean="0"/>
              <a:t> Radio:</a:t>
            </a:r>
            <a:br>
              <a:rPr lang="nb-NO" dirty="0" smtClean="0"/>
            </a:br>
            <a:r>
              <a:rPr lang="nb-NO" dirty="0" err="1" smtClean="0"/>
              <a:t>Dynamic</a:t>
            </a:r>
            <a:r>
              <a:rPr lang="nb-NO" dirty="0" smtClean="0"/>
              <a:t> Spectrum Access:</a:t>
            </a:r>
            <a:br>
              <a:rPr lang="nb-NO" dirty="0" smtClean="0"/>
            </a:br>
            <a:r>
              <a:rPr lang="nb-NO" dirty="0"/>
              <a:t/>
            </a:r>
            <a:br>
              <a:rPr lang="nb-NO" dirty="0"/>
            </a:br>
            <a:r>
              <a:rPr lang="nb-NO" dirty="0" smtClean="0"/>
              <a:t>1 </a:t>
            </a:r>
            <a:r>
              <a:rPr lang="nb-NO" dirty="0" err="1" smtClean="0"/>
              <a:t>We</a:t>
            </a:r>
            <a:r>
              <a:rPr lang="nb-NO" dirty="0" smtClean="0"/>
              <a:t> </a:t>
            </a:r>
            <a:r>
              <a:rPr lang="nb-NO" dirty="0" err="1" smtClean="0"/>
              <a:t>need</a:t>
            </a:r>
            <a:r>
              <a:rPr lang="nb-NO" dirty="0" smtClean="0"/>
              <a:t> a </a:t>
            </a:r>
            <a:r>
              <a:rPr lang="nb-NO" dirty="0" err="1" smtClean="0"/>
              <a:t>control</a:t>
            </a:r>
            <a:r>
              <a:rPr lang="nb-NO" dirty="0" smtClean="0"/>
              <a:t> </a:t>
            </a:r>
            <a:r>
              <a:rPr lang="nb-NO" dirty="0" err="1" smtClean="0"/>
              <a:t>channel</a:t>
            </a:r>
            <a:r>
              <a:rPr lang="nb-NO" dirty="0"/>
              <a:t>.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	To </a:t>
            </a:r>
            <a:r>
              <a:rPr lang="nb-NO" dirty="0" err="1" smtClean="0"/>
              <a:t>whom</a:t>
            </a:r>
            <a:r>
              <a:rPr lang="nb-NO" dirty="0" smtClean="0"/>
              <a:t>?</a:t>
            </a:r>
            <a:br>
              <a:rPr lang="nb-NO" dirty="0" smtClean="0"/>
            </a:br>
            <a:endParaRPr lang="nb-NO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95536" y="2564904"/>
            <a:ext cx="8352928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134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2560687" y="1133968"/>
            <a:ext cx="4484714" cy="4313464"/>
          </a:xfrm>
          <a:prstGeom prst="ellipse">
            <a:avLst/>
          </a:prstGeom>
          <a:solidFill>
            <a:schemeClr val="accent3">
              <a:alpha val="21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rgbClr val="215968"/>
                </a:solidFill>
              </a:rPr>
              <a:t>A</a:t>
            </a:r>
            <a:endParaRPr lang="nb-NO" dirty="0">
              <a:solidFill>
                <a:srgbClr val="215968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1782303" y="2262322"/>
            <a:ext cx="1556768" cy="1497322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rgbClr val="215968"/>
                </a:solidFill>
              </a:rPr>
              <a:t>C</a:t>
            </a:r>
            <a:endParaRPr lang="nb-NO" dirty="0">
              <a:solidFill>
                <a:srgbClr val="215968"/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2420404" y="1133968"/>
            <a:ext cx="1640163" cy="1577533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rgbClr val="215968"/>
                </a:solidFill>
              </a:rPr>
              <a:t>D</a:t>
            </a:r>
            <a:endParaRPr lang="nb-NO" dirty="0">
              <a:solidFill>
                <a:srgbClr val="215968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3699158" y="2711501"/>
            <a:ext cx="722818" cy="695217"/>
          </a:xfrm>
          <a:prstGeom prst="ellipse">
            <a:avLst/>
          </a:prstGeom>
          <a:solidFill>
            <a:schemeClr val="accent4">
              <a:alpha val="32000"/>
            </a:schemeClr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>
                <a:solidFill>
                  <a:srgbClr val="215968"/>
                </a:solidFill>
              </a:rPr>
              <a:t>B</a:t>
            </a:r>
            <a:endParaRPr lang="nb-NO" dirty="0">
              <a:solidFill>
                <a:srgbClr val="215968"/>
              </a:solidFill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179512" y="188640"/>
            <a:ext cx="8712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dirty="0" smtClean="0"/>
              <a:t>Our P2P </a:t>
            </a:r>
            <a:r>
              <a:rPr lang="nb-NO" dirty="0" err="1" smtClean="0"/>
              <a:t>protocol</a:t>
            </a:r>
            <a:r>
              <a:rPr lang="nb-NO" dirty="0" smtClean="0"/>
              <a:t> </a:t>
            </a:r>
            <a:r>
              <a:rPr lang="nb-NO" dirty="0" err="1" smtClean="0"/>
              <a:t>enables</a:t>
            </a:r>
            <a:r>
              <a:rPr lang="nb-NO" dirty="0" smtClean="0"/>
              <a:t> </a:t>
            </a:r>
            <a:r>
              <a:rPr lang="nb-NO" dirty="0" err="1" smtClean="0"/>
              <a:t>users</a:t>
            </a:r>
            <a:r>
              <a:rPr lang="nb-NO" dirty="0" smtClean="0"/>
              <a:t> to </a:t>
            </a:r>
            <a:r>
              <a:rPr lang="nb-NO" dirty="0" err="1" smtClean="0"/>
              <a:t>discover</a:t>
            </a:r>
            <a:r>
              <a:rPr lang="nb-NO" dirty="0" smtClean="0"/>
              <a:t> and </a:t>
            </a:r>
            <a:r>
              <a:rPr lang="nb-NO" dirty="0" err="1" smtClean="0"/>
              <a:t>communicate</a:t>
            </a:r>
            <a:r>
              <a:rPr lang="nb-NO" dirty="0" smtClean="0"/>
              <a:t> over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Internet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other</a:t>
            </a:r>
            <a:r>
              <a:rPr lang="nb-NO" dirty="0" smtClean="0"/>
              <a:t> radios </a:t>
            </a:r>
            <a:r>
              <a:rPr lang="nb-NO" dirty="0" err="1" smtClean="0"/>
              <a:t>that</a:t>
            </a:r>
            <a:r>
              <a:rPr lang="nb-NO" dirty="0"/>
              <a:t> </a:t>
            </a:r>
            <a:r>
              <a:rPr lang="nb-NO" dirty="0" err="1" smtClean="0"/>
              <a:t>cause</a:t>
            </a:r>
            <a:r>
              <a:rPr lang="nb-NO" dirty="0" smtClean="0"/>
              <a:t> </a:t>
            </a:r>
            <a:r>
              <a:rPr lang="nb-NO" dirty="0" err="1" smtClean="0"/>
              <a:t>interference</a:t>
            </a:r>
            <a:r>
              <a:rPr lang="nb-NO" dirty="0" smtClean="0"/>
              <a:t> </a:t>
            </a:r>
            <a:r>
              <a:rPr lang="nb-NO" dirty="0" err="1" smtClean="0"/>
              <a:t>above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noise</a:t>
            </a:r>
            <a:r>
              <a:rPr lang="nb-NO" dirty="0" smtClean="0"/>
              <a:t> </a:t>
            </a:r>
            <a:r>
              <a:rPr lang="nb-NO" dirty="0" err="1" smtClean="0"/>
              <a:t>floor</a:t>
            </a:r>
            <a:r>
              <a:rPr lang="nb-NO" dirty="0" smtClean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5445224"/>
            <a:ext cx="82089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The </a:t>
            </a:r>
            <a:r>
              <a:rPr lang="nb-NO" dirty="0" err="1" smtClean="0"/>
              <a:t>circles</a:t>
            </a:r>
            <a:r>
              <a:rPr lang="nb-NO" dirty="0" smtClean="0"/>
              <a:t> </a:t>
            </a:r>
            <a:r>
              <a:rPr lang="nb-NO" dirty="0" err="1" smtClean="0"/>
              <a:t>indicate</a:t>
            </a:r>
            <a:r>
              <a:rPr lang="nb-NO" dirty="0" smtClean="0"/>
              <a:t> </a:t>
            </a:r>
            <a:r>
              <a:rPr lang="nb-NO" dirty="0" err="1" smtClean="0"/>
              <a:t>transmitted</a:t>
            </a:r>
            <a:r>
              <a:rPr lang="nb-NO" dirty="0" smtClean="0"/>
              <a:t> signal </a:t>
            </a:r>
            <a:r>
              <a:rPr lang="nb-NO" dirty="0" err="1" smtClean="0"/>
              <a:t>above</a:t>
            </a:r>
            <a:r>
              <a:rPr lang="nb-NO" dirty="0" smtClean="0"/>
              <a:t> </a:t>
            </a:r>
            <a:r>
              <a:rPr lang="nb-NO" dirty="0" err="1" smtClean="0"/>
              <a:t>noise</a:t>
            </a:r>
            <a:r>
              <a:rPr lang="nb-NO" dirty="0" smtClean="0"/>
              <a:t> </a:t>
            </a:r>
            <a:r>
              <a:rPr lang="nb-NO" dirty="0" err="1" smtClean="0"/>
              <a:t>floor</a:t>
            </a:r>
            <a:r>
              <a:rPr lang="nb-NO" dirty="0" smtClean="0"/>
              <a:t> for radios A, B, C and D. Radios C and D </a:t>
            </a:r>
            <a:r>
              <a:rPr lang="nb-NO" dirty="0" err="1" smtClean="0"/>
              <a:t>are</a:t>
            </a:r>
            <a:r>
              <a:rPr lang="nb-NO" dirty="0" smtClean="0"/>
              <a:t> more </a:t>
            </a:r>
            <a:r>
              <a:rPr lang="nb-NO" dirty="0" err="1" smtClean="0"/>
              <a:t>interested</a:t>
            </a:r>
            <a:r>
              <a:rPr lang="nb-NO" dirty="0" smtClean="0"/>
              <a:t> in </a:t>
            </a:r>
            <a:r>
              <a:rPr lang="nb-NO" dirty="0" err="1" smtClean="0"/>
              <a:t>knowing</a:t>
            </a:r>
            <a:r>
              <a:rPr lang="nb-NO" dirty="0" smtClean="0"/>
              <a:t> </a:t>
            </a:r>
            <a:r>
              <a:rPr lang="nb-NO" dirty="0" err="1" smtClean="0"/>
              <a:t>about</a:t>
            </a:r>
            <a:r>
              <a:rPr lang="nb-NO" dirty="0" smtClean="0"/>
              <a:t> radio A </a:t>
            </a:r>
            <a:r>
              <a:rPr lang="nb-NO" dirty="0" err="1" smtClean="0"/>
              <a:t>than</a:t>
            </a:r>
            <a:r>
              <a:rPr lang="nb-NO" dirty="0" smtClean="0"/>
              <a:t> radio B, </a:t>
            </a:r>
            <a:r>
              <a:rPr lang="nb-NO" dirty="0" err="1" smtClean="0"/>
              <a:t>even</a:t>
            </a:r>
            <a:r>
              <a:rPr lang="nb-NO" dirty="0" smtClean="0"/>
              <a:t> </a:t>
            </a:r>
            <a:r>
              <a:rPr lang="nb-NO" dirty="0" err="1" smtClean="0"/>
              <a:t>if</a:t>
            </a:r>
            <a:r>
              <a:rPr lang="nb-NO" dirty="0" smtClean="0"/>
              <a:t> B is </a:t>
            </a:r>
            <a:r>
              <a:rPr lang="nb-NO" dirty="0" err="1" smtClean="0"/>
              <a:t>geographically</a:t>
            </a:r>
            <a:r>
              <a:rPr lang="nb-NO" dirty="0" smtClean="0"/>
              <a:t> </a:t>
            </a:r>
            <a:r>
              <a:rPr lang="nb-NO" dirty="0" err="1" smtClean="0"/>
              <a:t>closer</a:t>
            </a:r>
            <a:r>
              <a:rPr lang="nb-NO" dirty="0" smtClean="0"/>
              <a:t> to </a:t>
            </a:r>
            <a:r>
              <a:rPr lang="nb-NO" dirty="0" err="1" smtClean="0"/>
              <a:t>them</a:t>
            </a:r>
            <a:r>
              <a:rPr lang="nb-NO" dirty="0" smtClean="0"/>
              <a:t>.</a:t>
            </a:r>
            <a:endParaRPr lang="nb-NO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2618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Neighbour</a:t>
            </a:r>
            <a:r>
              <a:rPr lang="nb-NO" dirty="0" smtClean="0"/>
              <a:t> list:</a:t>
            </a:r>
            <a:endParaRPr lang="nb-NO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970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0608" y="-891480"/>
            <a:ext cx="10477600" cy="7488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29450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01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6027" y="-1251520"/>
            <a:ext cx="10477638" cy="8424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altLang="en-US" dirty="0" smtClean="0"/>
              <a:t>March 2014</a:t>
            </a:r>
            <a:endParaRPr lang="en-US" alt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94940" y="6475413"/>
            <a:ext cx="2848985" cy="184666"/>
          </a:xfrm>
        </p:spPr>
        <p:txBody>
          <a:bodyPr/>
          <a:lstStyle/>
          <a:p>
            <a:r>
              <a:rPr lang="nb-NO" dirty="0" smtClean="0"/>
              <a:t>Torleiv Maseng</a:t>
            </a:r>
            <a:r>
              <a:rPr lang="en-US" altLang="en-US" dirty="0" smtClean="0"/>
              <a:t>, </a:t>
            </a:r>
            <a:r>
              <a:rPr lang="en-US" dirty="0" err="1" smtClean="0"/>
              <a:t>Forsvarets</a:t>
            </a:r>
            <a:r>
              <a:rPr lang="en-US" dirty="0" smtClean="0"/>
              <a:t> </a:t>
            </a:r>
            <a:r>
              <a:rPr lang="en-US" dirty="0" err="1" smtClean="0"/>
              <a:t>forskningsinstitutt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7955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_V4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802-11-Submission_V4</Template>
  <TotalTime>197</TotalTime>
  <Words>1019</Words>
  <Application>Microsoft Office PowerPoint</Application>
  <PresentationFormat>On-screen Show (4:3)</PresentationFormat>
  <Paragraphs>193</Paragraphs>
  <Slides>26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802-11-Submission_V4</vt:lpstr>
      <vt:lpstr>Document</vt:lpstr>
      <vt:lpstr>A P2P Discovery System</vt:lpstr>
      <vt:lpstr>Abstract</vt:lpstr>
      <vt:lpstr>Revised version availble from DYSPAN 2014!  Old:  arXiv:1210.3552 [pdf, other] Large-Scale Peer-to-Peer Discovery Mechanism and Architecture for Frequency Allocation Magnus Skjegstad, Brage Ellingsæter, Torleiv Maseng, Jon Crowcroft </vt:lpstr>
      <vt:lpstr>Cognitive Radio: Dynamic Spectrum Access:  1 We need a control channel.  To whom? </vt:lpstr>
      <vt:lpstr>PowerPoint Presentation</vt:lpstr>
      <vt:lpstr>Neighbour list: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Detailed description of Discovery Agent</vt:lpstr>
      <vt:lpstr>Convergence</vt:lpstr>
      <vt:lpstr>Bandwidth (kHz) per node</vt:lpstr>
      <vt:lpstr>1 or 5% churn with 4 Agent Messages pr minute </vt:lpstr>
      <vt:lpstr>PowerPoint Presentation</vt:lpstr>
      <vt:lpstr>False agents   Privacy</vt:lpstr>
      <vt:lpstr>PowerPoint Presentation</vt:lpstr>
      <vt:lpstr>PowerPoint Presentation</vt:lpstr>
      <vt:lpstr>PowerPoint Presentation</vt:lpstr>
      <vt:lpstr>PowerPoint Presentation</vt:lpstr>
      <vt:lpstr>Changes to the Wireless LAN Medium Access Control and Physical Layer Specifications(IEEE 802.11):</vt:lpstr>
      <vt:lpstr>Advantages of a standardized decentralized system</vt:lpstr>
      <vt:lpstr>Our Decentralized P2P Discovery System can be used for:</vt:lpstr>
      <vt:lpstr>Use cases</vt:lpstr>
      <vt:lpstr>Conclusion</vt:lpstr>
    </vt:vector>
  </TitlesOfParts>
  <Company>Samsung Electronics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P2P Discovery System</dc:title>
  <dc:creator>Clint Chaplin - SISA</dc:creator>
  <cp:lastModifiedBy>Clint Chaplin - SISA</cp:lastModifiedBy>
  <cp:revision>7</cp:revision>
  <cp:lastPrinted>1998-02-10T13:28:06Z</cp:lastPrinted>
  <dcterms:created xsi:type="dcterms:W3CDTF">2014-03-16T12:16:12Z</dcterms:created>
  <dcterms:modified xsi:type="dcterms:W3CDTF">2014-03-17T23:48:53Z</dcterms:modified>
</cp:coreProperties>
</file>