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62" r:id="rId3"/>
    <p:sldId id="296" r:id="rId4"/>
    <p:sldId id="273" r:id="rId5"/>
    <p:sldId id="274" r:id="rId6"/>
    <p:sldId id="275" r:id="rId7"/>
    <p:sldId id="276" r:id="rId8"/>
    <p:sldId id="300" r:id="rId9"/>
    <p:sldId id="279" r:id="rId10"/>
    <p:sldId id="281" r:id="rId11"/>
    <p:sldId id="283" r:id="rId12"/>
    <p:sldId id="284" r:id="rId13"/>
    <p:sldId id="287" r:id="rId14"/>
    <p:sldId id="288" r:id="rId15"/>
    <p:sldId id="289" r:id="rId16"/>
    <p:sldId id="294" r:id="rId17"/>
    <p:sldId id="295" r:id="rId18"/>
    <p:sldId id="299" r:id="rId19"/>
    <p:sldId id="264" r:id="rId20"/>
    <p:sldId id="298" r:id="rId21"/>
    <p:sldId id="282" r:id="rId22"/>
    <p:sldId id="278" r:id="rId23"/>
  </p:sldIdLst>
  <p:sldSz cx="9144000" cy="6858000" type="screen4x3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333" autoAdjust="0"/>
    <p:restoredTop sz="94660"/>
  </p:normalViewPr>
  <p:slideViewPr>
    <p:cSldViewPr>
      <p:cViewPr>
        <p:scale>
          <a:sx n="100" d="100"/>
          <a:sy n="100" d="100"/>
        </p:scale>
        <p:origin x="-972" y="22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7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802.11-14/0393r0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fld id="{CA5888B7-716A-470D-8D66-153CCB818D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7761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doc.: IEEE 802.11-14/0393r0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2765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5379F70-726F-452A-9C4D-2FDE6B85A6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657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7658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9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9517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4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doc.: IEEE 802.11-14/0393r0</a:t>
            </a:r>
            <a:endParaRPr lang="en-US" sz="14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4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March 2014</a:t>
            </a:r>
            <a:endParaRPr lang="en-US" sz="14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Leif Wilhelmsson, Ericsson</a:t>
            </a:r>
            <a:endParaRPr lang="en-US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Page </a:t>
            </a:r>
            <a:fld id="{202B63DD-0F0E-4172-BE20-7F04902453BF}" type="slidenum">
              <a:rPr lang="en-US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US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8678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28679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4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doc.: IEEE 802.11-14/0393r0</a:t>
            </a:r>
            <a:endParaRPr lang="en-US" sz="14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4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March 2014</a:t>
            </a:r>
            <a:endParaRPr lang="en-US" sz="14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Leif Wilhelmsson, Ericsson</a:t>
            </a:r>
            <a:endParaRPr lang="en-US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72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Page </a:t>
            </a:r>
            <a:fld id="{874EAC36-B2E6-4B38-9815-1826A777907E}" type="slidenum">
              <a:rPr lang="en-US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US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7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3072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802.11-14/0393r0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45379F70-726F-452A-9C4D-2FDE6B85A6D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852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4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doc.: IEEE 802.11-14/0393r0</a:t>
            </a:r>
            <a:endParaRPr lang="en-US" sz="14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4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March 2014</a:t>
            </a:r>
            <a:endParaRPr lang="en-US" sz="14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1748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Leif Wilhelmsson, Ericsson</a:t>
            </a:r>
            <a:endParaRPr lang="en-US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174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Page </a:t>
            </a:r>
            <a:fld id="{2EA103FE-5137-4152-AFE0-9FA6F6BACDE8}" type="slidenum">
              <a:rPr lang="en-US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19</a:t>
            </a:fld>
            <a:endParaRPr lang="en-US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17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317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Leif Wilhelmsson, Ericsson AB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9BC6ECE-ACE0-4ECE-BC7A-B6098939CB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002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Leif Wilhelmsson, Ericsson AB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99177F22-751E-42F2-8365-1F6B4EE3DC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491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Leif Wilhelmsson, Ericsson AB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379DA01B-72C1-49F9-8104-D62EC862E7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802.11-14/0393r0</a:t>
            </a:r>
            <a:endParaRPr lang="en-GB" sz="1800" b="1" dirty="0" smtClean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8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508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Leif Wilhelmsson, Ericsson AB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DAC30A68-74E1-4FAD-B06A-AF3EA79968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139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Leif Wilhelmsson, Ericsson AB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89AB6D9-B761-4F4F-82F8-D9C63E14B69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477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Leif Wilhelmsson, Ericsson AB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91497F85-CC8F-490A-B688-43CF01A97C1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3620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Leif Wilhelmsson, Ericsson AB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DEF020D-C02B-41D3-8847-0B520604E9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724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3" y="333375"/>
            <a:ext cx="5315247" cy="2730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2014                                                        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Leif Wilhelmsson, Ericsson AB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5722E6AA-1C26-4391-AB1B-E1107105609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219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Leif Wilhelmsson, Ericsson AB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901F8C0-AE70-4EC7-937F-97DB970F38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464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Leif Wilhelmsson, Ericsson AB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91B2866-7D93-4FF5-B2E6-24BB4C5F2F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381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GB" smtClean="0"/>
              <a:t>Leif Wilhelmsson, Ericsson AB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5722E6AA-1C26-4391-AB1B-E110710560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3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802.11-14/0393r0</a:t>
            </a:r>
            <a:endParaRPr lang="en-GB" sz="1800" b="1" dirty="0" smtClean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703" r:id="rId5"/>
    <p:sldLayoutId id="2147483699" r:id="rId6"/>
    <p:sldLayoutId id="2147483704" r:id="rId7"/>
    <p:sldLayoutId id="2147483700" r:id="rId8"/>
    <p:sldLayoutId id="2147483701" r:id="rId9"/>
    <p:sldLayoutId id="2147483702" r:id="rId10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7.jpeg"/><Relationship Id="rId4" Type="http://schemas.openxmlformats.org/officeDocument/2006/relationships/image" Target="../media/image13.wmf"/><Relationship Id="rId9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13" Type="http://schemas.openxmlformats.org/officeDocument/2006/relationships/image" Target="../media/image21.wmf"/><Relationship Id="rId3" Type="http://schemas.openxmlformats.org/officeDocument/2006/relationships/oleObject" Target="../embeddings/oleObject4.bin"/><Relationship Id="rId7" Type="http://schemas.openxmlformats.org/officeDocument/2006/relationships/image" Target="../media/image22.jpeg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9.wmf"/><Relationship Id="rId11" Type="http://schemas.openxmlformats.org/officeDocument/2006/relationships/image" Target="../media/image20.wmf"/><Relationship Id="rId5" Type="http://schemas.openxmlformats.org/officeDocument/2006/relationships/oleObject" Target="../embeddings/oleObject5.bin"/><Relationship Id="rId10" Type="http://schemas.openxmlformats.org/officeDocument/2006/relationships/oleObject" Target="../embeddings/oleObject6.bin"/><Relationship Id="rId4" Type="http://schemas.openxmlformats.org/officeDocument/2006/relationships/image" Target="../media/image18.wmf"/><Relationship Id="rId9" Type="http://schemas.openxmlformats.org/officeDocument/2006/relationships/image" Target="../media/image2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t-winner.org/WINNER2-Deliverables/D1.1.2v1.2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2303462" cy="273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March 2014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Leif Wilhelmsson, Ericsson AB</a:t>
            </a:r>
            <a:endParaRPr lang="en-GB" sz="12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77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980728"/>
            <a:ext cx="77724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Possible Indoor Channel Models for HEW System Simulations</a:t>
            </a:r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2204864"/>
            <a:ext cx="7772400" cy="396875"/>
          </a:xfrm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2014-03-18</a:t>
            </a:r>
            <a:endParaRPr lang="en-GB" sz="2000" b="0" dirty="0" smtClean="0"/>
          </a:p>
        </p:txBody>
      </p:sp>
      <p:graphicFrame>
        <p:nvGraphicFramePr>
          <p:cNvPr id="307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1734723"/>
              </p:ext>
            </p:extLst>
          </p:nvPr>
        </p:nvGraphicFramePr>
        <p:xfrm>
          <a:off x="533400" y="3000375"/>
          <a:ext cx="8077200" cy="325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Document" r:id="rId4" imgW="8244799" imgH="3332780" progId="Word.Document.8">
                  <p:embed/>
                </p:oleObj>
              </mc:Choice>
              <mc:Fallback>
                <p:oleObj name="Document" r:id="rId4" imgW="8244799" imgH="333278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000375"/>
                        <a:ext cx="8077200" cy="325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379DA01B-72C1-49F9-8104-D62EC862E77B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smtClean="0"/>
              <a:t>3GPP TR 36.814</a:t>
            </a:r>
            <a:endParaRPr lang="en-US" smtClean="0"/>
          </a:p>
        </p:txBody>
      </p:sp>
      <p:sp>
        <p:nvSpPr>
          <p:cNvPr id="13315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March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936625" y="2301875"/>
            <a:ext cx="55721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pt-BR"/>
              <a:t>PL (dB) = 38.46 + 20 log10R + 0.7d2D,indoor+ 18.3 n ((n+2)/(n+1)-0.46)</a:t>
            </a:r>
            <a:endParaRPr lang="en-US"/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814388" y="1614488"/>
            <a:ext cx="75739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b="1">
                <a:solidFill>
                  <a:schemeClr val="tx1"/>
                </a:solidFill>
              </a:rPr>
              <a:t>Table A.2.1.1.2-8 Indoor femto Channel models (HeNB): Urban deployment (2 GHz)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1341438" y="2579688"/>
            <a:ext cx="65198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pt-BR">
                <a:solidFill>
                  <a:schemeClr val="tx1"/>
                </a:solidFill>
              </a:rPr>
              <a:t>PL (dB) = 38.46 + 20 log10R + 0.7d2D,indoor+ 18.3 n ^ ((n+2)/(n+1)-0.46)</a:t>
            </a:r>
            <a:r>
              <a:rPr lang="en-US"/>
              <a:t> </a:t>
            </a:r>
            <a:r>
              <a:rPr lang="en-US">
                <a:solidFill>
                  <a:schemeClr val="tx1"/>
                </a:solidFill>
              </a:rPr>
              <a:t>+ qLiw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5634038" y="3551238"/>
            <a:ext cx="7112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+ q*Liw</a:t>
            </a:r>
          </a:p>
        </p:txBody>
      </p:sp>
      <p:sp>
        <p:nvSpPr>
          <p:cNvPr id="24586" name="Rectangle 9"/>
          <p:cNvSpPr>
            <a:spLocks noChangeArrowheads="1"/>
          </p:cNvSpPr>
          <p:nvPr/>
        </p:nvSpPr>
        <p:spPr bwMode="auto">
          <a:xfrm>
            <a:off x="936625" y="3690938"/>
            <a:ext cx="7523163" cy="203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85750" indent="-285750" eaLnBrk="0" hangingPunct="0"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  <a:cs typeface="Arial" pitchFamily="34" charset="0"/>
              </a:rPr>
              <a:t>R and d2D,indoor are in m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  <a:cs typeface="Arial" pitchFamily="34" charset="0"/>
              </a:rPr>
              <a:t>n is the number of penetrated floors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  <a:cs typeface="Arial" pitchFamily="34" charset="0"/>
              </a:rPr>
              <a:t>q is the number of walls separating apartments between UE and </a:t>
            </a:r>
            <a:r>
              <a:rPr lang="en-US" sz="1800" dirty="0" err="1">
                <a:solidFill>
                  <a:schemeClr val="tx1"/>
                </a:solidFill>
                <a:cs typeface="Arial" pitchFamily="34" charset="0"/>
              </a:rPr>
              <a:t>HeNB</a:t>
            </a:r>
            <a:endParaRPr lang="en-US" sz="1800" dirty="0">
              <a:solidFill>
                <a:schemeClr val="tx1"/>
              </a:solidFill>
              <a:cs typeface="Arial" pitchFamily="34" charset="0"/>
            </a:endParaRPr>
          </a:p>
          <a:p>
            <a:pPr marL="285750" indent="-285750" eaLnBrk="0" hangingPunct="0">
              <a:buFont typeface="Arial" panose="020B0604020202020204" pitchFamily="34" charset="0"/>
              <a:buChar char="•"/>
              <a:defRPr/>
            </a:pPr>
            <a:r>
              <a:rPr lang="en-US" sz="1800" i="1" dirty="0" err="1">
                <a:solidFill>
                  <a:schemeClr val="tx1"/>
                </a:solidFill>
                <a:cs typeface="Arial" pitchFamily="34" charset="0"/>
              </a:rPr>
              <a:t>Liw</a:t>
            </a:r>
            <a:r>
              <a:rPr lang="en-US" sz="1800" i="1" dirty="0">
                <a:solidFill>
                  <a:schemeClr val="tx1"/>
                </a:solidFill>
                <a:cs typeface="Arial" pitchFamily="34" charset="0"/>
              </a:rPr>
              <a:t> is the penetration loss of the wall separating apartments, which is 5dB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  <a:cs typeface="Arial" pitchFamily="34" charset="0"/>
              </a:rPr>
              <a:t>The term </a:t>
            </a:r>
            <a:r>
              <a:rPr lang="en-US" sz="1800" i="1" dirty="0">
                <a:solidFill>
                  <a:schemeClr val="tx1"/>
                </a:solidFill>
                <a:cs typeface="Arial" pitchFamily="34" charset="0"/>
              </a:rPr>
              <a:t>0.7d2D,indoor takes account of penetration loss due to walls inside an apartment</a:t>
            </a:r>
            <a:r>
              <a:rPr lang="en-US" sz="1800" dirty="0">
                <a:solidFill>
                  <a:schemeClr val="tx1"/>
                </a:solidFill>
                <a:cs typeface="Arial" pitchFamily="34" charset="0"/>
              </a:rPr>
              <a:t>.</a:t>
            </a:r>
          </a:p>
          <a:p>
            <a:pPr eaLnBrk="0" hangingPunct="0">
              <a:defRPr/>
            </a:pPr>
            <a:endParaRPr lang="en-US" sz="18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3322" name="Rectangle 1"/>
          <p:cNvSpPr>
            <a:spLocks noChangeArrowheads="1"/>
          </p:cNvSpPr>
          <p:nvPr/>
        </p:nvSpPr>
        <p:spPr bwMode="auto">
          <a:xfrm>
            <a:off x="4040188" y="4524375"/>
            <a:ext cx="3397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FFFF"/>
                </a:solidFill>
              </a:rPr>
              <a:t>a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Leif Wilhelmsson, Ericsson AB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DEF020D-C02B-41D3-8847-0B520604E9FA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“Medbo” – same floor [9]</a:t>
            </a:r>
            <a:br>
              <a:rPr lang="en-US" smtClean="0"/>
            </a:br>
            <a:endParaRPr lang="en-US" smtClean="0"/>
          </a:p>
        </p:txBody>
      </p:sp>
      <p:sp>
        <p:nvSpPr>
          <p:cNvPr id="14339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March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14340" name="Object 6"/>
          <p:cNvGraphicFramePr>
            <a:graphicFrameLocks noChangeAspect="1"/>
          </p:cNvGraphicFramePr>
          <p:nvPr/>
        </p:nvGraphicFramePr>
        <p:xfrm>
          <a:off x="4249738" y="4391025"/>
          <a:ext cx="949325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5" r:id="rId3" imgW="444693" imgH="165172" progId="Equation.DSMT4">
                  <p:embed/>
                </p:oleObj>
              </mc:Choice>
              <mc:Fallback>
                <p:oleObj r:id="rId3" imgW="444693" imgH="165172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9738" y="4391025"/>
                        <a:ext cx="949325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1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graphicFrame>
        <p:nvGraphicFramePr>
          <p:cNvPr id="14342" name="Object 25"/>
          <p:cNvGraphicFramePr>
            <a:graphicFrameLocks noChangeAspect="1"/>
          </p:cNvGraphicFramePr>
          <p:nvPr/>
        </p:nvGraphicFramePr>
        <p:xfrm>
          <a:off x="1042988" y="4391025"/>
          <a:ext cx="1785937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6" r:id="rId5" imgW="850900" imgH="203200" progId="Equation.DSMT4">
                  <p:embed/>
                </p:oleObj>
              </mc:Choice>
              <mc:Fallback>
                <p:oleObj r:id="rId5" imgW="850900" imgH="20320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4391025"/>
                        <a:ext cx="1785937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3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14344" name="Rectangle 24"/>
          <p:cNvSpPr>
            <a:spLocks noChangeArrowheads="1"/>
          </p:cNvSpPr>
          <p:nvPr/>
        </p:nvSpPr>
        <p:spPr bwMode="auto">
          <a:xfrm>
            <a:off x="2852738" y="4318000"/>
            <a:ext cx="10318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GB" altLang="zh-CN" sz="1100">
                <a:latin typeface="Arial" pitchFamily="34" charset="0"/>
                <a:cs typeface="Times New Roman" pitchFamily="18" charset="0"/>
              </a:rPr>
              <a:t>  </a:t>
            </a:r>
            <a:r>
              <a:rPr lang="en-GB" altLang="zh-CN" sz="2000">
                <a:latin typeface="Arial" pitchFamily="34" charset="0"/>
                <a:cs typeface="Times New Roman" pitchFamily="18" charset="0"/>
              </a:rPr>
              <a:t>[dB]</a:t>
            </a:r>
          </a:p>
        </p:txBody>
      </p:sp>
      <p:sp>
        <p:nvSpPr>
          <p:cNvPr id="14345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graphicFrame>
        <p:nvGraphicFramePr>
          <p:cNvPr id="14346" name="Object 32"/>
          <p:cNvGraphicFramePr>
            <a:graphicFrameLocks noChangeAspect="1"/>
          </p:cNvGraphicFramePr>
          <p:nvPr/>
        </p:nvGraphicFramePr>
        <p:xfrm>
          <a:off x="1150938" y="5265738"/>
          <a:ext cx="1585912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7" r:id="rId7" imgW="888614" imgH="241195" progId="Equation.DSMT4">
                  <p:embed/>
                </p:oleObj>
              </mc:Choice>
              <mc:Fallback>
                <p:oleObj r:id="rId7" imgW="888614" imgH="241195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0938" y="5265738"/>
                        <a:ext cx="1585912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7" name="Rectangle 2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GB" altLang="zh-CN" sz="1100">
                <a:latin typeface="Arial" pitchFamily="34" charset="0"/>
                <a:cs typeface="Times New Roman" pitchFamily="18" charset="0"/>
              </a:rPr>
              <a:t>  [dB]</a:t>
            </a:r>
            <a:endParaRPr lang="en-GB" altLang="zh-CN" sz="1800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14348" name="Rectangle 50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grpSp>
        <p:nvGrpSpPr>
          <p:cNvPr id="14349" name="Canvas 5"/>
          <p:cNvGrpSpPr>
            <a:grpSpLocks/>
          </p:cNvGrpSpPr>
          <p:nvPr/>
        </p:nvGrpSpPr>
        <p:grpSpPr bwMode="auto">
          <a:xfrm>
            <a:off x="1489075" y="1550988"/>
            <a:ext cx="5810250" cy="2767012"/>
            <a:chOff x="0" y="0"/>
            <a:chExt cx="58102" cy="27673"/>
          </a:xfrm>
        </p:grpSpPr>
        <p:sp>
          <p:nvSpPr>
            <p:cNvPr id="14351" name="AutoShape 49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58102" cy="276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pic>
          <p:nvPicPr>
            <p:cNvPr id="14352" name="Picture 7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273" y="2603"/>
              <a:ext cx="27787" cy="20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285E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285E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53" name="Picture 8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1" y="1771"/>
              <a:ext cx="21939" cy="21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54" name="Line 9"/>
            <p:cNvSpPr>
              <a:spLocks noChangeShapeType="1"/>
            </p:cNvSpPr>
            <p:nvPr/>
          </p:nvSpPr>
          <p:spPr bwMode="auto">
            <a:xfrm flipV="1">
              <a:off x="6515" y="13938"/>
              <a:ext cx="15830" cy="37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B1B3B4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5" name="Text Box 10"/>
            <p:cNvSpPr txBox="1">
              <a:spLocks noChangeArrowheads="1"/>
            </p:cNvSpPr>
            <p:nvPr/>
          </p:nvSpPr>
          <p:spPr bwMode="auto">
            <a:xfrm>
              <a:off x="35782" y="21444"/>
              <a:ext cx="11335" cy="3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285E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GB" altLang="zh-CN" sz="1100">
                  <a:solidFill>
                    <a:srgbClr val="000000"/>
                  </a:solidFill>
                  <a:latin typeface="Arial" pitchFamily="34" charset="0"/>
                  <a:cs typeface="Times New Roman" pitchFamily="18" charset="0"/>
                </a:rPr>
                <a:t>Distance  [m]</a:t>
              </a:r>
              <a:endParaRPr lang="en-GB" altLang="zh-CN" sz="1800">
                <a:solidFill>
                  <a:schemeClr val="tx1"/>
                </a:solidFill>
                <a:latin typeface="Arial" pitchFamily="34" charset="0"/>
                <a:cs typeface="Times New Roman" pitchFamily="18" charset="0"/>
              </a:endParaRPr>
            </a:p>
          </p:txBody>
        </p:sp>
        <p:sp>
          <p:nvSpPr>
            <p:cNvPr id="14356" name="Text Box 11"/>
            <p:cNvSpPr txBox="1">
              <a:spLocks noChangeArrowheads="1"/>
            </p:cNvSpPr>
            <p:nvPr/>
          </p:nvSpPr>
          <p:spPr bwMode="auto">
            <a:xfrm rot="-5400000">
              <a:off x="24238" y="11855"/>
              <a:ext cx="8116" cy="24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285E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en-GB" altLang="zh-CN" sz="1100">
                  <a:solidFill>
                    <a:srgbClr val="000000"/>
                  </a:solidFill>
                  <a:latin typeface="Arial" pitchFamily="34" charset="0"/>
                  <a:cs typeface="Times New Roman" pitchFamily="18" charset="0"/>
                </a:rPr>
                <a:t>Loss  [dB]</a:t>
              </a:r>
              <a:endParaRPr lang="en-GB" altLang="zh-CN" sz="1800">
                <a:solidFill>
                  <a:schemeClr val="tx1"/>
                </a:solidFill>
                <a:latin typeface="Arial" pitchFamily="34" charset="0"/>
                <a:cs typeface="Times New Roman" pitchFamily="18" charset="0"/>
              </a:endParaRPr>
            </a:p>
          </p:txBody>
        </p:sp>
        <p:sp>
          <p:nvSpPr>
            <p:cNvPr id="14357" name="Text Box 2"/>
            <p:cNvSpPr txBox="1">
              <a:spLocks noChangeArrowheads="1"/>
            </p:cNvSpPr>
            <p:nvPr/>
          </p:nvSpPr>
          <p:spPr bwMode="auto">
            <a:xfrm>
              <a:off x="6617" y="3035"/>
              <a:ext cx="11842" cy="24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285E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B1B3B4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GB" altLang="zh-CN" sz="1100" b="1">
                  <a:solidFill>
                    <a:srgbClr val="000000"/>
                  </a:solidFill>
                  <a:latin typeface="Arial" pitchFamily="34" charset="0"/>
                  <a:cs typeface="Times New Roman" pitchFamily="18" charset="0"/>
                </a:rPr>
                <a:t>Measurements</a:t>
              </a:r>
              <a:endParaRPr lang="en-GB" altLang="zh-CN" sz="1800">
                <a:solidFill>
                  <a:schemeClr val="tx1"/>
                </a:solidFill>
                <a:latin typeface="Arial" pitchFamily="34" charset="0"/>
                <a:cs typeface="Times New Roman" pitchFamily="18" charset="0"/>
              </a:endParaRPr>
            </a:p>
          </p:txBody>
        </p:sp>
      </p:grpSp>
      <p:sp>
        <p:nvSpPr>
          <p:cNvPr id="14350" name="Rectangle 20"/>
          <p:cNvSpPr>
            <a:spLocks noChangeArrowheads="1"/>
          </p:cNvSpPr>
          <p:nvPr/>
        </p:nvSpPr>
        <p:spPr bwMode="auto">
          <a:xfrm>
            <a:off x="3760788" y="5819775"/>
            <a:ext cx="136525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GB" altLang="zh-CN" sz="1100">
                <a:latin typeface="Arial" pitchFamily="34" charset="0"/>
                <a:cs typeface="Times New Roman" pitchFamily="18" charset="0"/>
              </a:rPr>
              <a:t>lognormal</a:t>
            </a:r>
            <a:endParaRPr lang="en-GB" altLang="zh-CN" sz="1800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Leif Wilhelmsson, Ericsson AB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DEF020D-C02B-41D3-8847-0B520604E9FA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“Medbo” – different floors </a:t>
            </a:r>
            <a:r>
              <a:rPr lang="en-US" dirty="0" smtClean="0"/>
              <a:t>[12]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363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March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860425" y="4265613"/>
          <a:ext cx="2371725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2" r:id="rId3" imgW="1600200" imgH="228600" progId="Equation.DSMT4">
                  <p:embed/>
                </p:oleObj>
              </mc:Choice>
              <mc:Fallback>
                <p:oleObj r:id="rId3" imgW="160020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425" y="4265613"/>
                        <a:ext cx="2371725" cy="338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6" name="Rectangle 24"/>
          <p:cNvSpPr>
            <a:spLocks noChangeArrowheads="1"/>
          </p:cNvSpPr>
          <p:nvPr/>
        </p:nvSpPr>
        <p:spPr bwMode="auto">
          <a:xfrm>
            <a:off x="3400425" y="4203700"/>
            <a:ext cx="10334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GB" altLang="zh-CN" sz="1100">
                <a:latin typeface="Arial" pitchFamily="34" charset="0"/>
                <a:cs typeface="Times New Roman" pitchFamily="18" charset="0"/>
              </a:rPr>
              <a:t>  </a:t>
            </a:r>
            <a:r>
              <a:rPr lang="en-GB" altLang="zh-CN" sz="2000">
                <a:latin typeface="Arial" pitchFamily="34" charset="0"/>
                <a:cs typeface="Times New Roman" pitchFamily="18" charset="0"/>
              </a:rPr>
              <a:t>[dB]</a:t>
            </a:r>
          </a:p>
        </p:txBody>
      </p:sp>
      <p:sp>
        <p:nvSpPr>
          <p:cNvPr id="1536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graphicFrame>
        <p:nvGraphicFramePr>
          <p:cNvPr id="15368" name="Object 9"/>
          <p:cNvGraphicFramePr>
            <a:graphicFrameLocks noChangeAspect="1"/>
          </p:cNvGraphicFramePr>
          <p:nvPr/>
        </p:nvGraphicFramePr>
        <p:xfrm>
          <a:off x="774700" y="5505450"/>
          <a:ext cx="2070100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3" r:id="rId5" imgW="1079500" imgH="228600" progId="Equation.DSMT4">
                  <p:embed/>
                </p:oleObj>
              </mc:Choice>
              <mc:Fallback>
                <p:oleObj r:id="rId5" imgW="1079500" imgH="228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700" y="5505450"/>
                        <a:ext cx="2070100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369" name="Picture 1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25" y="1284288"/>
            <a:ext cx="2341563" cy="273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0" name="Picture 1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2425" y="1754188"/>
            <a:ext cx="3328988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1" name="Rectangle 15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grpSp>
        <p:nvGrpSpPr>
          <p:cNvPr id="15372" name="Group 8"/>
          <p:cNvGrpSpPr>
            <a:grpSpLocks noChangeAspect="1"/>
          </p:cNvGrpSpPr>
          <p:nvPr/>
        </p:nvGrpSpPr>
        <p:grpSpPr bwMode="auto">
          <a:xfrm>
            <a:off x="4356100" y="3887788"/>
            <a:ext cx="4608513" cy="2501900"/>
            <a:chOff x="2527" y="5392"/>
            <a:chExt cx="7004" cy="3802"/>
          </a:xfrm>
        </p:grpSpPr>
        <p:sp>
          <p:nvSpPr>
            <p:cNvPr id="15376" name="AutoShape 14"/>
            <p:cNvSpPr>
              <a:spLocks noChangeAspect="1" noChangeArrowheads="1" noTextEdit="1"/>
            </p:cNvSpPr>
            <p:nvPr/>
          </p:nvSpPr>
          <p:spPr bwMode="auto">
            <a:xfrm>
              <a:off x="2527" y="5392"/>
              <a:ext cx="7004" cy="38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5377" name="Picture 13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7" y="5810"/>
              <a:ext cx="3768" cy="28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8" name="Line 12"/>
            <p:cNvSpPr>
              <a:spLocks noChangeAspect="1" noChangeShapeType="1"/>
            </p:cNvSpPr>
            <p:nvPr/>
          </p:nvSpPr>
          <p:spPr bwMode="auto">
            <a:xfrm flipV="1">
              <a:off x="4375" y="6143"/>
              <a:ext cx="3185" cy="195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B1B3B4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9" name="Rectangle 11"/>
            <p:cNvSpPr>
              <a:spLocks noChangeArrowheads="1"/>
            </p:cNvSpPr>
            <p:nvPr/>
          </p:nvSpPr>
          <p:spPr bwMode="auto">
            <a:xfrm>
              <a:off x="6817" y="5700"/>
              <a:ext cx="635" cy="59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graphicFrame>
          <p:nvGraphicFramePr>
            <p:cNvPr id="15380" name="Object 15"/>
            <p:cNvGraphicFramePr>
              <a:graphicFrameLocks noChangeAspect="1"/>
            </p:cNvGraphicFramePr>
            <p:nvPr/>
          </p:nvGraphicFramePr>
          <p:xfrm>
            <a:off x="6871" y="5752"/>
            <a:ext cx="547" cy="5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464" r:id="rId10" imgW="16764000" imgH="15544800" progId="Equation.DSMT4">
                    <p:embed/>
                  </p:oleObj>
                </mc:Choice>
                <mc:Fallback>
                  <p:oleObj r:id="rId10" imgW="16764000" imgH="15544800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71" y="5752"/>
                          <a:ext cx="547" cy="52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81" name="Line 9"/>
            <p:cNvSpPr>
              <a:spLocks noChangeAspect="1" noChangeShapeType="1"/>
            </p:cNvSpPr>
            <p:nvPr/>
          </p:nvSpPr>
          <p:spPr bwMode="auto">
            <a:xfrm flipV="1">
              <a:off x="4459" y="6281"/>
              <a:ext cx="3184" cy="195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B1B3B4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73" name="Rectangle 20"/>
          <p:cNvSpPr>
            <a:spLocks noChangeArrowheads="1"/>
          </p:cNvSpPr>
          <p:nvPr/>
        </p:nvSpPr>
        <p:spPr bwMode="auto">
          <a:xfrm>
            <a:off x="3251200" y="4867275"/>
            <a:ext cx="1182688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GB" altLang="zh-CN" sz="1100">
                <a:latin typeface="Arial" pitchFamily="34" charset="0"/>
                <a:cs typeface="Times New Roman" pitchFamily="18" charset="0"/>
              </a:rPr>
              <a:t>lognormal</a:t>
            </a:r>
            <a:endParaRPr lang="en-GB" altLang="zh-CN" sz="1800">
              <a:latin typeface="Arial" pitchFamily="34" charset="0"/>
              <a:cs typeface="Times New Roman" pitchFamily="18" charset="0"/>
            </a:endParaRPr>
          </a:p>
        </p:txBody>
      </p:sp>
      <p:graphicFrame>
        <p:nvGraphicFramePr>
          <p:cNvPr id="15374" name="Object 19"/>
          <p:cNvGraphicFramePr>
            <a:graphicFrameLocks noChangeAspect="1"/>
          </p:cNvGraphicFramePr>
          <p:nvPr/>
        </p:nvGraphicFramePr>
        <p:xfrm>
          <a:off x="989013" y="4833938"/>
          <a:ext cx="1144587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5" r:id="rId12" imgW="634449" imgH="190335" progId="Equation.DSMT4">
                  <p:embed/>
                </p:oleObj>
              </mc:Choice>
              <mc:Fallback>
                <p:oleObj r:id="rId12" imgW="634449" imgH="190335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4833938"/>
                        <a:ext cx="1144587" cy="32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5" name="Rectangle 21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600">
                <a:latin typeface="Arial" pitchFamily="34" charset="0"/>
              </a:rPr>
              <a:t> </a:t>
            </a:r>
            <a:endParaRPr lang="en-US" sz="1800"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Leif Wilhelmsson, Ericsson AB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DEF020D-C02B-41D3-8847-0B520604E9FA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Comparison – Floor Penetration</a:t>
            </a:r>
          </a:p>
        </p:txBody>
      </p:sp>
      <p:sp>
        <p:nvSpPr>
          <p:cNvPr id="16387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March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90638" y="4797425"/>
            <a:ext cx="6434137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chemeClr val="tx1"/>
                </a:solidFill>
                <a:cs typeface="Arial" pitchFamily="34" charset="0"/>
              </a:rPr>
              <a:t>For one floor, 18 dB seems to be rather consistent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chemeClr val="tx1"/>
                </a:solidFill>
                <a:cs typeface="Arial" pitchFamily="34" charset="0"/>
              </a:rPr>
              <a:t>For two floors, COST 231 </a:t>
            </a:r>
            <a:r>
              <a:rPr lang="en-US" sz="1400" dirty="0" smtClean="0">
                <a:solidFill>
                  <a:schemeClr val="tx1"/>
                </a:solidFill>
                <a:cs typeface="Arial" pitchFamily="34" charset="0"/>
              </a:rPr>
              <a:t>has &gt;10 dB </a:t>
            </a:r>
            <a:r>
              <a:rPr lang="en-US" sz="1400" dirty="0">
                <a:solidFill>
                  <a:schemeClr val="tx1"/>
                </a:solidFill>
                <a:cs typeface="Arial" pitchFamily="34" charset="0"/>
              </a:rPr>
              <a:t>higher penetration loss </a:t>
            </a:r>
            <a:r>
              <a:rPr lang="en-US" sz="1400" dirty="0" smtClean="0">
                <a:solidFill>
                  <a:schemeClr val="tx1"/>
                </a:solidFill>
                <a:cs typeface="Arial" pitchFamily="34" charset="0"/>
              </a:rPr>
              <a:t>!</a:t>
            </a:r>
            <a:endParaRPr lang="en-US" sz="1400" dirty="0">
              <a:solidFill>
                <a:schemeClr val="tx1"/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chemeClr val="tx1"/>
                </a:solidFill>
                <a:cs typeface="Arial" pitchFamily="34" charset="0"/>
              </a:rPr>
              <a:t>For three and more floors the difference is </a:t>
            </a:r>
            <a:r>
              <a:rPr lang="en-US" sz="1400" dirty="0" smtClean="0">
                <a:solidFill>
                  <a:schemeClr val="tx1"/>
                </a:solidFill>
                <a:cs typeface="Arial" pitchFamily="34" charset="0"/>
              </a:rPr>
              <a:t>huge!</a:t>
            </a:r>
            <a:endParaRPr lang="en-US" sz="1400" dirty="0">
              <a:solidFill>
                <a:schemeClr val="tx1"/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chemeClr val="tx1"/>
                </a:solidFill>
                <a:cs typeface="Arial" pitchFamily="34" charset="0"/>
              </a:rPr>
              <a:t>The “Berg” model can be found in [11]. </a:t>
            </a:r>
            <a:r>
              <a:rPr lang="en-US" sz="1400" dirty="0">
                <a:solidFill>
                  <a:schemeClr val="tx1"/>
                </a:solidFill>
                <a:cs typeface="Arial" pitchFamily="34" charset="0"/>
              </a:rPr>
              <a:t>It is the same as COST 231, but with b changed from 0.46 to 0.78, based on </a:t>
            </a:r>
            <a:r>
              <a:rPr lang="en-US" sz="1400" dirty="0" smtClean="0">
                <a:solidFill>
                  <a:schemeClr val="tx1"/>
                </a:solidFill>
                <a:cs typeface="Arial" pitchFamily="34" charset="0"/>
              </a:rPr>
              <a:t>measurements</a:t>
            </a:r>
          </a:p>
          <a:p>
            <a:pPr>
              <a:defRPr/>
            </a:pPr>
            <a:endParaRPr lang="en-US" sz="14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Leif Wilhelmsson, Ericsson AB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DEF020D-C02B-41D3-8847-0B520604E9FA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1484784"/>
            <a:ext cx="4035152" cy="30263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84213" y="692150"/>
            <a:ext cx="7770812" cy="1065213"/>
          </a:xfrm>
        </p:spPr>
        <p:txBody>
          <a:bodyPr/>
          <a:lstStyle/>
          <a:p>
            <a:r>
              <a:rPr lang="en-US" smtClean="0"/>
              <a:t>Comparison – “Methodology NLOS” 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9606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mtClean="0"/>
              <a:t>Winner: Slope 3.68  +  walls explicitly (linear) </a:t>
            </a:r>
          </a:p>
          <a:p>
            <a:pPr>
              <a:buFont typeface="Arial" pitchFamily="34" charset="0"/>
              <a:buChar char="•"/>
            </a:pPr>
            <a:r>
              <a:rPr lang="en-US" smtClean="0"/>
              <a:t>COST 231 LAM: FSPL + LAM, no explicit walls</a:t>
            </a:r>
          </a:p>
          <a:p>
            <a:pPr>
              <a:buFont typeface="Arial" pitchFamily="34" charset="0"/>
              <a:buChar char="•"/>
            </a:pPr>
            <a:r>
              <a:rPr lang="en-US" smtClean="0"/>
              <a:t>COST 231 Multi-Wall: FSPL + walls explicitly (linear) </a:t>
            </a:r>
          </a:p>
          <a:p>
            <a:pPr>
              <a:buFont typeface="Arial" pitchFamily="34" charset="0"/>
              <a:buChar char="•"/>
            </a:pPr>
            <a:r>
              <a:rPr lang="en-US" smtClean="0"/>
              <a:t>IEEE 802.11n: Slope 3.5, no explicit walls </a:t>
            </a:r>
          </a:p>
          <a:p>
            <a:pPr>
              <a:buFont typeface="Arial" pitchFamily="34" charset="0"/>
              <a:buChar char="•"/>
            </a:pPr>
            <a:r>
              <a:rPr lang="en-US" smtClean="0"/>
              <a:t>3GPP: FSPL + LAM, no explicit walls inside apartment. (heavy walls explicitly) </a:t>
            </a:r>
          </a:p>
          <a:p>
            <a:pPr>
              <a:buFont typeface="Arial" pitchFamily="34" charset="0"/>
              <a:buChar char="•"/>
            </a:pPr>
            <a:r>
              <a:rPr lang="en-US" smtClean="0"/>
              <a:t>“Medbo”: FSPL + LAM, no explicit walls </a:t>
            </a:r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March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Leif Wilhelmsson, Ericsson AB</a:t>
            </a:r>
            <a:endParaRPr lang="en-GB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379DA01B-72C1-49F9-8104-D62EC862E77B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Comparison – Same floor, one wall (NLOS)</a:t>
            </a:r>
          </a:p>
        </p:txBody>
      </p:sp>
      <p:sp>
        <p:nvSpPr>
          <p:cNvPr id="18435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March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436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Leif Wilhelmsson, Ericsson AB</a:t>
            </a:r>
            <a:endParaRPr lang="en-GB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8438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2349500"/>
            <a:ext cx="4092575" cy="306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232025"/>
            <a:ext cx="4248150" cy="318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DEF020D-C02B-41D3-8847-0B520604E9FA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Comparison – Same floor, one wall (NLOS)</a:t>
            </a:r>
          </a:p>
        </p:txBody>
      </p:sp>
      <p:sp>
        <p:nvSpPr>
          <p:cNvPr id="19459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March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460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Leif Wilhelmsson, Ericsson AB</a:t>
            </a:r>
            <a:endParaRPr lang="en-GB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9462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700213"/>
            <a:ext cx="5334000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3" name="TextBox 8"/>
          <p:cNvSpPr txBox="1">
            <a:spLocks noChangeArrowheads="1"/>
          </p:cNvSpPr>
          <p:nvPr/>
        </p:nvSpPr>
        <p:spPr bwMode="auto">
          <a:xfrm>
            <a:off x="3419475" y="5897563"/>
            <a:ext cx="27368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600">
                <a:solidFill>
                  <a:schemeClr val="tx1"/>
                </a:solidFill>
              </a:rPr>
              <a:t>TX power: 20dBm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DEF020D-C02B-41D3-8847-0B520604E9FA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– different floors, one wall</a:t>
            </a:r>
          </a:p>
        </p:txBody>
      </p:sp>
      <p:sp>
        <p:nvSpPr>
          <p:cNvPr id="20483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March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48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Leif Wilhelmsson, Ericsson AB</a:t>
            </a:r>
            <a:endParaRPr lang="en-GB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2048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188" y="1700213"/>
            <a:ext cx="5334000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7" name="TextBox 7"/>
          <p:cNvSpPr txBox="1">
            <a:spLocks noChangeArrowheads="1"/>
          </p:cNvSpPr>
          <p:nvPr/>
        </p:nvSpPr>
        <p:spPr bwMode="auto">
          <a:xfrm>
            <a:off x="1331913" y="5727700"/>
            <a:ext cx="67691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600">
                <a:solidFill>
                  <a:schemeClr val="tx1"/>
                </a:solidFill>
              </a:rPr>
              <a:t>Note: A floor penetration of 18 dB is here simulated by just reducing the TX power from 20 dBm to 2 dBm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DEF020D-C02B-41D3-8847-0B520604E9FA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802.11n channel models (in particular D) appears to give too low attenuation. </a:t>
            </a:r>
            <a:r>
              <a:rPr lang="en-US" dirty="0" smtClean="0"/>
              <a:t>Not suitable for PL estimation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For single floor – the linear attenuation model seems suitable, e.g. 3GPP </a:t>
            </a:r>
            <a:r>
              <a:rPr lang="en-US" dirty="0" err="1" smtClean="0"/>
              <a:t>HeNB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For Multi-floor penetration, n&gt;1, COST 231 seems to give too high attenuation. Other simple alternatives </a:t>
            </a:r>
            <a:r>
              <a:rPr lang="en-US" dirty="0" smtClean="0"/>
              <a:t>exist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Overall WINNER II seems as the best model for NLOS</a:t>
            </a:r>
          </a:p>
          <a:p>
            <a:pPr marL="0" indent="0"/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2150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March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50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Leif Wilhelmsson, Ericsson AB</a:t>
            </a:r>
            <a:endParaRPr lang="en-GB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379DA01B-72C1-49F9-8104-D62EC862E77B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714375" y="357188"/>
            <a:ext cx="2374900" cy="273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March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15063" y="6475413"/>
            <a:ext cx="2327275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Leif Wilhelmsson, Ericsson AB</a:t>
            </a:r>
            <a:endParaRPr lang="en-GB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253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/>
              <a:t>References</a:t>
            </a:r>
          </a:p>
        </p:txBody>
      </p:sp>
      <p:sp>
        <p:nvSpPr>
          <p:cNvPr id="225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89888" cy="4184650"/>
          </a:xfrm>
        </p:spPr>
        <p:txBody>
          <a:bodyPr/>
          <a:lstStyle/>
          <a:p>
            <a:r>
              <a:rPr lang="en-US" sz="1400" b="0" dirty="0" smtClean="0"/>
              <a:t>[1] “HEW SG simulation scenarios,” S. Merlin, et al., IEEE 802.11-13/1001r3. </a:t>
            </a:r>
          </a:p>
          <a:p>
            <a:r>
              <a:rPr lang="en-US" sz="1400" b="0" dirty="0" smtClean="0"/>
              <a:t>[2] “Summary on HEW channel models,” J. Liu et al., IEEE 802.11-13/1135r3.</a:t>
            </a:r>
          </a:p>
          <a:p>
            <a:r>
              <a:rPr lang="en-US" sz="1400" b="0" dirty="0" smtClean="0"/>
              <a:t>[3] “Discussions on penetration loss,” J. Liu et al., IEEE 802.11-13/1376r3.</a:t>
            </a:r>
          </a:p>
          <a:p>
            <a:r>
              <a:rPr lang="en-US" sz="1400" b="0" dirty="0" smtClean="0"/>
              <a:t>[4] “Improved spatial reuse </a:t>
            </a:r>
            <a:r>
              <a:rPr lang="en-US" sz="1400" b="0" dirty="0" err="1" smtClean="0"/>
              <a:t>fesaibility</a:t>
            </a:r>
            <a:r>
              <a:rPr lang="en-US" sz="1400" b="0" dirty="0" smtClean="0"/>
              <a:t>–Part II ”, N. Jindal and R. </a:t>
            </a:r>
            <a:r>
              <a:rPr lang="en-US" sz="1400" b="0" dirty="0" err="1" smtClean="0"/>
              <a:t>Porat</a:t>
            </a:r>
            <a:r>
              <a:rPr lang="en-US" sz="1400" b="0" dirty="0" smtClean="0"/>
              <a:t>,  IEEE 802.11-14/0083r0 </a:t>
            </a:r>
          </a:p>
          <a:p>
            <a:r>
              <a:rPr lang="en-US" sz="1400" b="0" dirty="0" smtClean="0"/>
              <a:t>[5] “</a:t>
            </a:r>
            <a:r>
              <a:rPr lang="en-US" sz="1400" b="0" dirty="0" err="1" smtClean="0"/>
              <a:t>TGn</a:t>
            </a:r>
            <a:r>
              <a:rPr lang="en-US" sz="1400" b="0" dirty="0" smtClean="0"/>
              <a:t> channel models,” V. </a:t>
            </a:r>
            <a:r>
              <a:rPr lang="en-US" sz="1400" b="0" dirty="0" err="1" smtClean="0"/>
              <a:t>Erceg</a:t>
            </a:r>
            <a:r>
              <a:rPr lang="en-US" sz="1400" b="0" dirty="0" smtClean="0"/>
              <a:t>, IEEE 802.11-03/940r4.</a:t>
            </a:r>
          </a:p>
          <a:p>
            <a:r>
              <a:rPr lang="en-US" sz="1400" b="0" dirty="0" smtClean="0"/>
              <a:t>[6] COST 231 Final Report, Chapter 4, http://www.lx.it.pt/cost231/final_report.htm</a:t>
            </a:r>
          </a:p>
          <a:p>
            <a:r>
              <a:rPr lang="en-US" sz="1400" b="0" dirty="0" smtClean="0"/>
              <a:t>[7] IST-4-027756 WINNER II D1.1.2 V1.2, WINNER II Channel Models</a:t>
            </a:r>
            <a:r>
              <a:rPr lang="en-US" sz="1400" b="0" dirty="0" smtClean="0">
                <a:solidFill>
                  <a:schemeClr val="tx1"/>
                </a:solidFill>
              </a:rPr>
              <a:t>, </a:t>
            </a:r>
            <a:r>
              <a:rPr lang="en-US" sz="1400" b="0" dirty="0" smtClean="0">
                <a:solidFill>
                  <a:schemeClr val="tx1"/>
                </a:solidFill>
                <a:hlinkClick r:id="rId3"/>
              </a:rPr>
              <a:t>http://www.ist-winner.org/WINNER2-Deliverables/D1.1.2v1.2.pdf</a:t>
            </a:r>
            <a:endParaRPr lang="en-US" sz="1400" b="0" dirty="0" smtClean="0">
              <a:solidFill>
                <a:schemeClr val="tx1"/>
              </a:solidFill>
            </a:endParaRPr>
          </a:p>
          <a:p>
            <a:r>
              <a:rPr lang="en-US" sz="1400" b="0" dirty="0" smtClean="0"/>
              <a:t>[8] 3GPP TR-36-814: “Further advancements for E-UTRA physical layer aspects”</a:t>
            </a:r>
          </a:p>
          <a:p>
            <a:r>
              <a:rPr lang="en-US" sz="1400" b="0" dirty="0" smtClean="0"/>
              <a:t>[9] “Simple and accurate path loss modeling at 5 GHz indoor environments with corridors,” J. Medbo and J.-E. Berg, Proceedings of VTC 2000.</a:t>
            </a:r>
          </a:p>
          <a:p>
            <a:r>
              <a:rPr lang="en-US" sz="1400" b="0" dirty="0" smtClean="0"/>
              <a:t>[10] “</a:t>
            </a:r>
            <a:r>
              <a:rPr lang="en-US" sz="1400" b="0" dirty="0" err="1" smtClean="0"/>
              <a:t>Spatio</a:t>
            </a:r>
            <a:r>
              <a:rPr lang="en-US" sz="1400" b="0" dirty="0" smtClean="0"/>
              <a:t>-temporal channel characteristics at 5 GHz in a typical office environment,” J. Medbo and J.-E. Berg, Proceedings of VTC 2001.</a:t>
            </a:r>
          </a:p>
          <a:p>
            <a:r>
              <a:rPr lang="en-US" sz="1400" b="0" dirty="0" smtClean="0"/>
              <a:t>[11] “Propagation models, cell planning and channel allocation for indoor applications of cellular systems,” C. </a:t>
            </a:r>
            <a:r>
              <a:rPr lang="en-US" sz="1400" b="0" dirty="0" err="1" smtClean="0"/>
              <a:t>Törnevik</a:t>
            </a:r>
            <a:r>
              <a:rPr lang="en-US" sz="1400" b="0" dirty="0" smtClean="0"/>
              <a:t>, et al., Proceedings of VTC 1993</a:t>
            </a:r>
            <a:r>
              <a:rPr lang="en-US" sz="1400" b="0" dirty="0" smtClean="0"/>
              <a:t>.</a:t>
            </a:r>
          </a:p>
          <a:p>
            <a:r>
              <a:rPr lang="en-US" sz="1400" b="0" dirty="0" smtClean="0"/>
              <a:t>[12] “Channel models for D2D performance evaluation,” 3GPP R1-131620, Ericsson, ST-Ericsson.</a:t>
            </a:r>
            <a:endParaRPr lang="en-US" sz="1400" b="0" dirty="0" smtClean="0"/>
          </a:p>
          <a:p>
            <a:endParaRPr lang="en-US" sz="1400" b="0" dirty="0" smtClean="0"/>
          </a:p>
          <a:p>
            <a:endParaRPr lang="en-US" sz="1400" b="0" dirty="0" smtClean="0"/>
          </a:p>
          <a:p>
            <a:endParaRPr lang="en-US" sz="1400" b="0" dirty="0" smtClean="0"/>
          </a:p>
          <a:p>
            <a:endParaRPr lang="en-US" sz="1400" b="0" dirty="0" smtClean="0"/>
          </a:p>
          <a:p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379DA01B-72C1-49F9-8104-D62EC862E77B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1"/>
          <p:cNvSpPr>
            <a:spLocks noGrp="1" noChangeArrowheads="1"/>
          </p:cNvSpPr>
          <p:nvPr>
            <p:ph type="title"/>
          </p:nvPr>
        </p:nvSpPr>
        <p:spPr/>
        <p:txBody>
          <a:bodyPr lIns="90000" tIns="46800" rIns="90000" bIns="46800"/>
          <a:lstStyle/>
          <a:p>
            <a:r>
              <a:rPr lang="en-US" smtClean="0"/>
              <a:t>Contents</a:t>
            </a:r>
          </a:p>
        </p:txBody>
      </p:sp>
      <p:sp>
        <p:nvSpPr>
          <p:cNvPr id="512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mtClean="0">
                <a:ea typeface="MS PGothic" pitchFamily="34" charset="-128"/>
              </a:rPr>
              <a:t>Background</a:t>
            </a:r>
          </a:p>
          <a:p>
            <a:pPr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mtClean="0">
                <a:ea typeface="MS PGothic" pitchFamily="34" charset="-128"/>
              </a:rPr>
              <a:t>Considered channel models</a:t>
            </a:r>
          </a:p>
          <a:p>
            <a:pPr lvl="1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mtClean="0">
                <a:ea typeface="MS PGothic" pitchFamily="34" charset="-128"/>
              </a:rPr>
              <a:t>Wall and floor penetration loss</a:t>
            </a:r>
          </a:p>
          <a:p>
            <a:pPr lvl="1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mtClean="0">
                <a:ea typeface="MS PGothic" pitchFamily="34" charset="-128"/>
              </a:rPr>
              <a:t>Distant dependent loss</a:t>
            </a:r>
          </a:p>
          <a:p>
            <a:pPr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mtClean="0">
                <a:ea typeface="MS PGothic" pitchFamily="34" charset="-128"/>
              </a:rPr>
              <a:t>Numerical comparison of the different models</a:t>
            </a:r>
          </a:p>
          <a:p>
            <a:pPr lvl="1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mtClean="0">
                <a:ea typeface="MS PGothic" pitchFamily="34" charset="-128"/>
              </a:rPr>
              <a:t>Wall and floor penetration loss</a:t>
            </a:r>
          </a:p>
          <a:p>
            <a:pPr lvl="1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mtClean="0">
                <a:ea typeface="MS PGothic" pitchFamily="34" charset="-128"/>
              </a:rPr>
              <a:t>Distance dependent path loss</a:t>
            </a:r>
          </a:p>
          <a:p>
            <a:pPr lvl="1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mtClean="0">
                <a:ea typeface="MS PGothic" pitchFamily="34" charset="-128"/>
              </a:rPr>
              <a:t>Distance to trigger CCA</a:t>
            </a:r>
          </a:p>
          <a:p>
            <a:pPr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mtClean="0">
                <a:ea typeface="MS PGothic" pitchFamily="34" charset="-128"/>
              </a:rPr>
              <a:t>Summary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March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123" name="Footer Placeholder 4"/>
          <p:cNvSpPr>
            <a:spLocks noGrp="1"/>
          </p:cNvSpPr>
          <p:nvPr>
            <p:ph type="ft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Leif Wilhelmsson, Ericsson AB</a:t>
            </a:r>
            <a:endParaRPr lang="en-GB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379DA01B-72C1-49F9-8104-D62EC862E77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March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579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Leif Wilhelmsson, Ericsson AB</a:t>
            </a:r>
            <a:endParaRPr lang="en-GB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581" name="TextBox 4"/>
          <p:cNvSpPr txBox="1">
            <a:spLocks noChangeArrowheads="1"/>
          </p:cNvSpPr>
          <p:nvPr/>
        </p:nvSpPr>
        <p:spPr bwMode="auto">
          <a:xfrm>
            <a:off x="3132138" y="3248025"/>
            <a:ext cx="2641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BACKUP SLIDES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1901F8C0-AE70-4EC7-937F-97DB970F38AA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smtClean="0"/>
              <a:t>3GPP TR 36.814</a:t>
            </a:r>
            <a:endParaRPr lang="en-US" smtClean="0"/>
          </a:p>
        </p:txBody>
      </p:sp>
      <p:sp>
        <p:nvSpPr>
          <p:cNvPr id="25603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March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2560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1704975"/>
            <a:ext cx="4371975" cy="172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60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050" y="3741738"/>
            <a:ext cx="3295650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60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1675" y="4241800"/>
            <a:ext cx="1066800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608" name="TextBox 5"/>
          <p:cNvSpPr txBox="1">
            <a:spLocks noChangeArrowheads="1"/>
          </p:cNvSpPr>
          <p:nvPr/>
        </p:nvSpPr>
        <p:spPr bwMode="auto">
          <a:xfrm>
            <a:off x="5600700" y="4098925"/>
            <a:ext cx="1231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Shadow fading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Leif Wilhelmsson, Ericsson AB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DEF020D-C02B-41D3-8847-0B520604E9FA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Building Penetration Loss</a:t>
            </a:r>
          </a:p>
        </p:txBody>
      </p:sp>
      <p:sp>
        <p:nvSpPr>
          <p:cNvPr id="26627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March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2662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750" y="1543050"/>
            <a:ext cx="5981700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3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063" y="3743325"/>
            <a:ext cx="5211762" cy="97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3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3" y="4573588"/>
            <a:ext cx="5211762" cy="125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32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113" y="4946650"/>
            <a:ext cx="5214937" cy="1217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Leif Wilhelmsson, Ericsson AB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DEF020D-C02B-41D3-8847-0B520604E9FA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Background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smtClean="0"/>
              <a:t>In [1], a number of channel models are needed to simulate different indoors and outdoors scenarios. </a:t>
            </a:r>
          </a:p>
          <a:p>
            <a:r>
              <a:rPr lang="en-US" sz="2000" b="0" smtClean="0"/>
              <a:t>Suitable channel models for outdoor deployment are presented in [2]. Different values related to penetration loss are discussed in [3], and in [4] various ways to take several walls and floors into account is discussed.</a:t>
            </a:r>
          </a:p>
          <a:p>
            <a:r>
              <a:rPr lang="en-US" sz="2000" b="0" smtClean="0"/>
              <a:t>This contribution relates to [3] and [4], and discuss various available indoor channel models and in particular how penetration loss is included in these models. </a:t>
            </a:r>
          </a:p>
          <a:p>
            <a:r>
              <a:rPr lang="en-US" sz="2000" b="0" smtClean="0"/>
              <a:t>The contribution relates to scenario 1 and 2 in [1].</a:t>
            </a:r>
          </a:p>
        </p:txBody>
      </p:sp>
      <p:sp>
        <p:nvSpPr>
          <p:cNvPr id="614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March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14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Leif Wilhelmsson, Ericsson AB</a:t>
            </a:r>
            <a:endParaRPr lang="en-GB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379DA01B-72C1-49F9-8104-D62EC862E77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Considered channel models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74688" y="1981200"/>
            <a:ext cx="7772400" cy="4114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mtClean="0"/>
              <a:t>Winner II</a:t>
            </a:r>
          </a:p>
          <a:p>
            <a:pPr>
              <a:buFont typeface="Arial" pitchFamily="34" charset="0"/>
              <a:buChar char="•"/>
            </a:pPr>
            <a:r>
              <a:rPr lang="en-US" smtClean="0"/>
              <a:t>COST 231</a:t>
            </a:r>
          </a:p>
          <a:p>
            <a:pPr>
              <a:buFont typeface="Arial" pitchFamily="34" charset="0"/>
              <a:buChar char="•"/>
            </a:pPr>
            <a:r>
              <a:rPr lang="en-US" smtClean="0"/>
              <a:t>802.11n</a:t>
            </a:r>
          </a:p>
          <a:p>
            <a:pPr>
              <a:buFont typeface="Arial" pitchFamily="34" charset="0"/>
              <a:buChar char="•"/>
            </a:pPr>
            <a:r>
              <a:rPr lang="en-US" smtClean="0"/>
              <a:t>3GPP 36.814 </a:t>
            </a:r>
          </a:p>
          <a:p>
            <a:pPr>
              <a:buFont typeface="Arial" pitchFamily="34" charset="0"/>
              <a:buChar char="•"/>
            </a:pPr>
            <a:r>
              <a:rPr lang="en-US" smtClean="0"/>
              <a:t>“Medbo” </a:t>
            </a:r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17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March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Leif Wilhelmsson, Ericsson AB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379DA01B-72C1-49F9-8104-D62EC862E77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27988" cy="1066800"/>
          </a:xfrm>
        </p:spPr>
        <p:txBody>
          <a:bodyPr/>
          <a:lstStyle/>
          <a:p>
            <a:r>
              <a:rPr lang="en-US" smtClean="0"/>
              <a:t>WINNER II – A1 (Indoor office/residential)</a:t>
            </a:r>
          </a:p>
        </p:txBody>
      </p:sp>
      <p:sp>
        <p:nvSpPr>
          <p:cNvPr id="8195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March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819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225" y="4468813"/>
            <a:ext cx="7197725" cy="183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8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0488" y="1571625"/>
            <a:ext cx="3316287" cy="264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Leif Wilhelmsson, Ericsson AB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DEF020D-C02B-41D3-8847-0B520604E9FA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95300" y="674688"/>
            <a:ext cx="8231188" cy="1066800"/>
          </a:xfrm>
        </p:spPr>
        <p:txBody>
          <a:bodyPr/>
          <a:lstStyle/>
          <a:p>
            <a:r>
              <a:rPr lang="en-US" smtClean="0"/>
              <a:t>WINNER II – A1 (Indoor office/residential)</a:t>
            </a:r>
          </a:p>
        </p:txBody>
      </p:sp>
      <p:sp>
        <p:nvSpPr>
          <p:cNvPr id="9219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March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922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463" y="2998788"/>
            <a:ext cx="5443537" cy="282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663" y="1503363"/>
            <a:ext cx="7100887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413" y="2341563"/>
            <a:ext cx="7545387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7238" y="5934075"/>
            <a:ext cx="47498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Leif Wilhelmsson, Ericsson AB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DEF020D-C02B-41D3-8847-0B520604E9FA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4" name="Oval 3"/>
          <p:cNvSpPr/>
          <p:nvPr/>
        </p:nvSpPr>
        <p:spPr bwMode="auto">
          <a:xfrm>
            <a:off x="1331640" y="3717032"/>
            <a:ext cx="6480720" cy="1008112"/>
          </a:xfrm>
          <a:prstGeom prst="ellipse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COST 231 – Multi-Wall Model </a:t>
            </a:r>
          </a:p>
        </p:txBody>
      </p:sp>
      <p:sp>
        <p:nvSpPr>
          <p:cNvPr id="10243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March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024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8" y="1379538"/>
            <a:ext cx="6302375" cy="303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38" y="4298950"/>
            <a:ext cx="3257550" cy="153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113" y="4933950"/>
            <a:ext cx="5745162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Leif Wilhelmsson, Ericsson AB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DEF020D-C02B-41D3-8847-0B520604E9FA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231 </a:t>
            </a:r>
            <a:r>
              <a:rPr lang="en-US" dirty="0" smtClean="0"/>
              <a:t>– </a:t>
            </a:r>
            <a:r>
              <a:rPr lang="en-US" dirty="0" smtClean="0"/>
              <a:t>Linear Attenuation Model</a:t>
            </a:r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10243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March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Leif Wilhelmsson, Ericsson AB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DEF020D-C02B-41D3-8847-0B520604E9FA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350" y="2930525"/>
            <a:ext cx="6818313" cy="2760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844824"/>
            <a:ext cx="4991100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256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802.11-03/940r4</a:t>
            </a:r>
          </a:p>
        </p:txBody>
      </p:sp>
      <p:sp>
        <p:nvSpPr>
          <p:cNvPr id="12291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March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700213" y="4043363"/>
          <a:ext cx="5868988" cy="20129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9712"/>
                <a:gridCol w="944931"/>
                <a:gridCol w="990654"/>
                <a:gridCol w="979223"/>
                <a:gridCol w="884603"/>
                <a:gridCol w="1019865"/>
              </a:tblGrid>
              <a:tr h="9149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New Model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</a:t>
                      </a:r>
                      <a:r>
                        <a:rPr lang="en-US" sz="1200" baseline="-25000">
                          <a:effectLst/>
                        </a:rPr>
                        <a:t>BP</a:t>
                      </a:r>
                      <a:r>
                        <a:rPr lang="en-US" sz="1200">
                          <a:effectLst/>
                        </a:rPr>
                        <a:t> (m)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Slope before </a:t>
                      </a:r>
                      <a:r>
                        <a:rPr lang="en-US" sz="1200" dirty="0" err="1">
                          <a:effectLst/>
                        </a:rPr>
                        <a:t>d</a:t>
                      </a:r>
                      <a:r>
                        <a:rPr lang="en-US" sz="1200" baseline="-25000" dirty="0" err="1">
                          <a:effectLst/>
                        </a:rPr>
                        <a:t>BP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Slope after </a:t>
                      </a:r>
                      <a:r>
                        <a:rPr lang="en-US" sz="1200" dirty="0" err="1">
                          <a:effectLst/>
                        </a:rPr>
                        <a:t>d</a:t>
                      </a:r>
                      <a:r>
                        <a:rPr lang="en-US" sz="1200" baseline="-25000" dirty="0" err="1">
                          <a:effectLst/>
                        </a:rPr>
                        <a:t>BP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Shadow fading std. dev. (dB)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before d</a:t>
                      </a:r>
                      <a:r>
                        <a:rPr lang="en-US" sz="1200" baseline="-25000">
                          <a:effectLst/>
                        </a:rPr>
                        <a:t>BP</a:t>
                      </a:r>
                      <a:endParaRPr lang="en-US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aseline="-25000">
                          <a:effectLst/>
                        </a:rPr>
                        <a:t>(LOS)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Shadow fading std. dev. (dB)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after d</a:t>
                      </a:r>
                      <a:r>
                        <a:rPr lang="en-US" sz="1200" baseline="-25000">
                          <a:effectLst/>
                        </a:rPr>
                        <a:t>BP</a:t>
                      </a:r>
                      <a:endParaRPr lang="en-US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aseline="-25000">
                          <a:effectLst/>
                        </a:rPr>
                        <a:t>(NLOS)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</a:tr>
              <a:tr h="1829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 (optional)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3.5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</a:tr>
              <a:tr h="1829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3.5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</a:tr>
              <a:tr h="1829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3.5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</a:tr>
              <a:tr h="1829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3.5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</a:tr>
              <a:tr h="1829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3.5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</a:tr>
              <a:tr h="1829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3.5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4" marR="68584" marT="0" marB="0"/>
                </a:tc>
              </a:tr>
            </a:tbl>
          </a:graphicData>
        </a:graphic>
      </p:graphicFrame>
      <p:sp>
        <p:nvSpPr>
          <p:cNvPr id="12351" name="Rectangle 1"/>
          <p:cNvSpPr>
            <a:spLocks noChangeArrowheads="1"/>
          </p:cNvSpPr>
          <p:nvPr/>
        </p:nvSpPr>
        <p:spPr bwMode="auto">
          <a:xfrm>
            <a:off x="2347913" y="6089650"/>
            <a:ext cx="45720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1200">
                <a:latin typeface="Arial" pitchFamily="34" charset="0"/>
                <a:cs typeface="Times New Roman" pitchFamily="18" charset="0"/>
              </a:rPr>
              <a:t>Table I: Path loss model parameters</a:t>
            </a:r>
          </a:p>
        </p:txBody>
      </p:sp>
      <p:sp>
        <p:nvSpPr>
          <p:cNvPr id="12352" name="Rectangle 6"/>
          <p:cNvSpPr>
            <a:spLocks noChangeArrowheads="1"/>
          </p:cNvSpPr>
          <p:nvPr/>
        </p:nvSpPr>
        <p:spPr bwMode="auto">
          <a:xfrm>
            <a:off x="1430338" y="1841500"/>
            <a:ext cx="6310312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The path loss model that we propose consists of the free space loss </a:t>
            </a:r>
            <a:r>
              <a:rPr lang="en-US" sz="1200" i="1">
                <a:solidFill>
                  <a:schemeClr val="tx1"/>
                </a:solidFill>
              </a:rPr>
              <a:t>L</a:t>
            </a:r>
            <a:r>
              <a:rPr lang="en-US" sz="1200" i="1" baseline="-25000">
                <a:solidFill>
                  <a:schemeClr val="tx1"/>
                </a:solidFill>
              </a:rPr>
              <a:t>FS</a:t>
            </a:r>
            <a:r>
              <a:rPr lang="en-US" sz="1200">
                <a:solidFill>
                  <a:schemeClr val="tx1"/>
                </a:solidFill>
              </a:rPr>
              <a:t> (slope of 2) up to a breakpoint distance and slope of 3.5 after the breakpoint distance [21]. For each of the models different break-point distance </a:t>
            </a:r>
            <a:r>
              <a:rPr lang="en-US" sz="1200" i="1">
                <a:solidFill>
                  <a:schemeClr val="tx1"/>
                </a:solidFill>
              </a:rPr>
              <a:t>d</a:t>
            </a:r>
            <a:r>
              <a:rPr lang="en-US" sz="1200" i="1" baseline="-25000">
                <a:solidFill>
                  <a:schemeClr val="tx1"/>
                </a:solidFill>
              </a:rPr>
              <a:t>BP</a:t>
            </a:r>
            <a:r>
              <a:rPr lang="en-US" sz="1200">
                <a:solidFill>
                  <a:schemeClr val="tx1"/>
                </a:solidFill>
              </a:rPr>
              <a:t> was chosen  </a:t>
            </a:r>
          </a:p>
          <a:p>
            <a:r>
              <a:rPr lang="en-US" sz="1200">
                <a:solidFill>
                  <a:schemeClr val="tx1"/>
                </a:solidFill>
              </a:rPr>
              <a:t> </a:t>
            </a:r>
          </a:p>
          <a:p>
            <a:r>
              <a:rPr lang="en-US" sz="1200" i="1">
                <a:solidFill>
                  <a:schemeClr val="tx1"/>
                </a:solidFill>
              </a:rPr>
              <a:t>                                                          L(d) = L</a:t>
            </a:r>
            <a:r>
              <a:rPr lang="en-US" sz="1200" i="1" baseline="-25000">
                <a:solidFill>
                  <a:schemeClr val="tx1"/>
                </a:solidFill>
              </a:rPr>
              <a:t>FS</a:t>
            </a:r>
            <a:r>
              <a:rPr lang="en-US" sz="1200" i="1">
                <a:solidFill>
                  <a:schemeClr val="tx1"/>
                </a:solidFill>
              </a:rPr>
              <a:t>(d)                                     d &lt;= d</a:t>
            </a:r>
            <a:r>
              <a:rPr lang="en-US" sz="1200" i="1" baseline="-25000">
                <a:solidFill>
                  <a:schemeClr val="tx1"/>
                </a:solidFill>
              </a:rPr>
              <a:t>BP</a:t>
            </a:r>
            <a:r>
              <a:rPr lang="en-US" sz="1200" i="1">
                <a:solidFill>
                  <a:schemeClr val="tx1"/>
                </a:solidFill>
              </a:rPr>
              <a:t>                </a:t>
            </a:r>
            <a:endParaRPr lang="en-US" sz="1200">
              <a:solidFill>
                <a:schemeClr val="tx1"/>
              </a:solidFill>
            </a:endParaRPr>
          </a:p>
          <a:p>
            <a:r>
              <a:rPr lang="en-US" sz="1200">
                <a:solidFill>
                  <a:schemeClr val="tx1"/>
                </a:solidFill>
              </a:rPr>
              <a:t>                                                                                                                                                 </a:t>
            </a:r>
          </a:p>
          <a:p>
            <a:r>
              <a:rPr lang="en-US" sz="1200" i="1">
                <a:solidFill>
                  <a:schemeClr val="tx1"/>
                </a:solidFill>
              </a:rPr>
              <a:t>                                                L(d) = L</a:t>
            </a:r>
            <a:r>
              <a:rPr lang="en-US" sz="1200" i="1" baseline="-25000">
                <a:solidFill>
                  <a:schemeClr val="tx1"/>
                </a:solidFill>
              </a:rPr>
              <a:t>FS</a:t>
            </a:r>
            <a:r>
              <a:rPr lang="en-US" sz="1200" i="1">
                <a:solidFill>
                  <a:schemeClr val="tx1"/>
                </a:solidFill>
              </a:rPr>
              <a:t>(d</a:t>
            </a:r>
            <a:r>
              <a:rPr lang="en-US" sz="1200" i="1" baseline="-25000">
                <a:solidFill>
                  <a:schemeClr val="tx1"/>
                </a:solidFill>
              </a:rPr>
              <a:t>BP</a:t>
            </a:r>
            <a:r>
              <a:rPr lang="en-US" sz="1200" i="1">
                <a:solidFill>
                  <a:schemeClr val="tx1"/>
                </a:solidFill>
              </a:rPr>
              <a:t>)  + 35 log</a:t>
            </a:r>
            <a:r>
              <a:rPr lang="en-US" sz="1200" i="1" baseline="-25000">
                <a:solidFill>
                  <a:schemeClr val="tx1"/>
                </a:solidFill>
              </a:rPr>
              <a:t>10</a:t>
            </a:r>
            <a:r>
              <a:rPr lang="en-US" sz="1200" i="1">
                <a:solidFill>
                  <a:schemeClr val="tx1"/>
                </a:solidFill>
              </a:rPr>
              <a:t>(d / d</a:t>
            </a:r>
            <a:r>
              <a:rPr lang="en-US" sz="1200" i="1" baseline="-25000">
                <a:solidFill>
                  <a:schemeClr val="tx1"/>
                </a:solidFill>
              </a:rPr>
              <a:t>BP</a:t>
            </a:r>
            <a:r>
              <a:rPr lang="en-US" sz="1200" i="1">
                <a:solidFill>
                  <a:schemeClr val="tx1"/>
                </a:solidFill>
              </a:rPr>
              <a:t>)             d &gt; d</a:t>
            </a:r>
            <a:r>
              <a:rPr lang="en-US" sz="1200" i="1" baseline="-25000">
                <a:solidFill>
                  <a:schemeClr val="tx1"/>
                </a:solidFill>
              </a:rPr>
              <a:t>BP</a:t>
            </a:r>
            <a:r>
              <a:rPr lang="en-US" sz="1200" i="1">
                <a:solidFill>
                  <a:schemeClr val="tx1"/>
                </a:solidFill>
              </a:rPr>
              <a:t>                </a:t>
            </a:r>
            <a:r>
              <a:rPr lang="en-US" sz="1200">
                <a:solidFill>
                  <a:schemeClr val="tx1"/>
                </a:solidFill>
              </a:rPr>
              <a:t>(1)</a:t>
            </a:r>
            <a:r>
              <a:rPr lang="en-US" sz="1200" i="1">
                <a:solidFill>
                  <a:schemeClr val="tx1"/>
                </a:solidFill>
              </a:rPr>
              <a:t> </a:t>
            </a: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12353" name="Oval 5"/>
          <p:cNvSpPr>
            <a:spLocks noChangeArrowheads="1"/>
          </p:cNvSpPr>
          <p:nvPr/>
        </p:nvSpPr>
        <p:spPr bwMode="auto">
          <a:xfrm>
            <a:off x="1331913" y="5084763"/>
            <a:ext cx="6408737" cy="288925"/>
          </a:xfrm>
          <a:prstGeom prst="ellips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2354" name="Oval 10"/>
          <p:cNvSpPr>
            <a:spLocks noChangeArrowheads="1"/>
          </p:cNvSpPr>
          <p:nvPr/>
        </p:nvSpPr>
        <p:spPr bwMode="auto">
          <a:xfrm>
            <a:off x="1331913" y="5445125"/>
            <a:ext cx="6408737" cy="287338"/>
          </a:xfrm>
          <a:prstGeom prst="ellips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Leif Wilhelmsson, Ericsson AB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DEF020D-C02B-41D3-8847-0B520604E9FA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5026</TotalTime>
  <Words>1255</Words>
  <Application>Microsoft Office PowerPoint</Application>
  <PresentationFormat>On-screen Show (4:3)</PresentationFormat>
  <Paragraphs>226</Paragraphs>
  <Slides>22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Times New Roman</vt:lpstr>
      <vt:lpstr>MS Gothic</vt:lpstr>
      <vt:lpstr>Arial</vt:lpstr>
      <vt:lpstr>Arial Unicode MS</vt:lpstr>
      <vt:lpstr>MS PGothic</vt:lpstr>
      <vt:lpstr>Office Theme</vt:lpstr>
      <vt:lpstr>Microsoft Word 97 - 2003 Document</vt:lpstr>
      <vt:lpstr>Equation.DSMT4</vt:lpstr>
      <vt:lpstr>Possible Indoor Channel Models for HEW System Simulations</vt:lpstr>
      <vt:lpstr>Contents</vt:lpstr>
      <vt:lpstr>Background</vt:lpstr>
      <vt:lpstr>Considered channel models</vt:lpstr>
      <vt:lpstr>WINNER II – A1 (Indoor office/residential)</vt:lpstr>
      <vt:lpstr>WINNER II – A1 (Indoor office/residential)</vt:lpstr>
      <vt:lpstr>COST 231 – Multi-Wall Model </vt:lpstr>
      <vt:lpstr>COST 231 – Linear Attenuation Model </vt:lpstr>
      <vt:lpstr>IEEE 802.11-03/940r4</vt:lpstr>
      <vt:lpstr>3GPP TR 36.814</vt:lpstr>
      <vt:lpstr>“Medbo” – same floor [9] </vt:lpstr>
      <vt:lpstr>“Medbo” – different floors [12] </vt:lpstr>
      <vt:lpstr>Comparison – Floor Penetration</vt:lpstr>
      <vt:lpstr>Comparison – “Methodology NLOS” </vt:lpstr>
      <vt:lpstr>Comparison – Same floor, one wall (NLOS)</vt:lpstr>
      <vt:lpstr>Comparison – Same floor, one wall (NLOS)</vt:lpstr>
      <vt:lpstr>Comparison – different floors, one wall</vt:lpstr>
      <vt:lpstr>Summary</vt:lpstr>
      <vt:lpstr>References</vt:lpstr>
      <vt:lpstr>PowerPoint Presentation</vt:lpstr>
      <vt:lpstr>3GPP TR 36.814</vt:lpstr>
      <vt:lpstr>Building Penetration Loss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Leif Wilhelmsson R</cp:lastModifiedBy>
  <cp:revision>97</cp:revision>
  <cp:lastPrinted>1601-01-01T00:00:00Z</cp:lastPrinted>
  <dcterms:created xsi:type="dcterms:W3CDTF">2010-02-15T12:38:41Z</dcterms:created>
  <dcterms:modified xsi:type="dcterms:W3CDTF">2014-03-18T08:00:04Z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pdateProcess">
    <vt:lpwstr>End</vt:lpwstr>
  </property>
</Properties>
</file>