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0" r:id="rId3"/>
    <p:sldId id="285" r:id="rId4"/>
    <p:sldId id="318" r:id="rId5"/>
    <p:sldId id="313" r:id="rId6"/>
    <p:sldId id="312" r:id="rId7"/>
    <p:sldId id="314" r:id="rId8"/>
    <p:sldId id="321" r:id="rId9"/>
    <p:sldId id="316" r:id="rId10"/>
    <p:sldId id="323" r:id="rId11"/>
    <p:sldId id="309" r:id="rId12"/>
    <p:sldId id="292" r:id="rId13"/>
    <p:sldId id="294" r:id="rId14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746" autoAdjust="0"/>
  </p:normalViewPr>
  <p:slideViewPr>
    <p:cSldViewPr>
      <p:cViewPr>
        <p:scale>
          <a:sx n="100" d="100"/>
          <a:sy n="100" d="100"/>
        </p:scale>
        <p:origin x="-516" y="10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1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3030" y="-90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7484" y="199841"/>
            <a:ext cx="233993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 eaLnBrk="0" hangingPunct="0">
              <a:defRPr sz="1500" b="1"/>
            </a:lvl1pPr>
          </a:lstStyle>
          <a:p>
            <a:pPr>
              <a:defRPr/>
            </a:pPr>
            <a:r>
              <a:rPr lang="en-US" smtClean="0"/>
              <a:t>doc.: IEEE 802.11-14/xxxxr0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127310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 eaLnBrk="0" hangingPunct="0">
              <a:defRPr sz="1500" b="1"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10264" y="9905482"/>
            <a:ext cx="195842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 eaLnBrk="0" hangingPunct="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1367" y="112306"/>
            <a:ext cx="233993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 eaLnBrk="0" hangingPunct="0">
              <a:defRPr sz="1500" b="1"/>
            </a:lvl1pPr>
          </a:lstStyle>
          <a:p>
            <a:pPr>
              <a:defRPr/>
            </a:pPr>
            <a:r>
              <a:rPr lang="en-US" smtClean="0"/>
              <a:t>doc.: IEEE 802.11-14/xxxxr0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27310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 eaLnBrk="0" hangingPunct="0">
              <a:defRPr sz="1500" b="1"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79158" y="9908983"/>
            <a:ext cx="24521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 eaLnBrk="0" hangingPunct="0">
              <a:defRPr/>
            </a:lvl5pPr>
          </a:lstStyle>
          <a:p>
            <a:pPr lvl="4"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March 2014</a:t>
            </a:r>
            <a:endParaRPr lang="en-US" smtClean="0"/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" name="页眉占位符 7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802.11-14/xxxxr0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>
          <a:xfrm>
            <a:off x="3409150" y="9908983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页眉占位符 7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802.11-14/xxxxr0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2014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页眉占位符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802.11-14/xxxxr0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3615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65160" y="6475413"/>
            <a:ext cx="227876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Le Liu, et. al. (Huawei Technologies)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March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03632" y="6475413"/>
            <a:ext cx="224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fr-FR" smtClean="0"/>
              <a:t>Le Liu, et. al. (Huawei Technologies)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802.11-14/0383r0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Considerations on evaluation methodology for candidate HEW PHY&amp;MAC techniques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2014-03</a:t>
            </a:r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altLang="zh-CN" dirty="0" smtClean="0"/>
              <a:t>March 2014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Le Liu, et. al.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914400" y="247926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838200" y="2828925"/>
          <a:ext cx="7696200" cy="3626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524000"/>
                <a:gridCol w="1844040"/>
                <a:gridCol w="1051560"/>
                <a:gridCol w="1981200"/>
              </a:tblGrid>
              <a:tr h="330088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9174">
                <a:tc rowSpan="2"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</a:t>
                      </a:r>
                      <a:r>
                        <a:rPr lang="en-US" altLang="zh-CN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Liu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9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Technologies Co., Ltd.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F1-17,</a:t>
                      </a:r>
                      <a:r>
                        <a:rPr lang="en-US" altLang="zh-CN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Bantian</a:t>
                      </a:r>
                      <a:r>
                        <a:rPr lang="en-US" altLang="zh-CN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r>
                        <a:rPr lang="en-US" altLang="zh-CN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Shenzhen, China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liule@huawei.com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roy.luoyi@huawei.com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9174"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Roy</a:t>
                      </a:r>
                      <a:r>
                        <a:rPr lang="en-US" altLang="zh-CN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Luo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3840"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David</a:t>
                      </a:r>
                      <a:r>
                        <a:rPr lang="en-US" altLang="zh-CN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Xun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david.yangxun@huawei.com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Chixiang</a:t>
                      </a:r>
                      <a:r>
                        <a:rPr lang="en-US" altLang="zh-CN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No. 2222,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Xin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Jinqiao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Rd.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Pudong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altLang="zh-CN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Shanghai, China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machixiang@huawei.com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7086"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Rossi</a:t>
                      </a:r>
                      <a:r>
                        <a:rPr lang="en-US" altLang="zh-CN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Jun </a:t>
                      </a:r>
                      <a:r>
                        <a:rPr lang="en-US" altLang="zh-CN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Luo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jun.l@huawei.com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2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Zhang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Jiayin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zhangjiayin@huawei.com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8552"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Phillip Barber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Peter Loc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peterloc@iwirelesstech.com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088"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Yakun</a:t>
                      </a:r>
                      <a:r>
                        <a:rPr lang="en-US" altLang="zh-CN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Sun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Marvell Semiconductor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Ln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Santa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clara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CA 95054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4653"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Yan Zhang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of 802.11n Evaluation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4114800"/>
          </a:xfrm>
        </p:spPr>
        <p:txBody>
          <a:bodyPr/>
          <a:lstStyle/>
          <a:p>
            <a:r>
              <a:rPr lang="en-US" altLang="zh-CN" sz="2000" dirty="0" smtClean="0"/>
              <a:t>In [5], user throughput considering MAC overhead is given as a non-linear function of PHY rate. </a:t>
            </a:r>
          </a:p>
          <a:p>
            <a:pPr lvl="1"/>
            <a:r>
              <a:rPr lang="en-US" altLang="zh-CN" sz="1800" dirty="0" smtClean="0"/>
              <a:t>PHY SLS is difficult to consider MAC overhead and impact of MAC scheme.</a:t>
            </a:r>
          </a:p>
          <a:p>
            <a:pPr lvl="1"/>
            <a:r>
              <a:rPr lang="en-US" altLang="zh-CN" sz="1800" dirty="0" smtClean="0"/>
              <a:t>MAC SLS is difficult to provide achievable rate for different MIMO channel.</a:t>
            </a:r>
          </a:p>
          <a:p>
            <a:pPr lvl="1">
              <a:buNone/>
            </a:pPr>
            <a:r>
              <a:rPr lang="en-US" altLang="zh-CN" sz="1800" dirty="0" smtClean="0">
                <a:sym typeface="Wingdings" pitchFamily="2" charset="2"/>
              </a:rPr>
              <a:t> System-wise throughput should be evaluated by using integrated SLS.</a:t>
            </a:r>
            <a:endParaRPr lang="zh-CN" altLang="en-US" sz="1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2014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233100" y="6475413"/>
            <a:ext cx="2310825" cy="184666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Le Liu, et.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1752600" y="3657600"/>
            <a:ext cx="5920369" cy="2901312"/>
            <a:chOff x="1752600" y="3657600"/>
            <a:chExt cx="5920369" cy="2901312"/>
          </a:xfrm>
        </p:grpSpPr>
        <p:pic>
          <p:nvPicPr>
            <p:cNvPr id="7" name="Picture 24" descr="Throughput_1STA_v0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52600" y="3657600"/>
              <a:ext cx="5867400" cy="2901312"/>
            </a:xfrm>
            <a:prstGeom prst="rect">
              <a:avLst/>
            </a:prstGeom>
            <a:noFill/>
          </p:spPr>
        </p:pic>
        <p:sp>
          <p:nvSpPr>
            <p:cNvPr id="8" name="TextBox 7"/>
            <p:cNvSpPr txBox="1"/>
            <p:nvPr/>
          </p:nvSpPr>
          <p:spPr>
            <a:xfrm>
              <a:off x="7153275" y="3868579"/>
              <a:ext cx="5196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/>
                <a:t>TXOP</a:t>
              </a:r>
              <a:endParaRPr lang="zh-CN" altLang="en-US" sz="1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66596" y="3876675"/>
              <a:ext cx="39145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/>
                <a:t>BW</a:t>
              </a:r>
              <a:endParaRPr lang="zh-CN" altLang="en-US" sz="1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438900" y="3876675"/>
              <a:ext cx="54854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/>
                <a:t>MIMO</a:t>
              </a:r>
              <a:endParaRPr lang="zh-CN" altLang="en-US" sz="1000" dirty="0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8077200" cy="4800600"/>
          </a:xfrm>
        </p:spPr>
        <p:txBody>
          <a:bodyPr/>
          <a:lstStyle/>
          <a:p>
            <a:pPr algn="just"/>
            <a:endParaRPr lang="en-US" altLang="zh-CN" sz="2800" dirty="0" smtClean="0">
              <a:solidFill>
                <a:srgbClr val="7030A0"/>
              </a:solidFill>
            </a:endParaRPr>
          </a:p>
          <a:p>
            <a:pPr algn="just"/>
            <a:r>
              <a:rPr lang="en-US" altLang="zh-CN" sz="2800" dirty="0" smtClean="0"/>
              <a:t>Integrated SLS is recommended to evaluate to achievable system-wise performance gain of candidate PHY&amp;MAC techniques for HEW.</a:t>
            </a:r>
          </a:p>
          <a:p>
            <a:pPr>
              <a:spcBef>
                <a:spcPts val="0"/>
              </a:spcBef>
              <a:buNone/>
            </a:pPr>
            <a:endParaRPr lang="en-US" altLang="zh-CN" sz="1000" dirty="0" smtClean="0"/>
          </a:p>
          <a:p>
            <a:pPr algn="just">
              <a:buNone/>
            </a:pPr>
            <a:r>
              <a:rPr lang="en-US" altLang="zh-CN" sz="1000" dirty="0" smtClean="0">
                <a:solidFill>
                  <a:srgbClr val="7030A0"/>
                </a:solidFill>
              </a:rPr>
              <a:t> </a:t>
            </a:r>
            <a:endParaRPr lang="en-US" altLang="zh-CN" sz="100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Our Recommendation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9743" y="6475413"/>
            <a:ext cx="2394182" cy="184666"/>
          </a:xfrm>
          <a:noFill/>
        </p:spPr>
        <p:txBody>
          <a:bodyPr/>
          <a:lstStyle/>
          <a:p>
            <a:r>
              <a:rPr lang="fr-FR" smtClean="0"/>
              <a:t>Le Liu, et. al. (Huawei Technologies)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Compared with standalone SLS, integrated SLS is more comprehensive and provides stronger insights to investigate and evaluate candidate PHY&amp;MAC techniques for HEW system and HEW scenarios.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9743" y="6475413"/>
            <a:ext cx="2394182" cy="184666"/>
          </a:xfrm>
          <a:noFill/>
        </p:spPr>
        <p:txBody>
          <a:bodyPr/>
          <a:lstStyle/>
          <a:p>
            <a:r>
              <a:rPr lang="fr-FR" smtClean="0"/>
              <a:t>Le Liu, et. al. (Huawei Technologies)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[1] 11-13-1051-01-0hew-evaluation-methodology</a:t>
            </a:r>
          </a:p>
          <a:p>
            <a:pPr>
              <a:buNone/>
            </a:pPr>
            <a:r>
              <a:rPr lang="en-US" altLang="zh-CN" dirty="0" smtClean="0"/>
              <a:t>[2] 11-14-0059-01-0hew-integrated-system-level-simulation</a:t>
            </a:r>
          </a:p>
          <a:p>
            <a:pPr>
              <a:buNone/>
            </a:pPr>
            <a:r>
              <a:rPr lang="en-US" altLang="zh-CN" dirty="0" smtClean="0"/>
              <a:t>[3] 11-14-0165-01-0hew-802-11-hew-draft-par-and-5c</a:t>
            </a:r>
          </a:p>
          <a:p>
            <a:pPr>
              <a:buNone/>
            </a:pPr>
            <a:r>
              <a:rPr lang="en-US" altLang="zh-CN" dirty="0" smtClean="0"/>
              <a:t>[4] 11-13-1421-01-0hew-str-radios-and-str-media-access</a:t>
            </a:r>
          </a:p>
          <a:p>
            <a:pPr>
              <a:buNone/>
            </a:pPr>
            <a:r>
              <a:rPr lang="en-US" altLang="zh-CN" dirty="0" smtClean="0"/>
              <a:t>[5] 11-07-2431-00-0vht-analysis-on-ieee-802-11n-mac-efficiency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9743" y="6475413"/>
            <a:ext cx="2394182" cy="184666"/>
          </a:xfrm>
          <a:noFill/>
        </p:spPr>
        <p:txBody>
          <a:bodyPr/>
          <a:lstStyle/>
          <a:p>
            <a:r>
              <a:rPr lang="fr-FR" smtClean="0"/>
              <a:t>Le Liu, et. al. (Huawei Technologies)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 smtClean="0"/>
              <a:t>Comparison between standalone and integrated system level simulation (SLS) shows that integrated SLS is more comprehensive and provides stronger insights to investigate and evaluate candidate PHY&amp;MAC techniques for HEW system and HEW scenarios.</a:t>
            </a:r>
          </a:p>
          <a:p>
            <a:pPr algn="just"/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9743" y="6475413"/>
            <a:ext cx="2394182" cy="184666"/>
          </a:xfrm>
          <a:noFill/>
        </p:spPr>
        <p:txBody>
          <a:bodyPr/>
          <a:lstStyle/>
          <a:p>
            <a:r>
              <a:rPr lang="fr-FR" smtClean="0"/>
              <a:t>Le Liu, et. al. (Huawei Technologies)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04950"/>
            <a:ext cx="7772400" cy="4800600"/>
          </a:xfrm>
        </p:spPr>
        <p:txBody>
          <a:bodyPr/>
          <a:lstStyle/>
          <a:p>
            <a:pPr algn="just"/>
            <a:r>
              <a:rPr lang="en-US" altLang="zh-CN" dirty="0" smtClean="0"/>
              <a:t>Following SLS evaluation methodologies are proposed to evaluate multi-BSS performance: </a:t>
            </a:r>
          </a:p>
          <a:p>
            <a:pPr lvl="1" algn="just"/>
            <a:r>
              <a:rPr lang="en-US" altLang="zh-CN" dirty="0" smtClean="0"/>
              <a:t>PHY SLS [1]</a:t>
            </a:r>
          </a:p>
          <a:p>
            <a:pPr lvl="2" algn="just"/>
            <a:r>
              <a:rPr lang="en-US" altLang="zh-CN" sz="1600" dirty="0" smtClean="0"/>
              <a:t>Accurate modeling of PHY</a:t>
            </a:r>
          </a:p>
          <a:p>
            <a:pPr lvl="3" algn="just"/>
            <a:r>
              <a:rPr lang="en-US" altLang="zh-CN" sz="1200" dirty="0" smtClean="0"/>
              <a:t>e.g., channel model, MIMO configuration, SU OL/BF, MU.</a:t>
            </a:r>
            <a:endParaRPr lang="en-US" altLang="zh-CN" sz="1050" dirty="0" smtClean="0"/>
          </a:p>
          <a:p>
            <a:pPr lvl="2" algn="just"/>
            <a:r>
              <a:rPr lang="en-US" altLang="zh-CN" sz="1600" dirty="0" smtClean="0"/>
              <a:t>Simplified MAC</a:t>
            </a:r>
          </a:p>
          <a:p>
            <a:pPr lvl="3" algn="just"/>
            <a:r>
              <a:rPr lang="en-US" altLang="zh-CN" sz="1200" dirty="0" smtClean="0"/>
              <a:t>e.g., random AP/STA transmission, CCA </a:t>
            </a:r>
          </a:p>
          <a:p>
            <a:pPr lvl="1" algn="just"/>
            <a:r>
              <a:rPr lang="en-US" altLang="zh-CN" dirty="0" smtClean="0"/>
              <a:t>MAC SLS [1]</a:t>
            </a:r>
          </a:p>
          <a:p>
            <a:pPr lvl="2" algn="just"/>
            <a:r>
              <a:rPr lang="en-US" altLang="zh-CN" sz="1600" dirty="0" smtClean="0"/>
              <a:t>Simplified PHY</a:t>
            </a:r>
          </a:p>
          <a:p>
            <a:pPr lvl="3" algn="just"/>
            <a:r>
              <a:rPr lang="en-US" altLang="zh-CN" sz="1200" dirty="0" smtClean="0"/>
              <a:t>e.g., SISO over AWGN</a:t>
            </a:r>
          </a:p>
          <a:p>
            <a:pPr lvl="2" algn="just"/>
            <a:r>
              <a:rPr lang="en-US" altLang="zh-CN" sz="1600" dirty="0" smtClean="0"/>
              <a:t>Accurate modeling of MAC</a:t>
            </a:r>
          </a:p>
          <a:p>
            <a:pPr lvl="3" algn="just"/>
            <a:r>
              <a:rPr lang="en-US" altLang="zh-CN" sz="1200" dirty="0" smtClean="0"/>
              <a:t>e.g., CSMA/CA, aggregation policy, usage of RTS/CTS/CTS-to-self, configuration of EDCA parameters, use of beacon and management frames.</a:t>
            </a:r>
          </a:p>
          <a:p>
            <a:pPr lvl="1" algn="just"/>
            <a:r>
              <a:rPr lang="en-US" altLang="zh-CN" dirty="0" smtClean="0"/>
              <a:t>Integrated SLS [2]</a:t>
            </a:r>
          </a:p>
          <a:p>
            <a:pPr lvl="2">
              <a:buFont typeface="Times New Roman" pitchFamily="18" charset="0"/>
              <a:buChar char="–"/>
            </a:pPr>
            <a:r>
              <a:rPr lang="en-US" altLang="zh-CN" sz="1600" dirty="0" smtClean="0"/>
              <a:t>Accurate modeling of PHY</a:t>
            </a:r>
          </a:p>
          <a:p>
            <a:pPr lvl="2">
              <a:buFont typeface="Times New Roman" pitchFamily="18" charset="0"/>
              <a:buChar char="–"/>
            </a:pPr>
            <a:r>
              <a:rPr lang="en-US" altLang="zh-CN" sz="1600" dirty="0" smtClean="0"/>
              <a:t>Accurate modeling of MAC</a:t>
            </a:r>
          </a:p>
          <a:p>
            <a:pPr lvl="2">
              <a:buFont typeface="Times New Roman" pitchFamily="18" charset="0"/>
              <a:buChar char="–"/>
            </a:pPr>
            <a:r>
              <a:rPr lang="en-US" altLang="zh-CN" sz="1600" dirty="0" smtClean="0"/>
              <a:t>Accurate traffic modeling, e.g. FTP, HTTP, video, gaming, VDI …</a:t>
            </a:r>
          </a:p>
          <a:p>
            <a:pPr lvl="2"/>
            <a:endParaRPr lang="en-US" altLang="zh-CN" sz="160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9743" y="6475413"/>
            <a:ext cx="2394182" cy="184666"/>
          </a:xfrm>
          <a:noFill/>
        </p:spPr>
        <p:txBody>
          <a:bodyPr/>
          <a:lstStyle/>
          <a:p>
            <a:r>
              <a:rPr lang="fr-FR" smtClean="0"/>
              <a:t>Le Liu, et. al. (Huawei Technologies)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Candidate PHY&amp;MAC Techniques </a:t>
            </a:r>
            <a:br>
              <a:rPr lang="en-US" altLang="zh-CN" dirty="0" smtClean="0"/>
            </a:br>
            <a:r>
              <a:rPr lang="en-US" altLang="zh-CN" dirty="0" smtClean="0"/>
              <a:t>for HEW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As pointed out in PAR discussion [3], this project may include the capability to handle multiple simultaneous communications in both the spatial and frequency domains, in both UL and DL direction. </a:t>
            </a:r>
            <a:endParaRPr lang="en-US" altLang="zh-CN" sz="2000" dirty="0" smtClean="0">
              <a:solidFill>
                <a:srgbClr val="00CC00"/>
              </a:solidFill>
            </a:endParaRPr>
          </a:p>
          <a:p>
            <a:r>
              <a:rPr lang="en-US" altLang="zh-CN" sz="2000" dirty="0" smtClean="0"/>
              <a:t>Candidate PHY&amp;MAC techniques</a:t>
            </a:r>
          </a:p>
          <a:p>
            <a:pPr lvl="1"/>
            <a:r>
              <a:rPr lang="en-US" altLang="zh-CN" dirty="0" smtClean="0"/>
              <a:t>OFDMA</a:t>
            </a:r>
          </a:p>
          <a:p>
            <a:pPr lvl="1"/>
            <a:r>
              <a:rPr lang="en-US" altLang="zh-CN" dirty="0" smtClean="0"/>
              <a:t>UL MU-MIMO </a:t>
            </a:r>
          </a:p>
          <a:p>
            <a:pPr lvl="1"/>
            <a:r>
              <a:rPr lang="en-US" altLang="zh-CN" dirty="0" smtClean="0"/>
              <a:t>Interference management</a:t>
            </a:r>
          </a:p>
          <a:p>
            <a:pPr lvl="1"/>
            <a:r>
              <a:rPr lang="en-US" altLang="zh-CN" dirty="0" smtClean="0"/>
              <a:t>Channel bonding</a:t>
            </a:r>
          </a:p>
          <a:p>
            <a:pPr lvl="1"/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2014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 Liu, et.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66800" y="5692914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 In the following, we take some candidate PHY&amp;MAC techniques as examples to compare EM.</a:t>
            </a:r>
            <a:endParaRPr lang="zh-CN" altLang="en-US" sz="2000" b="1" dirty="0" smtClean="0">
              <a:solidFill>
                <a:srgbClr val="0000FF"/>
              </a:solidFill>
              <a:latin typeface="+mn-lt"/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SLS for OFDMA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114800"/>
          </a:xfrm>
        </p:spPr>
        <p:txBody>
          <a:bodyPr/>
          <a:lstStyle/>
          <a:p>
            <a:r>
              <a:rPr lang="en-US" altLang="zh-CN" sz="2000" dirty="0" smtClean="0"/>
              <a:t>For UL/DL OFDMA, to efficiently allocate limited number of </a:t>
            </a:r>
            <a:r>
              <a:rPr lang="en-US" altLang="zh-CN" sz="2000" dirty="0" err="1" smtClean="0"/>
              <a:t>subbands</a:t>
            </a:r>
            <a:r>
              <a:rPr lang="en-US" altLang="zh-CN" sz="2000" dirty="0" smtClean="0"/>
              <a:t> to a large quantity of STAs/APs may need to consider</a:t>
            </a:r>
          </a:p>
          <a:p>
            <a:pPr lvl="1"/>
            <a:r>
              <a:rPr lang="en-US" altLang="zh-CN" sz="1800" dirty="0" smtClean="0"/>
              <a:t>Scheduling granularity</a:t>
            </a:r>
          </a:p>
          <a:p>
            <a:pPr lvl="1"/>
            <a:r>
              <a:rPr lang="en-US" altLang="zh-CN" sz="1800" dirty="0" smtClean="0"/>
              <a:t>Frequency selective channel</a:t>
            </a:r>
          </a:p>
          <a:p>
            <a:pPr lvl="1"/>
            <a:r>
              <a:rPr lang="en-US" altLang="zh-CN" sz="1800" dirty="0" smtClean="0"/>
              <a:t>User fairness</a:t>
            </a:r>
          </a:p>
          <a:p>
            <a:pPr lvl="1"/>
            <a:r>
              <a:rPr lang="en-US" altLang="zh-CN" sz="1800" dirty="0" smtClean="0"/>
              <a:t>Traffic load</a:t>
            </a:r>
          </a:p>
          <a:p>
            <a:pPr lvl="1"/>
            <a:r>
              <a:rPr lang="en-US" altLang="zh-CN" sz="1800" dirty="0" smtClean="0"/>
              <a:t>Device type: legacy or not</a:t>
            </a:r>
          </a:p>
          <a:p>
            <a:pPr lvl="1"/>
            <a:r>
              <a:rPr lang="en-US" altLang="zh-CN" sz="1800" dirty="0" smtClean="0"/>
              <a:t>Impact of Transmission opportunity</a:t>
            </a:r>
          </a:p>
          <a:p>
            <a:r>
              <a:rPr lang="en-US" altLang="zh-CN" sz="2000" dirty="0" smtClean="0"/>
              <a:t>However, </a:t>
            </a:r>
          </a:p>
          <a:p>
            <a:pPr lvl="1"/>
            <a:r>
              <a:rPr lang="en-US" altLang="zh-CN" sz="1800" dirty="0" smtClean="0"/>
              <a:t>Based on PHY SLS, simple MAC only supports resource allocation for random selected STAs/APs </a:t>
            </a:r>
            <a:r>
              <a:rPr lang="en-US" altLang="zh-CN" sz="1800" dirty="0" smtClean="0">
                <a:sym typeface="Wingdings" pitchFamily="2" charset="2"/>
              </a:rPr>
              <a:t> not realistic </a:t>
            </a:r>
            <a:r>
              <a:rPr lang="en-US" altLang="zh-CN" sz="1800" dirty="0" smtClean="0"/>
              <a:t>inter-cell interference with OFDMA scheduling for variable traffic load</a:t>
            </a:r>
          </a:p>
          <a:p>
            <a:pPr lvl="1"/>
            <a:r>
              <a:rPr lang="en-US" altLang="zh-CN" sz="1800" dirty="0" smtClean="0"/>
              <a:t>Based on MAC SLS, simple PHY cannot take into account the time/freq.</a:t>
            </a:r>
            <a:r>
              <a:rPr lang="en-US" altLang="zh-CN" sz="1800" u="sng" dirty="0" smtClean="0"/>
              <a:t> </a:t>
            </a:r>
            <a:r>
              <a:rPr lang="en-US" altLang="zh-CN" sz="1800" dirty="0" smtClean="0"/>
              <a:t>fading channel </a:t>
            </a:r>
            <a:r>
              <a:rPr lang="en-US" altLang="zh-CN" sz="1800" dirty="0" smtClean="0">
                <a:sym typeface="Wingdings" pitchFamily="2" charset="2"/>
              </a:rPr>
              <a:t> not realistic instantaneous signal/interference</a:t>
            </a:r>
            <a:r>
              <a:rPr lang="en-US" altLang="zh-CN" sz="1800" dirty="0" smtClean="0"/>
              <a:t>.</a:t>
            </a:r>
          </a:p>
          <a:p>
            <a:pPr lvl="1"/>
            <a:endParaRPr lang="zh-CN" altLang="en-US" sz="1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2014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 Liu, et.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66800" y="5845314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solidFill>
                  <a:srgbClr val="0000FF"/>
                </a:solidFill>
                <a:sym typeface="Wingdings" pitchFamily="2" charset="2"/>
              </a:rPr>
              <a:t> </a:t>
            </a:r>
            <a:r>
              <a:rPr lang="en-US" altLang="zh-CN" sz="2000" b="1" dirty="0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Integrated SLS is necessary to investigate the </a:t>
            </a:r>
            <a:r>
              <a:rPr lang="en-US" altLang="zh-CN" sz="2000" b="1" dirty="0" smtClean="0">
                <a:solidFill>
                  <a:srgbClr val="0000FF"/>
                </a:solidFill>
                <a:sym typeface="Wingdings" pitchFamily="2" charset="2"/>
              </a:rPr>
              <a:t>achievable </a:t>
            </a:r>
            <a:r>
              <a:rPr lang="en-US" altLang="zh-CN" sz="2000" b="1" dirty="0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performance </a:t>
            </a:r>
            <a:r>
              <a:rPr lang="en-US" altLang="zh-CN" sz="2000" b="1" dirty="0" smtClean="0">
                <a:solidFill>
                  <a:srgbClr val="0000FF"/>
                </a:solidFill>
                <a:sym typeface="Wingdings" pitchFamily="2" charset="2"/>
              </a:rPr>
              <a:t>gain </a:t>
            </a:r>
            <a:r>
              <a:rPr lang="en-US" altLang="zh-CN" sz="2000" b="1" dirty="0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of OFDMA</a:t>
            </a:r>
            <a:r>
              <a:rPr lang="en-US" altLang="zh-CN" sz="1800" dirty="0" smtClean="0">
                <a:solidFill>
                  <a:srgbClr val="0000FF"/>
                </a:solidFill>
                <a:sym typeface="Wingdings" pitchFamily="2" charset="2"/>
              </a:rPr>
              <a:t>.</a:t>
            </a:r>
            <a:endParaRPr lang="zh-CN" altLang="en-US" sz="1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SLS for UL MU-MIMO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620000" cy="4114800"/>
          </a:xfrm>
        </p:spPr>
        <p:txBody>
          <a:bodyPr/>
          <a:lstStyle/>
          <a:p>
            <a:r>
              <a:rPr lang="en-US" altLang="zh-CN" sz="2000" dirty="0" smtClean="0"/>
              <a:t>For UL MU-MIMO, similar with DL MU-MIMO, scheduling for user grouping should consider</a:t>
            </a:r>
          </a:p>
          <a:p>
            <a:pPr lvl="1"/>
            <a:r>
              <a:rPr lang="en-US" altLang="zh-CN" sz="1800" dirty="0" err="1" smtClean="0"/>
              <a:t>Precoding</a:t>
            </a:r>
            <a:r>
              <a:rPr lang="en-US" altLang="zh-CN" sz="1800" dirty="0" smtClean="0"/>
              <a:t> vector selection for user grouping to maximize throughput</a:t>
            </a:r>
          </a:p>
          <a:p>
            <a:pPr lvl="1"/>
            <a:r>
              <a:rPr lang="en-US" altLang="zh-CN" sz="1800" dirty="0" smtClean="0"/>
              <a:t>Traffic load and packet size for non-full buffer traffic</a:t>
            </a:r>
          </a:p>
          <a:p>
            <a:pPr lvl="1"/>
            <a:r>
              <a:rPr lang="en-US" altLang="zh-CN" sz="1800" dirty="0" smtClean="0"/>
              <a:t>Signaling overhead for grouped users </a:t>
            </a:r>
          </a:p>
          <a:p>
            <a:pPr lvl="1"/>
            <a:r>
              <a:rPr lang="en-US" altLang="zh-CN" sz="1800" dirty="0" smtClean="0"/>
              <a:t>Impact of Transmission opportunity</a:t>
            </a:r>
          </a:p>
          <a:p>
            <a:r>
              <a:rPr lang="en-US" altLang="zh-CN" sz="2000" dirty="0" smtClean="0"/>
              <a:t>However, </a:t>
            </a:r>
          </a:p>
          <a:p>
            <a:pPr lvl="1"/>
            <a:r>
              <a:rPr lang="en-US" altLang="zh-CN" sz="1800" dirty="0" smtClean="0"/>
              <a:t>Based on PHY SLS, simple MAC only supports user grouping from random selected STAs/APs </a:t>
            </a:r>
            <a:r>
              <a:rPr lang="en-US" altLang="zh-CN" sz="1800" dirty="0" smtClean="0">
                <a:sym typeface="Wingdings" pitchFamily="2" charset="2"/>
              </a:rPr>
              <a:t> not realistic </a:t>
            </a:r>
            <a:r>
              <a:rPr lang="en-US" altLang="zh-CN" sz="1800" dirty="0" smtClean="0"/>
              <a:t>interference for user grouping with variable traffic.</a:t>
            </a:r>
          </a:p>
          <a:p>
            <a:pPr lvl="1"/>
            <a:r>
              <a:rPr lang="en-US" altLang="zh-CN" sz="1800" dirty="0" smtClean="0"/>
              <a:t>Based on MAC SLS, simple PHY cannot take into account the MIMO fading channel</a:t>
            </a:r>
            <a:r>
              <a:rPr lang="en-US" altLang="zh-CN" sz="1800" dirty="0" smtClean="0">
                <a:sym typeface="Wingdings" pitchFamily="2" charset="2"/>
              </a:rPr>
              <a:t>  not realistic instantaneous signal/interference for user grouping</a:t>
            </a:r>
            <a:r>
              <a:rPr lang="en-US" altLang="zh-CN" sz="1800" dirty="0" smtClean="0"/>
              <a:t>.</a:t>
            </a:r>
          </a:p>
          <a:p>
            <a:pPr lvl="1"/>
            <a:endParaRPr lang="zh-CN" altLang="en-US" sz="1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2014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 Liu, et.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66800" y="5769114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solidFill>
                  <a:srgbClr val="0000FF"/>
                </a:solidFill>
                <a:sym typeface="Wingdings" pitchFamily="2" charset="2"/>
              </a:rPr>
              <a:t> </a:t>
            </a:r>
            <a:r>
              <a:rPr lang="en-US" altLang="zh-CN" sz="2000" b="1" dirty="0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Integrated SLS is necessary to investigate the achievable performance gain of UL MU-MIMO</a:t>
            </a:r>
            <a:r>
              <a:rPr lang="en-US" altLang="zh-CN" sz="1800" dirty="0" smtClean="0">
                <a:solidFill>
                  <a:srgbClr val="0000FF"/>
                </a:solidFill>
                <a:sym typeface="Wingdings" pitchFamily="2" charset="2"/>
              </a:rPr>
              <a:t>.</a:t>
            </a:r>
            <a:endParaRPr lang="zh-CN" altLang="en-US" sz="1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SLS for Interference management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Interference management is applied to avoid significant inter-cell interference among dense APs/STAs in OBSS.</a:t>
            </a:r>
          </a:p>
          <a:p>
            <a:pPr lvl="1"/>
            <a:r>
              <a:rPr lang="en-US" altLang="zh-CN" sz="1800" dirty="0" smtClean="0"/>
              <a:t>Frequency reuse management </a:t>
            </a:r>
          </a:p>
          <a:p>
            <a:pPr lvl="1"/>
            <a:r>
              <a:rPr lang="en-US" altLang="zh-CN" sz="1800" dirty="0" smtClean="0"/>
              <a:t>Load/traffic balancing</a:t>
            </a:r>
          </a:p>
          <a:p>
            <a:pPr lvl="1"/>
            <a:r>
              <a:rPr lang="en-US" altLang="zh-CN" sz="1800" dirty="0" smtClean="0"/>
              <a:t>Coordinated transmission</a:t>
            </a:r>
          </a:p>
          <a:p>
            <a:r>
              <a:rPr lang="en-US" altLang="zh-CN" sz="2000" dirty="0" smtClean="0"/>
              <a:t>However, </a:t>
            </a:r>
          </a:p>
          <a:p>
            <a:pPr lvl="1"/>
            <a:r>
              <a:rPr lang="en-US" altLang="zh-CN" sz="1800" dirty="0" smtClean="0"/>
              <a:t>Based on PHY SLS, simple MAC only supports inter-cell interference with simple interference coordination (e.g., CCA)</a:t>
            </a:r>
            <a:r>
              <a:rPr lang="en-US" altLang="zh-CN" sz="1800" dirty="0" smtClean="0">
                <a:sym typeface="Wingdings" pitchFamily="2" charset="2"/>
              </a:rPr>
              <a:t> not realistic </a:t>
            </a:r>
            <a:r>
              <a:rPr lang="en-US" altLang="zh-CN" sz="1800" dirty="0" smtClean="0"/>
              <a:t>inter-cell interference after complicated coordination.</a:t>
            </a:r>
          </a:p>
          <a:p>
            <a:pPr lvl="1"/>
            <a:r>
              <a:rPr lang="en-US" altLang="zh-CN" sz="1800" dirty="0" smtClean="0"/>
              <a:t>Based on MAC SLS, simple PHY cannot take into account the time/freq. fading channel and MIMO channel </a:t>
            </a:r>
            <a:r>
              <a:rPr lang="en-US" altLang="zh-CN" sz="1800" dirty="0" smtClean="0">
                <a:sym typeface="Wingdings" pitchFamily="2" charset="2"/>
              </a:rPr>
              <a:t> not realistic instantaneous signal/interference</a:t>
            </a:r>
            <a:r>
              <a:rPr lang="en-US" altLang="zh-CN" sz="1800" dirty="0" smtClean="0"/>
              <a:t>.</a:t>
            </a:r>
          </a:p>
          <a:p>
            <a:pPr lvl="1"/>
            <a:endParaRPr lang="zh-CN" altLang="en-US" sz="1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2014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 Liu, et.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66800" y="5769114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solidFill>
                  <a:srgbClr val="0000FF"/>
                </a:solidFill>
                <a:sym typeface="Wingdings" pitchFamily="2" charset="2"/>
              </a:rPr>
              <a:t> </a:t>
            </a:r>
            <a:r>
              <a:rPr lang="en-US" altLang="zh-CN" sz="2000" b="1" dirty="0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Integrated SLS is necessary to investigate the achievable performance </a:t>
            </a:r>
            <a:r>
              <a:rPr lang="en-US" altLang="zh-CN" sz="2000" b="1" dirty="0" smtClean="0">
                <a:solidFill>
                  <a:srgbClr val="0000FF"/>
                </a:solidFill>
                <a:sym typeface="Wingdings" pitchFamily="2" charset="2"/>
              </a:rPr>
              <a:t>gain </a:t>
            </a:r>
            <a:r>
              <a:rPr lang="en-US" altLang="zh-CN" sz="2000" b="1" dirty="0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of Interference management</a:t>
            </a:r>
            <a:r>
              <a:rPr lang="en-US" altLang="zh-CN" sz="1800" dirty="0" smtClean="0">
                <a:solidFill>
                  <a:srgbClr val="0000FF"/>
                </a:solidFill>
                <a:sym typeface="Wingdings" pitchFamily="2" charset="2"/>
              </a:rPr>
              <a:t>.</a:t>
            </a:r>
            <a:endParaRPr lang="zh-CN" altLang="en-US" sz="1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SLS for Channel Bonding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Channel bonding is supported in 802.11ac to efficiently extend the frequency spectrum.</a:t>
            </a:r>
          </a:p>
          <a:p>
            <a:pPr lvl="1"/>
            <a:r>
              <a:rPr lang="en-US" altLang="zh-CN" sz="1800" dirty="0" smtClean="0"/>
              <a:t>Load/traffic adaptation</a:t>
            </a:r>
          </a:p>
          <a:p>
            <a:pPr lvl="1"/>
            <a:r>
              <a:rPr lang="en-US" altLang="zh-CN" sz="1800" dirty="0" smtClean="0"/>
              <a:t>MAC layer mechanism for channel selection</a:t>
            </a:r>
          </a:p>
          <a:p>
            <a:pPr lvl="1"/>
            <a:r>
              <a:rPr lang="en-US" altLang="zh-CN" sz="1800" dirty="0" smtClean="0"/>
              <a:t>Control signaling overhead</a:t>
            </a:r>
          </a:p>
          <a:p>
            <a:r>
              <a:rPr lang="en-US" altLang="zh-CN" sz="2000" dirty="0" smtClean="0"/>
              <a:t>However, </a:t>
            </a:r>
          </a:p>
          <a:p>
            <a:pPr lvl="1"/>
            <a:r>
              <a:rPr lang="en-US" altLang="zh-CN" sz="1800" dirty="0" smtClean="0"/>
              <a:t>Based on PHY SLS, simple MAC only supports bandwidth extension without considering realistic MAC layer control </a:t>
            </a:r>
            <a:r>
              <a:rPr lang="en-US" altLang="zh-CN" sz="1800" dirty="0" smtClean="0">
                <a:sym typeface="Wingdings" pitchFamily="2" charset="2"/>
              </a:rPr>
              <a:t> not realistic MAC layer mechanism for channel selection</a:t>
            </a:r>
            <a:r>
              <a:rPr lang="en-US" altLang="zh-CN" sz="1800" dirty="0" smtClean="0"/>
              <a:t>.</a:t>
            </a:r>
          </a:p>
          <a:p>
            <a:pPr lvl="1"/>
            <a:r>
              <a:rPr lang="en-US" altLang="zh-CN" sz="1800" dirty="0" smtClean="0"/>
              <a:t>Based on MAC SLS, simple PHY cannot take into account the time/freq. fading channel and adjacent channel interference </a:t>
            </a:r>
            <a:r>
              <a:rPr lang="en-US" altLang="zh-CN" sz="1800" dirty="0" smtClean="0">
                <a:sym typeface="Wingdings" pitchFamily="2" charset="2"/>
              </a:rPr>
              <a:t> not realistic multi-channel instantaneous signal/interference</a:t>
            </a:r>
            <a:r>
              <a:rPr lang="en-US" altLang="zh-CN" sz="1800" dirty="0" smtClean="0"/>
              <a:t>.</a:t>
            </a:r>
          </a:p>
          <a:p>
            <a:pPr lvl="1"/>
            <a:endParaRPr lang="zh-CN" altLang="en-US" sz="1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2014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 Liu, et.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66800" y="5769114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solidFill>
                  <a:srgbClr val="0000FF"/>
                </a:solidFill>
                <a:sym typeface="Wingdings" pitchFamily="2" charset="2"/>
              </a:rPr>
              <a:t> </a:t>
            </a:r>
            <a:r>
              <a:rPr lang="en-US" altLang="zh-CN" sz="2000" b="1" dirty="0" smtClean="0">
                <a:solidFill>
                  <a:srgbClr val="0000FF"/>
                </a:solidFill>
                <a:latin typeface="+mn-lt"/>
                <a:sym typeface="Wingdings" pitchFamily="2" charset="2"/>
              </a:rPr>
              <a:t>Integrated SLS is necessary to investigate the achievable performance of Channel bonding</a:t>
            </a:r>
            <a:r>
              <a:rPr lang="en-US" altLang="zh-CN" sz="1800" dirty="0" smtClean="0">
                <a:solidFill>
                  <a:srgbClr val="0000FF"/>
                </a:solidFill>
                <a:sym typeface="Wingdings" pitchFamily="2" charset="2"/>
              </a:rPr>
              <a:t>.</a:t>
            </a:r>
            <a:endParaRPr lang="zh-CN" altLang="en-US" sz="1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Integrated vs. Standalone SLS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914400" y="1803400"/>
          <a:ext cx="7772400" cy="409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981200"/>
                <a:gridCol w="1752600"/>
                <a:gridCol w="274320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Candidate </a:t>
                      </a:r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</a:rPr>
                        <a:t>techniques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Standalone</a:t>
                      </a:r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</a:rPr>
                        <a:t> SLS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Integrated SLS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PHY SLS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MAC SLS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OFDMA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resource allocation for random selected STAs/APs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ym typeface="Wingdings" pitchFamily="2" charset="2"/>
                        </a:rPr>
                        <a:t>not realistic instantaneous signal/interference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ym typeface="Wingdings" pitchFamily="2" charset="2"/>
                        </a:rPr>
                        <a:t>realistic </a:t>
                      </a:r>
                      <a:r>
                        <a:rPr lang="en-US" altLang="zh-CN" sz="1400" dirty="0" smtClean="0"/>
                        <a:t>inter-cell interference with OFDMA scheduling for variable traffic load; </a:t>
                      </a:r>
                      <a:r>
                        <a:rPr lang="en-US" altLang="zh-CN" sz="1400" dirty="0" smtClean="0">
                          <a:sym typeface="Wingdings" pitchFamily="2" charset="2"/>
                        </a:rPr>
                        <a:t>realistic instantaneous signal/interference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UL MU-MIMO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user grouping from random selected STAs/APs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ym typeface="Wingdings" pitchFamily="2" charset="2"/>
                        </a:rPr>
                        <a:t>not realistic instantaneous signal/interference for user grouping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ym typeface="Wingdings" pitchFamily="2" charset="2"/>
                        </a:rPr>
                        <a:t>Realistic </a:t>
                      </a:r>
                      <a:r>
                        <a:rPr lang="en-US" altLang="zh-CN" sz="1400" dirty="0" smtClean="0"/>
                        <a:t>interference with user grouping; </a:t>
                      </a:r>
                      <a:r>
                        <a:rPr lang="en-US" altLang="zh-CN" sz="1400" dirty="0" smtClean="0">
                          <a:sym typeface="Wingdings" pitchFamily="2" charset="2"/>
                        </a:rPr>
                        <a:t>realistic instantaneous signal/interference for user grouping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Interference management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inter-cell interference with simple coordination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ym typeface="Wingdings" pitchFamily="2" charset="2"/>
                        </a:rPr>
                        <a:t>not realistic instantaneous signal/interference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ym typeface="Wingdings" pitchFamily="2" charset="2"/>
                        </a:rPr>
                        <a:t>realistic </a:t>
                      </a:r>
                      <a:r>
                        <a:rPr lang="en-US" altLang="zh-CN" sz="1400" dirty="0" smtClean="0"/>
                        <a:t>inter-cell interference after coordination; </a:t>
                      </a:r>
                      <a:r>
                        <a:rPr lang="en-US" altLang="zh-CN" sz="1400" dirty="0" smtClean="0">
                          <a:sym typeface="Wingdings" pitchFamily="2" charset="2"/>
                        </a:rPr>
                        <a:t>realistic instantaneous signal/interference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Channel</a:t>
                      </a:r>
                      <a:r>
                        <a:rPr lang="en-US" altLang="zh-CN" sz="1600" baseline="0" dirty="0" smtClean="0"/>
                        <a:t> bonding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simple</a:t>
                      </a:r>
                      <a:r>
                        <a:rPr lang="en-US" altLang="zh-CN" sz="1400" baseline="0" dirty="0" smtClean="0"/>
                        <a:t> band extension without complicated MAC layer control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no modeling of multi-channel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dirty="0" smtClean="0">
                          <a:sym typeface="Wingdings" pitchFamily="2" charset="2"/>
                        </a:rPr>
                        <a:t>instantaneous </a:t>
                      </a:r>
                      <a:r>
                        <a:rPr lang="en-US" altLang="zh-CN" sz="1400" baseline="0" dirty="0" smtClean="0"/>
                        <a:t>signal/interference</a:t>
                      </a:r>
                      <a:endParaRPr lang="zh-CN" altLang="en-US" sz="14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ym typeface="Wingdings" pitchFamily="2" charset="2"/>
                        </a:rPr>
                        <a:t>realistic </a:t>
                      </a:r>
                      <a:r>
                        <a:rPr lang="en-US" altLang="zh-CN" sz="1400" dirty="0" smtClean="0"/>
                        <a:t>MAC layer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dirty="0" smtClean="0"/>
                        <a:t>mechanism; </a:t>
                      </a:r>
                      <a:r>
                        <a:rPr lang="en-US" altLang="zh-CN" sz="1400" dirty="0" smtClean="0">
                          <a:sym typeface="Wingdings" pitchFamily="2" charset="2"/>
                        </a:rPr>
                        <a:t>realistic </a:t>
                      </a:r>
                      <a:r>
                        <a:rPr lang="en-US" altLang="zh-CN" sz="1400" dirty="0" smtClean="0"/>
                        <a:t>multi-channel </a:t>
                      </a:r>
                      <a:r>
                        <a:rPr lang="en-US" altLang="zh-CN" sz="1400" dirty="0" smtClean="0">
                          <a:sym typeface="Wingdings" pitchFamily="2" charset="2"/>
                        </a:rPr>
                        <a:t>instantaneous signal/interference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2014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Le Liu, et. al. (Huawei Technologies)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14089</TotalTime>
  <Words>1191</Words>
  <Application>Microsoft Office PowerPoint</Application>
  <PresentationFormat>全屏显示(4:3)</PresentationFormat>
  <Paragraphs>193</Paragraphs>
  <Slides>13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802-11-Submission</vt:lpstr>
      <vt:lpstr>Considerations on evaluation methodology for candidate HEW PHY&amp;MAC techniques</vt:lpstr>
      <vt:lpstr>Abstract</vt:lpstr>
      <vt:lpstr>Background</vt:lpstr>
      <vt:lpstr>Candidate PHY&amp;MAC Techniques  for HEW</vt:lpstr>
      <vt:lpstr>SLS for OFDMA</vt:lpstr>
      <vt:lpstr>SLS for UL MU-MIMO</vt:lpstr>
      <vt:lpstr>SLS for Interference management</vt:lpstr>
      <vt:lpstr>SLS for Channel Bonding</vt:lpstr>
      <vt:lpstr>Integrated vs. Standalone SLS</vt:lpstr>
      <vt:lpstr>Example of 802.11n Evaluation </vt:lpstr>
      <vt:lpstr>Our Recommendation</vt:lpstr>
      <vt:lpstr>Summary</vt:lpstr>
      <vt:lpstr>Reference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l00269963</cp:lastModifiedBy>
  <cp:revision>855</cp:revision>
  <cp:lastPrinted>1998-02-10T13:28:06Z</cp:lastPrinted>
  <dcterms:created xsi:type="dcterms:W3CDTF">2008-11-13T20:03:38Z</dcterms:created>
  <dcterms:modified xsi:type="dcterms:W3CDTF">2014-03-17T16:13:04Z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(8)60IWb429id4ktRz55yJwz9IcxFCWeGlMCVD+Ozj+IuenR/gppK5vl6jthgWa6AAaC8YfiGGmL9xytyGNGuksAbxRyGAxGFdhhUaMQE0dZvzY5krg8COs8GVH5S7fQXjtOVOQzqP8W3aLD3raEgHJHsXlTXDVg4pHq3WjHHHAgQ17bNrdxK8WoeI4aylOcb8d9k8Le0L7Z2IP9nZ0LJSCqIj8kgn3Hpwdu6Yc457/IiSi6qwE</vt:lpwstr>
  </property>
  <property fmtid="{D5CDD505-2E9C-101B-9397-08002B2CF9AE}" pid="3" name="_ms_pID_7253431">
    <vt:lpwstr>/9HMf6Gtxf4j/VtQqv7e/CgM7+dCNj0b8k6QMvmnC63Dx2Dq/DEkq82lgVVfn6J/F5DzG0S5g6gDopxibSw/iUH49UQLSpRZ6Rx6hBtigOZtLOMN3vviH9sfPeGDoY+omO7Zu+Evi5de5lVODUCp3kzlaNXQJtSrv0xxYw3BZYajYN+9gVy8IqjdUxpDaPIl6CpkexPm7p4GJ1hBn7rN2QP2Vy/0MfpYD+owMFwM6dpsdSg1</vt:lpwstr>
  </property>
  <property fmtid="{D5CDD505-2E9C-101B-9397-08002B2CF9AE}" pid="4" name="_ms_pID_7253432">
    <vt:lpwstr>J87qRu4QktCwfqHVoJDY7xdQe5RPxyt0JD0GM5VYicbkvMaRLQGIPMAuRRpJXZ6qwDljc5aI4FZETmKvGAnrCdMr8jyuMFywU7TCBHmTUWJoh/z2YWY/g4TxPuvz1I/BT585VRfsd5LRHJSUr+E4GYmwGUJ8E6ndty8pglrKapWWdV8Sgbxgvw0LsOTzD8QG2uPYN/Ml/7Kty2cTTlSMcyWM+Kt+1HCnxwGDdxEAPB9ad9Cj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h6HS3XrHxvuUoP1M5PEda/AMj0IFo6zq0p8XCqd5nUyF9ovOdMdmBG65GNFPEcfFVJbSYVxK100rUnEpwI1+pv4OJktXeneISCREiArNEF1forH9lGsO1QKNLOwukgQG9jsTGYZjdg2abG/8SoLverDSlMyXXPZw0NGkHSLTI1Ctsupjs/zBUm67FCTvOXPcHI+O/sguDFS082BrYCph5djEDs9fmXL+oUI3FMrD6jdjf8kJ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ymCwf8lx1aa1/xlzkiDC9P12ZU44MxAacQAFm05beHsWKURXd/V23vrKgXMHYI24MT9X8vwTNY4fgYDDinM4aUIVWzyMakoTcuhE4f772WUK9Qu2nY379KsJb+aUBPvrroRKo150L3mg4aRITeXI58tRgcyrm9dISKcaCaBlt6cQAdt47KYcuYbxIZL3ps/ycHzpE71s9y9WqtFkotQQZFdtqjhGCLSV8giU4nxbaAICKP8M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0FZjyGyX/D9NPWy2Ow+69lPGL1CbzzHO+gdsaFhcNGrscbXFVoaj630NpZA4CFFwZAXvB6RvahQErJhfjQL70WgSq8yHc6Et5kJObDGhv9BcT99t/9fCNX+pon0bFg8F9+uh3bpgSQBmmiXsnKV6VoCBiXAzCnm8+X/t/CxezC1VFz/ygMW3ELaxHDMsXRv0AHeJqLcy1m9lIf5ih2T2Xj1j84AalEf3rjLlHJ1SnB5+KDy+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CgntZahWCTdIWG59mAamjhfaKoP1qlg8vTxEw/JZKnKn415cKCTkHCp+IAlG1H03KZAfNw2sisoj6t55jMZsiRDyTHJnpp+GQxBs0McrODM27QmhaJEiVYiUrL8pq6AIktNjxJNNOp80f1bREHYwfMICyECUcvzBKp/LqKM3nOZAksgIHU5AsjK6IH/p4+LQ4LL/LcMIp/jWDvKBxYRDROhenGFJ/8vyV9CtUj8rxDqAxTa5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Map4onpWdPiXaFY6ZgPJdCMXGTU=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D0_x000d_ AHb19WoMrLUsZrVAPQMLph0ONJ9SFdneehFMCvoI1rGDmTFVEldks0dBSyFTgqQgGJ5jqxuD_x000d_ 6nVrWpLgAD4Ej6DQTMrQ/7LNgCXgGV80TsdOkE4XJ8SY1HbmlOnnKHGPTH2qv133+kVzhNsa_x000d_ zg2LmNONJlTDVIWGXwBvw/VTI0Td33/Q7m5whKP/1/9Nq3ZMll0qRTq878uIxI0uS4GNOxth_x000d_ xYOo4DVUl7URN3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Wb2ox3EeH46MrMc2UfOdumbZtIiOtUQ1mwehGholsLXzgIdoDqf4XC/mib_x000d_ Pt9s0J2eRSy4INBoBWeclyXK/coYnG4GxgSvaJSBogJyeNj0HXni2FXuXowWLVnW0UADYL3p_x000d_ ELvKCi/d8VSnNYt1LK6lUnrBv0KkPj0S8Qm2+thR70Bhrxi4GKvDSDT+z2G053sh3qlRaSqx_x000d_ e546uBJaBBBiSjd8bPsPwLw61+fv4vcY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mPHEy7Kh4HEiIYqS5kSc3tI4R1kIqwDH1FmKmuuX_x000d_ X1ENIhy5i48fJcJZ7QD3ewX+m25z3VO4nd4yE0tY8PCXQvu8G9YgKold1kYSqYyEP2xpwD1X_x000d_ cVeOcNgZkRzXwh5RFIXwrfFnm2ExwuaKFitTTJ0U3xQ2zDasuZpnFMJQ94T8cV+bwd1u4OER_x000d_ T5O+ud/IYdouK6zBX7ZzoCmOLnBh3zT7hrGg7ai1eYuXU7nQLk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J4FifhhBwQUS/zWCnRwiiV_x000d_ VZdqNj4TpQejcB19bodGeWBQyIWOuI30Df4R+PllbQjYWwomHBNbpbqIJWBnMI32Wu9Fy5xe_x000d_ x5JOE4yEoNU+G4SQvHCjWnH5u0RvWcuEBrqvBhBx/R/9NyvfaS004bekvH0l1BSqojU7csaz_x000d_ wepscWMmzPbpTQS3Kurez3Cm1himvrHG/e88S3yS16CiFxJWtp6K+EeZBo4BfAyVv03N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ztS2_x000d_ mRRCsZCOQ0yy/pdu9ZJb2LClFsJPiDm40F2tRIhnLpuGPMjczo8=</vt:lpwstr>
  </property>
  <property fmtid="{D5CDD505-2E9C-101B-9397-08002B2CF9AE}" pid="27" name="_ms_pID_72534312_00">
    <vt:lpwstr>_ms_pID_72534312</vt:lpwstr>
  </property>
  <property fmtid="{D5CDD505-2E9C-101B-9397-08002B2CF9AE}" pid="28" name="sflag">
    <vt:lpwstr>1395049113</vt:lpwstr>
  </property>
</Properties>
</file>