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5" r:id="rId2"/>
    <p:sldId id="296" r:id="rId3"/>
    <p:sldId id="316" r:id="rId4"/>
    <p:sldId id="298" r:id="rId5"/>
    <p:sldId id="309" r:id="rId6"/>
    <p:sldId id="315" r:id="rId7"/>
    <p:sldId id="304" r:id="rId8"/>
    <p:sldId id="305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  <a:srgbClr val="0000CC"/>
    <a:srgbClr val="00B050"/>
    <a:srgbClr val="92D05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09" autoAdjust="0"/>
    <p:restoredTop sz="94624" autoAdjust="0"/>
  </p:normalViewPr>
  <p:slideViewPr>
    <p:cSldViewPr>
      <p:cViewPr>
        <p:scale>
          <a:sx n="70" d="100"/>
          <a:sy n="70" d="100"/>
        </p:scale>
        <p:origin x="-1380" y="-16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2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66" y="2538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>
        <c:manualLayout>
          <c:layoutTarget val="inner"/>
          <c:xMode val="edge"/>
          <c:yMode val="edge"/>
          <c:x val="0.18711269685039425"/>
          <c:y val="0.16934375000000004"/>
          <c:w val="0.69323835301837389"/>
          <c:h val="0.72786491141732279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Mean Throughput per BSS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HEW BSSs </c:v>
                </c:pt>
                <c:pt idx="1">
                  <c:v>Legacy BSSs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13.950000000000003</c:v>
                </c:pt>
                <c:pt idx="1">
                  <c:v>6.45</c:v>
                </c:pt>
              </c:numCache>
            </c:numRef>
          </c:val>
        </c:ser>
        <c:axId val="125505920"/>
        <c:axId val="125507840"/>
      </c:barChart>
      <c:catAx>
        <c:axId val="125505920"/>
        <c:scaling>
          <c:orientation val="minMax"/>
        </c:scaling>
        <c:axPos val="b"/>
        <c:tickLblPos val="nextTo"/>
        <c:crossAx val="125507840"/>
        <c:crosses val="autoZero"/>
        <c:auto val="1"/>
        <c:lblAlgn val="ctr"/>
        <c:lblOffset val="100"/>
      </c:catAx>
      <c:valAx>
        <c:axId val="125507840"/>
        <c:scaling>
          <c:orientation val="minMax"/>
        </c:scaling>
        <c:axPos val="l"/>
        <c:majorGridlines/>
        <c:numFmt formatCode="General" sourceLinked="1"/>
        <c:tickLblPos val="nextTo"/>
        <c:crossAx val="12550592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98979" y="8982075"/>
            <a:ext cx="131927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Liwen Chu (Marvell)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 2013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00802" y="8985250"/>
            <a:ext cx="17809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 smtClean="0"/>
              <a:t>Liwen Chu (Marvell)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06225" y="8985250"/>
            <a:ext cx="1875513" cy="184666"/>
          </a:xfrm>
          <a:noFill/>
        </p:spPr>
        <p:txBody>
          <a:bodyPr/>
          <a:lstStyle/>
          <a:p>
            <a:pPr lvl="4"/>
            <a:r>
              <a:rPr lang="en-US" dirty="0" smtClean="0"/>
              <a:t>Jinjing Jiang (Marvell)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9538" y="1160463"/>
            <a:ext cx="4175125" cy="31321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Based</a:t>
            </a:r>
            <a:r>
              <a:rPr lang="en-US" baseline="0" dirty="0" smtClean="0"/>
              <a:t> on our experience, for a not-yet-tuned integrated simulator with a lot of network details, a 100-room simulation for 10s with multiple drops is do-able. We had done this on a single desktop!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Though our results here are preliminary, in the sense that</a:t>
            </a:r>
          </a:p>
          <a:p>
            <a:r>
              <a:rPr lang="en-US" baseline="0" dirty="0" smtClean="0"/>
              <a:t>1, due to the bandwidth we have, we only able to finish the results with 1 drop; so if some results are not seemingly intuitive, it could be due to randomness, </a:t>
            </a:r>
            <a:r>
              <a:rPr lang="en-US" baseline="0" dirty="0" err="1" smtClean="0"/>
              <a:t>etc</a:t>
            </a:r>
            <a:endParaRPr lang="en-US" baseline="0" dirty="0" smtClean="0"/>
          </a:p>
          <a:p>
            <a:r>
              <a:rPr lang="en-US" baseline="0" dirty="0" smtClean="0"/>
              <a:t>2, I am not sure we should focus on multiple drops…Every drop we should get meaningful results</a:t>
            </a:r>
          </a:p>
          <a:p>
            <a:endParaRPr lang="en-US" baseline="0" dirty="0" smtClean="0"/>
          </a:p>
          <a:p>
            <a:r>
              <a:rPr lang="en-US" baseline="0" dirty="0" smtClean="0"/>
              <a:t>2, we encourage more companies to participate such simulation-study, so we can compare results and improve, which then can be used to validate/support future proposals that can really improve the network efficiency by validated data collected through simulation or real </a:t>
            </a:r>
            <a:r>
              <a:rPr lang="en-US" baseline="0" dirty="0" err="1" smtClean="0"/>
              <a:t>testbed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3, For now, I will try to explain our results if you find anything counterintuitive, and we also do not claim that our results are 100% correct. But we do expect that around the mid-2014, we can validate our simulator in every aspect.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8F636A87-0B34-4AF9-845E-7DBBD3C9B73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5326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Address Resolution Protocol is a request and reply protocol that runs encapsulated by the line protocol. It is communicated within the boundaries of a single network, never routed across internetwork nodes. This property places ARP into the Link Layer of the Internet Protocol Suite,[2] while in the Open Systems Interconnection (OSI) model, it is often described as residing between Layers 2 and 3, being encapsulated by Layer 2 protocols. However, ARP was not developed in the OSI framework.</a:t>
            </a:r>
          </a:p>
          <a:p>
            <a:endParaRPr lang="en-US" dirty="0" smtClean="0"/>
          </a:p>
          <a:p>
            <a:r>
              <a:rPr lang="en-US" dirty="0" smtClean="0"/>
              <a:t>Based</a:t>
            </a:r>
            <a:r>
              <a:rPr lang="en-US" baseline="0" dirty="0" smtClean="0"/>
              <a:t> on our observation, it cannot be take granted that any management/control frame can be TX/RX without any problem. A failure on ARP frame exchange can easily halt the transmission of data packets, that is why we choose to use static ARP, in which we pre-calculate the ARP table for each STA/AP.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8F636A87-0B34-4AF9-845E-7DBBD3C9B73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2460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we only the x</a:t>
            </a:r>
            <a:r>
              <a:rPr lang="en-US" baseline="0" dirty="0" smtClean="0"/>
              <a:t> and y coordinates in a room…</a:t>
            </a:r>
          </a:p>
          <a:p>
            <a:r>
              <a:rPr lang="en-US" baseline="0" dirty="0" smtClean="0"/>
              <a:t>Since we only have one drop, we cannot guarantee that three channels are equally used by 20 rooms…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//----for JJ’s usage---</a:t>
            </a:r>
          </a:p>
          <a:p>
            <a:r>
              <a:rPr lang="en-US" baseline="0" dirty="0" smtClean="0"/>
              <a:t>Channel assignment map for each </a:t>
            </a:r>
            <a:r>
              <a:rPr lang="en-US" baseline="0" dirty="0" err="1" smtClean="0"/>
              <a:t>Ap</a:t>
            </a:r>
            <a:r>
              <a:rPr lang="en-US" baseline="0" dirty="0" smtClean="0"/>
              <a:t>:</a:t>
            </a:r>
          </a:p>
          <a:p>
            <a:pPr rtl="0"/>
            <a:r>
              <a:rPr lang="en-US" dirty="0" smtClean="0">
                <a:latin typeface="+mn-lt"/>
              </a:rPr>
              <a:t>2 2 0 0 1 </a:t>
            </a:r>
          </a:p>
          <a:p>
            <a:pPr rtl="0"/>
            <a:r>
              <a:rPr lang="en-US" dirty="0" smtClean="0">
                <a:latin typeface="+mn-lt"/>
              </a:rPr>
              <a:t>0 0 2 2 2 </a:t>
            </a:r>
          </a:p>
          <a:p>
            <a:pPr rtl="0"/>
            <a:r>
              <a:rPr lang="en-US" dirty="0" smtClean="0">
                <a:latin typeface="+mn-lt"/>
              </a:rPr>
              <a:t>0 2 0 1 1 </a:t>
            </a:r>
          </a:p>
          <a:p>
            <a:pPr rtl="0"/>
            <a:r>
              <a:rPr lang="en-US" dirty="0" smtClean="0">
                <a:latin typeface="+mn-lt"/>
              </a:rPr>
              <a:t>2 0 0 2 2</a:t>
            </a:r>
          </a:p>
          <a:p>
            <a:pPr rtl="0"/>
            <a:endParaRPr lang="en-US" dirty="0" smtClean="0">
              <a:latin typeface="+mn-lt"/>
            </a:endParaRPr>
          </a:p>
          <a:p>
            <a:pPr rtl="0"/>
            <a:r>
              <a:rPr lang="en-US" dirty="0" err="1" smtClean="0">
                <a:latin typeface="+mn-lt"/>
              </a:rPr>
              <a:t>Ap</a:t>
            </a:r>
            <a:r>
              <a:rPr lang="en-US" dirty="0" smtClean="0">
                <a:latin typeface="+mn-lt"/>
              </a:rPr>
              <a:t> index-room map</a:t>
            </a:r>
          </a:p>
          <a:p>
            <a:pPr rtl="0"/>
            <a:r>
              <a:rPr lang="en-US" dirty="0" smtClean="0">
                <a:latin typeface="+mn-lt"/>
              </a:rPr>
              <a:t>19 14 7 9 2 3 1 8 11 20</a:t>
            </a:r>
          </a:p>
          <a:p>
            <a:pPr rtl="0"/>
            <a:r>
              <a:rPr lang="en-US" dirty="0" smtClean="0">
                <a:latin typeface="+mn-lt"/>
              </a:rPr>
              <a:t>12 13 15 17 16 6 4 5 18 10</a:t>
            </a:r>
            <a:endParaRPr lang="en-US" b="0" dirty="0" smtClean="0">
              <a:effectLst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8F636A87-0B34-4AF9-845E-7DBBD3C9B73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05246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we only the x</a:t>
            </a:r>
            <a:r>
              <a:rPr lang="en-US" baseline="0" dirty="0" smtClean="0"/>
              <a:t> and y coordinates in a room…</a:t>
            </a:r>
          </a:p>
          <a:p>
            <a:r>
              <a:rPr lang="en-US" baseline="0" dirty="0" smtClean="0"/>
              <a:t>Since we only have one drop, we cannot guarantee that three channels are equally used by 20 rooms…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//----for JJ’s usage---</a:t>
            </a:r>
          </a:p>
          <a:p>
            <a:r>
              <a:rPr lang="en-US" baseline="0" dirty="0" smtClean="0"/>
              <a:t>Channel assignment map for each </a:t>
            </a:r>
            <a:r>
              <a:rPr lang="en-US" baseline="0" dirty="0" err="1" smtClean="0"/>
              <a:t>Ap</a:t>
            </a:r>
            <a:r>
              <a:rPr lang="en-US" baseline="0" dirty="0" smtClean="0"/>
              <a:t>:</a:t>
            </a:r>
          </a:p>
          <a:p>
            <a:pPr rtl="0"/>
            <a:r>
              <a:rPr lang="en-US" dirty="0" smtClean="0">
                <a:latin typeface="+mn-lt"/>
              </a:rPr>
              <a:t>2 2 0 0 1 </a:t>
            </a:r>
          </a:p>
          <a:p>
            <a:pPr rtl="0"/>
            <a:r>
              <a:rPr lang="en-US" dirty="0" smtClean="0">
                <a:latin typeface="+mn-lt"/>
              </a:rPr>
              <a:t>0 0 2 2 2 </a:t>
            </a:r>
          </a:p>
          <a:p>
            <a:pPr rtl="0"/>
            <a:r>
              <a:rPr lang="en-US" dirty="0" smtClean="0">
                <a:latin typeface="+mn-lt"/>
              </a:rPr>
              <a:t>0 2 0 1 1 </a:t>
            </a:r>
          </a:p>
          <a:p>
            <a:pPr rtl="0"/>
            <a:r>
              <a:rPr lang="en-US" dirty="0" smtClean="0">
                <a:latin typeface="+mn-lt"/>
              </a:rPr>
              <a:t>2 0 0 2 2</a:t>
            </a:r>
          </a:p>
          <a:p>
            <a:pPr rtl="0"/>
            <a:endParaRPr lang="en-US" dirty="0" smtClean="0">
              <a:latin typeface="+mn-lt"/>
            </a:endParaRPr>
          </a:p>
          <a:p>
            <a:pPr rtl="0"/>
            <a:r>
              <a:rPr lang="en-US" dirty="0" err="1" smtClean="0">
                <a:latin typeface="+mn-lt"/>
              </a:rPr>
              <a:t>Ap</a:t>
            </a:r>
            <a:r>
              <a:rPr lang="en-US" dirty="0" smtClean="0">
                <a:latin typeface="+mn-lt"/>
              </a:rPr>
              <a:t> index-room map</a:t>
            </a:r>
          </a:p>
          <a:p>
            <a:pPr rtl="0"/>
            <a:r>
              <a:rPr lang="en-US" dirty="0" smtClean="0">
                <a:latin typeface="+mn-lt"/>
              </a:rPr>
              <a:t>19 14 7 9 2 3 1 8 11 20</a:t>
            </a:r>
          </a:p>
          <a:p>
            <a:pPr rtl="0"/>
            <a:r>
              <a:rPr lang="en-US" dirty="0" smtClean="0">
                <a:latin typeface="+mn-lt"/>
              </a:rPr>
              <a:t>12 13 15 17 16 6 4 5 18 10</a:t>
            </a:r>
            <a:endParaRPr lang="en-US" b="0" dirty="0" smtClean="0">
              <a:effectLst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8F636A87-0B34-4AF9-845E-7DBBD3C9B73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0524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Liwen Chu (Marvell)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0076" y="6475413"/>
            <a:ext cx="14138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802.11-14/0372r0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ireless.kernel.org/en/developers/Documentation/mac80211/RateControl/minstre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System Level Simulations on Increased Spatial Reuse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2014-03-17</a:t>
            </a:r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dirty="0" smtClean="0"/>
              <a:t>Jinjing Jiang(Marvell)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774801136"/>
              </p:ext>
            </p:extLst>
          </p:nvPr>
        </p:nvGraphicFramePr>
        <p:xfrm>
          <a:off x="355600" y="2265363"/>
          <a:ext cx="8393113" cy="3357562"/>
        </p:xfrm>
        <a:graphic>
          <a:graphicData uri="http://schemas.openxmlformats.org/presentationml/2006/ole">
            <p:oleObj spid="_x0000_s1145" name="Document" r:id="rId4" imgW="8624167" imgH="344405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APs may select higher CCA levels for AP’s/STA’s carrier sensing in the BSS in several HEW contributions [1].</a:t>
            </a:r>
          </a:p>
          <a:p>
            <a:pPr lvl="1"/>
            <a:r>
              <a:rPr lang="en-US" dirty="0" smtClean="0"/>
              <a:t>Overlapping BSS may have different CCA levels.</a:t>
            </a:r>
          </a:p>
          <a:p>
            <a:endParaRPr lang="en-US" dirty="0" smtClean="0"/>
          </a:p>
          <a:p>
            <a:r>
              <a:rPr lang="en-US" dirty="0" smtClean="0"/>
              <a:t>Legacy STAs/APs have more chances to detect busy medium than STAs/APs with higher CCA level in Neighbor HEW BSSs.</a:t>
            </a:r>
          </a:p>
          <a:p>
            <a:pPr lvl="1"/>
            <a:r>
              <a:rPr lang="en-US" dirty="0" smtClean="0"/>
              <a:t>STAs/APs in neighboring non-HEW BSS may have low priority to access wireless medium.</a:t>
            </a:r>
          </a:p>
          <a:p>
            <a:pPr lvl="1"/>
            <a:r>
              <a:rPr lang="en-US" dirty="0" smtClean="0"/>
              <a:t>Fairness mechanism may be required.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dirty="0" smtClean="0"/>
              <a:t>Jinjing Jiang (Marvell)</a:t>
            </a:r>
          </a:p>
        </p:txBody>
      </p:sp>
    </p:spTree>
    <p:extLst>
      <p:ext uri="{BB962C8B-B14F-4D97-AF65-F5344CB8AC3E}">
        <p14:creationId xmlns:p14="http://schemas.microsoft.com/office/powerpoint/2010/main" xmlns="" val="113391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Setup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Scenario 1: Residential with only one floor using the PHY and MAC parameters/requirements defined in [1]</a:t>
            </a:r>
          </a:p>
          <a:p>
            <a:pPr lvl="1"/>
            <a:r>
              <a:rPr lang="en-US" dirty="0" smtClean="0"/>
              <a:t>20 apartment rooms (10 STAs per room), 3 </a:t>
            </a:r>
            <a:r>
              <a:rPr lang="en-US" dirty="0"/>
              <a:t>r</a:t>
            </a:r>
            <a:r>
              <a:rPr lang="en-US" dirty="0" smtClean="0"/>
              <a:t>andom non-overlapping channels</a:t>
            </a:r>
          </a:p>
          <a:p>
            <a:pPr lvl="2"/>
            <a:r>
              <a:rPr lang="en-US" dirty="0" smtClean="0"/>
              <a:t>Positions of both AP and STAs are randomly dropped</a:t>
            </a:r>
          </a:p>
          <a:p>
            <a:pPr lvl="1"/>
            <a:r>
              <a:rPr lang="en-US" dirty="0" smtClean="0"/>
              <a:t>Simulation Time: 10 seconds</a:t>
            </a:r>
          </a:p>
          <a:p>
            <a:endParaRPr lang="en-US" dirty="0" smtClean="0"/>
          </a:p>
          <a:p>
            <a:r>
              <a:rPr lang="en-US" dirty="0" smtClean="0"/>
              <a:t>Use integrated MAC + PHY simulation </a:t>
            </a:r>
          </a:p>
          <a:p>
            <a:pPr lvl="1"/>
            <a:r>
              <a:rPr lang="en-US" dirty="0" smtClean="0"/>
              <a:t>With greater details on how the </a:t>
            </a:r>
            <a:r>
              <a:rPr lang="en-US" dirty="0" err="1" smtClean="0"/>
              <a:t>WiFi</a:t>
            </a:r>
            <a:r>
              <a:rPr lang="en-US" dirty="0" smtClean="0"/>
              <a:t> network behaves in the real world from Application layer, TCP/IP, MAC, PHY to the Channel </a:t>
            </a:r>
          </a:p>
        </p:txBody>
      </p:sp>
    </p:spTree>
    <p:extLst>
      <p:ext uri="{BB962C8B-B14F-4D97-AF65-F5344CB8AC3E}">
        <p14:creationId xmlns:p14="http://schemas.microsoft.com/office/powerpoint/2010/main" xmlns="" val="67322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Simulation Setup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181599"/>
          </a:xfrm>
        </p:spPr>
        <p:txBody>
          <a:bodyPr>
            <a:normAutofit fontScale="70000" lnSpcReduction="20000"/>
          </a:bodyPr>
          <a:lstStyle/>
          <a:p>
            <a:r>
              <a:rPr lang="en-US" sz="2600" dirty="0" smtClean="0"/>
              <a:t>Application layer</a:t>
            </a:r>
          </a:p>
          <a:p>
            <a:pPr lvl="1"/>
            <a:r>
              <a:rPr lang="en-US" sz="2300" dirty="0" smtClean="0"/>
              <a:t>Each STA runs a UDP client and the associated AP runs the corresponding UDP server</a:t>
            </a:r>
          </a:p>
          <a:p>
            <a:pPr lvl="1"/>
            <a:r>
              <a:rPr lang="en-US" sz="2300" dirty="0" smtClean="0"/>
              <a:t>UDP CBR traffic: 120 Mbps per STA to mimic the uplink full-buffer traffic</a:t>
            </a:r>
          </a:p>
          <a:p>
            <a:pPr lvl="1"/>
            <a:r>
              <a:rPr lang="en-US" sz="2300" dirty="0" smtClean="0"/>
              <a:t>Constant Packet Size: 1500 Bytes</a:t>
            </a:r>
          </a:p>
          <a:p>
            <a:pPr lvl="1"/>
            <a:r>
              <a:rPr lang="en-US" sz="2300" dirty="0" smtClean="0"/>
              <a:t>Best Effort: AC = 2 in EDCA implemented in MAC </a:t>
            </a:r>
          </a:p>
          <a:p>
            <a:r>
              <a:rPr lang="en-US" sz="2600" dirty="0" smtClean="0"/>
              <a:t>IPv4 stack</a:t>
            </a:r>
          </a:p>
          <a:p>
            <a:pPr lvl="1"/>
            <a:r>
              <a:rPr lang="en-US" sz="2300" dirty="0" smtClean="0"/>
              <a:t>Static ARP: no ARP message exchange (some management frames could be easily lost in dense 802.11 network)</a:t>
            </a:r>
          </a:p>
          <a:p>
            <a:r>
              <a:rPr lang="en-US" sz="2600" dirty="0" smtClean="0"/>
              <a:t>MAC layer</a:t>
            </a:r>
          </a:p>
          <a:p>
            <a:pPr lvl="1"/>
            <a:r>
              <a:rPr lang="en-US" sz="2300" dirty="0" smtClean="0"/>
              <a:t>Maximum A-MPDU size: 16x1584 bytes</a:t>
            </a:r>
          </a:p>
          <a:p>
            <a:pPr lvl="1"/>
            <a:r>
              <a:rPr lang="en-US" sz="2300" dirty="0" smtClean="0"/>
              <a:t>TBTT: uniform random distributed</a:t>
            </a:r>
            <a:r>
              <a:rPr lang="en-US" sz="2300" dirty="0" smtClean="0">
                <a:sym typeface="Wingdings" panose="05000000000000000000" pitchFamily="2" charset="2"/>
              </a:rPr>
              <a:t> none of the BSS is synchronized</a:t>
            </a:r>
          </a:p>
          <a:p>
            <a:pPr lvl="1"/>
            <a:r>
              <a:rPr lang="en-US" sz="2300" dirty="0" smtClean="0">
                <a:sym typeface="Wingdings" panose="05000000000000000000" pitchFamily="2" charset="2"/>
              </a:rPr>
              <a:t>Rate Adaptation: Minstrel algorithm [3], one of the best rate control algorithm used in Linux wireless drivers/kernels</a:t>
            </a:r>
          </a:p>
          <a:p>
            <a:pPr lvl="1"/>
            <a:r>
              <a:rPr lang="en-US" sz="2300" dirty="0" smtClean="0">
                <a:sym typeface="Wingdings" panose="05000000000000000000" pitchFamily="2" charset="2"/>
              </a:rPr>
              <a:t>11ah BSS coloring mechanism enabled for HEW BSSs</a:t>
            </a:r>
          </a:p>
          <a:p>
            <a:r>
              <a:rPr lang="en-US" sz="2600" smtClean="0"/>
              <a:t>PHY </a:t>
            </a:r>
            <a:r>
              <a:rPr lang="en-US" sz="2600" dirty="0" smtClean="0"/>
              <a:t>layer and the Channel</a:t>
            </a:r>
          </a:p>
          <a:p>
            <a:pPr lvl="1"/>
            <a:r>
              <a:rPr lang="en-US" sz="2300" dirty="0" smtClean="0"/>
              <a:t>RBIR PHY abstraction [4]</a:t>
            </a:r>
          </a:p>
          <a:p>
            <a:pPr lvl="1"/>
            <a:r>
              <a:rPr lang="en-US" sz="2300" dirty="0" smtClean="0"/>
              <a:t>1x1 802.11 n/ac Channel B: independent fading for each packet in order to go through as many possible channel states as possible</a:t>
            </a:r>
          </a:p>
          <a:p>
            <a:pPr lvl="1"/>
            <a:r>
              <a:rPr lang="en-US" sz="2300" dirty="0" smtClean="0"/>
              <a:t>20MHz channel bandwidth</a:t>
            </a:r>
          </a:p>
          <a:p>
            <a:endParaRPr lang="en-US" dirty="0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dirty="0" smtClean="0"/>
              <a:t>Jinjing Jiang (Marvell)</a:t>
            </a:r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042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09550" y="1"/>
            <a:ext cx="935355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US" dirty="0" smtClean="0"/>
              <a:t>Topology and Random Channel Assignment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184408" y="2555544"/>
            <a:ext cx="728393" cy="672152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23993" y="2514600"/>
            <a:ext cx="719407" cy="685800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95600" y="2524936"/>
            <a:ext cx="728392" cy="675464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52927" y="3200400"/>
            <a:ext cx="728392" cy="762000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2927" y="2540000"/>
            <a:ext cx="728392" cy="660400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616656" y="3200401"/>
            <a:ext cx="728392" cy="762000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742920" y="3200400"/>
            <a:ext cx="728392" cy="762000"/>
          </a:xfrm>
          <a:prstGeom prst="rect">
            <a:avLst/>
          </a:prstGeom>
          <a:solidFill>
            <a:srgbClr val="FFC000">
              <a:alpha val="5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479972" y="2530142"/>
            <a:ext cx="728392" cy="670258"/>
          </a:xfrm>
          <a:prstGeom prst="rect">
            <a:avLst/>
          </a:prstGeom>
          <a:solidFill>
            <a:srgbClr val="FFC000">
              <a:alpha val="5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09800" y="3200400"/>
            <a:ext cx="701096" cy="762000"/>
          </a:xfrm>
          <a:prstGeom prst="rect">
            <a:avLst/>
          </a:prstGeom>
          <a:solidFill>
            <a:srgbClr val="FFC000">
              <a:alpha val="5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914400" y="4572000"/>
            <a:ext cx="72675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BSSs with the same color are on the same </a:t>
            </a:r>
            <a:r>
              <a:rPr lang="en-US" sz="2400" dirty="0" smtClean="0"/>
              <a:t>frequency channel</a:t>
            </a:r>
            <a:endParaRPr lang="en-US" sz="2400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533400" y="615288"/>
            <a:ext cx="830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7162800" y="3227696"/>
            <a:ext cx="728393" cy="734704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755944" y="2514600"/>
            <a:ext cx="728393" cy="685800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029200" y="2514600"/>
            <a:ext cx="713096" cy="685800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28600" y="6477000"/>
            <a:ext cx="830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dirty="0" smtClean="0"/>
              <a:t>Jinjing Jiang (Marvell)</a:t>
            </a:r>
          </a:p>
        </p:txBody>
      </p:sp>
      <p:sp>
        <p:nvSpPr>
          <p:cNvPr id="21" name="Date Placeholder 1"/>
          <p:cNvSpPr txBox="1">
            <a:spLocks/>
          </p:cNvSpPr>
          <p:nvPr/>
        </p:nvSpPr>
        <p:spPr bwMode="auto">
          <a:xfrm>
            <a:off x="6019800" y="304800"/>
            <a:ext cx="28598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Doc.: IEEE 802.11-14/0372r0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916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4495799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066800"/>
          </a:xfrm>
        </p:spPr>
        <p:txBody>
          <a:bodyPr/>
          <a:lstStyle/>
          <a:p>
            <a:r>
              <a:rPr lang="en-US" sz="2800" dirty="0" smtClean="0"/>
              <a:t>Mixed HEW-BSS (-62dBm) and Legacy-BSS (-82 </a:t>
            </a:r>
            <a:r>
              <a:rPr lang="en-US" sz="2800" dirty="0" err="1" smtClean="0"/>
              <a:t>dBm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941696" y="1676400"/>
            <a:ext cx="685800" cy="457200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600200" y="1676400"/>
            <a:ext cx="728392" cy="457200"/>
          </a:xfrm>
          <a:prstGeom prst="rect">
            <a:avLst/>
          </a:prstGeom>
          <a:solidFill>
            <a:srgbClr val="FFC000">
              <a:alpha val="5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533400" y="615288"/>
            <a:ext cx="830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066800" y="1752600"/>
            <a:ext cx="345419" cy="304800"/>
          </a:xfrm>
          <a:prstGeom prst="ellipse">
            <a:avLst/>
          </a:prstGeom>
          <a:solidFill>
            <a:srgbClr val="7030A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962400" y="2209800"/>
            <a:ext cx="304799" cy="304800"/>
          </a:xfrm>
          <a:prstGeom prst="ellipse">
            <a:avLst/>
          </a:prstGeom>
          <a:solidFill>
            <a:srgbClr val="7030A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5" name="Chart 34"/>
          <p:cNvGraphicFramePr/>
          <p:nvPr/>
        </p:nvGraphicFramePr>
        <p:xfrm>
          <a:off x="4038600" y="2743200"/>
          <a:ext cx="44196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6" name="Rectangle 35"/>
          <p:cNvSpPr/>
          <p:nvPr/>
        </p:nvSpPr>
        <p:spPr>
          <a:xfrm>
            <a:off x="941696" y="2133600"/>
            <a:ext cx="685800" cy="457200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334904" y="2133600"/>
            <a:ext cx="728392" cy="457200"/>
          </a:xfrm>
          <a:prstGeom prst="rect">
            <a:avLst/>
          </a:prstGeom>
          <a:solidFill>
            <a:srgbClr val="FFC000">
              <a:alpha val="5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905000" y="1752600"/>
            <a:ext cx="304799" cy="304800"/>
          </a:xfrm>
          <a:prstGeom prst="ellipse">
            <a:avLst/>
          </a:prstGeom>
          <a:solidFill>
            <a:srgbClr val="7030A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048000" y="1676400"/>
            <a:ext cx="685800" cy="457200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733800" y="1676400"/>
            <a:ext cx="685800" cy="457200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733800" y="2133600"/>
            <a:ext cx="685800" cy="457200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239000" y="1676400"/>
            <a:ext cx="685800" cy="457200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239000" y="2133600"/>
            <a:ext cx="685800" cy="457200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7440304" y="2209800"/>
            <a:ext cx="304799" cy="304800"/>
          </a:xfrm>
          <a:prstGeom prst="ellipse">
            <a:avLst/>
          </a:prstGeom>
          <a:solidFill>
            <a:srgbClr val="7030A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840104" y="1662752"/>
            <a:ext cx="685800" cy="457200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845792" y="2133600"/>
            <a:ext cx="707408" cy="457200"/>
          </a:xfrm>
          <a:prstGeom prst="rect">
            <a:avLst/>
          </a:prstGeom>
          <a:solidFill>
            <a:srgbClr val="FFC000">
              <a:alpha val="5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6781800" y="1752600"/>
            <a:ext cx="304799" cy="304800"/>
          </a:xfrm>
          <a:prstGeom prst="ellipse">
            <a:avLst/>
          </a:prstGeom>
          <a:solidFill>
            <a:srgbClr val="7030A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140656" y="1676400"/>
            <a:ext cx="685800" cy="457200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5334000" y="1752600"/>
            <a:ext cx="304799" cy="304800"/>
          </a:xfrm>
          <a:prstGeom prst="ellipse">
            <a:avLst/>
          </a:prstGeom>
          <a:solidFill>
            <a:srgbClr val="7030A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276601" y="2209800"/>
            <a:ext cx="304799" cy="304800"/>
          </a:xfrm>
          <a:prstGeom prst="ellipse">
            <a:avLst/>
          </a:prstGeom>
          <a:solidFill>
            <a:srgbClr val="7030A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276600" y="1752600"/>
            <a:ext cx="304799" cy="304800"/>
          </a:xfrm>
          <a:prstGeom prst="ellipse">
            <a:avLst/>
          </a:prstGeom>
          <a:solidFill>
            <a:srgbClr val="7030A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962400" y="1752600"/>
            <a:ext cx="304799" cy="304800"/>
          </a:xfrm>
          <a:prstGeom prst="ellipse">
            <a:avLst/>
          </a:prstGeom>
          <a:solidFill>
            <a:srgbClr val="7030A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4648200" y="2209800"/>
            <a:ext cx="304799" cy="304800"/>
          </a:xfrm>
          <a:prstGeom prst="ellipse">
            <a:avLst/>
          </a:prstGeom>
          <a:solidFill>
            <a:srgbClr val="7030A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334000" y="2209800"/>
            <a:ext cx="304799" cy="304800"/>
          </a:xfrm>
          <a:prstGeom prst="ellipse">
            <a:avLst/>
          </a:prstGeom>
          <a:solidFill>
            <a:srgbClr val="7030A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019800" y="1752600"/>
            <a:ext cx="304799" cy="304800"/>
          </a:xfrm>
          <a:prstGeom prst="ellipse">
            <a:avLst/>
          </a:prstGeom>
          <a:solidFill>
            <a:srgbClr val="7030A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429904" y="4343400"/>
            <a:ext cx="345419" cy="304800"/>
          </a:xfrm>
          <a:prstGeom prst="ellipse">
            <a:avLst/>
          </a:prstGeom>
          <a:solidFill>
            <a:srgbClr val="7030A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228600" y="4267200"/>
            <a:ext cx="685800" cy="457200"/>
          </a:xfrm>
          <a:prstGeom prst="rect">
            <a:avLst/>
          </a:prstGeom>
          <a:solidFill>
            <a:srgbClr val="FF0000">
              <a:alpha val="5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228600" y="4953000"/>
            <a:ext cx="728392" cy="457200"/>
          </a:xfrm>
          <a:prstGeom prst="rect">
            <a:avLst/>
          </a:prstGeom>
          <a:solidFill>
            <a:srgbClr val="FF0000">
              <a:alpha val="5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90600" y="4343400"/>
            <a:ext cx="29851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HEW BSS: -62dbm CCA level, BSS </a:t>
            </a:r>
            <a:r>
              <a:rPr lang="en-US" dirty="0" err="1" smtClean="0"/>
              <a:t>Coloer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990600" y="5057001"/>
            <a:ext cx="32010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Legacy BSS:  -82dbm CCA level, No BSS Color</a:t>
            </a:r>
            <a:endParaRPr lang="en-US" dirty="0"/>
          </a:p>
        </p:txBody>
      </p:sp>
      <p:sp>
        <p:nvSpPr>
          <p:cNvPr id="6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dirty="0" smtClean="0"/>
              <a:t>Jinjing Jiang (Marvell)</a:t>
            </a:r>
          </a:p>
        </p:txBody>
      </p:sp>
      <p:sp>
        <p:nvSpPr>
          <p:cNvPr id="63" name="Date Placeholder 1"/>
          <p:cNvSpPr txBox="1">
            <a:spLocks/>
          </p:cNvSpPr>
          <p:nvPr/>
        </p:nvSpPr>
        <p:spPr bwMode="auto">
          <a:xfrm>
            <a:off x="6019800" y="304800"/>
            <a:ext cx="28598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Doc.: IEEE 802.11-14/0372r0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916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886700" cy="382904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Increasing CCA level with BSS Color can improve spatial reuse in HEW BSS and boost the throughput in residential use case.</a:t>
            </a:r>
          </a:p>
          <a:p>
            <a:endParaRPr lang="en-US" dirty="0" smtClean="0"/>
          </a:p>
          <a:p>
            <a:r>
              <a:rPr lang="en-US" dirty="0" smtClean="0"/>
              <a:t>STAs/APs in legacy BSS detect more busy medium than STAs using higher CCA level.</a:t>
            </a:r>
          </a:p>
          <a:p>
            <a:pPr lvl="1"/>
            <a:r>
              <a:rPr lang="en-US" dirty="0" smtClean="0"/>
              <a:t>Legacy STAs/APs have more chances to detect busy medium than STAs/APs with higher CCA level.</a:t>
            </a:r>
          </a:p>
          <a:p>
            <a:endParaRPr lang="en-US" dirty="0" smtClean="0"/>
          </a:p>
          <a:p>
            <a:r>
              <a:rPr lang="en-US" dirty="0" smtClean="0"/>
              <a:t>Fairness mechanism is required for coexistence among STAs with different CCA levels.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dirty="0" smtClean="0"/>
              <a:t>Jinjing Jiang (Marvell)</a:t>
            </a:r>
          </a:p>
        </p:txBody>
      </p:sp>
    </p:spTree>
    <p:extLst>
      <p:ext uri="{BB962C8B-B14F-4D97-AF65-F5344CB8AC3E}">
        <p14:creationId xmlns:p14="http://schemas.microsoft.com/office/powerpoint/2010/main" xmlns="" val="428023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38100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[1] 11-14-0082-00-0hew-improved-spatial-reuse-feasibility-part-i </a:t>
            </a:r>
          </a:p>
          <a:p>
            <a:pPr>
              <a:buNone/>
            </a:pPr>
            <a:r>
              <a:rPr lang="en-US" sz="2000" dirty="0" smtClean="0"/>
              <a:t>[2] 11-13-1001-06-0hew-simulation-scenarios-document-template</a:t>
            </a:r>
          </a:p>
          <a:p>
            <a:pPr>
              <a:buNone/>
            </a:pPr>
            <a:r>
              <a:rPr lang="en-US" sz="2000" dirty="0" smtClean="0"/>
              <a:t>[3]</a:t>
            </a:r>
            <a:r>
              <a:rPr lang="en-US" sz="2000" i="1" dirty="0" smtClean="0">
                <a:hlinkClick r:id="rId2"/>
              </a:rPr>
              <a:t>http://wireless.kernel.org/en/developers/Documentation/mac80211/RateControl/minstrel</a:t>
            </a:r>
            <a:endParaRPr lang="en-US" sz="2000" i="1" dirty="0" smtClean="0"/>
          </a:p>
          <a:p>
            <a:pPr>
              <a:buNone/>
            </a:pPr>
            <a:r>
              <a:rPr lang="en-US" sz="2000" dirty="0" smtClean="0"/>
              <a:t>[4] 11-14-0117-00-0hew-phy-abstraction-for-hew-system-level-simulation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dirty="0" smtClean="0"/>
              <a:t>Jinjing Jiang (Marvell)</a:t>
            </a:r>
          </a:p>
        </p:txBody>
      </p:sp>
    </p:spTree>
    <p:extLst>
      <p:ext uri="{BB962C8B-B14F-4D97-AF65-F5344CB8AC3E}">
        <p14:creationId xmlns:p14="http://schemas.microsoft.com/office/powerpoint/2010/main" xmlns="" val="88101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1052</Words>
  <Application>Microsoft Office PowerPoint</Application>
  <PresentationFormat>On-screen Show (4:3)</PresentationFormat>
  <Paragraphs>118</Paragraphs>
  <Slides>8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Default Design</vt:lpstr>
      <vt:lpstr>Document</vt:lpstr>
      <vt:lpstr>System Level Simulations on Increased Spatial Reuse</vt:lpstr>
      <vt:lpstr>Overviews</vt:lpstr>
      <vt:lpstr>Simulation Setup (1)</vt:lpstr>
      <vt:lpstr>Simulation Setup (2)</vt:lpstr>
      <vt:lpstr>Topology and Random Channel Assignment</vt:lpstr>
      <vt:lpstr>Mixed HEW-BSS (-62dBm) and Legacy-BSS (-82 dBm)</vt:lpstr>
      <vt:lpstr>Conclusions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2014-03-19T23:42:50Z</dcterms:modified>
</cp:coreProperties>
</file>