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65" r:id="rId4"/>
    <p:sldId id="280" r:id="rId5"/>
    <p:sldId id="281" r:id="rId6"/>
    <p:sldId id="267" r:id="rId7"/>
    <p:sldId id="279" r:id="rId8"/>
    <p:sldId id="282" r:id="rId9"/>
    <p:sldId id="283" r:id="rId10"/>
    <p:sldId id="273" r:id="rId11"/>
    <p:sldId id="285" r:id="rId12"/>
    <p:sldId id="286" r:id="rId13"/>
    <p:sldId id="269" r:id="rId14"/>
    <p:sldId id="284" r:id="rId15"/>
    <p:sldId id="274" r:id="rId16"/>
    <p:sldId id="288" r:id="rId17"/>
    <p:sldId id="289" r:id="rId18"/>
    <p:sldId id="287" r:id="rId19"/>
    <p:sldId id="268" r:id="rId20"/>
    <p:sldId id="290" r:id="rId2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1016" autoAdjust="0"/>
  </p:normalViewPr>
  <p:slideViewPr>
    <p:cSldViewPr>
      <p:cViewPr varScale="1">
        <p:scale>
          <a:sx n="60" d="100"/>
          <a:sy n="60" d="100"/>
        </p:scale>
        <p:origin x="1656" y="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5590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087743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5489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10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5003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11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5003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5003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6991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6991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3233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3233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3233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69918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19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168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96990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20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9129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5087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2262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2262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8945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8922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8922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9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8922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Igal Kotzer, General Motors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Igal Kotzer, General Motors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Igal Kotzer, General Motors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Igal Kotzer, General Motors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Igal Kotzer, General Motors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Igal Kotzer, General Motors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Igal Kotzer, General Motors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Igal Kotzer, General Motors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Igal Kotzer, General Motors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Igal Kotzer, General Motors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11-14/0365r0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Igal Kotzer, General Motors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Extended Intra-Vehicle Channel Model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20-Jan-2014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9838681"/>
              </p:ext>
            </p:extLst>
          </p:nvPr>
        </p:nvGraphicFramePr>
        <p:xfrm>
          <a:off x="520700" y="2281238"/>
          <a:ext cx="8078788" cy="2484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7" name="Document" r:id="rId4" imgW="8253286" imgH="2534496" progId="Word.Document.8">
                  <p:embed/>
                </p:oleObj>
              </mc:Choice>
              <mc:Fallback>
                <p:oleObj name="Document" r:id="rId4" imgW="8253286" imgH="25344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81238"/>
                        <a:ext cx="8078788" cy="2484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Igal Kotzer, General Motors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10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Compact Vehicle Channel Path Loss</a:t>
            </a:r>
            <a:endParaRPr lang="en-GB" dirty="0"/>
          </a:p>
        </p:txBody>
      </p:sp>
      <p:pic>
        <p:nvPicPr>
          <p:cNvPr id="8" name="Picture 7" descr="Volt Path Los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0800" y="1524000"/>
            <a:ext cx="6604000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4716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Igal Kotzer, General Motors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11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SUV Channel Path Loss</a:t>
            </a:r>
            <a:endParaRPr lang="en-GB" dirty="0"/>
          </a:p>
        </p:txBody>
      </p:sp>
      <p:pic>
        <p:nvPicPr>
          <p:cNvPr id="2" name="Picture 1" descr="Acadia Path Los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0800" y="1524000"/>
            <a:ext cx="6604000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66780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Igal Kotzer, General Motors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Large SUV Channel Path Loss</a:t>
            </a:r>
            <a:endParaRPr lang="en-GB" dirty="0"/>
          </a:p>
        </p:txBody>
      </p:sp>
      <p:pic>
        <p:nvPicPr>
          <p:cNvPr id="2" name="Picture 1" descr="Escalade Path Los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1466850"/>
            <a:ext cx="6680200" cy="5010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08105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Igal Kotzer, General Motors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13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Intra-Vehicle Wireless Channel Path Loss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98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685800" y="1981200"/>
                <a:ext cx="7924800" cy="4114800"/>
              </a:xfrm>
              <a:ln/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GB" dirty="0" smtClean="0"/>
                  <a:t>Measurement results fit the model: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𝑳</m:t>
                    </m:r>
                    <m:d>
                      <m:d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𝒅</m:t>
                        </m:r>
                      </m:e>
                    </m:d>
                    <m:r>
                      <a:rPr lang="en-US" b="1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𝑳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𝒎</m:t>
                        </m:r>
                      </m:sub>
                    </m:sSub>
                    <m:d>
                      <m:d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𝒅</m:t>
                        </m:r>
                      </m:e>
                    </m:d>
                    <m:r>
                      <a:rPr lang="en-US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𝒔</m:t>
                    </m:r>
                  </m:oMath>
                </a14:m>
                <a:endParaRPr lang="en-GB" dirty="0" smtClean="0"/>
              </a:p>
              <a:p>
                <a:pPr lvl="1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14:m>
                  <m:oMath xmlns:m="http://schemas.openxmlformats.org/officeDocument/2006/math">
                    <m:r>
                      <a:rPr lang="en-US" b="1" i="1">
                        <a:latin typeface="Cambria Math" panose="02040503050406030204" pitchFamily="18" charset="0"/>
                      </a:rPr>
                      <m:t>𝑳</m:t>
                    </m:r>
                    <m:d>
                      <m:d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𝒅</m:t>
                        </m:r>
                      </m:e>
                    </m:d>
                  </m:oMath>
                </a14:m>
                <a:r>
                  <a:rPr lang="en-GB" dirty="0" smtClean="0"/>
                  <a:t> - total path loss</a:t>
                </a:r>
              </a:p>
              <a:p>
                <a:pPr lvl="1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𝑳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𝒎</m:t>
                        </m:r>
                      </m:sub>
                    </m:sSub>
                    <m:d>
                      <m:d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𝒅</m:t>
                        </m:r>
                      </m:e>
                    </m:d>
                  </m:oMath>
                </a14:m>
                <a:r>
                  <a:rPr lang="en-GB" dirty="0" smtClean="0"/>
                  <a:t> - mean path loss</a:t>
                </a:r>
              </a:p>
              <a:p>
                <a:pPr lvl="1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14:m>
                  <m:oMath xmlns:m="http://schemas.openxmlformats.org/officeDocument/2006/math">
                    <m:r>
                      <a:rPr lang="en-US" b="1" i="1">
                        <a:latin typeface="Cambria Math" panose="02040503050406030204" pitchFamily="18" charset="0"/>
                      </a:rPr>
                      <m:t>𝒔</m:t>
                    </m:r>
                  </m:oMath>
                </a14:m>
                <a:r>
                  <a:rPr lang="en-GB" dirty="0" smtClean="0"/>
                  <a:t> – shadowing, log normal zero mean </a:t>
                </a:r>
                <a:r>
                  <a:rPr lang="en-GB" dirty="0" err="1" smtClean="0"/>
                  <a:t>r.v</a:t>
                </a:r>
                <a:r>
                  <a:rPr lang="en-GB" dirty="0" smtClean="0"/>
                  <a:t>.</a:t>
                </a:r>
              </a:p>
            </p:txBody>
          </p:sp>
        </mc:Choice>
        <mc:Fallback xmlns="">
          <p:sp>
            <p:nvSpPr>
              <p:cNvPr id="4098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85800" y="1981200"/>
                <a:ext cx="7924800" cy="4114800"/>
              </a:xfrm>
              <a:blipFill rotWithShape="0">
                <a:blip r:embed="rId3"/>
                <a:stretch>
                  <a:fillRect l="-1077" t="-1185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257445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Igal Kotzer, General Motors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14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Intra-Vehicle Wireless Channel Path Loss Log Normal Fit Summary</a:t>
            </a:r>
            <a:endParaRPr lang="en-GB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8648740"/>
              </p:ext>
            </p:extLst>
          </p:nvPr>
        </p:nvGraphicFramePr>
        <p:xfrm>
          <a:off x="685800" y="2209800"/>
          <a:ext cx="8001000" cy="273004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00200"/>
                <a:gridCol w="1600200"/>
                <a:gridCol w="1600200"/>
                <a:gridCol w="1600200"/>
                <a:gridCol w="1600200"/>
              </a:tblGrid>
              <a:tr h="64783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Compact</a:t>
                      </a:r>
                      <a:r>
                        <a:rPr lang="en-US" baseline="0" dirty="0" smtClean="0"/>
                        <a:t> Vehicle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SUV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Large SUV</a:t>
                      </a:r>
                      <a:endParaRPr lang="en-US" dirty="0"/>
                    </a:p>
                  </a:txBody>
                  <a:tcPr/>
                </a:tc>
              </a:tr>
              <a:tr h="418968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2.4GHz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Mean path loss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17.3dB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19.2dB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18.0dB</a:t>
                      </a:r>
                      <a:endParaRPr lang="en-US" dirty="0"/>
                    </a:p>
                  </a:txBody>
                  <a:tcPr/>
                </a:tc>
              </a:tr>
              <a:tr h="647832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Shadowing variance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14.9dB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10.9dB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11.3dB</a:t>
                      </a:r>
                      <a:endParaRPr lang="en-US" dirty="0"/>
                    </a:p>
                  </a:txBody>
                  <a:tcPr/>
                </a:tc>
              </a:tr>
              <a:tr h="375331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5GHz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Mean path loss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16.2dB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19.5dB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17.4dB</a:t>
                      </a:r>
                      <a:endParaRPr lang="en-US" dirty="0"/>
                    </a:p>
                  </a:txBody>
                  <a:tcPr/>
                </a:tc>
              </a:tr>
              <a:tr h="375331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Shadowing variance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15.0dB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18.5dB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14.0dB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47190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Igal Kotzer, General Motors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15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Compact Vehicle Channel Delay Spread</a:t>
            </a:r>
            <a:endParaRPr lang="en-GB" dirty="0"/>
          </a:p>
        </p:txBody>
      </p:sp>
      <p:pic>
        <p:nvPicPr>
          <p:cNvPr id="2" name="Picture 1" descr="Volt Delay Sprea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581150"/>
            <a:ext cx="6527800" cy="489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53334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Igal Kotzer, General Motors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16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SUV Channel Delay Spread</a:t>
            </a:r>
            <a:endParaRPr lang="en-GB" dirty="0"/>
          </a:p>
        </p:txBody>
      </p:sp>
      <p:pic>
        <p:nvPicPr>
          <p:cNvPr id="3" name="Picture 2" descr="Acadia Delay Sprea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504950"/>
            <a:ext cx="6629400" cy="4972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15560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Igal Kotzer, General Motors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17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Large SUV Channel Delay Spread</a:t>
            </a:r>
            <a:endParaRPr lang="en-GB" dirty="0"/>
          </a:p>
        </p:txBody>
      </p:sp>
      <p:pic>
        <p:nvPicPr>
          <p:cNvPr id="2" name="Picture 1" descr="Escalade Delay Sprea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0800" y="1524000"/>
            <a:ext cx="6604000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4426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Igal Kotzer, General Motors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18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Intra-Vehicle Wireless RMS Channel Delay Spread Summary</a:t>
            </a:r>
            <a:endParaRPr lang="en-GB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1902256"/>
              </p:ext>
            </p:extLst>
          </p:nvPr>
        </p:nvGraphicFramePr>
        <p:xfrm>
          <a:off x="1371600" y="2672669"/>
          <a:ext cx="6400800" cy="144213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00200"/>
                <a:gridCol w="1600200"/>
                <a:gridCol w="1600200"/>
                <a:gridCol w="1600200"/>
              </a:tblGrid>
              <a:tr h="64783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Compact</a:t>
                      </a:r>
                      <a:r>
                        <a:rPr lang="en-US" baseline="0" dirty="0" smtClean="0"/>
                        <a:t> Vehicle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SUV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Large SUV</a:t>
                      </a:r>
                      <a:endParaRPr lang="en-US" dirty="0"/>
                    </a:p>
                  </a:txBody>
                  <a:tcPr/>
                </a:tc>
              </a:tr>
              <a:tr h="418968">
                <a:tc>
                  <a:txBody>
                    <a:bodyPr/>
                    <a:lstStyle/>
                    <a:p>
                      <a:r>
                        <a:rPr lang="en-US" dirty="0" smtClean="0"/>
                        <a:t>2.4GHz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20.5ns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22.0ns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21.4ns</a:t>
                      </a:r>
                      <a:endParaRPr lang="en-US" dirty="0"/>
                    </a:p>
                  </a:txBody>
                  <a:tcPr/>
                </a:tc>
              </a:tr>
              <a:tr h="375331">
                <a:tc>
                  <a:txBody>
                    <a:bodyPr/>
                    <a:lstStyle/>
                    <a:p>
                      <a:r>
                        <a:rPr lang="en-US" dirty="0" smtClean="0"/>
                        <a:t>5GHz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19.1ns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21.3ns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21.5ns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85800" y="1981200"/>
            <a:ext cx="79248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No clustering effect was seen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9626542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Igal Kotzer, General Motors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19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Intra-Vehicle Wireless Channel </a:t>
            </a:r>
            <a:br>
              <a:rPr lang="en-GB" dirty="0" smtClean="0"/>
            </a:br>
            <a:r>
              <a:rPr lang="en-GB" dirty="0" smtClean="0"/>
              <a:t>Discussion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248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 RX power of an intra-vehicle WLAN system is strong relative to indoor scenarios, that is the system is not Rx power limited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 variance of the path loss shadowing in the 5GHz band is higher in large vehicles than the 2.4GHz band variance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Intra-vehicle delay spread in nomadic </a:t>
            </a:r>
            <a:r>
              <a:rPr lang="en-GB" smtClean="0"/>
              <a:t>confined area scenarios </a:t>
            </a:r>
            <a:r>
              <a:rPr lang="en-GB" dirty="0" smtClean="0"/>
              <a:t>is shorter than current WLAN indoor channel models, hence supported by current standards</a:t>
            </a:r>
          </a:p>
        </p:txBody>
      </p:sp>
    </p:spTree>
    <p:extLst>
      <p:ext uri="{BB962C8B-B14F-4D97-AF65-F5344CB8AC3E}">
        <p14:creationId xmlns:p14="http://schemas.microsoft.com/office/powerpoint/2010/main" val="6548021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Igal Kotzer, General Motors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In this submission the wireless channel inside a vehicle is discussed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submission extends [1] by both presenting results for 3 types of vehicles and by presenting results in the 5GHz band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Igal Kotzer, General Motors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20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248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[1] </a:t>
            </a:r>
            <a:r>
              <a:rPr lang="en-US" b="0" dirty="0"/>
              <a:t>Intra-Vehicular Channel </a:t>
            </a:r>
            <a:r>
              <a:rPr lang="en-US" b="0" dirty="0" smtClean="0"/>
              <a:t>Model, IEEE 11-14/0088r0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8023672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Igal Kotzer, General Motors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Wireless LAN is becoming an industry de-facto standard in the automotive world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 number of vehicle brands and models equipped with WLAN is constantly increasing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 leading usage for high speed WLAN in the automotive world is for </a:t>
            </a:r>
            <a:r>
              <a:rPr lang="en-GB" dirty="0" smtClean="0"/>
              <a:t>infotainment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Nowadays the experience integration and sharing between the driver’s own device (e.g. cell phone) and the vehicle is on the rise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We should aim that both the driver and the passengers get a good connectivity experience comparable to the connectivity experience in the office or at home</a:t>
            </a:r>
            <a:endParaRPr lang="en-GB" dirty="0" smtClean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56774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Igal Kotzer, General Motors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WLAN Unique Scenarios in Automotive Infotainment 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248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Traffic jams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Each WLAN equipped vehicle is an AP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In traffic jams the distance between vehicles is small and the AP density is high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 vehicular APs are typically not jointly controlled or managed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In traffic jams there is a slow movement of the vehicles</a:t>
            </a:r>
            <a:endParaRPr lang="en-GB" dirty="0"/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u="sng" dirty="0" smtClean="0"/>
              <a:t>Implications:</a:t>
            </a:r>
            <a:endParaRPr lang="en-GB" u="sng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OBSS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High interference levels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Interferers channels change at the speed the vehicles move</a:t>
            </a:r>
          </a:p>
        </p:txBody>
      </p:sp>
    </p:spTree>
    <p:extLst>
      <p:ext uri="{BB962C8B-B14F-4D97-AF65-F5344CB8AC3E}">
        <p14:creationId xmlns:p14="http://schemas.microsoft.com/office/powerpoint/2010/main" val="40397978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Igal Kotzer, General Motors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WLAN Unique Scenarios in Automotive Infotainment (Cont’d)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248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Communication between a static AP and a STA in a moving vehicle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 intra vehicle channel is affected by the vehicle’s surrounding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Although the direct path between the AP and the STA is mostly static, the multipath can be affected by the mobility</a:t>
            </a:r>
            <a:endParaRPr lang="en-GB" dirty="0"/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u="sng" dirty="0" smtClean="0"/>
              <a:t>Implications:</a:t>
            </a:r>
            <a:endParaRPr lang="en-GB" u="sng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Long delay spread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Doppler PDF proportional to the movement profile and speed</a:t>
            </a:r>
          </a:p>
        </p:txBody>
      </p:sp>
    </p:spTree>
    <p:extLst>
      <p:ext uri="{BB962C8B-B14F-4D97-AF65-F5344CB8AC3E}">
        <p14:creationId xmlns:p14="http://schemas.microsoft.com/office/powerpoint/2010/main" val="23136298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Igal Kotzer, General Motors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Intra-Vehicle Wireless Channel Measurement Setup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248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 wireless channel measurements were performed using the following equipment: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GM vehicles: compact size, SUV and a large SUV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Network analyser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4 </a:t>
            </a:r>
            <a:r>
              <a:rPr lang="en-GB" dirty="0" err="1" smtClean="0"/>
              <a:t>omni</a:t>
            </a:r>
            <a:r>
              <a:rPr lang="en-GB" dirty="0" smtClean="0"/>
              <a:t>-directional </a:t>
            </a:r>
            <a:r>
              <a:rPr lang="en-GB" dirty="0" err="1" smtClean="0"/>
              <a:t>WiFi</a:t>
            </a:r>
            <a:r>
              <a:rPr lang="en-GB" dirty="0" smtClean="0"/>
              <a:t> antennas in a 2x2 configuration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Distance between each set of 2 antennas is 10 cm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Measured frequency bands: 2.4GHz-2.5GHz, 5.150GHz-5.250GHz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Vehicle is parked in a  stationary environment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In this setup there were no driver or passengers in the vehicle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53849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Igal Kotzer, General Motors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/>
          </a:p>
        </p:txBody>
      </p:sp>
      <p:sp>
        <p:nvSpPr>
          <p:cNvPr id="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Compact Vehicle Channel Measurement Locations</a:t>
            </a:r>
            <a:endParaRPr lang="en-GB" dirty="0"/>
          </a:p>
        </p:txBody>
      </p:sp>
      <p:pic>
        <p:nvPicPr>
          <p:cNvPr id="2" name="Picture 1" descr="Volt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67" y="1792224"/>
            <a:ext cx="8408733" cy="4608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50275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Igal Kotzer, General Motors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/>
          </a:p>
        </p:txBody>
      </p:sp>
      <p:sp>
        <p:nvSpPr>
          <p:cNvPr id="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SUV Channel Measurement Locations</a:t>
            </a:r>
            <a:endParaRPr lang="en-GB" dirty="0"/>
          </a:p>
        </p:txBody>
      </p:sp>
      <p:pic>
        <p:nvPicPr>
          <p:cNvPr id="3" name="Picture 2" descr="Acadia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778000"/>
            <a:ext cx="7984565" cy="424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47967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Igal Kotzer, General Motors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9</a:t>
            </a:fld>
            <a:endParaRPr lang="en-GB"/>
          </a:p>
        </p:txBody>
      </p:sp>
      <p:sp>
        <p:nvSpPr>
          <p:cNvPr id="9" name="Rectangle 1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8392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Large SUV Channel Measurement Locations</a:t>
            </a:r>
            <a:endParaRPr lang="en-GB" dirty="0"/>
          </a:p>
        </p:txBody>
      </p:sp>
      <p:pic>
        <p:nvPicPr>
          <p:cNvPr id="2" name="Picture 1" descr="Escelad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759" y="1828800"/>
            <a:ext cx="8663641" cy="4368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611217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(1)</Template>
  <TotalTime>5060</TotalTime>
  <Words>977</Words>
  <Application>Microsoft Office PowerPoint</Application>
  <PresentationFormat>On-screen Show (4:3)</PresentationFormat>
  <Paragraphs>242</Paragraphs>
  <Slides>20</Slides>
  <Notes>20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 Unicode MS</vt:lpstr>
      <vt:lpstr>MS Gothic</vt:lpstr>
      <vt:lpstr>Arial</vt:lpstr>
      <vt:lpstr>Cambria Math</vt:lpstr>
      <vt:lpstr>Times New Roman</vt:lpstr>
      <vt:lpstr>Office Theme</vt:lpstr>
      <vt:lpstr>Document</vt:lpstr>
      <vt:lpstr>Extended Intra-Vehicle Channel Model</vt:lpstr>
      <vt:lpstr>Abstract</vt:lpstr>
      <vt:lpstr>Introduction</vt:lpstr>
      <vt:lpstr>WLAN Unique Scenarios in Automotive Infotainment </vt:lpstr>
      <vt:lpstr>WLAN Unique Scenarios in Automotive Infotainment (Cont’d)</vt:lpstr>
      <vt:lpstr>Intra-Vehicle Wireless Channel Measurement Setup</vt:lpstr>
      <vt:lpstr>Compact Vehicle Channel Measurement Locations</vt:lpstr>
      <vt:lpstr>SUV Channel Measurement Locations</vt:lpstr>
      <vt:lpstr>Large SUV Channel Measurement Locations</vt:lpstr>
      <vt:lpstr>Compact Vehicle Channel Path Loss</vt:lpstr>
      <vt:lpstr>SUV Channel Path Loss</vt:lpstr>
      <vt:lpstr>Large SUV Channel Path Loss</vt:lpstr>
      <vt:lpstr>Intra-Vehicle Wireless Channel Path Loss</vt:lpstr>
      <vt:lpstr>Intra-Vehicle Wireless Channel Path Loss Log Normal Fit Summary</vt:lpstr>
      <vt:lpstr>Compact Vehicle Channel Delay Spread</vt:lpstr>
      <vt:lpstr>SUV Channel Delay Spread</vt:lpstr>
      <vt:lpstr>Large SUV Channel Delay Spread</vt:lpstr>
      <vt:lpstr>Intra-Vehicle Wireless RMS Channel Delay Spread Summary</vt:lpstr>
      <vt:lpstr>Intra-Vehicle Wireless Channel  Discussion</vt:lpstr>
      <vt:lpstr>References</vt:lpstr>
    </vt:vector>
  </TitlesOfParts>
  <Company>GM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Extended Intra-Vehicular Channel Model</dc:title>
  <dc:creator>Igal Kotzer</dc:creator>
  <cp:lastModifiedBy>Igal Kotzer</cp:lastModifiedBy>
  <cp:revision>70</cp:revision>
  <cp:lastPrinted>1601-01-01T00:00:00Z</cp:lastPrinted>
  <dcterms:created xsi:type="dcterms:W3CDTF">2014-01-12T17:04:51Z</dcterms:created>
  <dcterms:modified xsi:type="dcterms:W3CDTF">2014-03-17T08:34:59Z</dcterms:modified>
</cp:coreProperties>
</file>