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90" r:id="rId13"/>
    <p:sldId id="291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64" r:id="rId22"/>
    <p:sldId id="284" r:id="rId23"/>
    <p:sldId id="285" r:id="rId24"/>
    <p:sldId id="286" r:id="rId25"/>
    <p:sldId id="287" r:id="rId26"/>
    <p:sldId id="288" r:id="rId27"/>
    <p:sldId id="289" r:id="rId28"/>
    <p:sldId id="282" r:id="rId29"/>
    <p:sldId id="283" r:id="rId3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4660"/>
  </p:normalViewPr>
  <p:slideViewPr>
    <p:cSldViewPr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14.03.2014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064625"/>
            <a:ext cx="6934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611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fc"/>
          <p:cNvSpPr txBox="1"/>
          <p:nvPr/>
        </p:nvSpPr>
        <p:spPr>
          <a:xfrm>
            <a:off x="0" y="9064625"/>
            <a:ext cx="6934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2701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7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Jarkko Kneckt, Nokia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Jarkko Kneckt, Nokia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Jarkko Kneckt, Nokia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11-14/0356r0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2" name="fc"/>
          <p:cNvSpPr txBox="1"/>
          <p:nvPr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March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Jarkko Kneckt, Nokia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Calibration of </a:t>
            </a:r>
            <a:r>
              <a:rPr lang="en-US" dirty="0"/>
              <a:t>System Level </a:t>
            </a:r>
            <a:r>
              <a:rPr lang="en-US" dirty="0" smtClean="0"/>
              <a:t>Simulators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US" sz="2000" b="0" dirty="0" smtClean="0"/>
              <a:t>2014-03-17</a:t>
            </a:r>
            <a:endParaRPr lang="en-US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846288"/>
              </p:ext>
            </p:extLst>
          </p:nvPr>
        </p:nvGraphicFramePr>
        <p:xfrm>
          <a:off x="517525" y="2454275"/>
          <a:ext cx="8059738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4" imgW="8237952" imgH="3170000" progId="Word.Document.8">
                  <p:embed/>
                </p:oleObj>
              </mc:Choice>
              <mc:Fallback>
                <p:oleObj name="Document" r:id="rId4" imgW="8237952" imgH="3170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454275"/>
                        <a:ext cx="8059738" cy="309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5800" y="1752600"/>
            <a:ext cx="7848600" cy="46482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b="0" kern="0" dirty="0" smtClean="0"/>
              <a:t>Throughput metric is presented in scalar and CDF form, where scalar figures will show the average throughput over whole simulation time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2800" b="0" kern="0" dirty="0" smtClean="0"/>
              <a:t>In addition three throughput statistics are presented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Throughput per call, which shows the average throughput over a call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Total system/scenario throughput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Throughput per AP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Throughput Statistics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20343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fi-FI" kern="0" dirty="0" smtClean="0"/>
              <a:t>Throughput Statistics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i-FI" kern="0" dirty="0" smtClean="0"/>
              <a:t>Throughput statistics show the result of multiple features operation: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kern="0" dirty="0" smtClean="0"/>
              <a:t>Link adaptation and link </a:t>
            </a:r>
            <a:r>
              <a:rPr lang="fi-FI" kern="0" dirty="0" smtClean="0"/>
              <a:t>performance</a:t>
            </a:r>
            <a:endParaRPr lang="fi-FI" kern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kern="0" dirty="0" smtClean="0"/>
              <a:t>Channel access and offered traffic </a:t>
            </a:r>
            <a:r>
              <a:rPr lang="fi-FI" kern="0" dirty="0" smtClean="0"/>
              <a:t>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kern="0" dirty="0" smtClean="0"/>
              <a:t>Link </a:t>
            </a:r>
            <a:r>
              <a:rPr lang="fi-FI" kern="0" dirty="0" smtClean="0"/>
              <a:t>adaptation is a key to good throuhgput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kern="0" dirty="0" smtClean="0"/>
              <a:t>Link adaptation mechanism should be discussed in IEEE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fi-FI" kern="0" dirty="0" smtClean="0"/>
              <a:t>The results are created with constant MCS </a:t>
            </a:r>
            <a:r>
              <a:rPr lang="en-US" altLang="zh-CN" kern="0" dirty="0" smtClean="0"/>
              <a:t>64QAM 5/6</a:t>
            </a:r>
            <a:endParaRPr lang="fi-FI" sz="3600" kern="0" dirty="0" smtClean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fi-FI" kern="0" dirty="0" smtClean="0"/>
              <a:t>Appendix1 describes a link </a:t>
            </a:r>
            <a:r>
              <a:rPr lang="fi-FI" kern="0" dirty="0" smtClean="0"/>
              <a:t>adaptation </a:t>
            </a:r>
            <a:r>
              <a:rPr lang="fi-FI" kern="0" dirty="0" smtClean="0"/>
              <a:t>principle and shows results with the link adaptation</a:t>
            </a:r>
          </a:p>
        </p:txBody>
      </p:sp>
    </p:spTree>
    <p:extLst>
      <p:ext uri="{BB962C8B-B14F-4D97-AF65-F5344CB8AC3E}">
        <p14:creationId xmlns:p14="http://schemas.microsoft.com/office/powerpoint/2010/main" val="25717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Total System/Scenario Throughput</a:t>
            </a:r>
            <a:endParaRPr lang="zh-CN" altLang="en-US" kern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902789"/>
            <a:ext cx="4201569" cy="39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0848" y="5670582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/>
            <a:r>
              <a:rPr lang="fi-FI" dirty="0">
                <a:solidFill>
                  <a:srgbClr val="00B0F0"/>
                </a:solidFill>
              </a:rPr>
              <a:t>MCS </a:t>
            </a:r>
            <a:r>
              <a:rPr lang="en-US" altLang="zh-CN" dirty="0">
                <a:solidFill>
                  <a:srgbClr val="00B0F0"/>
                </a:solidFill>
              </a:rPr>
              <a:t>64QAM </a:t>
            </a:r>
            <a:r>
              <a:rPr lang="en-US" altLang="zh-CN" dirty="0">
                <a:solidFill>
                  <a:srgbClr val="00B0F0"/>
                </a:solidFill>
              </a:rPr>
              <a:t>5/6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463" y="1223384"/>
            <a:ext cx="8386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The SINR and concurrent transmissions statistics are made for static MCS. Only throughput statistics with OLLA are provided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943010"/>
            <a:ext cx="4201569" cy="38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52580" y="5622339"/>
            <a:ext cx="3695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B0F0"/>
                </a:solidFill>
              </a:rPr>
              <a:t>With OLLA</a:t>
            </a:r>
          </a:p>
          <a:p>
            <a:r>
              <a:rPr lang="fi-FI" dirty="0" smtClean="0">
                <a:solidFill>
                  <a:srgbClr val="00B0F0"/>
                </a:solidFill>
              </a:rPr>
              <a:t>As explained in Appendix 1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Throughput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The fast fading has big impact on the throughput results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Link adaptation is required to adjust the transmissions to the interference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The constant MCS performs poorly especially when the number of concurrent transmissions gets high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Throughput with RTS CTS is similar with or without link adaptation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RTS CTS reduces interference and limits the number of simultaneous transmissions in the BSS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70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291" y="1196752"/>
            <a:ext cx="3844702" cy="35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440" y="1196752"/>
            <a:ext cx="3802328" cy="35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 smtClean="0"/>
              <a:t>Average Throughput per Call</a:t>
            </a:r>
            <a:endParaRPr lang="zh-CN" altLang="en-US" kern="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4800600"/>
            <a:ext cx="822224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zh-CN" sz="1800" b="0" dirty="0" smtClean="0"/>
              <a:t>Figure in left shows DL </a:t>
            </a:r>
            <a:r>
              <a:rPr lang="en-US" altLang="zh-CN" sz="1800" b="0" dirty="0"/>
              <a:t>throughput per call in Mbps</a:t>
            </a:r>
            <a:endParaRPr lang="en-US" altLang="zh-CN" sz="1800" b="0" dirty="0" smtClean="0"/>
          </a:p>
          <a:p>
            <a:pPr algn="just"/>
            <a:r>
              <a:rPr lang="en-US" altLang="zh-CN" sz="1800" b="0" dirty="0" smtClean="0"/>
              <a:t>Figure in right shows UL throughput per call in Mbps</a:t>
            </a:r>
          </a:p>
          <a:p>
            <a:pPr algn="just"/>
            <a:endParaRPr lang="en-US" altLang="zh-CN" sz="1400" b="0" dirty="0" smtClean="0"/>
          </a:p>
          <a:p>
            <a:pPr marL="342900" lvl="1" indent="-342900" algn="just">
              <a:buFont typeface="Times New Roman" pitchFamily="16" charset="0"/>
              <a:buChar char="•"/>
            </a:pPr>
            <a:r>
              <a:rPr lang="fi-FI" dirty="0" smtClean="0">
                <a:solidFill>
                  <a:srgbClr val="00B0F0"/>
                </a:solidFill>
              </a:rPr>
              <a:t>Static MCS </a:t>
            </a:r>
            <a:r>
              <a:rPr lang="en-US" altLang="zh-CN" dirty="0">
                <a:solidFill>
                  <a:srgbClr val="00B0F0"/>
                </a:solidFill>
              </a:rPr>
              <a:t>64QAM </a:t>
            </a:r>
            <a:r>
              <a:rPr lang="en-US" altLang="zh-CN" dirty="0" smtClean="0">
                <a:solidFill>
                  <a:srgbClr val="00B0F0"/>
                </a:solidFill>
              </a:rPr>
              <a:t>5/6 in use</a:t>
            </a:r>
            <a:endParaRPr lang="zh-CN" altLang="en-US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altLang="zh-CN" sz="1800" b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11713" y="410089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24756" y="410089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 smtClean="0"/>
              <a:t>CDF of Throughput per Call</a:t>
            </a:r>
            <a:endParaRPr lang="zh-CN" altLang="en-US" kern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94" y="1371600"/>
            <a:ext cx="2545670" cy="25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294" y="3886200"/>
            <a:ext cx="2545670" cy="25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389137"/>
            <a:ext cx="2545670" cy="25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948287"/>
            <a:ext cx="2518689" cy="25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59832" y="1052736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/>
            <a:r>
              <a:rPr lang="fi-FI" dirty="0">
                <a:solidFill>
                  <a:srgbClr val="00B0F0"/>
                </a:solidFill>
              </a:rPr>
              <a:t>MCS </a:t>
            </a:r>
            <a:r>
              <a:rPr lang="en-US" altLang="zh-CN" dirty="0">
                <a:solidFill>
                  <a:srgbClr val="00B0F0"/>
                </a:solidFill>
              </a:rPr>
              <a:t>64QAM 5/6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 smtClean="0"/>
              <a:t>CDF of Throughput per AP</a:t>
            </a:r>
            <a:endParaRPr lang="zh-CN" altLang="en-US" kern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94" y="1371600"/>
            <a:ext cx="2545670" cy="25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824" y="3904220"/>
            <a:ext cx="2536611" cy="24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389137"/>
            <a:ext cx="2545670" cy="25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6082" y="3904030"/>
            <a:ext cx="2509725" cy="24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31840" y="1052736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/>
            <a:r>
              <a:rPr lang="fi-FI" dirty="0" smtClean="0">
                <a:solidFill>
                  <a:srgbClr val="00B0F0"/>
                </a:solidFill>
              </a:rPr>
              <a:t>MCS </a:t>
            </a:r>
            <a:r>
              <a:rPr lang="en-US" altLang="zh-CN" dirty="0" smtClean="0">
                <a:solidFill>
                  <a:srgbClr val="00B0F0"/>
                </a:solidFill>
              </a:rPr>
              <a:t>64QAM 5/6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Number of Concurrent Transmissions Statistics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i-FI" altLang="zh-CN" b="0" kern="0" dirty="0" smtClean="0"/>
              <a:t>The number of concurrent transmissions statistics </a:t>
            </a:r>
            <a:r>
              <a:rPr lang="en-US" altLang="zh-CN" b="0" kern="0" dirty="0" smtClean="0"/>
              <a:t>shows the number of transmitting devices at the same symbol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This metric does not show the number of successful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zh-CN" b="0" kern="0" dirty="0" smtClean="0"/>
              <a:t>The number of concurrent transmissions indicates the level of channel reuse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altLang="zh-CN" kern="0" dirty="0" smtClean="0"/>
              <a:t>The physical and virtual carrier sensing affect to the number of simultaneous transmissions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altLang="zh-CN" kern="0" dirty="0" smtClean="0"/>
              <a:t>EDCA parameters, number of competing STAs and traffic amount affect to the number of simultaneous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zh-CN" b="0" kern="0" dirty="0" smtClean="0"/>
              <a:t>The number concurrent transmissions affects to the interference level</a:t>
            </a:r>
            <a:endParaRPr lang="en-US" altLang="zh-CN" b="0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711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Number of Concurrent Transmissions</a:t>
            </a:r>
            <a:endParaRPr lang="zh-CN" altLang="en-US" kern="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28600" y="1684220"/>
            <a:ext cx="3581399" cy="471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b="0" dirty="0" smtClean="0"/>
              <a:t>When RTS CTS is not used, </a:t>
            </a:r>
            <a:r>
              <a:rPr lang="en-US" altLang="zh-CN" sz="2000" b="0" dirty="0"/>
              <a:t>in UL </a:t>
            </a:r>
            <a:r>
              <a:rPr lang="en-US" altLang="zh-CN" sz="2000" b="0" dirty="0" smtClean="0"/>
              <a:t>the </a:t>
            </a:r>
            <a:r>
              <a:rPr lang="en-US" altLang="zh-CN" sz="2000" b="0" dirty="0"/>
              <a:t>number of </a:t>
            </a:r>
            <a:r>
              <a:rPr lang="en-US" altLang="zh-CN" sz="2000" b="0" dirty="0" smtClean="0"/>
              <a:t>simultaneously transmitting STAs increases as a function of number of STAs</a:t>
            </a:r>
          </a:p>
          <a:p>
            <a:r>
              <a:rPr lang="en-US" altLang="zh-CN" sz="2000" b="0" dirty="0" smtClean="0"/>
              <a:t>RTS CTS eliminates some simultaneous transmissions and makes the number of simultaneous transmissions constant</a:t>
            </a:r>
          </a:p>
          <a:p>
            <a:endParaRPr lang="en-US" altLang="zh-CN" sz="1600" b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5968" y="1684220"/>
            <a:ext cx="4492558" cy="42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785" y="1422510"/>
            <a:ext cx="2523299" cy="2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85800" y="609600"/>
            <a:ext cx="7772400" cy="779537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Number of Concurrent Transmissions</a:t>
            </a:r>
            <a:endParaRPr lang="zh-CN" altLang="en-US" kern="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679" y="1404973"/>
            <a:ext cx="2523299" cy="2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479" y="3919572"/>
            <a:ext cx="2523300" cy="24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666" y="3946599"/>
            <a:ext cx="2496556" cy="243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Abstract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Simulated </a:t>
            </a:r>
            <a:r>
              <a:rPr lang="en-US" altLang="zh-CN" dirty="0" smtClean="0"/>
              <a:t>Scenario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 smtClean="0"/>
              <a:t>Results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SINR</a:t>
            </a:r>
            <a:endParaRPr lang="en-US" altLang="zh-CN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Throughput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Number </a:t>
            </a:r>
            <a:r>
              <a:rPr lang="en-US" altLang="zh-CN" sz="2400" dirty="0"/>
              <a:t>of concurrent transmissions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Reference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Conclusions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 smtClean="0"/>
              <a:t>Appendix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09600" y="18288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The presentation shows the calibration results for HEW scenario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Number of concurrent transmissions metric is proposed to calibration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altLang="zh-CN" kern="0" dirty="0" smtClean="0"/>
              <a:t>The metric measures channel reuse </a:t>
            </a:r>
            <a:endParaRPr lang="en-US" altLang="zh-CN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The calibration results verify the correct operation of the system level simulator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The simulator implementation details may differ</a:t>
            </a:r>
          </a:p>
          <a:p>
            <a:endParaRPr lang="en-US" altLang="zh-CN" kern="0" dirty="0" smtClean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Conclusions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10625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Jarkko Kneckt, Nokia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>
              <a:buNone/>
            </a:pPr>
            <a:r>
              <a:rPr lang="en-US" altLang="zh-CN" dirty="0"/>
              <a:t>[1] 11-13-1051-01-0hew-evaluation-methodology</a:t>
            </a:r>
          </a:p>
          <a:p>
            <a:pPr>
              <a:buNone/>
            </a:pPr>
            <a:r>
              <a:rPr lang="en-US" altLang="zh-CN" dirty="0"/>
              <a:t>[2] 11-14-0053-00-0hew-further-consideration-on-calibration of system level simulation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Appendix 1: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Link Adaptation </a:t>
            </a:r>
            <a:r>
              <a:rPr lang="en-US" altLang="zh-CN" dirty="0" smtClean="0"/>
              <a:t>Algorithm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Link adaptation consists of inner-loop </a:t>
            </a:r>
            <a:r>
              <a:rPr lang="en-US" b="0" dirty="0" smtClean="0"/>
              <a:t>(ILLA) and </a:t>
            </a:r>
            <a:r>
              <a:rPr lang="en-US" b="0" dirty="0"/>
              <a:t>outer-loop </a:t>
            </a:r>
            <a:r>
              <a:rPr lang="en-US" b="0" dirty="0" smtClean="0"/>
              <a:t>(OLLA) link </a:t>
            </a:r>
            <a:r>
              <a:rPr lang="en-US" b="0" dirty="0"/>
              <a:t>adaptation </a:t>
            </a:r>
            <a:r>
              <a:rPr lang="en-US" b="0" dirty="0" smtClean="0"/>
              <a:t>functions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ILLA </a:t>
            </a:r>
            <a:r>
              <a:rPr lang="en-US" b="0" dirty="0" smtClean="0"/>
              <a:t>assesses the RSSI of the link and selects </a:t>
            </a:r>
            <a:r>
              <a:rPr lang="en-US" b="0" dirty="0"/>
              <a:t>the best MCS based on the RSSI thresholds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OLLA counts the number of ACKs and NACKs and then tunes the MCS selected by the ILLA up or down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target of OLLA is </a:t>
            </a:r>
            <a:r>
              <a:rPr lang="en-US" b="0" dirty="0" smtClean="0"/>
              <a:t>to select the MCS so that the MPDU </a:t>
            </a:r>
            <a:r>
              <a:rPr lang="en-US" b="0" dirty="0"/>
              <a:t>failure rate </a:t>
            </a:r>
            <a:r>
              <a:rPr lang="en-US" b="0" dirty="0" smtClean="0"/>
              <a:t>is tuned to </a:t>
            </a:r>
            <a:r>
              <a:rPr lang="en-US" b="0" dirty="0"/>
              <a:t>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OLLA parameters were not optimized for the scenario and better performance could be gotten by doing </a:t>
            </a:r>
            <a:r>
              <a:rPr lang="en-US" b="0" dirty="0" smtClean="0"/>
              <a:t>that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5800" y="4941168"/>
            <a:ext cx="7990656" cy="151216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These figures shows the MPDU failure rate per user in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Left figure shows results for simulation with static MCS (64QAM 5/6)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Right figure shows results with OLLA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dirty="0" smtClean="0"/>
              <a:t>OLLA is used in all simulations presented in the next slides. In these simulations OLLA affects to the throughput results</a:t>
            </a:r>
            <a:endParaRPr lang="en-US" sz="14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7620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 smtClean="0"/>
              <a:t>Appendix </a:t>
            </a:r>
            <a:r>
              <a:rPr lang="en-US" altLang="zh-CN" kern="0" dirty="0"/>
              <a:t>1</a:t>
            </a:r>
            <a:r>
              <a:rPr lang="en-US" altLang="zh-CN" kern="0" dirty="0" smtClean="0"/>
              <a:t>: </a:t>
            </a:r>
            <a:br>
              <a:rPr lang="en-US" altLang="zh-CN" kern="0" dirty="0" smtClean="0"/>
            </a:br>
            <a:r>
              <a:rPr lang="en-US" altLang="zh-CN" kern="0" dirty="0" smtClean="0"/>
              <a:t>Link Adaptation versus static MCS</a:t>
            </a:r>
            <a:r>
              <a:rPr lang="zh-CN" altLang="en-US" kern="0" dirty="0" smtClean="0"/>
              <a:t/>
            </a:r>
            <a:br>
              <a:rPr lang="zh-CN" altLang="en-US" kern="0" dirty="0" smtClean="0"/>
            </a:br>
            <a:endParaRPr lang="en-US" kern="0" dirty="0"/>
          </a:p>
        </p:txBody>
      </p:sp>
      <p:pic>
        <p:nvPicPr>
          <p:cNvPr id="4099" name="Picture 3" descr="X:\opuchko\wenla\all-wiser-sims\wenla\sims\calibration1\figures\PDUStats\CDF_MPDUFailureRatePerCall_DL_SU_DATA_STAnumber-50_Traffic-DL_LA-StaticMCS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1" y="1828800"/>
            <a:ext cx="3320851" cy="32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:\opuchko\wenla\all-wiser-sims\wenla\sims\calibration1\figures\PDUStats\CDF_MPDUFailureRatePerCall_DL_SU_DATA_STAnumber-50_Traffic-DL_LA-O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83" y="1823684"/>
            <a:ext cx="3331393" cy="32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/>
              <a:t>Appendix 1</a:t>
            </a:r>
            <a:r>
              <a:rPr lang="en-US" altLang="zh-CN" kern="0" dirty="0" smtClean="0"/>
              <a:t>: OLLA</a:t>
            </a:r>
            <a:endParaRPr lang="en-US" altLang="zh-CN" kern="0" dirty="0"/>
          </a:p>
          <a:p>
            <a:r>
              <a:rPr lang="en-US" altLang="zh-CN" kern="0" dirty="0" smtClean="0"/>
              <a:t>Total System/Scenario Throughput</a:t>
            </a:r>
            <a:endParaRPr lang="zh-CN" altLang="en-US" kern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692633"/>
            <a:ext cx="4705625" cy="43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291" y="1573726"/>
            <a:ext cx="3844702" cy="35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440" y="1592799"/>
            <a:ext cx="3802328" cy="34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/>
              <a:t>Appendix 1: OLLA</a:t>
            </a:r>
          </a:p>
          <a:p>
            <a:r>
              <a:rPr lang="en-US" altLang="zh-CN" kern="0" dirty="0" smtClean="0"/>
              <a:t>Average Throughput per Call</a:t>
            </a:r>
            <a:endParaRPr lang="zh-CN" altLang="en-US" kern="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457200" y="5229200"/>
            <a:ext cx="8222244" cy="12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zh-CN" sz="1800" b="0" dirty="0" smtClean="0"/>
              <a:t>Figure in left shows DL </a:t>
            </a:r>
            <a:r>
              <a:rPr lang="en-US" altLang="zh-CN" sz="1800" b="0" dirty="0"/>
              <a:t>throughput per call in Mbps</a:t>
            </a:r>
            <a:endParaRPr lang="en-US" altLang="zh-CN" sz="1800" b="0" dirty="0" smtClean="0"/>
          </a:p>
          <a:p>
            <a:pPr algn="just"/>
            <a:r>
              <a:rPr lang="en-US" altLang="zh-CN" sz="1800" b="0" dirty="0" smtClean="0"/>
              <a:t>Figure in right shows UL throughput per call in Mbps</a:t>
            </a:r>
          </a:p>
          <a:p>
            <a:pPr algn="just"/>
            <a:endParaRPr lang="en-US" altLang="zh-CN" sz="1400" b="0" dirty="0" smtClean="0"/>
          </a:p>
          <a:p>
            <a:pPr algn="just"/>
            <a:endParaRPr lang="en-US" altLang="zh-CN" sz="1800" b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11713" y="410089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24756" y="410089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476672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/>
              <a:t>Appendix 1: OLLA</a:t>
            </a:r>
          </a:p>
          <a:p>
            <a:r>
              <a:rPr lang="en-US" altLang="zh-CN" kern="0" dirty="0" smtClean="0"/>
              <a:t>CDF of Throughput per Call</a:t>
            </a:r>
            <a:endParaRPr lang="zh-CN" altLang="en-US" kern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94" y="1412776"/>
            <a:ext cx="2545670" cy="25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294" y="3933056"/>
            <a:ext cx="2545670" cy="25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746" y="1429544"/>
            <a:ext cx="2545670" cy="25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3933055"/>
            <a:ext cx="2518688" cy="25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473180"/>
            <a:ext cx="2545669" cy="25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476672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/>
              <a:t>Appendix 1: OLLA</a:t>
            </a:r>
          </a:p>
          <a:p>
            <a:r>
              <a:rPr lang="en-US" altLang="zh-CN" kern="0" dirty="0" smtClean="0"/>
              <a:t>CDF of Throughput per AP</a:t>
            </a:r>
            <a:endParaRPr lang="zh-CN" altLang="en-US" kern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94" y="1412776"/>
            <a:ext cx="2545669" cy="25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933056"/>
            <a:ext cx="2509432" cy="24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527" y="4005064"/>
            <a:ext cx="2482834" cy="246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5800" y="1752600"/>
            <a:ext cx="3962400" cy="46482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600" b="0" kern="0" dirty="0" smtClean="0"/>
              <a:t>Full buffer traffic model is used in simulations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600" b="0" kern="0" dirty="0" smtClean="0"/>
              <a:t>Each call creates traffic for 1 second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600" b="0" kern="0" dirty="0" smtClean="0"/>
              <a:t>After 1 second the traffic generation is stopped. The STA empties its transmission buffer. When the buffer is empty the call is terminated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600" b="0" kern="0" dirty="0" smtClean="0"/>
              <a:t>The figure in right hand side shows the mean STA lifetime in seconds  [s]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600" b="0" kern="0" dirty="0" smtClean="0"/>
              <a:t>When a STA finishes its call, another STA is created to a new random place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600" b="0" kern="0" dirty="0" smtClean="0"/>
              <a:t>Separate simulations for DL and UL traffic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Interpretation of the results is much more easier in this way</a:t>
            </a:r>
            <a:endParaRPr lang="en-US" altLang="zh-CN" sz="1600" kern="0" dirty="0"/>
          </a:p>
        </p:txBody>
      </p:sp>
      <p:pic>
        <p:nvPicPr>
          <p:cNvPr id="6" name="Picture 3" descr="X:\opuchko\wenla\all-wiser-sims\wenla\sims\calibration1\figures\ConnectionsStats\Scalar_TerminalLifetimes_Mean_Traff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76" y="1905000"/>
            <a:ext cx="4152481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7620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 smtClean="0"/>
              <a:t>Appendix 2: </a:t>
            </a:r>
            <a:br>
              <a:rPr lang="en-US" altLang="zh-CN" kern="0" dirty="0" smtClean="0"/>
            </a:br>
            <a:r>
              <a:rPr lang="en-US" altLang="zh-CN" kern="0" dirty="0" smtClean="0"/>
              <a:t>Traffic Parameters</a:t>
            </a:r>
            <a:r>
              <a:rPr lang="zh-CN" altLang="en-US" kern="0" dirty="0" smtClean="0"/>
              <a:t/>
            </a:r>
            <a:br>
              <a:rPr lang="zh-CN" altLang="en-US" kern="0" dirty="0" smtClean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168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dirty="0" smtClean="0"/>
              <a:t>Appendix 3: </a:t>
            </a:r>
            <a:br>
              <a:rPr lang="en-US" altLang="zh-CN" kern="0" dirty="0" smtClean="0"/>
            </a:br>
            <a:r>
              <a:rPr lang="en-US" altLang="zh-CN" kern="0" dirty="0" smtClean="0"/>
              <a:t>Numerical Results of One Parameter Set</a:t>
            </a:r>
            <a:endParaRPr lang="zh-CN" altLang="en-US" kern="0" dirty="0"/>
          </a:p>
        </p:txBody>
      </p:sp>
      <p:graphicFrame>
        <p:nvGraphicFramePr>
          <p:cNvPr id="6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846476"/>
              </p:ext>
            </p:extLst>
          </p:nvPr>
        </p:nvGraphicFramePr>
        <p:xfrm>
          <a:off x="304801" y="1981204"/>
          <a:ext cx="8534395" cy="4076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884"/>
                <a:gridCol w="463573"/>
                <a:gridCol w="463573"/>
                <a:gridCol w="463573"/>
                <a:gridCol w="463573"/>
                <a:gridCol w="692163"/>
                <a:gridCol w="720287"/>
                <a:gridCol w="514277"/>
                <a:gridCol w="594236"/>
                <a:gridCol w="835115"/>
                <a:gridCol w="463573"/>
                <a:gridCol w="688117"/>
                <a:gridCol w="463573"/>
                <a:gridCol w="858878"/>
              </a:tblGrid>
              <a:tr h="323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SINR, dB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Throughput per Call</a:t>
                      </a:r>
                      <a:r>
                        <a:rPr lang="en-US" sz="1050" b="1" u="none" strike="noStrike" dirty="0" smtClean="0">
                          <a:effectLst/>
                        </a:rPr>
                        <a:t>, Mbps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Throughput per AP</a:t>
                      </a:r>
                      <a:r>
                        <a:rPr lang="en-US" sz="1050" b="1" u="none" strike="noStrike" dirty="0" smtClean="0">
                          <a:effectLst/>
                        </a:rPr>
                        <a:t>, Mbps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Transmissions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System throughput</a:t>
                      </a:r>
                      <a:r>
                        <a:rPr lang="en-US" sz="1050" b="1" u="none" strike="noStrike" dirty="0" smtClean="0">
                          <a:effectLst/>
                        </a:rPr>
                        <a:t>, Mbps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Simulation case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50%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95%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50%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95%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50%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95%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50%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effectLst/>
                        </a:rPr>
                        <a:t>95%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DL, FF, RtsCts, 50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16.7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30.84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46.15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3.36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31.86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98.02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5.85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18.2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1880.74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DL, FF, RtsCts, 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15.53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29.1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43.95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1.34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14.87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56.38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17.2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34.8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1880.27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DL, FF, </a:t>
                      </a:r>
                      <a:r>
                        <a:rPr lang="en-US" sz="1050" u="none" strike="noStrike" dirty="0" err="1">
                          <a:effectLst/>
                        </a:rPr>
                        <a:t>RtsCts</a:t>
                      </a:r>
                      <a:r>
                        <a:rPr lang="en-US" sz="1050" u="none" strike="noStrike" dirty="0">
                          <a:effectLst/>
                        </a:rPr>
                        <a:t>, 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14.74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28.21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42.78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0.44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7.06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33.26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6.4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17.1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34.95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1870.33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DL, FF, </a:t>
                      </a:r>
                      <a:r>
                        <a:rPr lang="en-US" sz="1050" u="none" strike="noStrike" dirty="0" err="1">
                          <a:effectLst/>
                        </a:rPr>
                        <a:t>RtsCts</a:t>
                      </a:r>
                      <a:r>
                        <a:rPr lang="en-US" sz="1050" u="none" strike="noStrike" dirty="0">
                          <a:effectLst/>
                        </a:rPr>
                        <a:t>, 400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14.06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27.48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41.79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0.14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19.34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6.45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16.85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34.8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1845.77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DL, FF, </a:t>
                      </a:r>
                      <a:r>
                        <a:rPr lang="en-US" sz="1050" u="none" strike="noStrike" dirty="0" err="1">
                          <a:effectLst/>
                        </a:rPr>
                        <a:t>RtsCts</a:t>
                      </a:r>
                      <a:r>
                        <a:rPr lang="en-US" sz="1050" u="none" strike="noStrike" dirty="0">
                          <a:effectLst/>
                        </a:rPr>
                        <a:t>, 800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14.09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27.14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41.34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0.02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1.74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10.03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6.5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16.95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36.1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1889.79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UL, FF, </a:t>
                      </a:r>
                      <a:r>
                        <a:rPr lang="en-US" sz="1050" u="none" strike="noStrike" dirty="0" err="1">
                          <a:effectLst/>
                        </a:rPr>
                        <a:t>RtsCts</a:t>
                      </a:r>
                      <a:r>
                        <a:rPr lang="en-US" sz="1050" u="none" strike="noStrike" dirty="0">
                          <a:effectLst/>
                        </a:rPr>
                        <a:t>, 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14.45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28.98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43.46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1.87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30.75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102.52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6.65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17.25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33.3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1841.97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UL, FF, </a:t>
                      </a:r>
                      <a:r>
                        <a:rPr lang="en-US" sz="1050" u="none" strike="noStrike" dirty="0" err="1">
                          <a:effectLst/>
                        </a:rPr>
                        <a:t>RtsCts</a:t>
                      </a:r>
                      <a:r>
                        <a:rPr lang="en-US" sz="1050" u="none" strike="noStrike" dirty="0">
                          <a:effectLst/>
                        </a:rPr>
                        <a:t>, 100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13.21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27.31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41.83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0.63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13.5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55.96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6.65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16.7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35.25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1804.8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UL, FF, </a:t>
                      </a:r>
                      <a:r>
                        <a:rPr lang="en-US" sz="1050" u="none" strike="noStrike" dirty="0" err="1">
                          <a:effectLst/>
                        </a:rPr>
                        <a:t>RtsCts</a:t>
                      </a:r>
                      <a:r>
                        <a:rPr lang="en-US" sz="1050" u="none" strike="noStrike" dirty="0">
                          <a:effectLst/>
                        </a:rPr>
                        <a:t>, 200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12.39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26.36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41.21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0.18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6.26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30.88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15.6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31.7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1720.46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UL, FF, </a:t>
                      </a:r>
                      <a:r>
                        <a:rPr lang="en-US" sz="1050" u="none" strike="noStrike" dirty="0" err="1">
                          <a:effectLst/>
                        </a:rPr>
                        <a:t>RtsCts</a:t>
                      </a:r>
                      <a:r>
                        <a:rPr lang="en-US" sz="1050" u="none" strike="noStrike" dirty="0">
                          <a:effectLst/>
                        </a:rPr>
                        <a:t>, 400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11.76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25.71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40.69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0.06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2.9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17.02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5.05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14.65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34.4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1600.77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  <a:tr h="178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UL, FF, </a:t>
                      </a:r>
                      <a:r>
                        <a:rPr lang="en-US" sz="1050" u="none" strike="noStrike" dirty="0" err="1">
                          <a:effectLst/>
                        </a:rPr>
                        <a:t>RtsCts</a:t>
                      </a:r>
                      <a:r>
                        <a:rPr lang="en-US" sz="1050" u="none" strike="noStrike" dirty="0">
                          <a:effectLst/>
                        </a:rPr>
                        <a:t>, 800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11.8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25.54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40.57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1.3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8.76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4.25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14.2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32.1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26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1541.72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3" marR="6343" marT="6343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60915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DL, UL – Downlink, Uplink, 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FF  – Fading ON, 	 </a:t>
            </a:r>
            <a:r>
              <a:rPr lang="en-US" sz="1200" dirty="0" err="1" smtClean="0">
                <a:solidFill>
                  <a:schemeClr val="tx1"/>
                </a:solidFill>
              </a:rPr>
              <a:t>RtsCts</a:t>
            </a:r>
            <a:r>
              <a:rPr lang="en-US" sz="1200" dirty="0" smtClean="0">
                <a:solidFill>
                  <a:schemeClr val="tx1"/>
                </a:solidFill>
              </a:rPr>
              <a:t> – RTS </a:t>
            </a:r>
            <a:r>
              <a:rPr lang="en-US" sz="1200" smtClean="0">
                <a:solidFill>
                  <a:schemeClr val="tx1"/>
                </a:solidFill>
              </a:rPr>
              <a:t>CTS applied, Fixed MCS – 64QAM 5/6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50, 100, 200, 400, 800 – number of STAs in simulation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March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Jarkko Kneckt, Nokia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fi-FI" altLang="zh-CN" kern="0" dirty="0" smtClean="0"/>
              <a:t>Simulation calibration verifies that simulators generate the same results on the same simulation scenario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i-FI" altLang="zh-CN" kern="0" dirty="0" smtClean="0"/>
              <a:t>Calibration improves simulations reliability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The presentation introduces the most important calibration metrics [2]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A new calibration metric is proposed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The presentation shows the calibration results for HEW scenario 1 [1]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kern="0" dirty="0" smtClean="0"/>
              <a:t>Scenario 1 is simplified to add understandability to the results</a:t>
            </a:r>
            <a:endParaRPr lang="zh-CN" altLang="en-US" kern="0" dirty="0" smtClean="0"/>
          </a:p>
          <a:p>
            <a:endParaRPr lang="zh-CN" altLang="en-US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5800" y="1752600"/>
            <a:ext cx="3886200" cy="4495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zh-CN" b="0" kern="0" dirty="0" smtClean="0"/>
              <a:t>Same parameters as in [1]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/>
              <a:t>5 floors building with 20 rooms (10x10x3) per each floor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One AP per each room, x and y randomly chosen, z=1.5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Wall loss: 12 dB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Floor loss: 17dB + 4dB per floor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TX Power: STA= 17dBm; AP= 23dBm;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b="0" kern="0" dirty="0" smtClean="0"/>
              <a:t>Another parameters: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err="1"/>
              <a:t>TGn</a:t>
            </a:r>
            <a:r>
              <a:rPr lang="en-US" altLang="zh-CN" sz="1600" kern="0" dirty="0"/>
              <a:t>/</a:t>
            </a:r>
            <a:r>
              <a:rPr lang="en-US" altLang="zh-CN" sz="1600" kern="0" dirty="0" err="1"/>
              <a:t>TGac</a:t>
            </a:r>
            <a:r>
              <a:rPr lang="en-US" altLang="zh-CN" sz="1600" kern="0" dirty="0"/>
              <a:t> channel model C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80 MHz bandwidth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The same primary channel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Full buffer traffic model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Static MCS: 64QAM 5/6</a:t>
            </a:r>
            <a:endParaRPr lang="zh-CN" altLang="en-US" sz="1600" kern="0" dirty="0" smtClean="0"/>
          </a:p>
          <a:p>
            <a:endParaRPr lang="zh-CN" altLang="en-US" b="0" kern="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Scenario and Parameters</a:t>
            </a:r>
            <a:endParaRPr lang="zh-CN" altLang="en-US" kern="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61857" cy="216024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78" y="4191000"/>
            <a:ext cx="3967300" cy="151216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538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X:\opuchko\wenla\all-wiser-sims\wenla\sims\calibration1\figures\ConnectionsStats\CDF_AssociatedSTAsPerAP_Traff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" y="2996952"/>
            <a:ext cx="3488267" cy="346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5800" y="1794625"/>
            <a:ext cx="3886200" cy="13716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800" b="0" kern="0" dirty="0" smtClean="0"/>
              <a:t>Number of STAs per scenario: 50, 100, 200, 400, 800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800" b="0" kern="0" dirty="0" smtClean="0"/>
              <a:t>The STAs are randomly distributed over the building</a:t>
            </a:r>
          </a:p>
          <a:p>
            <a:pPr algn="just"/>
            <a:endParaRPr lang="en-US" altLang="zh-CN" sz="1800" b="0" kern="0" dirty="0" smtClean="0"/>
          </a:p>
          <a:p>
            <a:pPr algn="just"/>
            <a:endParaRPr lang="zh-CN" altLang="en-US" sz="1800" b="0" kern="0" dirty="0" smtClean="0"/>
          </a:p>
          <a:p>
            <a:endParaRPr lang="zh-CN" altLang="en-US" sz="1800" b="0" kern="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5800" y="651625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STAs Drop Parameters</a:t>
            </a:r>
            <a:endParaRPr lang="zh-CN" altLang="en-US" kern="0" dirty="0"/>
          </a:p>
        </p:txBody>
      </p:sp>
      <p:pic>
        <p:nvPicPr>
          <p:cNvPr id="7" name="Picture 2" descr="X:\opuchko\wenla\all-wiser-sims\wenla\sims\calibration1\figures\ConnectionsStats\Scalar_AssociatedSTAsPerAP_Mean_Traff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3775"/>
            <a:ext cx="384349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910295" y="4790501"/>
            <a:ext cx="3886200" cy="149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zh-CN" sz="1800" b="0" dirty="0" smtClean="0"/>
              <a:t>Figure A shows the average amount of STAs per one AP</a:t>
            </a:r>
          </a:p>
          <a:p>
            <a:pPr algn="just"/>
            <a:r>
              <a:rPr lang="en-US" altLang="zh-CN" sz="1800" b="0" dirty="0" smtClean="0"/>
              <a:t>Figure B shows the CDF of instantaneous number of STAs per one AP</a:t>
            </a:r>
            <a:endParaRPr lang="zh-CN" altLang="en-US" sz="1800" b="0" dirty="0" smtClean="0"/>
          </a:p>
          <a:p>
            <a:endParaRPr lang="zh-CN" altLang="en-US" sz="1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08062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233" y="577893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5800" y="1752600"/>
            <a:ext cx="7848600" cy="46482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zh-CN" b="0" kern="0" dirty="0" smtClean="0"/>
              <a:t>The presentation explains and shows results to following metrics: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800" kern="0" dirty="0" smtClean="0"/>
              <a:t>SINR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800" kern="0" dirty="0" smtClean="0"/>
              <a:t>Throughput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800" kern="0" dirty="0" smtClean="0"/>
              <a:t>Number of concurrent transmissions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zh-CN" b="0" kern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b="0" kern="0" dirty="0" smtClean="0"/>
              <a:t>The results are presented for the following parameters: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800" kern="0" dirty="0" err="1" smtClean="0"/>
              <a:t>FastFading</a:t>
            </a:r>
            <a:r>
              <a:rPr lang="en-US" altLang="zh-CN" sz="1800" kern="0" dirty="0" smtClean="0"/>
              <a:t>: On/Off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800" kern="0" dirty="0" err="1" smtClean="0"/>
              <a:t>RtsCts</a:t>
            </a:r>
            <a:r>
              <a:rPr lang="en-US" altLang="zh-CN" sz="1800" kern="0" dirty="0" smtClean="0"/>
              <a:t>: On/Off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800" kern="0" dirty="0" smtClean="0"/>
              <a:t>Traffic: DL/UL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sz="1800" kern="0" dirty="0" smtClean="0"/>
              <a:t>Number of concurrent STAs: 50, 100, 200, 400, 800</a:t>
            </a:r>
            <a:endParaRPr lang="zh-CN" altLang="en-US" sz="1800" kern="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Simulation Results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9724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5800" y="1752600"/>
            <a:ext cx="7848600" cy="46482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zh-CN" b="0" kern="0" dirty="0" smtClean="0"/>
              <a:t>SINR metric is presented in Scalar and CDF form, where scalar figures show the average numbers over the whole simulation time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b="0" kern="0" dirty="0" smtClean="0"/>
              <a:t>The SINR samples are collected from data PPDUs and one sample presents an average SINR over one MPDU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b="0" kern="0" dirty="0" smtClean="0"/>
              <a:t>The SINR figures show the instantaneous SINR results for simulation with Fast Fading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b="0" kern="0" dirty="0" smtClean="0"/>
              <a:t>In the simulations without Fast Fading the instantaneous SINR is equal to the long term SINR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SINR Statistics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42816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SINR</a:t>
            </a:r>
            <a:endParaRPr lang="zh-CN" altLang="en-US" kern="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81000" y="1380067"/>
            <a:ext cx="3124201" cy="501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zh-CN" b="0" dirty="0" smtClean="0"/>
              <a:t>RTS CTS has big effect on SINR </a:t>
            </a:r>
          </a:p>
          <a:p>
            <a:pPr algn="just"/>
            <a:r>
              <a:rPr lang="en-US" altLang="zh-CN" b="0" dirty="0" smtClean="0"/>
              <a:t>The SINR in UL is probably lower due to the lower transmission power and more close-by interferers</a:t>
            </a:r>
          </a:p>
          <a:p>
            <a:pPr algn="just"/>
            <a:endParaRPr lang="en-US" altLang="zh-CN" b="0" dirty="0" smtClean="0"/>
          </a:p>
          <a:p>
            <a:pPr algn="just"/>
            <a:endParaRPr lang="zh-CN" altLang="en-US" b="0" dirty="0" smtClean="0"/>
          </a:p>
          <a:p>
            <a:endParaRPr lang="zh-CN" altLang="en-US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0373" y="1380067"/>
            <a:ext cx="4985676" cy="48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Jarkko Kneckt, Nokia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85800" y="6096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SINR</a:t>
            </a:r>
            <a:endParaRPr lang="zh-CN" altLang="en-US" kern="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26651" y="5029200"/>
            <a:ext cx="7960149" cy="136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zh-CN" sz="1800" b="0" dirty="0" smtClean="0"/>
              <a:t>These figures show the CDF of SINR per MPDU containing user data </a:t>
            </a:r>
          </a:p>
          <a:p>
            <a:pPr algn="just"/>
            <a:r>
              <a:rPr lang="en-US" altLang="zh-CN" sz="1800" b="0" dirty="0" smtClean="0"/>
              <a:t>Left and right figures show SINR performance for 50 and 800 STAs respectively</a:t>
            </a:r>
          </a:p>
          <a:p>
            <a:pPr algn="just"/>
            <a:r>
              <a:rPr lang="en-US" altLang="zh-CN" sz="1800" b="0" dirty="0" smtClean="0"/>
              <a:t>It can be seen that the SINR difference between these figures is not big; thus SINR for other number of STAs is not showed</a:t>
            </a:r>
            <a:endParaRPr lang="zh-CN" altLang="en-US" sz="1800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20" y="1369465"/>
            <a:ext cx="4057359" cy="35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320" y="1369464"/>
            <a:ext cx="4057359" cy="35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3773</TotalTime>
  <Words>1696</Words>
  <Application>Microsoft Office PowerPoint</Application>
  <PresentationFormat>On-screen Show (4:3)</PresentationFormat>
  <Paragraphs>426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Microsoft Word 97 - 2003 Document</vt:lpstr>
      <vt:lpstr>Calibration of System Level Simulators</vt:lpstr>
      <vt:lpstr>Outline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Throughput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Appendix 1:  Link Adaptation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of System Level Simulators</dc:title>
  <dc:creator>Jarkko.Kneckt@nokia.com</dc:creator>
  <cp:lastModifiedBy>Kneckt Jarkko (Nokia-NRC/Helsinki)</cp:lastModifiedBy>
  <cp:revision>56</cp:revision>
  <cp:lastPrinted>1601-01-01T00:00:00Z</cp:lastPrinted>
  <dcterms:created xsi:type="dcterms:W3CDTF">2010-02-15T12:38:41Z</dcterms:created>
  <dcterms:modified xsi:type="dcterms:W3CDTF">2014-03-16T23:15:29Z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aeeab274-e229-4d9d-a958-86b333ffdcf6</vt:lpwstr>
  </property>
  <property fmtid="{D5CDD505-2E9C-101B-9397-08002B2CF9AE}" pid="3" name="NokiaConfidentiality">
    <vt:lpwstr>Public</vt:lpwstr>
  </property>
</Properties>
</file>