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65" r:id="rId5"/>
    <p:sldId id="264" r:id="rId6"/>
    <p:sldId id="259" r:id="rId7"/>
    <p:sldId id="266" r:id="rId8"/>
    <p:sldId id="271" r:id="rId9"/>
    <p:sldId id="270" r:id="rId10"/>
    <p:sldId id="260" r:id="rId11"/>
    <p:sldId id="280" r:id="rId12"/>
    <p:sldId id="277" r:id="rId13"/>
    <p:sldId id="263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07" autoAdjust="0"/>
    <p:restoredTop sz="94660"/>
  </p:normalViewPr>
  <p:slideViewPr>
    <p:cSldViewPr>
      <p:cViewPr varScale="1">
        <p:scale>
          <a:sx n="67" d="100"/>
          <a:sy n="67" d="100"/>
        </p:scale>
        <p:origin x="-1260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802.11-14/0269r0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12462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802.11-14/0269r0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922502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802.11-14/0269r0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802.11-14/0269r0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802.11-14/0269r0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802.11-14/0269r0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802.11-14/0269r0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802.11-14/0269r0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802.11-14/0269r0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802.11-14/0269r0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802.11-14/0269r0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802.11-14/0269r0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802.11-14/0269r0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802.11-14/0269r0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802.11-14/0269r0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Giwon Park, LG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dirty="0" smtClean="0"/>
              <a:t>Giwon Park, LG Electronics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Giwon Park,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Giwon Park, LG Electronics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Giwon Park, LG Electronics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Giwon Park, LG Electronics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Giwon Park, LG Electronics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Giwon Park,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Giwon Park,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Giwon Park,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4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/0xxx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Giwon Park, LG Electronics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01824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Discussion on power save mode for real time traffic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1204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2014-03-16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398136011"/>
              </p:ext>
            </p:extLst>
          </p:nvPr>
        </p:nvGraphicFramePr>
        <p:xfrm>
          <a:off x="511175" y="3363913"/>
          <a:ext cx="7780338" cy="2805112"/>
        </p:xfrm>
        <a:graphic>
          <a:graphicData uri="http://schemas.openxmlformats.org/presentationml/2006/ole">
            <p:oleObj spid="_x0000_s3182" name="Document" r:id="rId4" imgW="8248187" imgH="2981300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93258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Giwon Park,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6920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 smtClean="0"/>
              <a:t>Summary (1/2)</a:t>
            </a:r>
            <a:endParaRPr lang="en-GB" dirty="0"/>
          </a:p>
        </p:txBody>
      </p:sp>
      <p:graphicFrame>
        <p:nvGraphicFramePr>
          <p:cNvPr id="14" name="표 13"/>
          <p:cNvGraphicFramePr>
            <a:graphicFrameLocks noGrp="1"/>
          </p:cNvGraphicFramePr>
          <p:nvPr/>
        </p:nvGraphicFramePr>
        <p:xfrm>
          <a:off x="17418" y="1765910"/>
          <a:ext cx="9100454" cy="3926566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949612"/>
                <a:gridCol w="1156698"/>
                <a:gridCol w="2087811"/>
                <a:gridCol w="2631219"/>
                <a:gridCol w="2275114"/>
              </a:tblGrid>
              <a:tr h="744083">
                <a:tc gridSpan="2">
                  <a:txBody>
                    <a:bodyPr/>
                    <a:lstStyle/>
                    <a:p>
                      <a:pPr algn="l" latinLnBrk="1"/>
                      <a:endParaRPr lang="ko-KR" altLang="en-US" dirty="0"/>
                    </a:p>
                  </a:txBody>
                  <a:tcPr anchor="ctr" anchorCtr="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b="1" dirty="0" smtClean="0"/>
                        <a:t>Application</a:t>
                      </a:r>
                      <a:endParaRPr lang="ko-KR" altLang="en-US" sz="1600" b="1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  <a:alpha val="48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b="1" dirty="0" smtClean="0"/>
                        <a:t>Characteristics </a:t>
                      </a:r>
                      <a:endParaRPr lang="ko-KR" altLang="en-US" sz="1600" b="1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  <a:alpha val="48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b="1" dirty="0" smtClean="0"/>
                        <a:t>802.11 </a:t>
                      </a:r>
                      <a:r>
                        <a:rPr lang="en-US" altLang="ko-KR" sz="1600" b="1" baseline="0" dirty="0" smtClean="0"/>
                        <a:t>p</a:t>
                      </a:r>
                      <a:r>
                        <a:rPr lang="en-US" altLang="ko-KR" sz="1600" b="1" dirty="0" smtClean="0"/>
                        <a:t>ower</a:t>
                      </a:r>
                      <a:r>
                        <a:rPr lang="en-US" altLang="ko-KR" sz="1600" b="1" baseline="0" dirty="0" smtClean="0"/>
                        <a:t> save mode</a:t>
                      </a:r>
                      <a:r>
                        <a:rPr lang="en-US" altLang="ko-KR" sz="1600" b="1" baseline="30000" dirty="0" smtClean="0"/>
                        <a:t>1</a:t>
                      </a:r>
                      <a:endParaRPr lang="ko-KR" altLang="en-US" sz="1600" b="1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  <a:alpha val="48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744082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Video</a:t>
                      </a:r>
                      <a:r>
                        <a:rPr lang="en-US" altLang="ko-KR" sz="1600" b="1" baseline="0" dirty="0" smtClean="0"/>
                        <a:t> Streaming</a:t>
                      </a:r>
                      <a:endParaRPr lang="ko-KR" altLang="en-US" sz="1600" b="1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2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/>
                        <a:t>Buffered Video</a:t>
                      </a:r>
                      <a:r>
                        <a:rPr lang="en-US" altLang="ko-KR" sz="1600" b="1" baseline="0" dirty="0" smtClean="0"/>
                        <a:t> Streaming</a:t>
                      </a:r>
                      <a:endParaRPr lang="ko-KR" altLang="en-US" sz="1600" b="1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2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400" dirty="0" smtClean="0"/>
                        <a:t> Delay and J</a:t>
                      </a:r>
                      <a:r>
                        <a:rPr lang="en-US" altLang="ko-KR" sz="1400" baseline="0" dirty="0" smtClean="0"/>
                        <a:t>itter  tolerable</a:t>
                      </a: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400" baseline="0" dirty="0" smtClean="0"/>
                        <a:t> Reliable transmission is supported (using TCP)</a:t>
                      </a:r>
                      <a:endParaRPr lang="ko-KR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400" dirty="0" smtClean="0"/>
                        <a:t> Power</a:t>
                      </a:r>
                      <a:r>
                        <a:rPr lang="en-US" altLang="ko-KR" sz="1400" baseline="0" dirty="0" smtClean="0"/>
                        <a:t> Save Poll (PS-Poll)</a:t>
                      </a:r>
                      <a:endParaRPr lang="ko-KR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54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2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/>
                        <a:t>Live Video</a:t>
                      </a:r>
                      <a:r>
                        <a:rPr lang="en-US" altLang="ko-KR" sz="1600" b="1" baseline="0" dirty="0" smtClean="0"/>
                        <a:t> Streaming</a:t>
                      </a:r>
                      <a:endParaRPr lang="ko-KR" altLang="en-US" sz="1600" b="1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2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</a:rPr>
                        <a:t> Delay and Jitter sensitive 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</a:rPr>
                        <a:t> Depending on implementation (using either TCP or UDP), reliable transmission can be supported. 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 There may not be proper power save mode.</a:t>
                      </a: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 Non-AP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</a:rPr>
                        <a:t> STA can be awake while receiving this type of service. </a:t>
                      </a: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083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Video Conferencing</a:t>
                      </a:r>
                      <a:endParaRPr lang="ko-KR" altLang="en-US" sz="1600" b="1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22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baseline="0" dirty="0" smtClean="0"/>
                        <a:t> Delay and Jitter sensitive </a:t>
                      </a:r>
                    </a:p>
                    <a:p>
                      <a:pPr marL="0" marR="0" lvl="2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baseline="0" dirty="0" smtClean="0"/>
                        <a:t> Reliable transmission is not supported</a:t>
                      </a:r>
                      <a:r>
                        <a:rPr lang="en-US" altLang="ko-KR" sz="1400" b="1" baseline="30000" dirty="0" smtClean="0"/>
                        <a:t>2</a:t>
                      </a:r>
                      <a:r>
                        <a:rPr lang="en-US" altLang="ko-KR" sz="1400" baseline="0" dirty="0" smtClean="0"/>
                        <a:t> (using UDP)</a:t>
                      </a:r>
                      <a:endParaRPr lang="ko-KR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400" dirty="0" smtClean="0"/>
                        <a:t> APSD</a:t>
                      </a:r>
                      <a:r>
                        <a:rPr lang="en-US" altLang="ko-KR" sz="1400" baseline="0" dirty="0" smtClean="0"/>
                        <a:t> (U-APSD/S-APSD)</a:t>
                      </a:r>
                      <a:endParaRPr lang="ko-KR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그림 6" descr="netfli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60069" y="2590498"/>
            <a:ext cx="1012383" cy="677376"/>
          </a:xfrm>
          <a:prstGeom prst="rect">
            <a:avLst/>
          </a:prstGeom>
        </p:spPr>
      </p:pic>
      <p:pic>
        <p:nvPicPr>
          <p:cNvPr id="8" name="그림 7" descr="youtub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28236" y="2662506"/>
            <a:ext cx="720080" cy="540059"/>
          </a:xfrm>
          <a:prstGeom prst="rect">
            <a:avLst/>
          </a:prstGeom>
        </p:spPr>
      </p:pic>
      <p:pic>
        <p:nvPicPr>
          <p:cNvPr id="20" name="그림 19" descr="nbatv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34654" y="4016419"/>
            <a:ext cx="957552" cy="416817"/>
          </a:xfrm>
          <a:prstGeom prst="rect">
            <a:avLst/>
          </a:prstGeom>
        </p:spPr>
      </p:pic>
      <p:pic>
        <p:nvPicPr>
          <p:cNvPr id="23" name="그림 22" descr="mlbtv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171945" y="3944411"/>
            <a:ext cx="1008112" cy="551879"/>
          </a:xfrm>
          <a:prstGeom prst="rect">
            <a:avLst/>
          </a:prstGeom>
        </p:spPr>
      </p:pic>
      <p:pic>
        <p:nvPicPr>
          <p:cNvPr id="12" name="그림 11" descr="lync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641165" y="5024409"/>
            <a:ext cx="1029663" cy="57189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99820" y="5842007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aseline="30000" dirty="0" smtClean="0">
                <a:solidFill>
                  <a:schemeClr val="tx1"/>
                </a:solidFill>
              </a:rPr>
              <a:t>1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 This column shows 802.11 power save mode which is generally used for each type of traffic.</a:t>
            </a:r>
          </a:p>
          <a:p>
            <a:r>
              <a:rPr lang="en-US" altLang="ko-KR" sz="1400" i="1" baseline="30000" dirty="0" smtClean="0">
                <a:solidFill>
                  <a:schemeClr val="tx1"/>
                </a:solidFill>
              </a:rPr>
              <a:t>2 </a:t>
            </a:r>
            <a:r>
              <a:rPr lang="en-US" altLang="ko-KR" sz="1400" i="1" dirty="0" smtClean="0">
                <a:solidFill>
                  <a:schemeClr val="tx1"/>
                </a:solidFill>
              </a:rPr>
              <a:t>When using UDP, lower packet loss ratio in WLAN is required than using TCP.</a:t>
            </a:r>
            <a:endParaRPr lang="ko-KR" altLang="en-US" sz="14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 descr="skyp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90612" y="2597404"/>
            <a:ext cx="1368152" cy="1301691"/>
          </a:xfrm>
          <a:prstGeom prst="rect">
            <a:avLst/>
          </a:prstGeom>
        </p:spPr>
      </p:pic>
      <p:pic>
        <p:nvPicPr>
          <p:cNvPr id="16" name="그림 15" descr="Google talk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72252" y="4607255"/>
            <a:ext cx="888924" cy="663274"/>
          </a:xfrm>
          <a:prstGeom prst="rect">
            <a:avLst/>
          </a:prstGeom>
        </p:spPr>
      </p:pic>
      <p:pic>
        <p:nvPicPr>
          <p:cNvPr id="17" name="그림 16" descr="lync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33300" y="4748935"/>
            <a:ext cx="1029663" cy="57189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Giwon Park,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9871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 smtClean="0"/>
              <a:t>Summary (2/2)</a:t>
            </a:r>
            <a:endParaRPr lang="en-GB" dirty="0"/>
          </a:p>
        </p:txBody>
      </p:sp>
      <p:graphicFrame>
        <p:nvGraphicFramePr>
          <p:cNvPr id="14" name="표 13"/>
          <p:cNvGraphicFramePr>
            <a:graphicFrameLocks noGrp="1"/>
          </p:cNvGraphicFramePr>
          <p:nvPr/>
        </p:nvGraphicFramePr>
        <p:xfrm>
          <a:off x="92420" y="1575401"/>
          <a:ext cx="8964489" cy="4238572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935425"/>
                <a:gridCol w="1311907"/>
                <a:gridCol w="1884128"/>
                <a:gridCol w="2591907"/>
                <a:gridCol w="2241122"/>
              </a:tblGrid>
              <a:tr h="805786">
                <a:tc gridSpan="2">
                  <a:txBody>
                    <a:bodyPr/>
                    <a:lstStyle/>
                    <a:p>
                      <a:pPr algn="l" latinLnBrk="1"/>
                      <a:endParaRPr lang="ko-KR" altLang="en-US" dirty="0"/>
                    </a:p>
                  </a:txBody>
                  <a:tcPr anchor="ctr" anchorCtr="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b="1" dirty="0" smtClean="0"/>
                        <a:t>Applications</a:t>
                      </a:r>
                      <a:endParaRPr lang="ko-KR" altLang="en-US" sz="1600" b="1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  <a:alpha val="48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b="1" dirty="0" smtClean="0"/>
                        <a:t>Characteristics </a:t>
                      </a:r>
                      <a:endParaRPr lang="ko-KR" altLang="en-US" sz="1600" b="1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  <a:alpha val="48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600" b="1" dirty="0" smtClean="0"/>
                        <a:t>802.11 Power</a:t>
                      </a:r>
                      <a:r>
                        <a:rPr lang="en-US" altLang="ko-KR" sz="1600" b="1" baseline="0" dirty="0" smtClean="0"/>
                        <a:t> save mode</a:t>
                      </a:r>
                      <a:endParaRPr lang="ko-KR" altLang="en-US" sz="1600" b="1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  <a:alpha val="48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1716393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VoIP</a:t>
                      </a:r>
                      <a:endParaRPr lang="ko-KR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2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/>
                        <a:t>VoIP </a:t>
                      </a:r>
                      <a:r>
                        <a:rPr lang="en-US" altLang="ko-KR" sz="1400" b="1" dirty="0" smtClean="0"/>
                        <a:t>(</a:t>
                      </a:r>
                      <a:r>
                        <a:rPr lang="en-US" altLang="ko-KR" sz="1400" b="1" dirty="0" smtClean="0">
                          <a:solidFill>
                            <a:srgbClr val="C00000"/>
                          </a:solidFill>
                        </a:rPr>
                        <a:t>without</a:t>
                      </a:r>
                      <a:r>
                        <a:rPr lang="en-US" altLang="ko-KR" sz="1400" b="1" baseline="0" dirty="0" smtClean="0"/>
                        <a:t> </a:t>
                      </a:r>
                      <a:r>
                        <a:rPr lang="en-US" altLang="ko-KR" sz="1400" b="1" dirty="0" smtClean="0"/>
                        <a:t>silence</a:t>
                      </a:r>
                      <a:r>
                        <a:rPr lang="en-US" altLang="ko-KR" sz="1400" b="1" baseline="0" dirty="0" smtClean="0"/>
                        <a:t> suppression</a:t>
                      </a:r>
                      <a:r>
                        <a:rPr lang="en-US" altLang="ko-KR" sz="1400" b="1" baseline="30000" dirty="0" smtClean="0"/>
                        <a:t>3</a:t>
                      </a:r>
                      <a:r>
                        <a:rPr lang="en-US" altLang="ko-KR" sz="1400" b="1" baseline="0" dirty="0" smtClean="0"/>
                        <a:t>)</a:t>
                      </a:r>
                      <a:endParaRPr lang="ko-KR" alt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2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dirty="0" smtClean="0"/>
                        <a:t> Delay and Jitter</a:t>
                      </a:r>
                      <a:r>
                        <a:rPr lang="en-US" altLang="ko-KR" sz="1400" baseline="0" dirty="0" smtClean="0"/>
                        <a:t> sensitive</a:t>
                      </a:r>
                    </a:p>
                    <a:p>
                      <a:pPr marL="0" marR="0" lvl="2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baseline="0" dirty="0" smtClean="0"/>
                        <a:t> Reliable transmission is not supported (using UDP)</a:t>
                      </a:r>
                    </a:p>
                    <a:p>
                      <a:pPr marL="0" marR="0" lvl="2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baseline="0" dirty="0" smtClean="0"/>
                        <a:t> Not support silence suppression function</a:t>
                      </a:r>
                      <a:endParaRPr lang="ko-KR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400" dirty="0" smtClean="0"/>
                        <a:t> APSD</a:t>
                      </a:r>
                      <a:r>
                        <a:rPr lang="en-US" altLang="ko-KR" sz="1400" baseline="0" dirty="0" smtClean="0"/>
                        <a:t> (U-APSD/S-APSD)</a:t>
                      </a: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400" baseline="0" dirty="0" smtClean="0"/>
                        <a:t> Power Save Multi Poll (PSMP)</a:t>
                      </a:r>
                      <a:endParaRPr lang="ko-KR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6393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/>
                        <a:t>VoIP</a:t>
                      </a:r>
                      <a:r>
                        <a:rPr lang="en-US" altLang="ko-KR" sz="1800" b="1" dirty="0" smtClean="0"/>
                        <a:t> </a:t>
                      </a:r>
                      <a:r>
                        <a:rPr lang="en-US" altLang="ko-KR" sz="1400" b="1" dirty="0" smtClean="0"/>
                        <a:t>(</a:t>
                      </a:r>
                      <a:r>
                        <a:rPr lang="en-US" altLang="ko-KR" sz="1400" b="1" dirty="0" smtClean="0">
                          <a:solidFill>
                            <a:srgbClr val="C00000"/>
                          </a:solidFill>
                        </a:rPr>
                        <a:t>with </a:t>
                      </a:r>
                      <a:r>
                        <a:rPr lang="en-US" altLang="ko-KR" sz="1400" b="1" dirty="0" smtClean="0"/>
                        <a:t>silence</a:t>
                      </a:r>
                      <a:r>
                        <a:rPr lang="en-US" altLang="ko-KR" sz="1400" b="1" baseline="0" dirty="0" smtClean="0"/>
                        <a:t> suppression)</a:t>
                      </a:r>
                      <a:endParaRPr lang="ko-KR" alt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2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 Delay and Jitter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</a:rPr>
                        <a:t> sensitive</a:t>
                      </a:r>
                    </a:p>
                    <a:p>
                      <a:pPr marL="0" marR="0" lvl="2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</a:rPr>
                        <a:t> Reliable transmission is not supported (using UDP)</a:t>
                      </a:r>
                    </a:p>
                    <a:p>
                      <a:pPr marL="0" marR="0" lvl="2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</a:rPr>
                        <a:t> Support silence suppression function</a:t>
                      </a:r>
                      <a:endParaRPr lang="en-US" altLang="ko-KR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</a:rPr>
                        <a:t> Current power save mode does not consider the operation of VoIP with silence suppression</a:t>
                      </a:r>
                      <a:r>
                        <a:rPr lang="en-US" altLang="ko-KR" sz="1400" baseline="0" dirty="0" smtClean="0">
                          <a:solidFill>
                            <a:schemeClr val="tx1"/>
                          </a:solidFill>
                        </a:rPr>
                        <a:t>.  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818875" y="5934198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aseline="30000" dirty="0" smtClean="0">
                <a:solidFill>
                  <a:schemeClr val="tx1"/>
                </a:solidFill>
              </a:rPr>
              <a:t>3</a:t>
            </a:r>
            <a:r>
              <a:rPr lang="en-US" altLang="ko-KR" sz="1200" i="1" dirty="0" smtClean="0">
                <a:solidFill>
                  <a:schemeClr val="tx1"/>
                </a:solidFill>
              </a:rPr>
              <a:t>The term silence suppression is used in telephony to describe the process of not transmitting information over the network when one of the parties involved in a telephone call is not speaking, thereby reducing bandwidth usage.</a:t>
            </a:r>
            <a:endParaRPr lang="ko-KR" altLang="en-US" sz="12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Giwon Park,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 smtClean="0"/>
              <a:t>Conclusion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ko-KR" sz="2000" b="0" dirty="0" smtClean="0"/>
              <a:t>We introduced all types of real time traffic and 802.11 power save </a:t>
            </a:r>
            <a:r>
              <a:rPr lang="en-US" altLang="ko-KR" sz="2000" b="0" dirty="0" smtClean="0">
                <a:solidFill>
                  <a:schemeClr val="tx1"/>
                </a:solidFill>
              </a:rPr>
              <a:t>mode in this contribution. 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2000" b="0" dirty="0" smtClean="0">
                <a:solidFill>
                  <a:schemeClr val="tx1"/>
                </a:solidFill>
              </a:rPr>
              <a:t>We analyzed that real time traffic such as live video streaming and VoIP with silence suppression may not be efficiently supported by the current 802.11 power save mode.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2000" b="0" dirty="0" smtClean="0">
                <a:solidFill>
                  <a:schemeClr val="tx1"/>
                </a:solidFill>
              </a:rPr>
              <a:t>Even other traffic such as buffered video streaming, video conferencing, and VoIP without silence suppression may also be needed to be enhanced as environments become dense.      </a:t>
            </a:r>
          </a:p>
          <a:p>
            <a:pPr>
              <a:buFont typeface="Arial" pitchFamily="34" charset="0"/>
              <a:buChar char="•"/>
            </a:pPr>
            <a:endParaRPr lang="en-US" altLang="ko-KR" sz="2000" b="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2000" b="0" dirty="0" smtClean="0">
                <a:solidFill>
                  <a:schemeClr val="tx1"/>
                </a:solidFill>
              </a:rPr>
              <a:t>In conclusion, we need to study 802.11 power save mode enhancement for real time traffic in high efficiency WLAN. 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Giwon Park,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dirty="0" smtClean="0"/>
              <a:t>References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r>
              <a:rPr lang="en-US" altLang="ko-KR" sz="2000" dirty="0" smtClean="0"/>
              <a:t>[1] </a:t>
            </a:r>
            <a:r>
              <a:rPr lang="en-US" altLang="ko-KR" sz="2000" dirty="0" err="1" smtClean="0"/>
              <a:t>Lync</a:t>
            </a:r>
            <a:r>
              <a:rPr lang="en-US" altLang="ko-KR" sz="2000" dirty="0" smtClean="0"/>
              <a:t> Conference 2013, </a:t>
            </a:r>
            <a:r>
              <a:rPr lang="en-US" altLang="ko-KR" sz="2000" dirty="0" err="1" smtClean="0"/>
              <a:t>Lync</a:t>
            </a:r>
            <a:r>
              <a:rPr lang="en-US" altLang="ko-KR" sz="2000" dirty="0" smtClean="0"/>
              <a:t> Mobile Devices and Wi-Fi</a:t>
            </a:r>
          </a:p>
          <a:p>
            <a:r>
              <a:rPr lang="en-US" altLang="ko-KR" sz="2000" dirty="0" smtClean="0"/>
              <a:t>[2] 11-13-1162-01-0hew-video-categories-and-characteristics</a:t>
            </a:r>
          </a:p>
          <a:p>
            <a:r>
              <a:rPr lang="en-US" altLang="ko-KR" sz="2000" dirty="0" smtClean="0"/>
              <a:t>[3] Cisco, Quality of Service Design Overview</a:t>
            </a:r>
          </a:p>
          <a:p>
            <a:r>
              <a:rPr lang="en-US" altLang="ko-KR" sz="2000" dirty="0" smtClean="0"/>
              <a:t>[4] Cisco, Real-Time Traffic over Wireless LAN Solution Reference Network Design Guide</a:t>
            </a:r>
          </a:p>
          <a:p>
            <a:r>
              <a:rPr lang="en-US" altLang="ko-KR" sz="2000" dirty="0" smtClean="0"/>
              <a:t>[5] ACM </a:t>
            </a:r>
            <a:r>
              <a:rPr lang="en-US" altLang="ko-KR" sz="2000" dirty="0" err="1" smtClean="0"/>
              <a:t>CoNEXT</a:t>
            </a:r>
            <a:r>
              <a:rPr lang="en-US" altLang="ko-KR" sz="2000" dirty="0" smtClean="0"/>
              <a:t> 2011, Network Characteristics of Video Streaming Traffic</a:t>
            </a:r>
          </a:p>
          <a:p>
            <a:r>
              <a:rPr lang="en-US" altLang="ko-KR" sz="2000" dirty="0" smtClean="0"/>
              <a:t>[6] </a:t>
            </a:r>
            <a:r>
              <a:rPr lang="en-US" altLang="ko-KR" sz="2000" dirty="0" err="1" smtClean="0"/>
              <a:t>Harkirat</a:t>
            </a:r>
            <a:r>
              <a:rPr lang="en-US" altLang="ko-KR" sz="2000" dirty="0" smtClean="0"/>
              <a:t> </a:t>
            </a:r>
            <a:r>
              <a:rPr lang="en-US" altLang="ko-KR" sz="2000" dirty="0" err="1" smtClean="0"/>
              <a:t>Singh,“Enhanced</a:t>
            </a:r>
            <a:r>
              <a:rPr lang="en-US" altLang="ko-KR" sz="2000" dirty="0" smtClean="0"/>
              <a:t> Power Saving in Next Generation Wireless LANs”, IEEE 2006</a:t>
            </a:r>
          </a:p>
          <a:p>
            <a:r>
              <a:rPr lang="en-US" altLang="ko-KR" sz="2000" dirty="0" smtClean="0"/>
              <a:t>[7] 11-10-1054-00-00ac-wide-band-obss-friendly-psmp</a:t>
            </a:r>
          </a:p>
          <a:p>
            <a:r>
              <a:rPr lang="en-US" altLang="ko-KR" sz="2000" dirty="0" smtClean="0"/>
              <a:t>[8] IEEE 802.11™-2012 </a:t>
            </a:r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Giwon Park,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 smtClean="0"/>
              <a:t>This presentation discusses on power save mode with real time traffic for High Efficiency WLAN.</a:t>
            </a:r>
          </a:p>
          <a:p>
            <a:pPr>
              <a:buFont typeface="Wingdings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Giwon Park,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Characteristics on Real Time Traffic (1/3)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17829"/>
            <a:ext cx="7772400" cy="4114800"/>
          </a:xfrm>
          <a:ln/>
        </p:spPr>
        <p:txBody>
          <a:bodyPr/>
          <a:lstStyle/>
          <a:p>
            <a:pPr marL="457200" indent="-45720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 smtClean="0">
                <a:solidFill>
                  <a:schemeClr val="tx1"/>
                </a:solidFill>
              </a:rPr>
              <a:t>1.1  </a:t>
            </a:r>
            <a:r>
              <a:rPr lang="en-GB" sz="1600" dirty="0" smtClean="0">
                <a:solidFill>
                  <a:srgbClr val="FF0000"/>
                </a:solidFill>
              </a:rPr>
              <a:t> </a:t>
            </a:r>
            <a:r>
              <a:rPr lang="en-GB" sz="1600" dirty="0" smtClean="0">
                <a:solidFill>
                  <a:schemeClr val="tx1"/>
                </a:solidFill>
              </a:rPr>
              <a:t>Buffered Video </a:t>
            </a:r>
            <a:r>
              <a:rPr lang="en-GB" sz="1600" dirty="0" smtClean="0"/>
              <a:t>streaming [1, 2]</a:t>
            </a:r>
          </a:p>
          <a:p>
            <a:pPr marL="857250" lvl="1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 smtClean="0"/>
              <a:t>Video streaming is typically unidirectional traffic</a:t>
            </a:r>
          </a:p>
          <a:p>
            <a:pPr marL="857250" lvl="1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sz="1400" dirty="0" smtClean="0"/>
              <a:t>Video streaming applications have lenient </a:t>
            </a:r>
            <a:r>
              <a:rPr lang="en-US" altLang="ko-KR" sz="1400" dirty="0" err="1" smtClean="0"/>
              <a:t>QoS</a:t>
            </a:r>
            <a:r>
              <a:rPr lang="en-US" altLang="ko-KR" sz="1400" dirty="0" smtClean="0"/>
              <a:t> requirements</a:t>
            </a:r>
          </a:p>
          <a:p>
            <a:pPr marL="1257300" lvl="2" indent="-457200">
              <a:buFont typeface="Wingdings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sz="1200" dirty="0" smtClean="0"/>
              <a:t>Delay tolerable (the video can take several seconds to cue up)</a:t>
            </a:r>
          </a:p>
          <a:p>
            <a:pPr marL="1257300" lvl="2" indent="-457200">
              <a:buFont typeface="Wingdings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sz="1200" dirty="0" smtClean="0"/>
              <a:t>Jitter tolerable (because of application buffering). </a:t>
            </a:r>
          </a:p>
          <a:p>
            <a:pPr marL="857250" lvl="1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sz="1400" dirty="0" smtClean="0"/>
              <a:t>Uses buffer time that is the amount of video content in seconds to cache on the user’s computer or device before playback of the video can begin.</a:t>
            </a:r>
          </a:p>
          <a:p>
            <a:pPr marL="1257300" lvl="2" indent="-457200">
              <a:buFont typeface="Wingdings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sz="1200" dirty="0" smtClean="0"/>
              <a:t>After </a:t>
            </a:r>
            <a:r>
              <a:rPr lang="en-US" altLang="ko-KR" sz="1200" dirty="0" err="1" smtClean="0"/>
              <a:t>playout</a:t>
            </a:r>
            <a:r>
              <a:rPr lang="en-US" altLang="ko-KR" sz="1200" dirty="0" smtClean="0"/>
              <a:t>, buffering is highly dependant on network speed.</a:t>
            </a:r>
          </a:p>
          <a:p>
            <a:pPr marL="857250" lvl="1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 smtClean="0"/>
              <a:t>Protocol stack: TCP</a:t>
            </a:r>
          </a:p>
          <a:p>
            <a:pPr marL="1257300" lvl="2" indent="-457200">
              <a:buFont typeface="Wingdings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sz="1200" dirty="0" smtClean="0">
                <a:solidFill>
                  <a:schemeClr val="tx1"/>
                </a:solidFill>
              </a:rPr>
              <a:t>Provides additional reliability</a:t>
            </a:r>
          </a:p>
          <a:p>
            <a:pPr marL="457200" indent="-45720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 smtClean="0">
                <a:solidFill>
                  <a:schemeClr val="tx1"/>
                </a:solidFill>
              </a:rPr>
              <a:t>1.2   Live Video </a:t>
            </a:r>
            <a:r>
              <a:rPr lang="en-GB" sz="1600" dirty="0" smtClean="0"/>
              <a:t>streaming [1, 2]</a:t>
            </a:r>
          </a:p>
          <a:p>
            <a:pPr marL="857250" lvl="1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 smtClean="0"/>
              <a:t>Unidirectional traffic</a:t>
            </a:r>
          </a:p>
          <a:p>
            <a:pPr marL="857250" lvl="1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sz="1400" dirty="0" smtClean="0"/>
              <a:t>Not lenient </a:t>
            </a:r>
            <a:r>
              <a:rPr lang="en-US" altLang="ko-KR" sz="1400" dirty="0" err="1" smtClean="0"/>
              <a:t>QoS</a:t>
            </a:r>
            <a:r>
              <a:rPr lang="en-US" altLang="ko-KR" sz="1400" dirty="0" smtClean="0"/>
              <a:t> requirements</a:t>
            </a:r>
          </a:p>
          <a:p>
            <a:pPr marL="1257300" lvl="2" indent="-457200">
              <a:buFont typeface="Wingdings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sz="1200" dirty="0" smtClean="0"/>
              <a:t>Delay sensitive</a:t>
            </a:r>
          </a:p>
          <a:p>
            <a:pPr marL="1257300" lvl="2" indent="-457200">
              <a:buFont typeface="Wingdings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sz="1200" dirty="0" smtClean="0"/>
              <a:t>Jitter sensitive</a:t>
            </a:r>
          </a:p>
          <a:p>
            <a:pPr marL="857250" lvl="1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 smtClean="0"/>
              <a:t>Protocol stack: TCP/UDP</a:t>
            </a:r>
          </a:p>
          <a:p>
            <a:pPr marL="1257300" lvl="2" indent="-457200">
              <a:buFont typeface="Wingdings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sz="1200" dirty="0" smtClean="0"/>
              <a:t>Depending on implementation (using either TCP or UDP), reliable transmission can be supported.</a:t>
            </a:r>
          </a:p>
          <a:p>
            <a:pPr marL="457200" indent="-457200">
              <a:buFont typeface="Wingdings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ko-KR" sz="16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Giwon Park,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Characteristics on Real Time Traffic (2/3)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457200" indent="-45720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2.   Video Conferencing [1, 2]</a:t>
            </a:r>
          </a:p>
          <a:p>
            <a:pPr marL="857250" lvl="1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Two-way traffic</a:t>
            </a:r>
          </a:p>
          <a:p>
            <a:pPr marL="857250" lvl="1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 smtClean="0"/>
              <a:t>Typical protocol: UDP/IP</a:t>
            </a:r>
          </a:p>
          <a:p>
            <a:pPr marL="857250" lvl="1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 smtClean="0"/>
              <a:t>Require lower packet loss ratio at MAC since UDP does not provide additional reliability</a:t>
            </a:r>
          </a:p>
          <a:p>
            <a:pPr marL="1257300" lvl="2" indent="-457200">
              <a:buFont typeface="Wingdings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Loss should  be no more than 1 percent.</a:t>
            </a:r>
          </a:p>
          <a:p>
            <a:pPr marL="857250" lvl="1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 smtClean="0"/>
              <a:t>Delay and Jitter sensitive</a:t>
            </a:r>
          </a:p>
          <a:p>
            <a:pPr marL="1257300" lvl="2" indent="-457200">
              <a:buFont typeface="Wingdings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 smtClean="0"/>
              <a:t>One-way latency (mouth to ear) should be no more than 150ms.</a:t>
            </a:r>
          </a:p>
          <a:p>
            <a:pPr marL="1257300" lvl="2" indent="-457200">
              <a:buFont typeface="Wingdings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 smtClean="0"/>
              <a:t>Average one-way jitter should be targeted at less than 30ms.</a:t>
            </a:r>
            <a:endParaRPr lang="en-US" dirty="0" smtClean="0"/>
          </a:p>
          <a:p>
            <a:pPr marL="1257300" lvl="2" indent="-457200">
              <a:buFont typeface="Wingdings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 marL="857250" lvl="1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ko-KR" dirty="0" smtClean="0"/>
          </a:p>
          <a:p>
            <a:pPr marL="1257300" lvl="2" indent="-457200">
              <a:buFont typeface="Wingdings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ko-KR" dirty="0" smtClean="0"/>
          </a:p>
          <a:p>
            <a:pPr marL="1257300" lvl="2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 marL="857250" lvl="1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 marL="857250" lvl="1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Giwon Park,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Characteristics on Real Time Traffic (3/3)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457200" indent="-45720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3.   Voice over IP [1, 2]</a:t>
            </a:r>
          </a:p>
          <a:p>
            <a:pPr marL="857250" lvl="1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ko-KR" dirty="0" smtClean="0"/>
              <a:t>Two-way traffic</a:t>
            </a:r>
          </a:p>
          <a:p>
            <a:pPr marL="857250" lvl="1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 smtClean="0"/>
              <a:t>Typical protocol: UDP/IP</a:t>
            </a:r>
          </a:p>
          <a:p>
            <a:pPr marL="857250" lvl="1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 smtClean="0"/>
              <a:t>Require lower packet loss ratio at MAC since UDP does not provide additional reliability</a:t>
            </a:r>
          </a:p>
          <a:p>
            <a:pPr marL="1257300" lvl="2" indent="-457200">
              <a:buFont typeface="Wingdings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 smtClean="0"/>
              <a:t>Loss should  be no more than 1 percent.</a:t>
            </a:r>
          </a:p>
          <a:p>
            <a:pPr marL="857250" lvl="1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 smtClean="0"/>
              <a:t>Delay and Jitter sensitive</a:t>
            </a:r>
          </a:p>
          <a:p>
            <a:pPr marL="1257300" lvl="2" indent="-457200">
              <a:buFont typeface="Wingdings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 smtClean="0"/>
              <a:t>One-way latency (mouth to ear) should be no more than 150ms.</a:t>
            </a:r>
          </a:p>
          <a:p>
            <a:pPr marL="1257300" lvl="2" indent="-457200">
              <a:buFont typeface="Wingdings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 smtClean="0">
                <a:solidFill>
                  <a:schemeClr val="tx1"/>
                </a:solidFill>
              </a:rPr>
              <a:t>Average one-way jitter should be targeted at less than 30ms.</a:t>
            </a:r>
          </a:p>
          <a:p>
            <a:pPr marL="857250" lvl="1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 smtClean="0">
                <a:solidFill>
                  <a:schemeClr val="tx1"/>
                </a:solidFill>
              </a:rPr>
              <a:t>In general, </a:t>
            </a:r>
            <a:r>
              <a:rPr lang="en-US" altLang="ko-KR" i="1" dirty="0" smtClean="0">
                <a:solidFill>
                  <a:schemeClr val="tx1"/>
                </a:solidFill>
              </a:rPr>
              <a:t>On-Off Model</a:t>
            </a:r>
            <a:r>
              <a:rPr lang="en-US" altLang="ko-KR" dirty="0" smtClean="0">
                <a:solidFill>
                  <a:schemeClr val="tx1"/>
                </a:solidFill>
              </a:rPr>
              <a:t> is used for VoIP Traffic Modeling. </a:t>
            </a:r>
          </a:p>
          <a:p>
            <a:pPr marL="1257300" lvl="2" indent="-457200">
              <a:buFont typeface="Wingdings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 smtClean="0">
                <a:solidFill>
                  <a:schemeClr val="tx1"/>
                </a:solidFill>
              </a:rPr>
              <a:t>Because, Human speech consists of </a:t>
            </a:r>
            <a:r>
              <a:rPr lang="en-US" altLang="ko-KR" i="1" dirty="0" smtClean="0">
                <a:solidFill>
                  <a:schemeClr val="tx1"/>
                </a:solidFill>
              </a:rPr>
              <a:t>talk-spurts (on period) and silence gaps (off period).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 startAt="4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Giwon Park,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Recap: 802.11 Power Save Mode (1/4)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Power Save Poll (PS-Poll)</a:t>
            </a:r>
            <a:endParaRPr lang="en-GB" altLang="ko-KR" dirty="0" smtClean="0"/>
          </a:p>
          <a:p>
            <a:pPr marL="857250" lvl="1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TW" dirty="0" smtClean="0"/>
              <a:t>During sleeping periods, access points buffer any </a:t>
            </a:r>
            <a:r>
              <a:rPr lang="en-US" altLang="zh-TW" dirty="0" err="1" smtClean="0"/>
              <a:t>unicast</a:t>
            </a:r>
            <a:r>
              <a:rPr lang="en-US" altLang="zh-TW" dirty="0" smtClean="0"/>
              <a:t> frames or broadcast frames for sleeping stations.</a:t>
            </a:r>
          </a:p>
          <a:p>
            <a:pPr marL="857250" lvl="1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TW" dirty="0" smtClean="0"/>
              <a:t>To retrieve buffered frames, newly awakened stations use </a:t>
            </a:r>
            <a:r>
              <a:rPr lang="en-US" altLang="zh-TW" b="1" i="1" dirty="0" smtClean="0"/>
              <a:t>PS-Poll</a:t>
            </a:r>
            <a:r>
              <a:rPr lang="en-US" altLang="zh-TW" dirty="0" smtClean="0"/>
              <a:t>  frames.</a:t>
            </a:r>
            <a:endParaRPr lang="en-GB" altLang="ko-KR" dirty="0" smtClean="0"/>
          </a:p>
          <a:p>
            <a:pPr marL="857250" lvl="1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ko-KR" dirty="0" smtClean="0"/>
          </a:p>
          <a:p>
            <a:pPr marL="457200" indent="-45720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ko-KR" dirty="0" smtClean="0"/>
          </a:p>
          <a:p>
            <a:pPr>
              <a:buFont typeface="Wingdings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779912" y="5785519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Figure 1. Power Save Poll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460772" y="4077072"/>
          <a:ext cx="6351588" cy="1631950"/>
        </p:xfrm>
        <a:graphic>
          <a:graphicData uri="http://schemas.openxmlformats.org/presentationml/2006/ole">
            <p:oleObj spid="_x0000_s29699" name="Visio" r:id="rId4" imgW="6350825" imgH="1632420" progId="Visio.Drawing.11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Giwon Park,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Recap: 802.11 Power Save Mode (2/4)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 startAt="2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 smtClean="0"/>
              <a:t>Unscheduled automatic power-save delivery (U-APSD)</a:t>
            </a:r>
            <a:endParaRPr lang="en-GB" altLang="ko-KR" dirty="0" smtClean="0"/>
          </a:p>
          <a:p>
            <a:pPr marL="857250" lvl="1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ko-KR" dirty="0" smtClean="0"/>
              <a:t>When an AP delivers downlink frames to STAs operation with power saving mode including U-APSD, it has to confirm that they are awake.  An uplink data or null-data frame is used to trigger downlink frames.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31840" y="6073551"/>
            <a:ext cx="4320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Figure 2. Traffic flow with U-APSD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35496" y="3933056"/>
          <a:ext cx="9001000" cy="2016224"/>
        </p:xfrm>
        <a:graphic>
          <a:graphicData uri="http://schemas.openxmlformats.org/presentationml/2006/ole">
            <p:oleObj spid="_x0000_s43010" name="Visio" r:id="rId4" imgW="13357804" imgH="2310120" progId="Visio.Drawing.11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Giwon Park,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Recap: 802.11 Power Save Mode (3/4)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72816"/>
            <a:ext cx="7772400" cy="4114800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 startAt="3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 smtClean="0"/>
              <a:t>Scheduled automatic power-save delivery (S-APSD)</a:t>
            </a:r>
          </a:p>
          <a:p>
            <a:pPr marL="857250" lvl="1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 err="1" smtClean="0">
                <a:solidFill>
                  <a:schemeClr val="tx1"/>
                </a:solidFill>
              </a:rPr>
              <a:t>QoS</a:t>
            </a:r>
            <a:r>
              <a:rPr lang="en-US" altLang="ko-KR" dirty="0" smtClean="0">
                <a:solidFill>
                  <a:schemeClr val="tx1"/>
                </a:solidFill>
              </a:rPr>
              <a:t>-STA negotiates a APSD schedule with </a:t>
            </a:r>
            <a:r>
              <a:rPr lang="en-US" altLang="ko-KR" dirty="0" err="1" smtClean="0">
                <a:solidFill>
                  <a:schemeClr val="tx1"/>
                </a:solidFill>
              </a:rPr>
              <a:t>QoS</a:t>
            </a:r>
            <a:r>
              <a:rPr lang="en-US" altLang="ko-KR" dirty="0" smtClean="0">
                <a:solidFill>
                  <a:schemeClr val="tx1"/>
                </a:solidFill>
              </a:rPr>
              <a:t> AP.</a:t>
            </a:r>
          </a:p>
          <a:p>
            <a:pPr marL="857250" lvl="1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 err="1" smtClean="0">
                <a:solidFill>
                  <a:schemeClr val="tx1"/>
                </a:solidFill>
              </a:rPr>
              <a:t>QoS</a:t>
            </a:r>
            <a:r>
              <a:rPr lang="en-US" altLang="ko-KR" dirty="0" smtClean="0">
                <a:solidFill>
                  <a:schemeClr val="tx1"/>
                </a:solidFill>
              </a:rPr>
              <a:t> AP start transmitting the frames at Service Start Time.</a:t>
            </a:r>
          </a:p>
          <a:p>
            <a:pPr marL="857250" lvl="1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 err="1" smtClean="0">
                <a:solidFill>
                  <a:schemeClr val="tx1"/>
                </a:solidFill>
              </a:rPr>
              <a:t>QoS</a:t>
            </a:r>
            <a:r>
              <a:rPr lang="en-US" altLang="ko-KR" dirty="0" smtClean="0">
                <a:solidFill>
                  <a:schemeClr val="tx1"/>
                </a:solidFill>
              </a:rPr>
              <a:t>-STA must wake up at Service Start Time and the following periods to receive frames.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13028" y="6145559"/>
            <a:ext cx="4320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Figure 3. Traffic flow with S-APSD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50179" name="Object 3"/>
          <p:cNvGraphicFramePr>
            <a:graphicFrameLocks noChangeAspect="1"/>
          </p:cNvGraphicFramePr>
          <p:nvPr/>
        </p:nvGraphicFramePr>
        <p:xfrm>
          <a:off x="971600" y="3645024"/>
          <a:ext cx="7488832" cy="2488476"/>
        </p:xfrm>
        <a:graphic>
          <a:graphicData uri="http://schemas.openxmlformats.org/presentationml/2006/ole">
            <p:oleObj spid="_x0000_s50179" name="Visio" r:id="rId4" imgW="9796641" imgH="3255390" progId="Visio.Drawing.11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Giwon Park,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Recap: 802.11 Power Save Mode (4/4)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114800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 startAt="4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sz="2000" dirty="0" smtClean="0"/>
              <a:t>Power Save Multi-Poll (</a:t>
            </a:r>
            <a:r>
              <a:rPr lang="en-GB" sz="2000" dirty="0" smtClean="0"/>
              <a:t>PSMP)</a:t>
            </a:r>
            <a:endParaRPr lang="en-GB" altLang="ko-KR" sz="2000" dirty="0" smtClean="0"/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1800" dirty="0" smtClean="0"/>
              <a:t>AP will send a schedule during its own TXOP as to when to be awake to receive data and also schedule as to when to transmit.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1800" dirty="0" smtClean="0"/>
              <a:t>Since this schedule is known Stations can sleep more and also at the same time not miss any frames.</a:t>
            </a:r>
          </a:p>
          <a:p>
            <a:pPr marL="857250" lvl="1" indent="-4572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ko-KR" dirty="0" smtClean="0"/>
          </a:p>
          <a:p>
            <a:pPr marL="457200" indent="-45720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ko-KR" dirty="0" smtClean="0"/>
          </a:p>
          <a:p>
            <a:pPr>
              <a:buFont typeface="Wingdings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228184" y="5569495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tx1"/>
                </a:solidFill>
              </a:rPr>
              <a:t>Figure 4. Power Save Multi-Poll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47107" name="Object 3"/>
          <p:cNvGraphicFramePr>
            <a:graphicFrameLocks noChangeAspect="1"/>
          </p:cNvGraphicFramePr>
          <p:nvPr/>
        </p:nvGraphicFramePr>
        <p:xfrm>
          <a:off x="395536" y="3376746"/>
          <a:ext cx="5702027" cy="2945003"/>
        </p:xfrm>
        <a:graphic>
          <a:graphicData uri="http://schemas.openxmlformats.org/presentationml/2006/ole">
            <p:oleObj spid="_x0000_s47107" name="Visio" r:id="rId4" imgW="8667215" imgH="4476600" progId="Visio.Drawing.11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.11_テンプレー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802.11_テンプレート.potx</Template>
  <TotalTime>12179</TotalTime>
  <Words>1338</Words>
  <Application>Microsoft Office PowerPoint</Application>
  <PresentationFormat>화면 슬라이드 쇼(4:3)</PresentationFormat>
  <Paragraphs>212</Paragraphs>
  <Slides>13</Slides>
  <Notes>13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13</vt:i4>
      </vt:variant>
    </vt:vector>
  </HeadingPairs>
  <TitlesOfParts>
    <vt:vector size="16" baseType="lpstr">
      <vt:lpstr>802.11_テンプレート</vt:lpstr>
      <vt:lpstr>Document</vt:lpstr>
      <vt:lpstr>Visio</vt:lpstr>
      <vt:lpstr>Discussion on power save mode for real time traffic</vt:lpstr>
      <vt:lpstr>Abstract</vt:lpstr>
      <vt:lpstr>Characteristics on Real Time Traffic (1/3)</vt:lpstr>
      <vt:lpstr>Characteristics on Real Time Traffic (2/3)</vt:lpstr>
      <vt:lpstr>Characteristics on Real Time Traffic (3/3)</vt:lpstr>
      <vt:lpstr>Recap: 802.11 Power Save Mode (1/4)</vt:lpstr>
      <vt:lpstr>Recap: 802.11 Power Save Mode (2/4)</vt:lpstr>
      <vt:lpstr>Recap: 802.11 Power Save Mode (3/4)</vt:lpstr>
      <vt:lpstr>Recap: 802.11 Power Save Mode (4/4)</vt:lpstr>
      <vt:lpstr>Summary (1/2)</vt:lpstr>
      <vt:lpstr>Summary (2/2)</vt:lpstr>
      <vt:lpstr>Conclusion</vt:lpstr>
      <vt:lpstr>References</vt:lpstr>
    </vt:vector>
  </TitlesOfParts>
  <Company>LG Electronics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efficiency enhancement of real time application</dc:title>
  <dc:creator>Giwon Park</dc:creator>
  <cp:lastModifiedBy>giwon.park</cp:lastModifiedBy>
  <cp:revision>327</cp:revision>
  <cp:lastPrinted>1601-01-01T00:00:00Z</cp:lastPrinted>
  <dcterms:created xsi:type="dcterms:W3CDTF">2010-02-15T12:38:41Z</dcterms:created>
  <dcterms:modified xsi:type="dcterms:W3CDTF">2014-03-16T15:09:36Z</dcterms:modified>
</cp:coreProperties>
</file>