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Default Extension="vml" ContentType="application/vnd.openxmlformats-officedocument.vmlDrawing"/>
  <Default Extension="gif" ContentType="image/gif"/>
  <Override PartName="/ppt/notesSlides/notesSlide8.xml" ContentType="application/vnd.openxmlformats-officedocument.presentationml.notesSlide+xml"/>
  <Default Extension="doc" ContentType="application/msword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9" r:id="rId2"/>
    <p:sldId id="325" r:id="rId3"/>
    <p:sldId id="341" r:id="rId4"/>
    <p:sldId id="327" r:id="rId5"/>
    <p:sldId id="322" r:id="rId6"/>
    <p:sldId id="323" r:id="rId7"/>
    <p:sldId id="319" r:id="rId8"/>
    <p:sldId id="338" r:id="rId9"/>
    <p:sldId id="321" r:id="rId10"/>
    <p:sldId id="326" r:id="rId11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7165" autoAdjust="0"/>
    <p:restoredTop sz="77584" autoAdjust="0"/>
  </p:normalViewPr>
  <p:slideViewPr>
    <p:cSldViewPr>
      <p:cViewPr varScale="1">
        <p:scale>
          <a:sx n="69" d="100"/>
          <a:sy n="69" d="100"/>
        </p:scale>
        <p:origin x="-1668" y="-90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1608" y="882"/>
      </p:cViewPr>
      <p:guideLst>
        <p:guide orient="horz" pos="2160"/>
        <p:guide pos="288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altLang="en-US"/>
              <a:t>doc.: IEEE 802.11-07/0570r0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altLang="en-US"/>
              <a:t>April 2007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altLang="en-US"/>
              <a:t>Eldad Perahia, Intel Corporation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 altLang="en-US"/>
              <a:t>Page </a:t>
            </a:r>
            <a:fld id="{B584B727-0072-4AA1-A3FF-71F2E3C64066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61963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923925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387475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849438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3066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7638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2210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6782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20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5091250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altLang="en-US"/>
              <a:t>doc.: IEEE 802.11-07/0570r0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altLang="en-US"/>
              <a:t>April 2007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altLang="en-US"/>
              <a:t>Eldad Perahia, Intel Corporation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altLang="en-US"/>
              <a:t>Page </a:t>
            </a:r>
            <a:fld id="{83A60938-3F69-4CD4-B4E4-C0D6270E54FA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95765193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altLang="en-US"/>
              <a:t>doc.: IEEE 802.11-07/0570r0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altLang="en-US"/>
              <a:t>April 2007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altLang="en-US"/>
              <a:t>Eldad Perahia, Intel Corporation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altLang="en-US"/>
              <a:t>Page </a:t>
            </a:r>
            <a:fld id="{29934E6E-D230-45BA-8F7B-282DB3E35996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altLang="en-US"/>
              <a:t>doc.: IEEE 802.11-07/0570r0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altLang="en-US"/>
              <a:t>April 2007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altLang="en-US"/>
              <a:t>Eldad Perahia, Intel Corporation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altLang="en-US"/>
              <a:t>Page </a:t>
            </a:r>
            <a:fld id="{E3CBD9DF-7505-4581-9584-4B40829EDCC1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222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22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altLang="en-US"/>
              <a:t>doc.: IEEE 802.11-07/0570r0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altLang="en-US"/>
              <a:t>April 2007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altLang="en-US"/>
              <a:t>Eldad Perahia, Intel Corporation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altLang="en-US"/>
              <a:t>Page </a:t>
            </a:r>
            <a:fld id="{E3CBD9DF-7505-4581-9584-4B40829EDCC1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222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22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altLang="en-US"/>
              <a:t>doc.: IEEE 802.11-07/0570r0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altLang="en-US"/>
              <a:t>April 2007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altLang="en-US"/>
              <a:t>Eldad Perahia, Intel Corporation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altLang="en-US"/>
              <a:t>Page </a:t>
            </a:r>
            <a:fld id="{E3CBD9DF-7505-4581-9584-4B40829EDCC1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222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22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altLang="en-US" smtClean="0"/>
              <a:t>doc.: IEEE 802.11-07/0570r0</a:t>
            </a:r>
            <a:endParaRPr lang="en-US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en-US" smtClean="0"/>
              <a:t>April 2007</a:t>
            </a:r>
            <a:endParaRPr lang="en-US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altLang="en-US" smtClean="0"/>
              <a:t>Eldad Perahia, Intel Corporation</a:t>
            </a:r>
            <a:endParaRPr lang="en-US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altLang="en-US" smtClean="0"/>
              <a:t>Page </a:t>
            </a:r>
            <a:fld id="{83A60938-3F69-4CD4-B4E4-C0D6270E54FA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altLang="en-US" smtClean="0"/>
              <a:t>doc.: IEEE 802.11-07/0570r0</a:t>
            </a:r>
            <a:endParaRPr lang="en-US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en-US" smtClean="0"/>
              <a:t>April 2007</a:t>
            </a:r>
            <a:endParaRPr lang="en-US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altLang="en-US" smtClean="0"/>
              <a:t>Eldad Perahia, Intel Corporation</a:t>
            </a:r>
            <a:endParaRPr lang="en-US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altLang="en-US" smtClean="0"/>
              <a:t>Page </a:t>
            </a:r>
            <a:fld id="{83A60938-3F69-4CD4-B4E4-C0D6270E54FA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altLang="en-US"/>
              <a:t>doc.: IEEE 802.11-07/0570r0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altLang="en-US"/>
              <a:t>April 2007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altLang="en-US"/>
              <a:t>Eldad Perahia, Intel Corporation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altLang="en-US"/>
              <a:t>Page </a:t>
            </a:r>
            <a:fld id="{E3CBD9DF-7505-4581-9584-4B40829EDCC1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222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22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altLang="en-US"/>
              <a:t>doc.: IEEE 802.11-07/0570r0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altLang="en-US"/>
              <a:t>April 2007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altLang="en-US"/>
              <a:t>Eldad Perahia, Intel Corporation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altLang="en-US"/>
              <a:t>Page </a:t>
            </a:r>
            <a:fld id="{E3CBD9DF-7505-4581-9584-4B40829EDCC1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222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22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FB3ECCC6-6348-43D2-B27B-F65EC2BE955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23497201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F1EF0B6-A9B1-4FA5-9DF1-44E4E79030A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30814112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79029BD-38B1-40FC-BE99-82A6526FEB4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30646929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F09B2EE1-A949-45CC-B437-FFC9806BD8B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6319179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en-US" dirty="0" smtClean="0"/>
              <a:t>March 2014</a:t>
            </a:r>
            <a:endParaRPr lang="en-US" alt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543861" y="6475413"/>
            <a:ext cx="6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endParaRPr lang="en-US" alt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 altLang="en-US"/>
              <a:t>Slide </a:t>
            </a:r>
            <a:fld id="{509BDFCE-1023-4556-AC0E-F5C484C1CF4C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9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143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3429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/>
            <a:r>
              <a:rPr lang="en-US" altLang="en-US" sz="1800" b="1" dirty="0"/>
              <a:t>doc.: IEEE </a:t>
            </a:r>
            <a:r>
              <a:rPr lang="en-US" altLang="en-US" sz="1800" b="1" dirty="0" smtClean="0"/>
              <a:t>802.11-14/0350r0</a:t>
            </a:r>
            <a:endParaRPr lang="en-US" alt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__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gif"/><Relationship Id="rId5" Type="http://schemas.openxmlformats.org/officeDocument/2006/relationships/image" Target="../media/image5.gif"/><Relationship Id="rId4" Type="http://schemas.openxmlformats.org/officeDocument/2006/relationships/image" Target="../media/image4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gif"/><Relationship Id="rId5" Type="http://schemas.openxmlformats.org/officeDocument/2006/relationships/image" Target="../media/image9.gif"/><Relationship Id="rId4" Type="http://schemas.openxmlformats.org/officeDocument/2006/relationships/image" Target="../media/image8.gi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r>
              <a:rPr lang="en-US" altLang="en-US" dirty="0" smtClean="0"/>
              <a:t>March 2014</a:t>
            </a:r>
            <a:endParaRPr lang="en-US" alt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6251653" y="6475413"/>
            <a:ext cx="2292294" cy="184666"/>
          </a:xfrm>
        </p:spPr>
        <p:txBody>
          <a:bodyPr/>
          <a:lstStyle/>
          <a:p>
            <a:r>
              <a:rPr lang="en-US" altLang="en-US" dirty="0" err="1" smtClean="0"/>
              <a:t>Jinyoung</a:t>
            </a:r>
            <a:r>
              <a:rPr lang="en-US" altLang="en-US" dirty="0" smtClean="0"/>
              <a:t> Chun </a:t>
            </a:r>
            <a:r>
              <a:rPr lang="en-GB" altLang="ko-KR" dirty="0" smtClean="0"/>
              <a:t>et.al, LG Electronics</a:t>
            </a:r>
            <a:endParaRPr lang="en-GB" altLang="ko-KR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E003BCA7-8812-4456-B5B3-C6D2E894F6DF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en-US" dirty="0" smtClean="0"/>
              <a:t>Suggestion on evaluation methodology</a:t>
            </a:r>
            <a:endParaRPr lang="en-US" altLang="en-US" dirty="0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/>
              <a:t>Date:</a:t>
            </a:r>
            <a:r>
              <a:rPr lang="en-US" altLang="en-US" sz="2000" b="0" dirty="0"/>
              <a:t> </a:t>
            </a:r>
            <a:r>
              <a:rPr lang="en-US" altLang="en-US" sz="2000" b="0" dirty="0" smtClean="0"/>
              <a:t>2014-03-17</a:t>
            </a:r>
            <a:endParaRPr lang="en-US" altLang="en-US" sz="2000" b="0" dirty="0"/>
          </a:p>
        </p:txBody>
      </p:sp>
      <p:graphicFrame>
        <p:nvGraphicFramePr>
          <p:cNvPr id="30731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2555684881"/>
              </p:ext>
            </p:extLst>
          </p:nvPr>
        </p:nvGraphicFramePr>
        <p:xfrm>
          <a:off x="457200" y="2286000"/>
          <a:ext cx="7702550" cy="2673350"/>
        </p:xfrm>
        <a:graphic>
          <a:graphicData uri="http://schemas.openxmlformats.org/presentationml/2006/ole">
            <p:oleObj spid="_x0000_s30807" name="Document" r:id="rId4" imgW="8368864" imgH="2859041" progId="Word.Document.8">
              <p:embed/>
            </p:oleObj>
          </a:graphicData>
        </a:graphic>
      </p:graphicFrame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08585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42875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177165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2288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6860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1432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6004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 dirty="0"/>
              <a:t>Authors:</a:t>
            </a:r>
            <a:endParaRPr lang="en-US" altLang="en-US" sz="2000" b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/>
          <p:cNvSpPr txBox="1">
            <a:spLocks/>
          </p:cNvSpPr>
          <p:nvPr/>
        </p:nvSpPr>
        <p:spPr bwMode="auto">
          <a:xfrm>
            <a:off x="6251653" y="6475413"/>
            <a:ext cx="2292294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Jinyoung Chun </a:t>
            </a:r>
            <a:r>
              <a:rPr kumimoji="0" lang="en-GB" altLang="ko-KR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et.al, LG Electronics</a:t>
            </a:r>
            <a:endParaRPr kumimoji="0" lang="en-GB" altLang="ko-KR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42936"/>
          </a:xfrm>
        </p:spPr>
        <p:txBody>
          <a:bodyPr/>
          <a:lstStyle/>
          <a:p>
            <a:r>
              <a:rPr lang="en-US" altLang="ko-KR" dirty="0" smtClean="0"/>
              <a:t>Appendix. Simulation parameters</a:t>
            </a:r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4294967295"/>
          </p:nvPr>
        </p:nvSpPr>
        <p:spPr>
          <a:xfrm>
            <a:off x="4284663" y="6475413"/>
            <a:ext cx="515937" cy="1841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23EB4FBF-AD78-4EAA-9E6F-D51994C8A457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graphicFrame>
        <p:nvGraphicFramePr>
          <p:cNvPr id="7" name="표 6"/>
          <p:cNvGraphicFramePr>
            <a:graphicFrameLocks noGrp="1"/>
          </p:cNvGraphicFramePr>
          <p:nvPr/>
        </p:nvGraphicFramePr>
        <p:xfrm>
          <a:off x="500033" y="1500174"/>
          <a:ext cx="8215371" cy="49072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154851"/>
                <a:gridCol w="6060520"/>
              </a:tblGrid>
              <a:tr h="272145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b="1" dirty="0" smtClean="0">
                          <a:solidFill>
                            <a:schemeClr val="tx1"/>
                          </a:solidFill>
                        </a:rPr>
                        <a:t>Simulation scenario</a:t>
                      </a:r>
                      <a:endParaRPr lang="ko-KR" alt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0" dirty="0" smtClean="0">
                          <a:solidFill>
                            <a:schemeClr val="tx1"/>
                          </a:solidFill>
                        </a:rPr>
                        <a:t>Outdoor Large BSS scenario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72145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b="1" dirty="0" err="1" smtClean="0">
                          <a:solidFill>
                            <a:schemeClr val="tx1"/>
                          </a:solidFill>
                        </a:rPr>
                        <a:t>Tx</a:t>
                      </a:r>
                      <a:r>
                        <a:rPr lang="en-US" altLang="ko-KR" sz="1400" b="1" dirty="0" smtClean="0">
                          <a:solidFill>
                            <a:schemeClr val="tx1"/>
                          </a:solidFill>
                        </a:rPr>
                        <a:t>/Rx power</a:t>
                      </a:r>
                      <a:endParaRPr lang="ko-KR" alt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/>
                        <a:t>30/15dBm</a:t>
                      </a:r>
                      <a:endParaRPr lang="en-US" altLang="ko-KR" sz="14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72145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b="1" dirty="0" smtClean="0">
                          <a:solidFill>
                            <a:schemeClr val="tx1"/>
                          </a:solidFill>
                        </a:rPr>
                        <a:t># of users</a:t>
                      </a:r>
                      <a:endParaRPr lang="ko-KR" alt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0" dirty="0" smtClean="0">
                          <a:solidFill>
                            <a:schemeClr val="tx1"/>
                          </a:solidFill>
                        </a:rPr>
                        <a:t>50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72145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b="1" dirty="0" smtClean="0">
                          <a:solidFill>
                            <a:schemeClr val="tx1"/>
                          </a:solidFill>
                        </a:rPr>
                        <a:t>Simulation time</a:t>
                      </a:r>
                      <a:endParaRPr lang="ko-KR" alt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0" dirty="0" smtClean="0">
                          <a:solidFill>
                            <a:schemeClr val="tx1"/>
                          </a:solidFill>
                        </a:rPr>
                        <a:t>Initial:</a:t>
                      </a:r>
                      <a:r>
                        <a:rPr lang="en-US" altLang="ko-KR" sz="1400" b="0" baseline="0" dirty="0" smtClean="0">
                          <a:solidFill>
                            <a:schemeClr val="tx1"/>
                          </a:solidFill>
                        </a:rPr>
                        <a:t> 2s, main: 20s, drop: 1</a:t>
                      </a:r>
                      <a:endParaRPr lang="en-US" altLang="ko-KR" sz="14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72145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b="1" dirty="0" smtClean="0">
                          <a:solidFill>
                            <a:schemeClr val="tx1"/>
                          </a:solidFill>
                        </a:rPr>
                        <a:t>BW</a:t>
                      </a:r>
                      <a:endParaRPr lang="ko-KR" alt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b="0" dirty="0" smtClean="0">
                          <a:solidFill>
                            <a:schemeClr val="tx1"/>
                          </a:solidFill>
                        </a:rPr>
                        <a:t>2.4GHz,</a:t>
                      </a:r>
                      <a:r>
                        <a:rPr lang="en-US" altLang="ko-KR" sz="14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altLang="ko-KR" sz="1400" b="0" dirty="0" smtClean="0">
                          <a:solidFill>
                            <a:schemeClr val="tx1"/>
                          </a:solidFill>
                        </a:rPr>
                        <a:t>20MHz (64 FFT)</a:t>
                      </a:r>
                      <a:endParaRPr lang="ko-KR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53147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b="1" dirty="0" smtClean="0">
                          <a:solidFill>
                            <a:schemeClr val="tx1"/>
                          </a:solidFill>
                        </a:rPr>
                        <a:t>Data size</a:t>
                      </a:r>
                      <a:endParaRPr lang="ko-KR" alt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b="0" dirty="0" smtClean="0">
                          <a:solidFill>
                            <a:schemeClr val="tx1"/>
                          </a:solidFill>
                        </a:rPr>
                        <a:t>1ms TXOP less</a:t>
                      </a:r>
                      <a:r>
                        <a:rPr lang="en-US" altLang="ko-KR" sz="1400" b="0" baseline="0" dirty="0" smtClean="0">
                          <a:solidFill>
                            <a:schemeClr val="tx1"/>
                          </a:solidFill>
                        </a:rPr>
                        <a:t> fixed overhead (RTS/CTS off)</a:t>
                      </a:r>
                    </a:p>
                    <a:p>
                      <a:pPr latinLnBrk="1">
                        <a:buFontTx/>
                        <a:buChar char="-"/>
                      </a:pPr>
                      <a:r>
                        <a:rPr lang="en-US" altLang="ko-KR" sz="1400" b="0" baseline="0" dirty="0" smtClean="0">
                          <a:solidFill>
                            <a:schemeClr val="tx1"/>
                          </a:solidFill>
                        </a:rPr>
                        <a:t> Normal overhead: SIFS + ACK + 2*PLCP header</a:t>
                      </a:r>
                    </a:p>
                    <a:p>
                      <a:pPr latinLnBrk="1">
                        <a:buFontTx/>
                        <a:buNone/>
                      </a:pPr>
                      <a:r>
                        <a:rPr lang="en-US" altLang="ko-KR" sz="1400" b="0" baseline="0" dirty="0" smtClean="0">
                          <a:solidFill>
                            <a:schemeClr val="tx1"/>
                          </a:solidFill>
                        </a:rPr>
                        <a:t>- Feedback overhead: ACK frame with feedback (&lt;1symbol = 4us)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72145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b="1" dirty="0" smtClean="0">
                          <a:solidFill>
                            <a:schemeClr val="tx1"/>
                          </a:solidFill>
                        </a:rPr>
                        <a:t>GI</a:t>
                      </a:r>
                      <a:endParaRPr lang="ko-KR" alt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b="0" dirty="0" smtClean="0">
                          <a:solidFill>
                            <a:schemeClr val="tx1"/>
                          </a:solidFill>
                        </a:rPr>
                        <a:t>Long (0.8 us)</a:t>
                      </a:r>
                      <a:endParaRPr lang="ko-KR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72145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b="1" dirty="0" smtClean="0">
                          <a:solidFill>
                            <a:schemeClr val="tx1"/>
                          </a:solidFill>
                        </a:rPr>
                        <a:t>Antennas for AP &amp; STA</a:t>
                      </a:r>
                      <a:endParaRPr lang="ko-KR" alt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b="0" dirty="0" smtClean="0">
                          <a:solidFill>
                            <a:schemeClr val="tx1"/>
                          </a:solidFill>
                        </a:rPr>
                        <a:t>Rank1: SIMO, STBC </a:t>
                      </a:r>
                      <a:r>
                        <a:rPr lang="en-US" altLang="ko-KR" sz="1400" b="0" baseline="0" dirty="0" smtClean="0">
                          <a:solidFill>
                            <a:schemeClr val="tx1"/>
                          </a:solidFill>
                        </a:rPr>
                        <a:t>(interference model: AWGN)</a:t>
                      </a:r>
                      <a:endParaRPr lang="ko-KR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72145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b="1" dirty="0" smtClean="0">
                          <a:solidFill>
                            <a:schemeClr val="tx1"/>
                          </a:solidFill>
                        </a:rPr>
                        <a:t>Max # of retries</a:t>
                      </a:r>
                      <a:endParaRPr lang="ko-KR" alt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b="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ko-KR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72145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b="1" dirty="0" smtClean="0">
                          <a:solidFill>
                            <a:schemeClr val="tx1"/>
                          </a:solidFill>
                        </a:rPr>
                        <a:t>DL &amp; UL traffic</a:t>
                      </a:r>
                      <a:endParaRPr lang="ko-KR" alt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b="0" dirty="0" smtClean="0">
                          <a:solidFill>
                            <a:schemeClr val="tx1"/>
                          </a:solidFill>
                        </a:rPr>
                        <a:t>Full buffer (DL &amp; UL ratio: based on PHY system simulation in [2])</a:t>
                      </a:r>
                      <a:endParaRPr lang="ko-KR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62646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b="1" dirty="0" smtClean="0">
                          <a:solidFill>
                            <a:schemeClr val="tx1"/>
                          </a:solidFill>
                        </a:rPr>
                        <a:t>CCA level</a:t>
                      </a:r>
                      <a:endParaRPr lang="ko-KR" alt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algn="l" defTabSz="914400" rtl="0" eaLnBrk="1" latinLnBrk="1" hangingPunct="1"/>
                      <a:r>
                        <a:rPr lang="en-US" altLang="ko-KR" sz="1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Preamble detection: -82dBm (both AP and STA)</a:t>
                      </a:r>
                    </a:p>
                    <a:p>
                      <a:pPr marL="0" lvl="0" algn="l" defTabSz="914400" rtl="0" eaLnBrk="1" latinLnBrk="1" hangingPunct="1"/>
                      <a:r>
                        <a:rPr lang="en-US" altLang="ko-KR" sz="1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Energy detection: -62dBm (both AP and STA)</a:t>
                      </a:r>
                      <a:endParaRPr lang="ko-KR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03868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b="1" dirty="0" smtClean="0">
                          <a:solidFill>
                            <a:schemeClr val="tx1"/>
                          </a:solidFill>
                        </a:rPr>
                        <a:t>Channel</a:t>
                      </a:r>
                      <a:endParaRPr lang="ko-KR" alt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b="0" dirty="0" smtClean="0">
                          <a:solidFill>
                            <a:schemeClr val="tx1"/>
                          </a:solidFill>
                        </a:rPr>
                        <a:t>Time</a:t>
                      </a:r>
                      <a:r>
                        <a:rPr lang="en-US" altLang="ko-KR" sz="1400" b="0" baseline="0" dirty="0" smtClean="0">
                          <a:solidFill>
                            <a:schemeClr val="tx1"/>
                          </a:solidFill>
                        </a:rPr>
                        <a:t>-varying</a:t>
                      </a:r>
                      <a:endParaRPr lang="ko-KR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03868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b="1" dirty="0" smtClean="0">
                          <a:solidFill>
                            <a:schemeClr val="tx1"/>
                          </a:solidFill>
                        </a:rPr>
                        <a:t>SINR</a:t>
                      </a:r>
                      <a:r>
                        <a:rPr lang="en-US" altLang="ko-KR" sz="1400" b="1" baseline="0" dirty="0" smtClean="0">
                          <a:solidFill>
                            <a:schemeClr val="tx1"/>
                          </a:solidFill>
                        </a:rPr>
                        <a:t> margin</a:t>
                      </a:r>
                      <a:endParaRPr lang="ko-KR" alt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b="0" baseline="0" dirty="0" smtClean="0">
                          <a:solidFill>
                            <a:schemeClr val="tx1"/>
                          </a:solidFill>
                        </a:rPr>
                        <a:t>0.5dB steps</a:t>
                      </a:r>
                      <a:endParaRPr lang="ko-KR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848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1" dirty="0" smtClean="0">
                          <a:solidFill>
                            <a:schemeClr val="tx1"/>
                          </a:solidFill>
                        </a:rPr>
                        <a:t>PHY abstraction</a:t>
                      </a:r>
                      <a:endParaRPr lang="ko-KR" alt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/>
                        <a:t>MMIB [3] with extension to 256QAM ¾ (MCS8)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8" name="Date Placeholder 3"/>
          <p:cNvSpPr txBox="1">
            <a:spLocks/>
          </p:cNvSpPr>
          <p:nvPr/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March 2014</a:t>
            </a:r>
            <a:endParaRPr kumimoji="0" lang="en-US" altLang="en-US" sz="1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r>
              <a:rPr lang="en-US" altLang="en-US" dirty="0" smtClean="0"/>
              <a:t>March 2014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40A56050-5C22-4E41-80C0-33101159106A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2211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altLang="ko-KR" dirty="0" smtClean="0"/>
              <a:t>Motivation</a:t>
            </a:r>
          </a:p>
        </p:txBody>
      </p:sp>
      <p:sp>
        <p:nvSpPr>
          <p:cNvPr id="221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8596" y="1714488"/>
            <a:ext cx="8215370" cy="4676796"/>
          </a:xfrm>
        </p:spPr>
        <p:txBody>
          <a:bodyPr/>
          <a:lstStyle/>
          <a:p>
            <a:r>
              <a:rPr lang="en-US" sz="2200" dirty="0" smtClean="0"/>
              <a:t>In evaluation, we see that some users can’t support even MCS0 as shown in the next slide.</a:t>
            </a:r>
          </a:p>
          <a:p>
            <a:r>
              <a:rPr lang="en-US" altLang="ko-KR" sz="2200" dirty="0" smtClean="0"/>
              <a:t>Since those users may not be able to be associated in real world, they have to be well handled in evaluation such that they do not cause impractical results. </a:t>
            </a:r>
          </a:p>
          <a:p>
            <a:r>
              <a:rPr lang="en-US" altLang="ko-KR" sz="2200" dirty="0" smtClean="0"/>
              <a:t>We compare some schemes to handle those users in evaluation and propose one.</a:t>
            </a:r>
          </a:p>
          <a:p>
            <a:endParaRPr lang="en-US" altLang="ko-KR" sz="2200" dirty="0" smtClean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6251653" y="6475413"/>
            <a:ext cx="2292294" cy="184666"/>
          </a:xfrm>
        </p:spPr>
        <p:txBody>
          <a:bodyPr/>
          <a:lstStyle/>
          <a:p>
            <a:r>
              <a:rPr lang="en-US" altLang="en-US" dirty="0" err="1" smtClean="0"/>
              <a:t>Jinyoung</a:t>
            </a:r>
            <a:r>
              <a:rPr lang="en-US" altLang="en-US" dirty="0" smtClean="0"/>
              <a:t> Chun </a:t>
            </a:r>
            <a:r>
              <a:rPr lang="en-GB" altLang="ko-KR" dirty="0" smtClean="0"/>
              <a:t>et.al, LG Electronics</a:t>
            </a:r>
            <a:endParaRPr lang="en-GB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8596" y="1714488"/>
            <a:ext cx="8215370" cy="4676796"/>
          </a:xfrm>
        </p:spPr>
        <p:txBody>
          <a:bodyPr/>
          <a:lstStyle/>
          <a:p>
            <a:r>
              <a:rPr lang="en-US" sz="2200" dirty="0" smtClean="0"/>
              <a:t>PDF of SINR distribution</a:t>
            </a:r>
            <a:r>
              <a:rPr lang="ko-KR" altLang="en-US" sz="2200" dirty="0" smtClean="0"/>
              <a:t> </a:t>
            </a:r>
            <a:r>
              <a:rPr lang="en-US" altLang="ko-KR" sz="2200" dirty="0" smtClean="0"/>
              <a:t>in 5 seconds simulation time</a:t>
            </a:r>
            <a:endParaRPr lang="en-US" sz="2200" dirty="0" smtClean="0"/>
          </a:p>
          <a:p>
            <a:pPr lvl="1"/>
            <a:endParaRPr lang="en-US" dirty="0" smtClean="0">
              <a:solidFill>
                <a:srgbClr val="FF0000"/>
              </a:solidFill>
            </a:endParaRPr>
          </a:p>
          <a:p>
            <a:pPr lvl="1"/>
            <a:endParaRPr lang="en-US" dirty="0" smtClean="0">
              <a:solidFill>
                <a:srgbClr val="FF0000"/>
              </a:solidFill>
            </a:endParaRPr>
          </a:p>
          <a:p>
            <a:pPr lvl="1"/>
            <a:endParaRPr lang="en-US" dirty="0" smtClean="0">
              <a:solidFill>
                <a:srgbClr val="FF0000"/>
              </a:solidFill>
            </a:endParaRPr>
          </a:p>
          <a:p>
            <a:pPr lvl="1"/>
            <a:endParaRPr lang="en-US" dirty="0" smtClean="0">
              <a:solidFill>
                <a:srgbClr val="FF0000"/>
              </a:solidFill>
            </a:endParaRPr>
          </a:p>
          <a:p>
            <a:pPr lvl="1"/>
            <a:endParaRPr lang="en-US" dirty="0" smtClean="0">
              <a:solidFill>
                <a:srgbClr val="FF0000"/>
              </a:solidFill>
            </a:endParaRPr>
          </a:p>
          <a:p>
            <a:pPr lvl="1"/>
            <a:endParaRPr lang="en-US" dirty="0" smtClean="0">
              <a:solidFill>
                <a:srgbClr val="FF0000"/>
              </a:solidFill>
            </a:endParaRPr>
          </a:p>
          <a:p>
            <a:pPr lvl="1">
              <a:buNone/>
            </a:pPr>
            <a:endParaRPr lang="en-US" dirty="0" smtClean="0">
              <a:solidFill>
                <a:srgbClr val="FF0000"/>
              </a:solidFill>
            </a:endParaRPr>
          </a:p>
          <a:p>
            <a:pPr lvl="1">
              <a:buNone/>
            </a:pPr>
            <a:endParaRPr lang="en-US" dirty="0" smtClean="0">
              <a:solidFill>
                <a:srgbClr val="FF0000"/>
              </a:solidFill>
            </a:endParaRPr>
          </a:p>
          <a:p>
            <a:pPr lvl="1"/>
            <a:r>
              <a:rPr lang="en-US" altLang="ko-KR" dirty="0" smtClean="0"/>
              <a:t>As shown in the above, about 30% of users in UL SIMO and 16% of users in UL STBC have SINR under MCS level 0.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r>
              <a:rPr lang="en-US" altLang="en-US" dirty="0" smtClean="0"/>
              <a:t>March 2014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40A56050-5C22-4E41-80C0-33101159106A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2211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dirty="0" smtClean="0"/>
              <a:t>SINR </a:t>
            </a:r>
            <a:r>
              <a:rPr lang="en-US" altLang="ko-KR" dirty="0" smtClean="0"/>
              <a:t>in outdoor large BSS </a:t>
            </a:r>
            <a:r>
              <a:rPr lang="en-US" dirty="0" smtClean="0"/>
              <a:t>scenario</a:t>
            </a:r>
            <a:endParaRPr lang="en-US" altLang="ko-KR" dirty="0" smtClean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6251653" y="6475413"/>
            <a:ext cx="2292294" cy="184666"/>
          </a:xfrm>
        </p:spPr>
        <p:txBody>
          <a:bodyPr/>
          <a:lstStyle/>
          <a:p>
            <a:r>
              <a:rPr lang="en-US" altLang="en-US" dirty="0" err="1" smtClean="0"/>
              <a:t>Jinyoung</a:t>
            </a:r>
            <a:r>
              <a:rPr lang="en-US" altLang="en-US" dirty="0" smtClean="0"/>
              <a:t> Chun </a:t>
            </a:r>
            <a:r>
              <a:rPr lang="en-GB" altLang="ko-KR" dirty="0" smtClean="0"/>
              <a:t>et.al, LG Electronics</a:t>
            </a:r>
            <a:endParaRPr lang="en-GB" altLang="ko-KR" dirty="0"/>
          </a:p>
        </p:txBody>
      </p:sp>
      <p:grpSp>
        <p:nvGrpSpPr>
          <p:cNvPr id="23" name="그룹 22"/>
          <p:cNvGrpSpPr/>
          <p:nvPr/>
        </p:nvGrpSpPr>
        <p:grpSpPr>
          <a:xfrm>
            <a:off x="642910" y="2214554"/>
            <a:ext cx="5572164" cy="2643206"/>
            <a:chOff x="1142976" y="3214686"/>
            <a:chExt cx="5522913" cy="2359025"/>
          </a:xfrm>
        </p:grpSpPr>
        <p:pic>
          <p:nvPicPr>
            <p:cNvPr id="38916" name="Picture 4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142976" y="3214686"/>
              <a:ext cx="5522913" cy="23590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cxnSp>
          <p:nvCxnSpPr>
            <p:cNvPr id="10" name="직선 연결선 9"/>
            <p:cNvCxnSpPr/>
            <p:nvPr/>
          </p:nvCxnSpPr>
          <p:spPr>
            <a:xfrm rot="5400000">
              <a:off x="3142229" y="4412203"/>
              <a:ext cx="1412843" cy="17941"/>
            </a:xfrm>
            <a:prstGeom prst="line">
              <a:avLst/>
            </a:prstGeom>
            <a:ln w="127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직선 연결선 10"/>
            <p:cNvCxnSpPr/>
            <p:nvPr/>
          </p:nvCxnSpPr>
          <p:spPr>
            <a:xfrm rot="5400000">
              <a:off x="5071054" y="4412204"/>
              <a:ext cx="1555721" cy="17941"/>
            </a:xfrm>
            <a:prstGeom prst="line">
              <a:avLst/>
            </a:prstGeom>
            <a:ln w="127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Box 11"/>
            <p:cNvSpPr txBox="1"/>
            <p:nvPr/>
          </p:nvSpPr>
          <p:spPr>
            <a:xfrm>
              <a:off x="3521730" y="3335537"/>
              <a:ext cx="83595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dirty="0" smtClean="0"/>
                <a:t>MCS0</a:t>
              </a:r>
              <a:endParaRPr lang="ko-KR" altLang="en-US" sz="1400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5556497" y="3335537"/>
              <a:ext cx="73001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dirty="0" smtClean="0"/>
                <a:t>MCS8</a:t>
              </a:r>
              <a:endParaRPr lang="ko-KR" altLang="en-US" sz="1400" dirty="0"/>
            </a:p>
          </p:txBody>
        </p:sp>
      </p:grpSp>
      <p:graphicFrame>
        <p:nvGraphicFramePr>
          <p:cNvPr id="24" name="내용 개체 틀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74393428"/>
              </p:ext>
            </p:extLst>
          </p:nvPr>
        </p:nvGraphicFramePr>
        <p:xfrm>
          <a:off x="6429388" y="2786058"/>
          <a:ext cx="2214610" cy="1950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00164"/>
                <a:gridCol w="1214446"/>
              </a:tblGrid>
              <a:tr h="402247">
                <a:tc>
                  <a:txBody>
                    <a:bodyPr/>
                    <a:lstStyle/>
                    <a:p>
                      <a:pPr algn="ctr" latinLnBrk="1"/>
                      <a:endParaRPr lang="ko-KR" altLang="en-US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Portion of users under MCS 0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252737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DL SIMO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0.86%</a:t>
                      </a:r>
                    </a:p>
                  </a:txBody>
                  <a:tcPr anchor="ctr">
                    <a:noFill/>
                  </a:tcPr>
                </a:tc>
              </a:tr>
              <a:tr h="29308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DL STBC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0.32%</a:t>
                      </a:r>
                    </a:p>
                  </a:txBody>
                  <a:tcPr anchor="ctr">
                    <a:noFill/>
                  </a:tcPr>
                </a:tc>
              </a:tr>
              <a:tr h="252737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UL SIMO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29.0%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noFill/>
                  </a:tcPr>
                </a:tc>
              </a:tr>
              <a:tr h="252737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UL STBC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16.3%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r>
              <a:rPr lang="en-US" altLang="en-US" dirty="0" smtClean="0"/>
              <a:t>March 2014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40A56050-5C22-4E41-80C0-33101159106A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2211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altLang="ko-KR" dirty="0" smtClean="0"/>
              <a:t>Options to handle </a:t>
            </a:r>
            <a:r>
              <a:rPr lang="en-US" altLang="ko-KR" i="1" dirty="0" smtClean="0"/>
              <a:t>low SINR users</a:t>
            </a:r>
          </a:p>
        </p:txBody>
      </p:sp>
      <p:sp>
        <p:nvSpPr>
          <p:cNvPr id="221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0034" y="1752600"/>
            <a:ext cx="8072494" cy="4605358"/>
          </a:xfrm>
        </p:spPr>
        <p:txBody>
          <a:bodyPr/>
          <a:lstStyle/>
          <a:p>
            <a:pPr marL="400050"/>
            <a:r>
              <a:rPr lang="en-US" altLang="ko-KR" sz="2200" dirty="0" smtClean="0"/>
              <a:t>Temporally, we denote users with SINR under MCS0 in UL or DL as </a:t>
            </a:r>
            <a:r>
              <a:rPr lang="en-US" altLang="ko-KR" sz="2200" i="1" dirty="0" smtClean="0"/>
              <a:t>low SINR users</a:t>
            </a:r>
            <a:r>
              <a:rPr lang="en-US" altLang="ko-KR" sz="2200" dirty="0" smtClean="0"/>
              <a:t>.</a:t>
            </a:r>
          </a:p>
          <a:p>
            <a:pPr marL="400050"/>
            <a:r>
              <a:rPr lang="en-US" altLang="ko-KR" sz="2200" dirty="0" smtClean="0"/>
              <a:t>Option 1: Set </a:t>
            </a:r>
            <a:r>
              <a:rPr lang="en-US" altLang="ko-KR" sz="2200" i="1" dirty="0" smtClean="0"/>
              <a:t>low SINR users </a:t>
            </a:r>
            <a:r>
              <a:rPr lang="en-US" altLang="ko-KR" sz="2200" dirty="0" smtClean="0"/>
              <a:t>to MCS0</a:t>
            </a:r>
          </a:p>
          <a:p>
            <a:pPr marL="400050"/>
            <a:r>
              <a:rPr lang="en-US" altLang="ko-KR" sz="2200" dirty="0" smtClean="0"/>
              <a:t>Option 2: Consider </a:t>
            </a:r>
            <a:r>
              <a:rPr lang="en-US" altLang="ko-KR" sz="2200" i="1" dirty="0" smtClean="0"/>
              <a:t>low SINR users</a:t>
            </a:r>
            <a:r>
              <a:rPr lang="en-US" altLang="ko-KR" sz="2200" dirty="0" smtClean="0"/>
              <a:t> unassociated</a:t>
            </a:r>
          </a:p>
          <a:p>
            <a:pPr marL="800100" lvl="1" indent="-342900"/>
            <a:r>
              <a:rPr lang="en-US" altLang="ko-KR" i="1" dirty="0" smtClean="0"/>
              <a:t>Low SINR users</a:t>
            </a:r>
            <a:r>
              <a:rPr lang="en-US" altLang="ko-KR" dirty="0" smtClean="0"/>
              <a:t> are excluded in evaluation. </a:t>
            </a:r>
          </a:p>
          <a:p>
            <a:pPr marL="400050"/>
            <a:r>
              <a:rPr lang="en-US" altLang="ko-KR" sz="2200" dirty="0" smtClean="0"/>
              <a:t>Option 3: Re-drop until zero </a:t>
            </a:r>
            <a:r>
              <a:rPr lang="en-US" altLang="ko-KR" sz="2200" i="1" dirty="0" smtClean="0"/>
              <a:t>low SINR users</a:t>
            </a:r>
            <a:r>
              <a:rPr lang="en-US" altLang="ko-KR" sz="2200" dirty="0" smtClean="0"/>
              <a:t> [4,5]</a:t>
            </a:r>
          </a:p>
          <a:p>
            <a:pPr marL="800100" lvl="1" indent="-342900"/>
            <a:r>
              <a:rPr lang="en-US" altLang="ko-KR" dirty="0" smtClean="0"/>
              <a:t>Since this is not fit with real world, we exclude this option in the following simulations. </a:t>
            </a:r>
          </a:p>
          <a:p>
            <a:pPr lvl="1"/>
            <a:endParaRPr lang="en-US" altLang="ko-KR" sz="1800" dirty="0" smtClean="0"/>
          </a:p>
          <a:p>
            <a:pPr>
              <a:buNone/>
            </a:pPr>
            <a:r>
              <a:rPr lang="en-US" altLang="ko-KR" sz="2200" dirty="0" smtClean="0">
                <a:sym typeface="Wingdings" pitchFamily="2" charset="2"/>
              </a:rPr>
              <a:t> In the following slides, we </a:t>
            </a:r>
            <a:r>
              <a:rPr lang="en-US" altLang="ko-KR" sz="2200" dirty="0" smtClean="0"/>
              <a:t>see the simulation results of Option 1 and Option 2 in outdoor large BSS scenario.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6251653" y="6475413"/>
            <a:ext cx="2292294" cy="184666"/>
          </a:xfrm>
        </p:spPr>
        <p:txBody>
          <a:bodyPr/>
          <a:lstStyle/>
          <a:p>
            <a:r>
              <a:rPr lang="en-US" altLang="en-US" dirty="0" err="1" smtClean="0"/>
              <a:t>Jinyoung</a:t>
            </a:r>
            <a:r>
              <a:rPr lang="en-US" altLang="en-US" dirty="0" smtClean="0"/>
              <a:t> Chun </a:t>
            </a:r>
            <a:r>
              <a:rPr lang="en-GB" altLang="ko-KR" dirty="0" smtClean="0"/>
              <a:t>et.al, LG Electronics</a:t>
            </a:r>
            <a:endParaRPr lang="en-GB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Simulation results (1x2 SIMO)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4294967295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r>
              <a:rPr lang="en-US" altLang="en-US" dirty="0" smtClean="0"/>
              <a:t>March 2014</a:t>
            </a:r>
            <a:endParaRPr lang="en-US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5F1EF0B6-A9B1-4FA5-9DF1-44E4E79030A4}" type="slidenum">
              <a:rPr lang="en-US" altLang="en-US" smtClean="0"/>
              <a:pPr/>
              <a:t>5</a:t>
            </a:fld>
            <a:endParaRPr lang="en-US" altLang="en-US"/>
          </a:p>
        </p:txBody>
      </p:sp>
      <p:graphicFrame>
        <p:nvGraphicFramePr>
          <p:cNvPr id="8" name="내용 개체 틀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74393428"/>
              </p:ext>
            </p:extLst>
          </p:nvPr>
        </p:nvGraphicFramePr>
        <p:xfrm>
          <a:off x="714347" y="1785925"/>
          <a:ext cx="7643867" cy="3893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19187"/>
                <a:gridCol w="2712340"/>
                <a:gridCol w="2712340"/>
              </a:tblGrid>
              <a:tr h="227654">
                <a:tc>
                  <a:txBody>
                    <a:bodyPr/>
                    <a:lstStyle/>
                    <a:p>
                      <a:pPr algn="ctr" latinLnBrk="1"/>
                      <a:endParaRPr lang="ko-KR" altLang="en-US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Option</a:t>
                      </a:r>
                      <a:r>
                        <a:rPr lang="en-US" altLang="ko-KR" sz="16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1</a:t>
                      </a:r>
                      <a:endParaRPr lang="en-US" altLang="ko-KR" sz="16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Option</a:t>
                      </a:r>
                      <a:r>
                        <a:rPr lang="en-US" altLang="ko-KR" sz="16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2</a:t>
                      </a:r>
                      <a:endParaRPr lang="en-US" altLang="ko-KR" sz="16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252737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DL</a:t>
                      </a:r>
                      <a:r>
                        <a:rPr lang="en-US" altLang="ko-KR" sz="16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altLang="ko-KR" sz="1600" b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Tput</a:t>
                      </a:r>
                      <a:r>
                        <a:rPr lang="en-US" altLang="ko-KR" sz="16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(Mbps)</a:t>
                      </a:r>
                      <a:endParaRPr lang="en-US" altLang="ko-KR" sz="16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ko-KR" sz="16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10.3</a:t>
                      </a:r>
                      <a:endParaRPr lang="ko-KR" altLang="en-US" sz="16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6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12.6</a:t>
                      </a:r>
                      <a:endParaRPr lang="ko-KR" altLang="en-US" sz="16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noFill/>
                  </a:tcPr>
                </a:tc>
              </a:tr>
              <a:tr h="109348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Reported DL MCS levels (%)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ko-KR" altLang="en-US" sz="16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ko-KR" altLang="en-US" sz="16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noFill/>
                  </a:tcPr>
                </a:tc>
              </a:tr>
              <a:tr h="252737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UL </a:t>
                      </a:r>
                      <a:r>
                        <a:rPr lang="en-US" altLang="ko-KR" sz="16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Tput</a:t>
                      </a:r>
                      <a:r>
                        <a:rPr lang="en-US" altLang="ko-K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(Mbps)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ko-KR" sz="16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10.6</a:t>
                      </a:r>
                      <a:endParaRPr lang="ko-KR" altLang="en-US" sz="16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6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14.4</a:t>
                      </a:r>
                      <a:endParaRPr lang="ko-KR" altLang="en-US" sz="16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12396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Reported UL MCS levels (%)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ko-KR" altLang="en-US" sz="16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ko-KR" altLang="en-US" sz="16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55272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Total </a:t>
                      </a:r>
                      <a:r>
                        <a:rPr lang="en-US" altLang="ko-KR" sz="16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Tput</a:t>
                      </a:r>
                      <a:endParaRPr lang="en-US" altLang="ko-KR" sz="16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ko-KR" sz="16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20.9</a:t>
                      </a:r>
                      <a:endParaRPr lang="ko-KR" altLang="en-US" sz="16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600" b="1" kern="1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27.0</a:t>
                      </a:r>
                      <a:endParaRPr lang="ko-KR" altLang="en-US" sz="1600" b="1" kern="1200" dirty="0" smtClean="0">
                        <a:solidFill>
                          <a:srgbClr val="FF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noFill/>
                  </a:tcPr>
                </a:tc>
              </a:tr>
              <a:tr h="13430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 smtClean="0"/>
                        <a:t>BSS idle portion</a:t>
                      </a:r>
                      <a:r>
                        <a:rPr lang="en-US" altLang="ko-KR" sz="1600" b="1" baseline="30000" dirty="0" smtClean="0"/>
                        <a:t>1)</a:t>
                      </a:r>
                      <a:r>
                        <a:rPr lang="en-US" altLang="ko-KR" sz="1600" b="1" dirty="0" smtClean="0"/>
                        <a:t> (%)</a:t>
                      </a:r>
                      <a:endParaRPr lang="en-US" altLang="ko-KR" sz="16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ko-KR" sz="16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3.55</a:t>
                      </a:r>
                      <a:endParaRPr lang="ko-KR" altLang="en-US" sz="16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6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50.14</a:t>
                      </a:r>
                      <a:endParaRPr lang="ko-KR" altLang="en-US" sz="16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noFill/>
                  </a:tcPr>
                </a:tc>
              </a:tr>
            </a:tbl>
          </a:graphicData>
        </a:graphic>
      </p:graphicFrame>
      <p:sp>
        <p:nvSpPr>
          <p:cNvPr id="9" name="Footer Placeholder 4"/>
          <p:cNvSpPr txBox="1">
            <a:spLocks/>
          </p:cNvSpPr>
          <p:nvPr/>
        </p:nvSpPr>
        <p:spPr bwMode="auto">
          <a:xfrm>
            <a:off x="6251653" y="6475413"/>
            <a:ext cx="2292294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Jinyoung</a:t>
            </a:r>
            <a:r>
              <a:rPr kumimoji="0" lang="en-US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Chun </a:t>
            </a:r>
            <a:r>
              <a:rPr kumimoji="0" lang="en-GB" altLang="ko-K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et.al, LG Electronics</a:t>
            </a:r>
            <a:endParaRPr kumimoji="0" lang="en-GB" altLang="ko-KR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pic>
        <p:nvPicPr>
          <p:cNvPr id="37896" name="Picture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14678" y="2500306"/>
            <a:ext cx="2131165" cy="1047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7897" name="Picture 9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938867" y="2500306"/>
            <a:ext cx="2133595" cy="1048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7898" name="Picture 10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214678" y="3929066"/>
            <a:ext cx="2071702" cy="10185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7899" name="Picture 11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929322" y="3929066"/>
            <a:ext cx="2133595" cy="1048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TextBox 10"/>
          <p:cNvSpPr txBox="1"/>
          <p:nvPr/>
        </p:nvSpPr>
        <p:spPr>
          <a:xfrm>
            <a:off x="2613301" y="6199064"/>
            <a:ext cx="73581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0363" lvl="1" indent="-342900">
              <a:spcBef>
                <a:spcPct val="20000"/>
              </a:spcBef>
            </a:pPr>
            <a:r>
              <a:rPr lang="en-US" altLang="ko-KR" sz="1600" kern="0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en-US" altLang="ko-KR" sz="1600" kern="0" baseline="30000" dirty="0" smtClean="0">
                <a:solidFill>
                  <a:srgbClr val="000000"/>
                </a:solidFill>
                <a:latin typeface="Times New Roman"/>
              </a:rPr>
              <a:t>1)</a:t>
            </a:r>
            <a:r>
              <a:rPr lang="en-US" altLang="ko-KR" sz="1600" kern="0" dirty="0" smtClean="0">
                <a:solidFill>
                  <a:srgbClr val="000000"/>
                </a:solidFill>
                <a:latin typeface="Times New Roman"/>
              </a:rPr>
              <a:t> BSS idle portion: average portion that all devices in a BSS is idle</a:t>
            </a:r>
            <a:endParaRPr lang="ko-KR" altLang="en-US" sz="2000" dirty="0" smtClean="0">
              <a:latin typeface="+mn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85786" y="5643578"/>
            <a:ext cx="73581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0363" lvl="1" indent="-342900">
              <a:spcBef>
                <a:spcPct val="20000"/>
              </a:spcBef>
              <a:buFont typeface="Arial" pitchFamily="34" charset="0"/>
              <a:buChar char="–"/>
            </a:pPr>
            <a:r>
              <a:rPr lang="en-US" altLang="ko-KR" sz="1800" dirty="0" smtClean="0">
                <a:latin typeface="+mn-lt"/>
              </a:rPr>
              <a:t>In option2, throughput is higher and BSS idle portion is also higher because many </a:t>
            </a:r>
            <a:r>
              <a:rPr lang="en-US" altLang="ko-KR" sz="1800" i="1" dirty="0" smtClean="0">
                <a:latin typeface="+mn-lt"/>
              </a:rPr>
              <a:t>low SINR users </a:t>
            </a:r>
            <a:r>
              <a:rPr lang="en-US" altLang="ko-KR" sz="1800" dirty="0" smtClean="0">
                <a:latin typeface="+mn-lt"/>
              </a:rPr>
              <a:t>are excluded.</a:t>
            </a:r>
            <a:endParaRPr lang="ko-KR" altLang="en-US" sz="1800" dirty="0" smtClean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4294967295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r>
              <a:rPr lang="en-US" altLang="en-US" dirty="0" smtClean="0"/>
              <a:t>March 2014</a:t>
            </a:r>
            <a:endParaRPr lang="en-US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 smtClean="0"/>
              <a:t>Slide </a:t>
            </a:r>
            <a:fld id="{5F1EF0B6-A9B1-4FA5-9DF1-44E4E79030A4}" type="slidenum">
              <a:rPr lang="en-US" altLang="en-US" smtClean="0"/>
              <a:pPr/>
              <a:t>6</a:t>
            </a:fld>
            <a:endParaRPr lang="en-US" altLang="en-US" dirty="0"/>
          </a:p>
        </p:txBody>
      </p:sp>
      <p:graphicFrame>
        <p:nvGraphicFramePr>
          <p:cNvPr id="8" name="내용 개체 틀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74393428"/>
              </p:ext>
            </p:extLst>
          </p:nvPr>
        </p:nvGraphicFramePr>
        <p:xfrm>
          <a:off x="714347" y="1785926"/>
          <a:ext cx="7715305" cy="388527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39927"/>
                <a:gridCol w="2737689"/>
                <a:gridCol w="2737689"/>
              </a:tblGrid>
              <a:tr h="285752">
                <a:tc>
                  <a:txBody>
                    <a:bodyPr/>
                    <a:lstStyle/>
                    <a:p>
                      <a:pPr algn="ctr" latinLnBrk="1"/>
                      <a:endParaRPr lang="ko-KR" altLang="en-US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Option</a:t>
                      </a:r>
                      <a:r>
                        <a:rPr lang="en-US" altLang="ko-KR" sz="16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1</a:t>
                      </a:r>
                      <a:endParaRPr lang="en-US" altLang="ko-KR" sz="16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Option</a:t>
                      </a:r>
                      <a:r>
                        <a:rPr lang="en-US" altLang="ko-KR" sz="16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2</a:t>
                      </a:r>
                      <a:endParaRPr lang="en-US" altLang="ko-KR" sz="16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26765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DL</a:t>
                      </a:r>
                      <a:r>
                        <a:rPr lang="en-US" altLang="ko-KR" sz="16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altLang="ko-KR" sz="1600" b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Tput</a:t>
                      </a:r>
                      <a:r>
                        <a:rPr lang="en-US" altLang="ko-KR" sz="16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(Mbps)</a:t>
                      </a:r>
                      <a:endParaRPr lang="en-US" altLang="ko-KR" sz="16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10.3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11.2</a:t>
                      </a:r>
                    </a:p>
                  </a:txBody>
                  <a:tcPr anchor="ctr">
                    <a:noFill/>
                  </a:tcPr>
                </a:tc>
              </a:tr>
              <a:tr h="110586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Reported DL MCS levels (%)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en-US" altLang="ko-KR" sz="16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endParaRPr lang="en-US" altLang="ko-KR" sz="16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noFill/>
                  </a:tcPr>
                </a:tc>
              </a:tr>
              <a:tr h="285752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UL </a:t>
                      </a:r>
                      <a:r>
                        <a:rPr lang="en-US" altLang="ko-KR" sz="16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Tput</a:t>
                      </a:r>
                      <a:r>
                        <a:rPr lang="en-US" altLang="ko-K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(Mbps)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16.1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25.2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103004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Reported UL MCS</a:t>
                      </a:r>
                      <a:r>
                        <a:rPr lang="en-US" altLang="ko-KR" sz="16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altLang="ko-K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levels (%)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endParaRPr lang="en-US" altLang="ko-KR" sz="16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endParaRPr lang="ko-KR" altLang="en-US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85752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Total </a:t>
                      </a:r>
                      <a:r>
                        <a:rPr lang="en-US" altLang="ko-KR" sz="16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Tput</a:t>
                      </a:r>
                      <a:endParaRPr lang="en-US" altLang="ko-KR" sz="16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26.4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36.4</a:t>
                      </a:r>
                      <a:endParaRPr lang="ko-KR" altLang="en-US" sz="16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noFill/>
                  </a:tcPr>
                </a:tc>
              </a:tr>
              <a:tr h="28670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 smtClean="0"/>
                        <a:t>* BSS idle portion (%)</a:t>
                      </a:r>
                      <a:endParaRPr lang="en-US" altLang="ko-KR" sz="16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3.55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21.98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noFill/>
                  </a:tcPr>
                </a:tc>
              </a:tr>
            </a:tbl>
          </a:graphicData>
        </a:graphic>
      </p:graphicFrame>
      <p:sp>
        <p:nvSpPr>
          <p:cNvPr id="9" name="Footer Placeholder 4"/>
          <p:cNvSpPr txBox="1">
            <a:spLocks/>
          </p:cNvSpPr>
          <p:nvPr/>
        </p:nvSpPr>
        <p:spPr bwMode="auto">
          <a:xfrm>
            <a:off x="6251653" y="6475413"/>
            <a:ext cx="2292294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Jinyoung Chun </a:t>
            </a:r>
            <a:r>
              <a:rPr kumimoji="0" lang="en-GB" altLang="ko-KR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et.al, LG Electronics</a:t>
            </a:r>
            <a:endParaRPr kumimoji="0" lang="en-GB" altLang="ko-KR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0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altLang="ko-KR" dirty="0" smtClean="0"/>
              <a:t>Simulation results (2x2 STBC)</a:t>
            </a:r>
          </a:p>
        </p:txBody>
      </p:sp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10305" y="2500306"/>
            <a:ext cx="2133595" cy="1048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8916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86117" y="3929066"/>
            <a:ext cx="2143139" cy="1053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8917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000760" y="3929066"/>
            <a:ext cx="2179588" cy="1071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214678" y="2500306"/>
            <a:ext cx="2071702" cy="10185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TextBox 10"/>
          <p:cNvSpPr txBox="1"/>
          <p:nvPr/>
        </p:nvSpPr>
        <p:spPr>
          <a:xfrm>
            <a:off x="785786" y="5792948"/>
            <a:ext cx="73581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0363" lvl="1" indent="-342900">
              <a:spcBef>
                <a:spcPct val="20000"/>
              </a:spcBef>
              <a:buFont typeface="Arial" pitchFamily="34" charset="0"/>
              <a:buChar char="–"/>
            </a:pPr>
            <a:r>
              <a:rPr lang="en-US" altLang="ko-KR" sz="1800" dirty="0" smtClean="0">
                <a:latin typeface="+mn-lt"/>
              </a:rPr>
              <a:t>The tendency is similar with the previous slide.</a:t>
            </a:r>
            <a:endParaRPr lang="ko-KR" altLang="en-US" sz="1800" dirty="0" smtClean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r>
              <a:rPr lang="en-US" altLang="en-US" dirty="0" smtClean="0"/>
              <a:t>March 2014</a:t>
            </a:r>
            <a:endParaRPr lang="en-US" altLang="en-US" dirty="0"/>
          </a:p>
        </p:txBody>
      </p:sp>
      <p:sp>
        <p:nvSpPr>
          <p:cNvPr id="2211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altLang="ko-KR" dirty="0" smtClean="0"/>
              <a:t>Suggestion</a:t>
            </a:r>
            <a:endParaRPr lang="en-US" altLang="en-US" dirty="0"/>
          </a:p>
        </p:txBody>
      </p:sp>
      <p:sp>
        <p:nvSpPr>
          <p:cNvPr id="16" name="내용 개체 틀 15"/>
          <p:cNvSpPr>
            <a:spLocks noGrp="1"/>
          </p:cNvSpPr>
          <p:nvPr>
            <p:ph idx="1"/>
          </p:nvPr>
        </p:nvSpPr>
        <p:spPr>
          <a:xfrm>
            <a:off x="685800" y="1785926"/>
            <a:ext cx="7772400" cy="4310074"/>
          </a:xfrm>
        </p:spPr>
        <p:txBody>
          <a:bodyPr/>
          <a:lstStyle/>
          <a:p>
            <a:r>
              <a:rPr lang="en-US" sz="2200" dirty="0" smtClean="0"/>
              <a:t>We discussed the low SINR user handling issue for evaluation methodology</a:t>
            </a:r>
          </a:p>
          <a:p>
            <a:endParaRPr lang="en-US" sz="2200" dirty="0" smtClean="0"/>
          </a:p>
          <a:p>
            <a:r>
              <a:rPr lang="en-US" altLang="ko-KR" sz="2200" dirty="0" smtClean="0"/>
              <a:t>We propose to add the following text in the evaluation methodology document.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altLang="en-US" dirty="0"/>
              <a:t>Slide </a:t>
            </a:r>
            <a:fld id="{40A56050-5C22-4E41-80C0-33101159106A}" type="slidenum">
              <a:rPr lang="en-US" altLang="en-US"/>
              <a:pPr/>
              <a:t>7</a:t>
            </a:fld>
            <a:endParaRPr lang="en-US" altLang="en-US" dirty="0"/>
          </a:p>
        </p:txBody>
      </p:sp>
      <p:sp>
        <p:nvSpPr>
          <p:cNvPr id="6" name="Footer Placeholder 4"/>
          <p:cNvSpPr txBox="1">
            <a:spLocks/>
          </p:cNvSpPr>
          <p:nvPr/>
        </p:nvSpPr>
        <p:spPr bwMode="auto">
          <a:xfrm>
            <a:off x="6251653" y="6475413"/>
            <a:ext cx="2292294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Jinyoung</a:t>
            </a:r>
            <a:r>
              <a:rPr kumimoji="0" lang="en-US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Chun </a:t>
            </a:r>
            <a:r>
              <a:rPr kumimoji="0" lang="en-GB" altLang="ko-K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et.al, LG Electronics</a:t>
            </a:r>
            <a:endParaRPr kumimoji="0" lang="en-GB" altLang="ko-KR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214414" y="3798048"/>
            <a:ext cx="6429420" cy="1631216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marL="174625" indent="-174625">
              <a:buFont typeface="Arial" charset="0"/>
              <a:buChar char="•"/>
            </a:pPr>
            <a:r>
              <a:rPr lang="en-US" altLang="ko-KR" sz="2000" dirty="0" smtClean="0"/>
              <a:t>Define a user with SINR under that of MCS0 by ‘un-associated user’.</a:t>
            </a:r>
          </a:p>
          <a:p>
            <a:pPr marL="174625" indent="-174625">
              <a:buFont typeface="Arial" charset="0"/>
              <a:buChar char="•"/>
            </a:pPr>
            <a:r>
              <a:rPr lang="en-US" altLang="ko-KR" sz="2000" dirty="0" smtClean="0"/>
              <a:t>Exclude unassociated users in evaluation.</a:t>
            </a:r>
          </a:p>
          <a:p>
            <a:pPr marL="174625" indent="-174625">
              <a:buFont typeface="Arial" charset="0"/>
              <a:buChar char="•"/>
            </a:pPr>
            <a:r>
              <a:rPr lang="en-US" altLang="ko-KR" sz="2000" dirty="0" smtClean="0"/>
              <a:t>For the purpose of information, provide the percentage of unassociated users in evaluation.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74638" indent="-274638"/>
            <a:r>
              <a:rPr lang="en-US" dirty="0" smtClean="0"/>
              <a:t> Do you support to add the text on low SINR user handling in slide 7 to evaluation methodology document?</a:t>
            </a:r>
          </a:p>
          <a:p>
            <a:pPr>
              <a:buFont typeface="Arial" pitchFamily="34" charset="0"/>
              <a:buChar char="•"/>
            </a:pPr>
            <a:endParaRPr lang="en-US" altLang="ko-KR" dirty="0" smtClean="0"/>
          </a:p>
          <a:p>
            <a:pPr>
              <a:buFont typeface="Arial" pitchFamily="34" charset="0"/>
              <a:buChar char="•"/>
            </a:pPr>
            <a:r>
              <a:rPr lang="en-US" altLang="ko-KR" dirty="0" smtClean="0"/>
              <a:t>In Favor:</a:t>
            </a:r>
          </a:p>
          <a:p>
            <a:pPr>
              <a:buFont typeface="Arial" pitchFamily="34" charset="0"/>
              <a:buChar char="•"/>
            </a:pPr>
            <a:r>
              <a:rPr lang="en-US" altLang="ko-KR" dirty="0" smtClean="0"/>
              <a:t>Opposed:</a:t>
            </a:r>
          </a:p>
          <a:p>
            <a:pPr>
              <a:buFont typeface="Arial" pitchFamily="34" charset="0"/>
              <a:buChar char="•"/>
            </a:pPr>
            <a:r>
              <a:rPr lang="en-US" altLang="ko-KR" dirty="0" smtClean="0"/>
              <a:t>Abstain:</a:t>
            </a:r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5F1EF0B6-A9B1-4FA5-9DF1-44E4E79030A4}" type="slidenum">
              <a:rPr lang="en-US" altLang="en-US" smtClean="0"/>
              <a:pPr/>
              <a:t>8</a:t>
            </a:fld>
            <a:endParaRPr lang="en-US" altLang="en-US"/>
          </a:p>
        </p:txBody>
      </p:sp>
      <p:sp>
        <p:nvSpPr>
          <p:cNvPr id="5" name="Footer Placeholder 4"/>
          <p:cNvSpPr txBox="1">
            <a:spLocks/>
          </p:cNvSpPr>
          <p:nvPr/>
        </p:nvSpPr>
        <p:spPr bwMode="auto">
          <a:xfrm>
            <a:off x="6251653" y="6475413"/>
            <a:ext cx="2292294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Jinyoung</a:t>
            </a:r>
            <a:r>
              <a:rPr kumimoji="0" lang="en-US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Chun </a:t>
            </a:r>
            <a:r>
              <a:rPr kumimoji="0" lang="en-GB" altLang="ko-K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et.al, LG Electronics</a:t>
            </a:r>
            <a:endParaRPr kumimoji="0" lang="en-GB" altLang="ko-KR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6" name="Date Placeholder 3"/>
          <p:cNvSpPr txBox="1">
            <a:spLocks/>
          </p:cNvSpPr>
          <p:nvPr/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March 2014</a:t>
            </a:r>
            <a:endParaRPr kumimoji="0" lang="en-US" altLang="en-US" sz="1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r>
              <a:rPr lang="en-US" altLang="en-US" dirty="0" smtClean="0"/>
              <a:t>March 2014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40A56050-5C22-4E41-80C0-33101159106A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2211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altLang="en-US" dirty="0" smtClean="0"/>
              <a:t>Reference</a:t>
            </a:r>
            <a:endParaRPr lang="en-US" altLang="en-US" dirty="0"/>
          </a:p>
        </p:txBody>
      </p:sp>
      <p:sp>
        <p:nvSpPr>
          <p:cNvPr id="221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8596" y="1752600"/>
            <a:ext cx="8001056" cy="4343400"/>
          </a:xfrm>
        </p:spPr>
        <p:txBody>
          <a:bodyPr/>
          <a:lstStyle/>
          <a:p>
            <a:pPr>
              <a:buNone/>
            </a:pPr>
            <a:r>
              <a:rPr lang="en-US" altLang="ko-KR" sz="2000" dirty="0" smtClean="0"/>
              <a:t>[1] 11-13-1359-00-0hew-hew-evaluation-methodology</a:t>
            </a:r>
          </a:p>
          <a:p>
            <a:pPr>
              <a:buNone/>
            </a:pPr>
            <a:r>
              <a:rPr lang="en-US" altLang="ko-KR" sz="2000" dirty="0" smtClean="0"/>
              <a:t>[2] 11-13-1001-06-0hew-simulation-scenarios-document-template</a:t>
            </a:r>
          </a:p>
          <a:p>
            <a:pPr>
              <a:buNone/>
            </a:pPr>
            <a:r>
              <a:rPr lang="en-US" altLang="ko-KR" sz="2000" dirty="0" smtClean="0"/>
              <a:t>[3] 11-</a:t>
            </a:r>
            <a:r>
              <a:rPr lang="en-US" sz="2000" dirty="0" smtClean="0"/>
              <a:t>14-0353, “Suggestion on PHY Abstraction for Evaluation Methodology”,  LG Electronics</a:t>
            </a:r>
            <a:endParaRPr lang="en-US" altLang="ko-KR" sz="2000" dirty="0" smtClean="0"/>
          </a:p>
          <a:p>
            <a:pPr>
              <a:buNone/>
            </a:pPr>
            <a:r>
              <a:rPr lang="en-US" altLang="ko-KR" sz="2000" dirty="0" smtClean="0"/>
              <a:t>[4] 11-14-82, “improved-spatial-reuse-feasibility-part-</a:t>
            </a:r>
            <a:r>
              <a:rPr lang="en-US" altLang="ko-KR" sz="2000" dirty="0" err="1" smtClean="0"/>
              <a:t>i</a:t>
            </a:r>
            <a:r>
              <a:rPr lang="en-US" altLang="ko-KR" sz="2000" dirty="0" smtClean="0"/>
              <a:t>”, Broadcom</a:t>
            </a:r>
          </a:p>
          <a:p>
            <a:pPr>
              <a:buNone/>
            </a:pPr>
            <a:r>
              <a:rPr lang="en-US" altLang="ko-KR" sz="2000" dirty="0" smtClean="0"/>
              <a:t>[5] 11-14-83, “improved-spatial-reuse-feasibility-part-ii”, Broadcom </a:t>
            </a:r>
            <a:endParaRPr lang="ko-KR" altLang="en-US" sz="2000" dirty="0" smtClean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6251653" y="6475413"/>
            <a:ext cx="2292294" cy="184666"/>
          </a:xfrm>
        </p:spPr>
        <p:txBody>
          <a:bodyPr/>
          <a:lstStyle/>
          <a:p>
            <a:r>
              <a:rPr lang="en-US" altLang="en-US" dirty="0" err="1" smtClean="0"/>
              <a:t>Jinyoung</a:t>
            </a:r>
            <a:r>
              <a:rPr lang="en-US" altLang="en-US" dirty="0" smtClean="0"/>
              <a:t> Chun </a:t>
            </a:r>
            <a:r>
              <a:rPr lang="en-GB" altLang="ko-KR" dirty="0" smtClean="0"/>
              <a:t>et.al, LG Electronics</a:t>
            </a:r>
            <a:endParaRPr lang="en-GB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14361</TotalTime>
  <Words>882</Words>
  <Application>Microsoft Office PowerPoint</Application>
  <PresentationFormat>화면 슬라이드 쇼(4:3)</PresentationFormat>
  <Paragraphs>188</Paragraphs>
  <Slides>10</Slides>
  <Notes>8</Notes>
  <HiddenSlides>0</HiddenSlides>
  <MMClips>0</MMClips>
  <ScaleCrop>false</ScaleCrop>
  <HeadingPairs>
    <vt:vector size="6" baseType="variant"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10</vt:i4>
      </vt:variant>
    </vt:vector>
  </HeadingPairs>
  <TitlesOfParts>
    <vt:vector size="12" baseType="lpstr">
      <vt:lpstr>802-11-Submission</vt:lpstr>
      <vt:lpstr>Document</vt:lpstr>
      <vt:lpstr>Suggestion on evaluation methodology</vt:lpstr>
      <vt:lpstr>Motivation</vt:lpstr>
      <vt:lpstr>SINR in outdoor large BSS scenario</vt:lpstr>
      <vt:lpstr>Options to handle low SINR users</vt:lpstr>
      <vt:lpstr>Simulation results (1x2 SIMO)</vt:lpstr>
      <vt:lpstr>Simulation results (2x2 STBC)</vt:lpstr>
      <vt:lpstr>Suggestion</vt:lpstr>
      <vt:lpstr>Straw poll</vt:lpstr>
      <vt:lpstr>Reference</vt:lpstr>
      <vt:lpstr>Appendix. Simulation parameters</vt:lpstr>
    </vt:vector>
  </TitlesOfParts>
  <Company>Intel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VHT60 Tutorial</dc:title>
  <dc:creator>Eldad Perahia</dc:creator>
  <cp:lastModifiedBy>조한규</cp:lastModifiedBy>
  <cp:revision>835</cp:revision>
  <cp:lastPrinted>1998-02-10T13:28:06Z</cp:lastPrinted>
  <dcterms:created xsi:type="dcterms:W3CDTF">2007-04-17T18:10:23Z</dcterms:created>
  <dcterms:modified xsi:type="dcterms:W3CDTF">2014-03-17T14:21:31Z</dcterms:modified>
</cp:coreProperties>
</file>