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70" r:id="rId3"/>
    <p:sldId id="272" r:id="rId4"/>
    <p:sldId id="266" r:id="rId5"/>
    <p:sldId id="280" r:id="rId6"/>
    <p:sldId id="283" r:id="rId7"/>
    <p:sldId id="284" r:id="rId8"/>
    <p:sldId id="273" r:id="rId9"/>
    <p:sldId id="275" r:id="rId10"/>
    <p:sldId id="279" r:id="rId11"/>
    <p:sldId id="276" r:id="rId12"/>
    <p:sldId id="277" r:id="rId13"/>
    <p:sldId id="287" r:id="rId14"/>
    <p:sldId id="271" r:id="rId15"/>
    <p:sldId id="278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32" autoAdjust="0"/>
  </p:normalViewPr>
  <p:slideViewPr>
    <p:cSldViewPr>
      <p:cViewPr>
        <p:scale>
          <a:sx n="67" d="100"/>
          <a:sy n="67" d="100"/>
        </p:scale>
        <p:origin x="-12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4E55-DD89-40D2-A16F-9D00470B6658}" type="datetime1">
              <a:rPr lang="ja-JP" altLang="en-US" smtClean="0"/>
              <a:pPr/>
              <a:t>2014/3/17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a-Latn" altLang="zh-CN" smtClean="0"/>
              <a:t>submission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8197-5484-40BD-9E63-5F9A779F99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437619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68ACCE0B-086B-49CA-B8C3-47465749345A}" type="datetime1">
              <a:rPr lang="ja-JP" altLang="en-US" smtClean="0"/>
              <a:pPr>
                <a:defRPr/>
              </a:pPr>
              <a:t>2014/3/17</a:t>
            </a:fld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smtClean="0"/>
              <a:t>submission</a:t>
            </a: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9EF04CC3-0309-40F5-9D80-7A5BA8B168B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幻灯片图像占位符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858711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prstGeom prst="rect">
            <a:avLst/>
          </a:prstGeo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0"/>
            <a:ext cx="1943100" cy="5410200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00"/>
            <a:ext cx="5676900" cy="5410200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Zhanji</a:t>
            </a:r>
            <a:r>
              <a:rPr lang="en-US" altLang="ja-JP" dirty="0" smtClean="0"/>
              <a:t> Wu, et. Al. </a:t>
            </a:r>
            <a:endParaRPr lang="en-US" altLang="ja-JP" dirty="0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91185" y="6477000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Submission 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dirty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2"/>
            <a:ext cx="1067801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Slide 1/4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7319B7B-66BC-4C7D-A3D5-B4E6AA3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99125" y="6475413"/>
            <a:ext cx="1144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25607" name="Rectangle 7"/>
          <p:cNvSpPr>
            <a:spLocks noChangeArrowheads="1"/>
          </p:cNvSpPr>
          <p:nvPr userDrawn="1"/>
        </p:nvSpPr>
        <p:spPr bwMode="auto">
          <a:xfrm>
            <a:off x="4873947" y="334964"/>
            <a:ext cx="35715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kumimoji="0" lang="en-US" altLang="ja-JP" sz="1800" b="1" dirty="0" smtClean="0"/>
              <a:t>doc.: IEEE </a:t>
            </a:r>
            <a:r>
              <a:rPr kumimoji="0" lang="en-US" altLang="ja-JP" sz="1800" b="1" dirty="0" smtClean="0"/>
              <a:t>11-14-0345-01-0hew</a:t>
            </a:r>
            <a:endParaRPr kumimoji="0" lang="en-US" altLang="ja-JP" sz="1800" b="1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ja-JP" dirty="0"/>
              <a:t>Submission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4801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March 2014</a:t>
            </a:r>
            <a:endParaRPr lang="en-US" altLang="ja-JP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EB22-46FC-49F5-BEBE-96919D53C287}" type="datetimeFigureOut">
              <a:rPr lang="zh-CN" altLang="en-US" smtClean="0"/>
              <a:pPr/>
              <a:t>2014/3/17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544" y="6475413"/>
            <a:ext cx="1106393" cy="369332"/>
          </a:xfrm>
          <a:ln/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Joint Coding and Modulation Diversity with RBD </a:t>
            </a:r>
            <a:r>
              <a:rPr lang="en-GB" dirty="0" smtClean="0"/>
              <a:t> pre-coding MU-MIMO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2014-03-16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096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29083833"/>
              </p:ext>
            </p:extLst>
          </p:nvPr>
        </p:nvGraphicFramePr>
        <p:xfrm>
          <a:off x="852805" y="2988310"/>
          <a:ext cx="7438390" cy="3167380"/>
        </p:xfrm>
        <a:graphic>
          <a:graphicData uri="http://schemas.openxmlformats.org/drawingml/2006/table">
            <a:tbl>
              <a:tblPr/>
              <a:tblGrid>
                <a:gridCol w="1417320"/>
                <a:gridCol w="1391920"/>
                <a:gridCol w="1428115"/>
                <a:gridCol w="1161415"/>
                <a:gridCol w="2039620"/>
              </a:tblGrid>
              <a:tr h="3937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+mn-cs"/>
                        </a:rPr>
                        <a:t>Name</a:t>
                      </a:r>
                      <a:endParaRPr kumimoji="1" lang="zh-CN" sz="20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宋体"/>
                        </a:rPr>
                        <a:t>Affiliations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宋体"/>
                        </a:rPr>
                        <a:t>Address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宋体"/>
                        </a:rPr>
                        <a:t>Phone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宋体"/>
                        </a:rPr>
                        <a:t>email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Zhanji Wu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Beijing University of  Post and Telecommunication (BUPT)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宋体"/>
                        </a:rPr>
                        <a:t>Xitucheng</a:t>
                      </a: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 Road 10, Haidian </a:t>
                      </a:r>
                      <a:r>
                        <a:rPr lang="en-US" sz="1400" smtClean="0">
                          <a:effectLst/>
                          <a:latin typeface="Times New Roman"/>
                          <a:ea typeface="宋体"/>
                        </a:rPr>
                        <a:t>District</a:t>
                      </a: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, Beijing, China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+86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宋体"/>
                        </a:rPr>
                        <a:t>01062281058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wuzhanji@bupt.edu.cn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Yongtao Shi 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kumimoji="1" lang="zh-CN" alt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shiyongtao.001@163.com</a:t>
                      </a:r>
                      <a:endParaRPr kumimoji="1" lang="zh-CN" alt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Xiang Gao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+mn-lt"/>
                          <a:ea typeface="宋体"/>
                        </a:rPr>
                        <a:t>gaoxiangbupt@gmail.com</a:t>
                      </a:r>
                      <a:endParaRPr lang="zh-CN" altLang="zh-CN" sz="10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+mn-cs"/>
                        </a:rPr>
                        <a:t>Yunzhou</a:t>
                      </a: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+mn-cs"/>
                        </a:rPr>
                        <a:t> Li</a:t>
                      </a:r>
                      <a:endParaRPr kumimoji="1" lang="zh-CN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+mn-lt"/>
                          <a:ea typeface="宋体"/>
                        </a:rPr>
                        <a:t>Tsinghua University</a:t>
                      </a:r>
                      <a:endParaRPr lang="zh-CN" sz="14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Tsinghua Rd.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Beijng</a:t>
                      </a: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, China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+86 01062773363</a:t>
                      </a:r>
                      <a:endParaRPr kumimoji="1" lang="zh-CN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liyunzhou@tsinghua.edu.cn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 Bin</a:t>
                      </a:r>
                      <a:endParaRPr kumimoji="1" lang="zh-CN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Institute of Microelectronics of the Chinese Academy of Sciences (IMECAS)</a:t>
                      </a:r>
                      <a:endParaRPr lang="zh-CN" sz="14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Beitucheng</a:t>
                      </a: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 Road, 9,Chaoyang District, Beijing,  China</a:t>
                      </a:r>
                      <a:endParaRPr kumimoji="1" lang="en-US" altLang="zh-CN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zh-CN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wubin@ime.ac.cn</a:t>
                      </a:r>
                      <a:endParaRPr lang="zh-CN" sz="14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22300" y="531813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 Simulation Parameters </a:t>
            </a:r>
            <a:b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for 802.11ac MU-MIMO Scheme</a:t>
            </a:r>
            <a:endParaRPr kumimoji="0" lang="zh-CN" altLang="zh-CN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685800" y="1371601"/>
            <a:ext cx="8458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SzPct val="80000"/>
            </a:pPr>
            <a:r>
              <a:rPr lang="en-US" altLang="zh-CN" sz="2200" b="1">
                <a:solidFill>
                  <a:schemeClr val="folHlink"/>
                </a:solidFill>
                <a:latin typeface="Verdana" pitchFamily="34" charset="0"/>
                <a:ea typeface="华文楷体" pitchFamily="2" charset="-122"/>
              </a:rPr>
              <a:t> </a:t>
            </a:r>
            <a:endParaRPr lang="zh-CN" altLang="en-US" sz="2400" b="1">
              <a:solidFill>
                <a:schemeClr val="folHlink"/>
              </a:solidFill>
              <a:latin typeface="Verdana" pitchFamily="34" charset="0"/>
              <a:ea typeface="华文楷体" pitchFamily="2" charset="-122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952500" y="1484313"/>
            <a:ext cx="723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1066800" y="6400800"/>
            <a:ext cx="723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Rectangle 316"/>
          <p:cNvSpPr>
            <a:spLocks noChangeArrowheads="1"/>
          </p:cNvSpPr>
          <p:nvPr/>
        </p:nvSpPr>
        <p:spPr bwMode="auto">
          <a:xfrm>
            <a:off x="1" y="1491864"/>
            <a:ext cx="18473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zh-CN" altLang="en-US">
              <a:ea typeface="宋体" pitchFamily="2" charset="-122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1820377"/>
              </p:ext>
            </p:extLst>
          </p:nvPr>
        </p:nvGraphicFramePr>
        <p:xfrm>
          <a:off x="1562100" y="1630362"/>
          <a:ext cx="6019800" cy="4389438"/>
        </p:xfrm>
        <a:graphic>
          <a:graphicData uri="http://schemas.openxmlformats.org/drawingml/2006/table">
            <a:tbl>
              <a:tblPr/>
              <a:tblGrid>
                <a:gridCol w="3009900"/>
                <a:gridCol w="3009900"/>
              </a:tblGrid>
              <a:tr h="437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Parameters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Values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User number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9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The number of antennas at TX 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55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The number of antennas at RX per user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Bandwidth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20 MHz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Code type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BCC/LDPC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354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802.11ac channel model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MCSs 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MCS4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Sub-carrier spacing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312.5 kHz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Precoding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BD/RBD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Perfect CSI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850900" y="6858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2000" b="1" dirty="0">
                <a:solidFill>
                  <a:schemeClr val="tx2"/>
                </a:solidFill>
                <a:ea typeface="宋体" pitchFamily="2" charset="-122"/>
              </a:rPr>
              <a:t>FER performance for MU-MIMO </a:t>
            </a:r>
            <a:r>
              <a:rPr lang="en-US" altLang="zh-CN" sz="2000" b="1" dirty="0" smtClean="0">
                <a:solidFill>
                  <a:schemeClr val="tx2"/>
                </a:solidFill>
                <a:ea typeface="宋体" pitchFamily="2" charset="-122"/>
              </a:rPr>
              <a:t>scheme in JCMD/BICM with RBD/BD Pre-coding(BCC Coding)</a:t>
            </a:r>
            <a:endParaRPr lang="en-US" altLang="zh-CN" sz="2000" b="1" dirty="0">
              <a:solidFill>
                <a:schemeClr val="tx2"/>
              </a:solidFill>
              <a:ea typeface="宋体" pitchFamily="2" charset="-122"/>
            </a:endParaRPr>
          </a:p>
        </p:txBody>
      </p:sp>
      <p:pic>
        <p:nvPicPr>
          <p:cNvPr id="8" name="图片 7" descr="提案用图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756" y="1371600"/>
            <a:ext cx="4648200" cy="3486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46482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For FER=0.01</a:t>
            </a:r>
          </a:p>
          <a:p>
            <a:r>
              <a:rPr lang="en-US" altLang="zh-CN" sz="1600" b="1" dirty="0" smtClean="0"/>
              <a:t>Compare JCMD with BICM:</a:t>
            </a:r>
          </a:p>
          <a:p>
            <a:r>
              <a:rPr lang="en-US" altLang="zh-CN" sz="1400" dirty="0" smtClean="0"/>
              <a:t>JCMD  with RBD obtains 3.01dB gain  than BICM with RBD.</a:t>
            </a:r>
          </a:p>
          <a:p>
            <a:r>
              <a:rPr lang="en-US" altLang="zh-CN" sz="1400" dirty="0" smtClean="0"/>
              <a:t>JCMD  with BD  obtains 2.23dB gain than BICM with BD.</a:t>
            </a:r>
          </a:p>
          <a:p>
            <a:r>
              <a:rPr lang="en-US" altLang="zh-CN" sz="1600" b="1" dirty="0" smtClean="0"/>
              <a:t>Compare RBD Pre-coding with BD Pre-coding :</a:t>
            </a:r>
          </a:p>
          <a:p>
            <a:r>
              <a:rPr lang="en-US" altLang="zh-CN" sz="1600" dirty="0" smtClean="0"/>
              <a:t> </a:t>
            </a:r>
            <a:r>
              <a:rPr lang="en-US" altLang="zh-CN" sz="1400" dirty="0" smtClean="0"/>
              <a:t>BICM with RBD obtains 1.17dB  gain than BICM  with BD.</a:t>
            </a:r>
          </a:p>
          <a:p>
            <a:r>
              <a:rPr lang="en-US" altLang="zh-CN" sz="1400" dirty="0" smtClean="0"/>
              <a:t> JCMD with RBD obtains 1.85dB gain than JCMD with BD.</a:t>
            </a:r>
          </a:p>
          <a:p>
            <a:r>
              <a:rPr lang="en-US" altLang="zh-CN" sz="1400" dirty="0" smtClean="0"/>
              <a:t> </a:t>
            </a:r>
            <a:endParaRPr lang="zh-CN" altLang="en-US" sz="1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3281617"/>
              </p:ext>
            </p:extLst>
          </p:nvPr>
        </p:nvGraphicFramePr>
        <p:xfrm>
          <a:off x="4953000" y="1797311"/>
          <a:ext cx="4038600" cy="263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911513">
                <a:tc gridSpan="3">
                  <a:txBody>
                    <a:bodyPr/>
                    <a:lstStyle/>
                    <a:p>
                      <a:r>
                        <a:rPr lang="en-US" altLang="zh-CN" sz="1600" dirty="0" smtClean="0"/>
                        <a:t>For FER=0.01, the corresponding </a:t>
                      </a:r>
                      <a:r>
                        <a:rPr lang="en-US" altLang="zh-CN" sz="1600" dirty="0" err="1" smtClean="0"/>
                        <a:t>Eb</a:t>
                      </a:r>
                      <a:r>
                        <a:rPr lang="en-US" altLang="zh-CN" sz="1600" dirty="0" smtClean="0"/>
                        <a:t>/No</a:t>
                      </a:r>
                    </a:p>
                    <a:p>
                      <a:r>
                        <a:rPr lang="en-US" altLang="zh-CN" sz="1600" dirty="0" smtClean="0"/>
                        <a:t>(dB) of  JCMD/BICM with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RBD/BD Pre-coding is :</a:t>
                      </a:r>
                      <a:endParaRPr lang="zh-CN" alt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7440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BD</a:t>
                      </a:r>
                      <a:endParaRPr lang="zh-CN" altLang="en-US" dirty="0"/>
                    </a:p>
                  </a:txBody>
                  <a:tcPr/>
                </a:tc>
              </a:tr>
              <a:tr h="57440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JCMD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4.857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6.708</a:t>
                      </a:r>
                      <a:endParaRPr lang="zh-CN" altLang="en-US" dirty="0"/>
                    </a:p>
                  </a:txBody>
                  <a:tcPr/>
                </a:tc>
              </a:tr>
              <a:tr h="57440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BICM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9.132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850900" y="6858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2000" b="1" dirty="0">
                <a:solidFill>
                  <a:schemeClr val="tx2"/>
                </a:solidFill>
                <a:ea typeface="宋体" pitchFamily="2" charset="-122"/>
              </a:rPr>
              <a:t>FER performance for MU-MIMO </a:t>
            </a:r>
            <a:r>
              <a:rPr lang="en-US" altLang="zh-CN" sz="2000" b="1" dirty="0" smtClean="0">
                <a:solidFill>
                  <a:schemeClr val="tx2"/>
                </a:solidFill>
                <a:ea typeface="宋体" pitchFamily="2" charset="-122"/>
              </a:rPr>
              <a:t>scheme in JCMD/BICM with RBD/BD Pre-coding(LDPC Coding)</a:t>
            </a:r>
            <a:endParaRPr lang="en-US" altLang="zh-CN" sz="2000" b="1" dirty="0">
              <a:solidFill>
                <a:schemeClr val="tx2"/>
              </a:solidFill>
              <a:ea typeface="宋体" pitchFamily="2" charset="-122"/>
            </a:endParaRPr>
          </a:p>
        </p:txBody>
      </p:sp>
      <p:pic>
        <p:nvPicPr>
          <p:cNvPr id="8" name="图片 7" descr="提案用图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371600"/>
            <a:ext cx="4648200" cy="3486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46482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For FER=0.01</a:t>
            </a:r>
          </a:p>
          <a:p>
            <a:r>
              <a:rPr lang="en-US" altLang="zh-CN" sz="1600" b="1" dirty="0" smtClean="0"/>
              <a:t>Compare JCMD with BICM:</a:t>
            </a:r>
          </a:p>
          <a:p>
            <a:r>
              <a:rPr lang="en-US" altLang="zh-CN" sz="1400" dirty="0" smtClean="0"/>
              <a:t>JCMD  with RBD obtains 2.79dB gain than BICM with RBD.</a:t>
            </a:r>
          </a:p>
          <a:p>
            <a:r>
              <a:rPr lang="en-US" altLang="zh-CN" sz="1400" dirty="0" smtClean="0"/>
              <a:t>JCMD  with BD obtains 2.22dB gain than BICM with BD</a:t>
            </a:r>
          </a:p>
          <a:p>
            <a:r>
              <a:rPr lang="en-US" altLang="zh-CN" sz="1600" b="1" dirty="0" smtClean="0"/>
              <a:t>Compare RBD Pre-coding with BD Pre-coding :</a:t>
            </a:r>
          </a:p>
          <a:p>
            <a:r>
              <a:rPr lang="en-US" altLang="zh-CN" sz="1600" dirty="0" smtClean="0"/>
              <a:t> </a:t>
            </a:r>
            <a:r>
              <a:rPr lang="en-US" altLang="zh-CN" sz="1400" dirty="0" smtClean="0"/>
              <a:t>BICM with RBD obtains 1.28dB gain than BICM  with BD</a:t>
            </a:r>
          </a:p>
          <a:p>
            <a:r>
              <a:rPr lang="en-US" altLang="zh-CN" sz="1400" dirty="0" smtClean="0"/>
              <a:t> JCMD with RBD obtains 1.86dB gain than JCMD with BD</a:t>
            </a:r>
          </a:p>
          <a:p>
            <a:r>
              <a:rPr lang="en-US" altLang="zh-CN" sz="1400" dirty="0" smtClean="0"/>
              <a:t> </a:t>
            </a:r>
            <a:endParaRPr lang="zh-CN" altLang="en-US" sz="1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4876800" y="1600200"/>
          <a:ext cx="4038600" cy="2971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1099073">
                <a:tc gridSpan="3">
                  <a:txBody>
                    <a:bodyPr/>
                    <a:lstStyle/>
                    <a:p>
                      <a:r>
                        <a:rPr lang="en-US" altLang="zh-CN" sz="1600" dirty="0" smtClean="0"/>
                        <a:t>For FER=0.01, the Corresponding </a:t>
                      </a:r>
                      <a:r>
                        <a:rPr lang="en-US" altLang="zh-CN" sz="1600" dirty="0" err="1" smtClean="0"/>
                        <a:t>Eb</a:t>
                      </a:r>
                      <a:r>
                        <a:rPr lang="en-US" altLang="zh-CN" sz="1600" dirty="0" smtClean="0"/>
                        <a:t>/No</a:t>
                      </a:r>
                    </a:p>
                    <a:p>
                      <a:r>
                        <a:rPr lang="en-US" altLang="zh-CN" sz="1600" dirty="0" smtClean="0"/>
                        <a:t>(dB) of  JCMD/BICM with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RBD/BD Pre-coding is :</a:t>
                      </a:r>
                      <a:endParaRPr lang="zh-CN" alt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6242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BD</a:t>
                      </a:r>
                      <a:endParaRPr lang="zh-CN" altLang="en-US" dirty="0"/>
                    </a:p>
                  </a:txBody>
                  <a:tcPr/>
                </a:tc>
              </a:tr>
              <a:tr h="6242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JCMD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2.735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4.592</a:t>
                      </a:r>
                      <a:endParaRPr lang="zh-CN" altLang="en-US" dirty="0"/>
                    </a:p>
                  </a:txBody>
                  <a:tcPr/>
                </a:tc>
              </a:tr>
              <a:tr h="6242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BICM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5.531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6.812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Summary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An improved Joint Coding and Modulation Diversity (JCMD) with Regularized Block  </a:t>
            </a:r>
            <a:r>
              <a:rPr lang="en-US" altLang="zh-CN" sz="2000" dirty="0" err="1" smtClean="0"/>
              <a:t>Diagonalization</a:t>
            </a:r>
            <a:r>
              <a:rPr lang="en-US" altLang="zh-CN" sz="2000" dirty="0" smtClean="0"/>
              <a:t>   (RBD) </a:t>
            </a:r>
            <a:r>
              <a:rPr lang="en-US" altLang="zh-CN" sz="2000" dirty="0" err="1" smtClean="0"/>
              <a:t>precoding</a:t>
            </a:r>
            <a:r>
              <a:rPr lang="en-US" altLang="zh-CN" sz="2000" dirty="0" smtClean="0"/>
              <a:t> multiuser (MU) MIMO is proposed.</a:t>
            </a:r>
          </a:p>
          <a:p>
            <a:pPr>
              <a:buFont typeface="Wingdings" pitchFamily="2" charset="2"/>
              <a:buChar char="l"/>
              <a:defRPr/>
            </a:pPr>
            <a:endParaRPr lang="en-GB" altLang="zh-CN" sz="2000" dirty="0" smtClean="0"/>
          </a:p>
          <a:p>
            <a:pPr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For target FER=0.01, JCMD  with RBD obtains 3dB gain than BICM with RBD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and JCMD with RBD obtains 1.8dB gain than JCMD with BD.</a:t>
            </a:r>
          </a:p>
          <a:p>
            <a:pPr>
              <a:buFont typeface="Wingdings" pitchFamily="2" charset="2"/>
              <a:buChar char="l"/>
            </a:pPr>
            <a:endParaRPr lang="en-US" altLang="zh-CN" sz="2000" dirty="0" smtClean="0">
              <a:ea typeface="宋体" pitchFamily="2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2000" dirty="0" smtClean="0">
                <a:ea typeface="宋体" pitchFamily="2" charset="-122"/>
              </a:rPr>
              <a:t>JCMD with RBD-</a:t>
            </a:r>
            <a:r>
              <a:rPr lang="en-US" altLang="zh-CN" sz="2000" dirty="0" err="1" smtClean="0">
                <a:ea typeface="宋体" pitchFamily="2" charset="-122"/>
              </a:rPr>
              <a:t>precoding</a:t>
            </a:r>
            <a:r>
              <a:rPr lang="en-US" altLang="zh-CN" sz="2000" dirty="0" smtClean="0">
                <a:ea typeface="宋体" pitchFamily="2" charset="-122"/>
              </a:rPr>
              <a:t> MU-MIMO is simple, reliable and efficient for the HEW requirement. 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None/>
            </a:pP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sz="1800" b="1" dirty="0" smtClean="0">
                <a:ea typeface="MS PGothic" pitchFamily="34" charset="-128"/>
              </a:rPr>
              <a:t>[1] R.F.H Fischer, Precoding and Signal Shaping for Digital Transmission. New York: Wiley, 2002</a:t>
            </a:r>
          </a:p>
          <a:p>
            <a:pPr marL="342900" lvl="1" indent="-342900">
              <a:buFontTx/>
              <a:buChar char="•"/>
            </a:pPr>
            <a:r>
              <a:rPr lang="en-AU" altLang="zh-CN" sz="1800" b="1" dirty="0" smtClean="0">
                <a:ea typeface="宋体" pitchFamily="2" charset="-122"/>
              </a:rPr>
              <a:t>[2] 11-11-0336-00-00ac-joint-coding-and-modulation-diversity-to-802-11ac.ppt</a:t>
            </a:r>
          </a:p>
          <a:p>
            <a:pPr marL="342900" lvl="1" indent="-342900">
              <a:buFontTx/>
              <a:buChar char="•"/>
            </a:pPr>
            <a:r>
              <a:rPr lang="en-US" altLang="ja-JP" sz="1800" b="1" dirty="0" smtClean="0">
                <a:ea typeface="MS PGothic" pitchFamily="34" charset="-128"/>
              </a:rPr>
              <a:t>[3] 11-13-1090-00-0hew-Non-linear pre-coding for next generation WLAN</a:t>
            </a:r>
          </a:p>
          <a:p>
            <a:pPr marL="342900" lvl="1" indent="-342900">
              <a:buFontTx/>
              <a:buChar char="•"/>
            </a:pPr>
            <a:r>
              <a:rPr lang="en-US" altLang="ja-JP" sz="1800" b="1" dirty="0" smtClean="0">
                <a:ea typeface="MS PGothic" pitchFamily="34" charset="-128"/>
              </a:rPr>
              <a:t>[4] </a:t>
            </a:r>
            <a:r>
              <a:rPr lang="en-AU" altLang="zh-CN" sz="1800" b="1" dirty="0" smtClean="0">
                <a:ea typeface="MS PGothic" pitchFamily="34" charset="-128"/>
              </a:rPr>
              <a:t>3GPP TR 25.996  - </a:t>
            </a:r>
            <a:r>
              <a:rPr lang="en-GB" altLang="zh-CN" sz="1800" b="1" dirty="0" smtClean="0">
                <a:ea typeface="MS PGothic" pitchFamily="34" charset="-128"/>
              </a:rPr>
              <a:t>Technical Specification Group Radio Access Network; Spatial channel model for Multiple Input Multiple Output (MIMO) simulations</a:t>
            </a:r>
          </a:p>
          <a:p>
            <a:pPr marL="342900" lvl="1" indent="-342900">
              <a:buNone/>
            </a:pPr>
            <a:endParaRPr lang="en-US" altLang="ja-JP" sz="1600" dirty="0" smtClean="0">
              <a:ea typeface="MS PGothic" pitchFamily="34" charset="-128"/>
            </a:endParaRPr>
          </a:p>
          <a:p>
            <a:pPr marL="342900" lvl="4" indent="-342900">
              <a:buNone/>
            </a:pP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544" y="6475413"/>
            <a:ext cx="1106393" cy="369332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>
                <a:ea typeface="SimSun" pitchFamily="2" charset="-122"/>
              </a:rPr>
              <a:t>Outline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lvl="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2000" b="1" dirty="0" smtClean="0">
                <a:latin typeface="+mn-lt"/>
                <a:ea typeface="+mn-ea"/>
              </a:rPr>
              <a:t>This contribution proposes </a:t>
            </a:r>
            <a:r>
              <a:rPr lang="en-US" altLang="zh-CN" sz="2000" b="1" dirty="0" smtClean="0">
                <a:latin typeface="+mn-lt"/>
                <a:ea typeface="+mn-ea"/>
              </a:rPr>
              <a:t>an improved MIMO-OFDM scheme based on  Joint Coding and Modulation Diversity (JCMD)[2] </a:t>
            </a:r>
            <a:r>
              <a:rPr lang="en-US" altLang="zh-CN" sz="2000" b="1" dirty="0" smtClean="0"/>
              <a:t>together with Regularized Block </a:t>
            </a:r>
            <a:r>
              <a:rPr lang="en-US" altLang="zh-CN" sz="2000" b="1" dirty="0" err="1" smtClean="0"/>
              <a:t>Diagonalization</a:t>
            </a:r>
            <a:r>
              <a:rPr lang="en-US" altLang="zh-CN" sz="2000" b="1" dirty="0" smtClean="0"/>
              <a:t> (RBD)[1] </a:t>
            </a:r>
            <a:r>
              <a:rPr lang="en-US" altLang="zh-CN" sz="2000" b="1" dirty="0" err="1" smtClean="0"/>
              <a:t>precoding</a:t>
            </a:r>
            <a:r>
              <a:rPr lang="en-US" altLang="zh-CN" sz="2000" b="1" dirty="0" smtClean="0"/>
              <a:t> multiuser (MU) MIMO to achieve better system performance.</a:t>
            </a:r>
            <a:endParaRPr lang="en-US" sz="2000" b="1" dirty="0" smtClean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endParaRPr lang="en-GB" sz="2000" b="1" dirty="0" smtClean="0">
              <a:latin typeface="+mn-lt"/>
              <a:ea typeface="+mn-ea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altLang="zh-CN" sz="2000" b="1" dirty="0" smtClean="0">
                <a:latin typeface="+mn-lt"/>
                <a:ea typeface="+mn-ea"/>
              </a:rPr>
              <a:t>For target FER=0.01, JCMD with RBD obtains 3dB gain than BICM with RBD,</a:t>
            </a:r>
            <a:r>
              <a:rPr lang="zh-CN" altLang="en-US" sz="2000" b="1" dirty="0" smtClean="0">
                <a:latin typeface="+mn-lt"/>
                <a:ea typeface="+mn-ea"/>
              </a:rPr>
              <a:t> </a:t>
            </a:r>
            <a:r>
              <a:rPr lang="en-US" altLang="zh-CN" sz="2000" b="1" dirty="0" smtClean="0">
                <a:latin typeface="+mn-lt"/>
                <a:ea typeface="+mn-ea"/>
              </a:rPr>
              <a:t>and JCMD with RBD obtains 1.8dB gain than JCMD with BD.</a:t>
            </a:r>
            <a:endParaRPr lang="en-US" sz="2000" b="1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ja-JP" dirty="0" smtClean="0"/>
              <a:t>Introduction</a:t>
            </a: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30722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495800"/>
          </a:xfrm>
        </p:spPr>
        <p:txBody>
          <a:bodyPr lIns="91440" tIns="45720" rIns="91440" bIns="45720"/>
          <a:lstStyle/>
          <a:p>
            <a:pPr>
              <a:buFont typeface="Wingdings" pitchFamily="2" charset="2"/>
              <a:buChar char="l"/>
            </a:pPr>
            <a:r>
              <a:rPr lang="en-US" altLang="zh-CN" sz="2000" dirty="0" smtClean="0"/>
              <a:t>Higher demand for future WLAN[3]</a:t>
            </a:r>
            <a:r>
              <a:rPr lang="zh-CN" altLang="en-US" sz="2000" dirty="0" smtClean="0"/>
              <a:t>：</a:t>
            </a:r>
            <a:endParaRPr lang="en-US" altLang="ja-JP" sz="2000" dirty="0" smtClean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Higher throughput and data rates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Greater reliability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increased number of mobile devices </a:t>
            </a:r>
            <a:endParaRPr lang="en-US" altLang="ja-JP" sz="1800" dirty="0" smtClean="0"/>
          </a:p>
          <a:p>
            <a:pPr lvl="0">
              <a:buFont typeface="Wingdings" pitchFamily="2" charset="2"/>
              <a:buChar char="l"/>
            </a:pPr>
            <a:endParaRPr lang="en-US" altLang="zh-CN" sz="2000" dirty="0" smtClean="0">
              <a:ea typeface="宋体" pitchFamily="2" charset="-122"/>
            </a:endParaRPr>
          </a:p>
          <a:p>
            <a:pPr lvl="0">
              <a:buFont typeface="Wingdings" pitchFamily="2" charset="2"/>
              <a:buChar char="l"/>
            </a:pPr>
            <a:r>
              <a:rPr lang="en-US" altLang="zh-CN" sz="2000" dirty="0" smtClean="0">
                <a:ea typeface="宋体" pitchFamily="2" charset="-122"/>
              </a:rPr>
              <a:t>The combination of OFDM and MIMO is still a key feature for high-throughput transmission in the next generation WLAN.</a:t>
            </a:r>
          </a:p>
          <a:p>
            <a:pPr lvl="0" algn="just" eaLnBrk="1" hangingPunct="1">
              <a:buFont typeface="Wingdings" pitchFamily="2" charset="2"/>
              <a:buChar char="l"/>
              <a:defRPr/>
            </a:pPr>
            <a:endParaRPr lang="en-US" altLang="zh-CN" sz="2000" dirty="0" smtClean="0"/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In order to enhance the system performance, we propose a </a:t>
            </a:r>
            <a:r>
              <a:rPr lang="en-US" altLang="zh-CN" sz="2000" dirty="0" smtClean="0">
                <a:ea typeface="宋体" pitchFamily="2" charset="-122"/>
              </a:rPr>
              <a:t>JCMD scheme with RBD-</a:t>
            </a:r>
            <a:r>
              <a:rPr lang="en-US" altLang="zh-CN" sz="2000" dirty="0" err="1" smtClean="0">
                <a:ea typeface="宋体" pitchFamily="2" charset="-122"/>
              </a:rPr>
              <a:t>Precoding</a:t>
            </a:r>
            <a:r>
              <a:rPr lang="en-US" altLang="zh-CN" sz="2000" dirty="0" smtClean="0">
                <a:ea typeface="宋体" pitchFamily="2" charset="-122"/>
              </a:rPr>
              <a:t> MU-MIMO as the key PHY layer technology for the next-generation WLAN.</a:t>
            </a:r>
            <a:endParaRPr lang="en-US" altLang="zh-CN" sz="2000" dirty="0" smtClean="0"/>
          </a:p>
          <a:p>
            <a:pPr eaLnBrk="1" hangingPunct="1">
              <a:buNone/>
            </a:pPr>
            <a:endParaRPr lang="en-US" altLang="zh-CN" sz="1800" dirty="0" smtClean="0"/>
          </a:p>
          <a:p>
            <a:pPr eaLnBrk="1" hangingPunct="1">
              <a:buNone/>
            </a:pPr>
            <a:endParaRPr lang="en-US" altLang="zh-CN" sz="1800" dirty="0" smtClean="0"/>
          </a:p>
          <a:p>
            <a:pPr eaLnBrk="1" hangingPunct="1"/>
            <a:endParaRPr lang="en-US" altLang="zh-CN" b="0" dirty="0" smtClean="0"/>
          </a:p>
          <a:p>
            <a:pPr eaLnBrk="1" hangingPunct="1"/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41531" y="1853825"/>
            <a:ext cx="8462528" cy="459051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400" b="1" kern="0" dirty="0" smtClean="0">
                <a:latin typeface="+mn-lt"/>
                <a:ea typeface="+mn-ea"/>
              </a:rPr>
              <a:t>BD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pre-coding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Low computational complexity.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kern="0" noProof="0" dirty="0" smtClean="0">
                <a:latin typeface="+mn-lt"/>
              </a:rPr>
              <a:t>Eliminate the interference of other users.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Ignore</a:t>
            </a:r>
            <a:r>
              <a:rPr kumimoji="0" lang="en-US" altLang="ja-JP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the noise.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altLang="ja-JP" sz="2000" kern="0" dirty="0" smtClean="0">
                <a:latin typeface="+mn-lt"/>
              </a:rPr>
              <a:t>Number of transmit antennas of a BS should be equal or greater than total number of all users’ receive antennas.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RBD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pre-coding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Higher system</a:t>
            </a:r>
            <a:r>
              <a:rPr kumimoji="0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performance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than BD Pre-coding.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Increased computational complexity compared to BD</a:t>
            </a:r>
            <a:r>
              <a:rPr kumimoji="0" lang="en-US" altLang="ja-JP" sz="2000" kern="0" dirty="0" smtClean="0">
                <a:latin typeface="+mn-lt"/>
              </a:rPr>
              <a:t> Pre-coding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kern="0" dirty="0" smtClean="0">
                <a:latin typeface="+mn-lt"/>
              </a:rPr>
              <a:t>The RBD 	pre-coding decreases the noise while eliminating the interference of other users.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No </a:t>
            </a:r>
            <a:r>
              <a:rPr kumimoji="0" lang="en-US" altLang="ja-JP" sz="2000" kern="0" dirty="0" err="1" smtClean="0">
                <a:latin typeface="+mn-lt"/>
              </a:rPr>
              <a:t>Tx</a:t>
            </a:r>
            <a:r>
              <a:rPr kumimoji="0" lang="en-US" altLang="ja-JP" sz="2000" kern="0" dirty="0" smtClean="0">
                <a:latin typeface="+mn-lt"/>
              </a:rPr>
              <a:t>/Rx  </a:t>
            </a:r>
            <a:r>
              <a:rPr kumimoji="0" lang="en-US" altLang="ja-JP" sz="2000" kern="0" dirty="0" smtClean="0"/>
              <a:t>antenna limitation[4]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ja-JP" sz="1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Pre-coding</a:t>
            </a:r>
            <a:r>
              <a:rPr kumimoji="0" lang="en-US" altLang="ja-JP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strategy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Joint Coding and Modulation Diversity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1447800"/>
            <a:ext cx="7848600" cy="4724400"/>
          </a:xfrm>
          <a:prstGeom prst="rect">
            <a:avLst/>
          </a:prstGeom>
        </p:spPr>
        <p:txBody>
          <a:bodyPr/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800" b="1" kern="0" dirty="0" smtClean="0">
              <a:latin typeface="+mn-lt"/>
              <a:ea typeface="宋体" pitchFamily="2" charset="-122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JCMD 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scheme jointly optimizes the MIMO-OFDM, channel coding and modulation together, which makes full use of time, frequency and space diversity. </a:t>
            </a:r>
          </a:p>
          <a:p>
            <a:pPr marL="85725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Rotational modulation 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85725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Q-components </a:t>
            </a:r>
            <a:r>
              <a:rPr kumimoji="0" lang="en-US" altLang="zh-CN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interleaver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838200" y="609600"/>
            <a:ext cx="77724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Proposed Transmitter/Receiver Block Diagram  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itchFamily="2" charset="-122"/>
              <a:cs typeface="+mj-cs"/>
            </a:endParaRPr>
          </a:p>
        </p:txBody>
      </p:sp>
      <p:graphicFrame>
        <p:nvGraphicFramePr>
          <p:cNvPr id="89090" name="对象 2"/>
          <p:cNvGraphicFramePr>
            <a:graphicFrameLocks noChangeAspect="1"/>
          </p:cNvGraphicFramePr>
          <p:nvPr/>
        </p:nvGraphicFramePr>
        <p:xfrm>
          <a:off x="1600200" y="1143000"/>
          <a:ext cx="6299200" cy="4102100"/>
        </p:xfrm>
        <a:graphic>
          <a:graphicData uri="http://schemas.openxmlformats.org/presentationml/2006/ole">
            <p:oleObj spid="_x0000_s89102" name="Visio" r:id="rId3" imgW="10625952" imgH="6924066" progId="Visio.Drawing.11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5029200"/>
            <a:ext cx="7696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lvl="1">
              <a:spcBef>
                <a:spcPct val="20000"/>
              </a:spcBef>
            </a:pPr>
            <a:r>
              <a:rPr lang="en-US" altLang="zh-CN" sz="1600" b="1" dirty="0">
                <a:ea typeface="宋体" pitchFamily="2" charset="-122"/>
              </a:rPr>
              <a:t>NOTES</a:t>
            </a:r>
            <a:endParaRPr lang="en-US" altLang="zh-CN" sz="1600" dirty="0">
              <a:ea typeface="宋体" pitchFamily="2" charset="-122"/>
            </a:endParaRP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zh-CN" altLang="zh-CN" sz="1600" dirty="0">
                <a:ea typeface="宋体" pitchFamily="2" charset="-122"/>
              </a:rPr>
              <a:t>The blocks drawn in dotted line are our proposed additional processing on the basis of the current 802.11 ac standard scheme</a:t>
            </a:r>
            <a:r>
              <a:rPr lang="en-US" altLang="zh-CN" sz="1600" dirty="0">
                <a:ea typeface="宋体" pitchFamily="2" charset="-122"/>
              </a:rPr>
              <a:t>.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en-US" altLang="zh-CN" sz="1600" dirty="0">
                <a:ea typeface="宋体" pitchFamily="2" charset="-122"/>
              </a:rPr>
              <a:t>In simulations, the spatial mapping method </a:t>
            </a:r>
            <a:r>
              <a:rPr lang="en-US" altLang="zh-CN" sz="1600" dirty="0" smtClean="0">
                <a:ea typeface="宋体" pitchFamily="2" charset="-122"/>
              </a:rPr>
              <a:t>MU </a:t>
            </a:r>
            <a:r>
              <a:rPr lang="en-US" altLang="zh-CN" sz="1600" dirty="0">
                <a:ea typeface="宋体" pitchFamily="2" charset="-122"/>
              </a:rPr>
              <a:t>MIMO are </a:t>
            </a:r>
            <a:r>
              <a:rPr lang="en-US" altLang="zh-CN" sz="1600" dirty="0" smtClean="0">
                <a:ea typeface="宋体" pitchFamily="2" charset="-122"/>
              </a:rPr>
              <a:t>BD/RBD </a:t>
            </a:r>
            <a:r>
              <a:rPr lang="en-US" altLang="zh-CN" sz="1600" dirty="0">
                <a:ea typeface="宋体" pitchFamily="2" charset="-122"/>
              </a:rPr>
              <a:t>precoding, respectively. </a:t>
            </a: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800" dirty="0">
              <a:ea typeface="宋体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CN" sz="2200" b="1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CN" sz="2000" dirty="0">
              <a:ea typeface="宋体" pitchFamily="2" charset="-122"/>
            </a:endParaRPr>
          </a:p>
          <a:p>
            <a:pPr marL="1200150" lvl="2" indent="-457200">
              <a:spcBef>
                <a:spcPct val="20000"/>
              </a:spcBef>
              <a:buFontTx/>
              <a:buChar char="•"/>
            </a:pPr>
            <a:endParaRPr lang="en-US" altLang="zh-CN" sz="2400" dirty="0">
              <a:ea typeface="宋体" pitchFamily="2" charset="-122"/>
            </a:endParaRPr>
          </a:p>
          <a:p>
            <a:pPr marL="1200150" lvl="2" indent="-457200">
              <a:spcBef>
                <a:spcPct val="20000"/>
              </a:spcBef>
              <a:buFontTx/>
              <a:buChar char="•"/>
            </a:pPr>
            <a:endParaRPr lang="en-US" altLang="zh-CN" sz="2400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6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dirty="0" smtClean="0">
                <a:ea typeface="SimSun" pitchFamily="2" charset="-122"/>
              </a:rPr>
              <a:t>RBD-Precoding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838200" y="1676400"/>
            <a:ext cx="7848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Regularized  Block  </a:t>
            </a:r>
            <a:r>
              <a:rPr lang="en-US" altLang="zh-CN" sz="1800" b="1" dirty="0" err="1" smtClean="0"/>
              <a:t>Diagonalization</a:t>
            </a:r>
            <a:r>
              <a:rPr lang="en-US" altLang="zh-CN" sz="1800" b="1" dirty="0" smtClean="0"/>
              <a:t>  (RBD) Pre-coding is a two step process. The first  step is to  suppress  the multi-user interference ,and the second step is to optimize system performance. In the second step ,the communication between BS and users can be seen as SU-MIMO.</a:t>
            </a:r>
          </a:p>
          <a:p>
            <a:r>
              <a:rPr lang="en-US" altLang="zh-CN" sz="1800" b="1" dirty="0" smtClean="0"/>
              <a:t>The matrix of  precoding can be expressed as </a:t>
            </a:r>
          </a:p>
          <a:p>
            <a:endParaRPr lang="en-US" altLang="zh-CN" sz="1800" b="1" dirty="0" smtClean="0"/>
          </a:p>
          <a:p>
            <a:r>
              <a:rPr lang="en-US" altLang="zh-CN" sz="1800" b="1" dirty="0" smtClean="0"/>
              <a:t>Where,</a:t>
            </a:r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r>
              <a:rPr lang="en-US" altLang="zh-CN" sz="1800" b="1" dirty="0" err="1" smtClean="0"/>
              <a:t>Fa</a:t>
            </a:r>
            <a:r>
              <a:rPr lang="en-US" altLang="zh-CN" sz="1800" b="1" dirty="0" smtClean="0"/>
              <a:t> is used to suppress the multi-user interference and the noise, and then multiple-user MIMO channel is converted into a set of parallel single-user MIMO channel.</a:t>
            </a:r>
          </a:p>
          <a:p>
            <a:r>
              <a:rPr lang="en-US" altLang="zh-CN" sz="1800" b="1" dirty="0" err="1" smtClean="0"/>
              <a:t>Fb</a:t>
            </a:r>
            <a:r>
              <a:rPr lang="en-US" altLang="zh-CN" sz="1800" b="1" dirty="0" smtClean="0"/>
              <a:t> is used to optimize system performance.</a:t>
            </a:r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zh-CN" altLang="en-US" sz="1800" dirty="0"/>
          </a:p>
        </p:txBody>
      </p:sp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5410200" y="2895600"/>
          <a:ext cx="777240" cy="228600"/>
        </p:xfrm>
        <a:graphic>
          <a:graphicData uri="http://schemas.openxmlformats.org/presentationml/2006/ole">
            <p:oleObj spid="_x0000_s43111" name="Equation" r:id="rId4" imgW="647700" imgH="190500" progId="Equation.DSMT4">
              <p:embed/>
            </p:oleObj>
          </a:graphicData>
        </a:graphic>
      </p:graphicFrame>
      <p:graphicFrame>
        <p:nvGraphicFramePr>
          <p:cNvPr id="52" name="对象 51"/>
          <p:cNvGraphicFramePr>
            <a:graphicFrameLocks noChangeAspect="1"/>
          </p:cNvGraphicFramePr>
          <p:nvPr/>
        </p:nvGraphicFramePr>
        <p:xfrm>
          <a:off x="1905002" y="3581400"/>
          <a:ext cx="2626895" cy="381000"/>
        </p:xfrm>
        <a:graphic>
          <a:graphicData uri="http://schemas.openxmlformats.org/presentationml/2006/ole">
            <p:oleObj spid="_x0000_s43112" name="Equation" r:id="rId5" imgW="1663700" imgH="241300" progId="Equation.DSMT4">
              <p:embed/>
            </p:oleObj>
          </a:graphicData>
        </a:graphic>
      </p:graphicFrame>
      <p:graphicFrame>
        <p:nvGraphicFramePr>
          <p:cNvPr id="53" name="对象 52"/>
          <p:cNvGraphicFramePr>
            <a:graphicFrameLocks noChangeAspect="1"/>
          </p:cNvGraphicFramePr>
          <p:nvPr/>
        </p:nvGraphicFramePr>
        <p:xfrm>
          <a:off x="4953000" y="3276600"/>
          <a:ext cx="1905000" cy="855000"/>
        </p:xfrm>
        <a:graphic>
          <a:graphicData uri="http://schemas.openxmlformats.org/presentationml/2006/ole">
            <p:oleObj spid="_x0000_s43113" name="Equation" r:id="rId6" imgW="1612900" imgH="723900" progId="Equation.DSMT4">
              <p:embed/>
            </p:oleObj>
          </a:graphicData>
        </a:graphic>
      </p:graphicFrame>
      <p:graphicFrame>
        <p:nvGraphicFramePr>
          <p:cNvPr id="54" name="对象 53"/>
          <p:cNvGraphicFramePr>
            <a:graphicFrameLocks noChangeAspect="1"/>
          </p:cNvGraphicFramePr>
          <p:nvPr/>
        </p:nvGraphicFramePr>
        <p:xfrm>
          <a:off x="2438400" y="4572000"/>
          <a:ext cx="1285875" cy="381000"/>
        </p:xfrm>
        <a:graphic>
          <a:graphicData uri="http://schemas.openxmlformats.org/presentationml/2006/ole">
            <p:oleObj spid="_x0000_s43114" name="Equation" r:id="rId7" imgW="685800" imgH="203200" progId="Equation.DSMT4">
              <p:embed/>
            </p:oleObj>
          </a:graphicData>
        </a:graphic>
      </p:graphicFrame>
      <p:graphicFrame>
        <p:nvGraphicFramePr>
          <p:cNvPr id="55" name="对象 54"/>
          <p:cNvGraphicFramePr>
            <a:graphicFrameLocks noChangeAspect="1"/>
          </p:cNvGraphicFramePr>
          <p:nvPr/>
        </p:nvGraphicFramePr>
        <p:xfrm>
          <a:off x="5181600" y="4495800"/>
          <a:ext cx="1143001" cy="457200"/>
        </p:xfrm>
        <a:graphic>
          <a:graphicData uri="http://schemas.openxmlformats.org/presentationml/2006/ole">
            <p:oleObj spid="_x0000_s43115" name="Equation" r:id="rId8" imgW="634725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RBD-Precoding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1600200"/>
            <a:ext cx="79248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The process of RBD Precoding can be expressed as follows:</a:t>
            </a:r>
          </a:p>
          <a:p>
            <a:r>
              <a:rPr lang="en-US" altLang="zh-CN" sz="2000" dirty="0" smtClean="0"/>
              <a:t> </a:t>
            </a:r>
            <a:r>
              <a:rPr lang="en-US" altLang="zh-CN" sz="2000" b="1" i="1" dirty="0" smtClean="0"/>
              <a:t>The first step</a:t>
            </a:r>
            <a:r>
              <a:rPr lang="en-US" altLang="zh-CN" sz="1600" dirty="0" smtClean="0"/>
              <a:t>: suppress  the multi-user interference</a:t>
            </a:r>
          </a:p>
          <a:p>
            <a:r>
              <a:rPr lang="en-US" altLang="zh-CN" sz="1600" dirty="0" smtClean="0"/>
              <a:t> For the </a:t>
            </a:r>
            <a:r>
              <a:rPr lang="en-US" altLang="zh-CN" sz="1600" i="1" dirty="0" smtClean="0"/>
              <a:t>i-th </a:t>
            </a:r>
            <a:r>
              <a:rPr lang="en-US" altLang="zh-CN" sz="1600" dirty="0" smtClean="0"/>
              <a:t>user ,we define        as  the  combination channel of  all users except the </a:t>
            </a:r>
            <a:r>
              <a:rPr lang="en-US" altLang="zh-CN" sz="1600" i="1" dirty="0" smtClean="0"/>
              <a:t>i-th </a:t>
            </a:r>
            <a:r>
              <a:rPr lang="en-US" altLang="zh-CN" sz="1600" dirty="0" smtClean="0"/>
              <a:t>user 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1600" dirty="0" smtClean="0"/>
              <a:t>The equivalent combined channel matrix of all users after the first step is equal to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where the </a:t>
            </a:r>
            <a:r>
              <a:rPr lang="en-US" altLang="zh-CN" sz="1600" i="1" dirty="0" err="1" smtClean="0"/>
              <a:t>i-th</a:t>
            </a:r>
            <a:r>
              <a:rPr lang="en-US" altLang="zh-CN" sz="1600" i="1" dirty="0" smtClean="0"/>
              <a:t> </a:t>
            </a:r>
            <a:r>
              <a:rPr lang="en-US" altLang="zh-CN" sz="1600" dirty="0" smtClean="0"/>
              <a:t>user’s effective channel is given by</a:t>
            </a:r>
          </a:p>
          <a:p>
            <a:endParaRPr lang="en-US" altLang="zh-CN" dirty="0" smtClean="0"/>
          </a:p>
          <a:p>
            <a:r>
              <a:rPr lang="en-US" altLang="zh-CN" sz="1600" dirty="0" smtClean="0"/>
              <a:t>the interference generated to the other users is determined by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/>
        </p:nvGraphicFramePr>
        <p:xfrm>
          <a:off x="3048000" y="2133600"/>
          <a:ext cx="228600" cy="323850"/>
        </p:xfrm>
        <a:graphic>
          <a:graphicData uri="http://schemas.openxmlformats.org/presentationml/2006/ole">
            <p:oleObj spid="_x0000_s57428" name="Equation" r:id="rId3" imgW="203024" imgH="215713" progId="Equation.DSMT4">
              <p:embed/>
            </p:oleObj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49207606"/>
              </p:ext>
            </p:extLst>
          </p:nvPr>
        </p:nvGraphicFramePr>
        <p:xfrm>
          <a:off x="3581400" y="2438400"/>
          <a:ext cx="1524000" cy="1288473"/>
        </p:xfrm>
        <a:graphic>
          <a:graphicData uri="http://schemas.openxmlformats.org/presentationml/2006/ole">
            <p:oleObj spid="_x0000_s57429" name="Equation" r:id="rId4" imgW="1397000" imgH="1181100" progId="Equation.DSMT4">
              <p:embed/>
            </p:oleObj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92164073"/>
              </p:ext>
            </p:extLst>
          </p:nvPr>
        </p:nvGraphicFramePr>
        <p:xfrm>
          <a:off x="2895600" y="4038600"/>
          <a:ext cx="2675467" cy="1066800"/>
        </p:xfrm>
        <a:graphic>
          <a:graphicData uri="http://schemas.openxmlformats.org/presentationml/2006/ole">
            <p:oleObj spid="_x0000_s57430" name="Equation" r:id="rId5" imgW="2006600" imgH="800100" progId="Equation.DSMT4">
              <p:embed/>
            </p:oleObj>
          </a:graphicData>
        </a:graphic>
      </p:graphicFrame>
      <p:graphicFrame>
        <p:nvGraphicFramePr>
          <p:cNvPr id="22" name="对象 2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70252806"/>
              </p:ext>
            </p:extLst>
          </p:nvPr>
        </p:nvGraphicFramePr>
        <p:xfrm>
          <a:off x="4800600" y="5334000"/>
          <a:ext cx="457200" cy="293914"/>
        </p:xfrm>
        <a:graphic>
          <a:graphicData uri="http://schemas.openxmlformats.org/presentationml/2006/ole">
            <p:oleObj spid="_x0000_s57431" name="Equation" r:id="rId6" imgW="355446" imgH="228501" progId="Equation.DSMT4">
              <p:embed/>
            </p:oleObj>
          </a:graphicData>
        </a:graphic>
      </p:graphicFrame>
      <p:graphicFrame>
        <p:nvGraphicFramePr>
          <p:cNvPr id="23" name="对象 2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14268584"/>
              </p:ext>
            </p:extLst>
          </p:nvPr>
        </p:nvGraphicFramePr>
        <p:xfrm>
          <a:off x="5791200" y="5715000"/>
          <a:ext cx="426720" cy="304800"/>
        </p:xfrm>
        <a:graphic>
          <a:graphicData uri="http://schemas.openxmlformats.org/presentationml/2006/ole">
            <p:oleObj spid="_x0000_s57432" name="Equation" r:id="rId7" imgW="355292" imgH="2537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/>
        </p:nvSpPr>
        <p:spPr bwMode="auto">
          <a:xfrm>
            <a:off x="8382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RBD-Precoding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1676400"/>
            <a:ext cx="8153400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Optimization criterion</a:t>
            </a:r>
            <a:r>
              <a:rPr lang="en-US" altLang="zh-CN" dirty="0" smtClean="0"/>
              <a:t>:</a:t>
            </a:r>
          </a:p>
          <a:p>
            <a:endParaRPr lang="en-US" altLang="zh-CN" dirty="0" smtClean="0"/>
          </a:p>
          <a:p>
            <a:r>
              <a:rPr lang="en-US" altLang="zh-CN" sz="1600" dirty="0" smtClean="0"/>
              <a:t>where vector </a:t>
            </a:r>
            <a:r>
              <a:rPr lang="en-US" altLang="zh-CN" sz="1600" b="1" i="1" dirty="0" smtClean="0"/>
              <a:t>n </a:t>
            </a:r>
            <a:r>
              <a:rPr lang="en-US" altLang="zh-CN" sz="1600" dirty="0" smtClean="0"/>
              <a:t>contains the samples of a </a:t>
            </a:r>
            <a:r>
              <a:rPr lang="en-US" altLang="zh-CN" sz="1600" b="1" i="1" dirty="0" smtClean="0"/>
              <a:t>zero </a:t>
            </a:r>
            <a:r>
              <a:rPr lang="en-US" altLang="zh-CN" sz="1600" dirty="0" smtClean="0"/>
              <a:t>mean additive white Gaussian noise at the input of the receive antennas.</a:t>
            </a:r>
          </a:p>
          <a:p>
            <a:endParaRPr lang="en-US" altLang="zh-CN" dirty="0" smtClean="0"/>
          </a:p>
          <a:p>
            <a:r>
              <a:rPr lang="en-US" altLang="zh-CN" sz="1600" dirty="0" smtClean="0"/>
              <a:t>We try to minimize both the interference to other users, and the noise impact on the system.</a:t>
            </a:r>
          </a:p>
          <a:p>
            <a:r>
              <a:rPr lang="en-US" altLang="zh-CN" sz="1600" dirty="0" smtClean="0"/>
              <a:t>We  can get                          ,where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1600" dirty="0" smtClean="0"/>
              <a:t>After the first step ,we can now apply any other previously defined SU MIMO technique on the </a:t>
            </a:r>
            <a:r>
              <a:rPr lang="en-US" altLang="zh-CN" sz="1600" i="1" dirty="0" err="1" smtClean="0"/>
              <a:t>i-th</a:t>
            </a:r>
            <a:r>
              <a:rPr lang="en-US" altLang="zh-CN" sz="1600" i="1" dirty="0" smtClean="0"/>
              <a:t> </a:t>
            </a:r>
            <a:r>
              <a:rPr lang="en-US" altLang="zh-CN" sz="1600" dirty="0" smtClean="0"/>
              <a:t>user’s equivalent channel matrix           .</a:t>
            </a:r>
          </a:p>
          <a:p>
            <a:endParaRPr lang="en-US" altLang="zh-CN" sz="1600" b="1" i="1" dirty="0" smtClean="0"/>
          </a:p>
          <a:p>
            <a:r>
              <a:rPr lang="en-US" altLang="zh-CN" sz="2000" b="1" i="1" dirty="0" smtClean="0"/>
              <a:t>The second step</a:t>
            </a:r>
            <a:r>
              <a:rPr lang="en-US" altLang="zh-CN" sz="1600" b="1" i="1" dirty="0" smtClean="0"/>
              <a:t>:</a:t>
            </a:r>
          </a:p>
          <a:p>
            <a:endParaRPr lang="en-US" altLang="zh-CN" sz="1600" b="1" i="1" dirty="0" smtClean="0"/>
          </a:p>
          <a:p>
            <a:r>
              <a:rPr lang="en-US" altLang="zh-CN" sz="1400" dirty="0" smtClean="0"/>
              <a:t>Where </a:t>
            </a:r>
            <a:r>
              <a:rPr lang="en-US" altLang="zh-CN" sz="1400" b="1" i="1" dirty="0" smtClean="0"/>
              <a:t> </a:t>
            </a:r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2819400" y="1524000"/>
          <a:ext cx="2428106" cy="685800"/>
        </p:xfrm>
        <a:graphic>
          <a:graphicData uri="http://schemas.openxmlformats.org/presentationml/2006/ole">
            <p:oleObj spid="_x0000_s72786" name="Equation" r:id="rId3" imgW="1663700" imgH="469900" progId="Equation.DSMT4">
              <p:embed/>
            </p:oleObj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1905000" y="3048000"/>
          <a:ext cx="1158240" cy="304800"/>
        </p:xfrm>
        <a:graphic>
          <a:graphicData uri="http://schemas.openxmlformats.org/presentationml/2006/ole">
            <p:oleObj spid="_x0000_s72787" name="Equation" r:id="rId4" imgW="723586" imgH="190417" progId="Equation.DSMT4">
              <p:embed/>
            </p:oleObj>
          </a:graphicData>
        </a:graphic>
      </p:graphicFrame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3429000" y="3352800"/>
          <a:ext cx="1625600" cy="927100"/>
        </p:xfrm>
        <a:graphic>
          <a:graphicData uri="http://schemas.openxmlformats.org/presentationml/2006/ole">
            <p:oleObj spid="_x0000_s72788" name="Equation" r:id="rId5" imgW="1625600" imgH="927100" progId="Equation.DSMT4">
              <p:embed/>
            </p:oleObj>
          </a:graphicData>
        </a:graphic>
      </p:graphicFrame>
      <p:graphicFrame>
        <p:nvGraphicFramePr>
          <p:cNvPr id="23" name="对象 22"/>
          <p:cNvGraphicFramePr>
            <a:graphicFrameLocks noChangeAspect="1"/>
          </p:cNvGraphicFramePr>
          <p:nvPr/>
        </p:nvGraphicFramePr>
        <p:xfrm>
          <a:off x="2819400" y="5105400"/>
          <a:ext cx="1375833" cy="381000"/>
        </p:xfrm>
        <a:graphic>
          <a:graphicData uri="http://schemas.openxmlformats.org/presentationml/2006/ole">
            <p:oleObj spid="_x0000_s72789" name="Equation" r:id="rId6" imgW="825500" imgH="228600" progId="Equation.DSMT4">
              <p:embed/>
            </p:oleObj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/>
        </p:nvGraphicFramePr>
        <p:xfrm>
          <a:off x="1676399" y="5486400"/>
          <a:ext cx="1491615" cy="685800"/>
        </p:xfrm>
        <a:graphic>
          <a:graphicData uri="http://schemas.openxmlformats.org/presentationml/2006/ole">
            <p:oleObj spid="_x0000_s72790" name="Equation" r:id="rId7" imgW="1104900" imgH="508000" progId="Equation.DSMT4">
              <p:embed/>
            </p:oleObj>
          </a:graphicData>
        </a:graphic>
      </p:graphicFrame>
      <p:graphicFrame>
        <p:nvGraphicFramePr>
          <p:cNvPr id="72719" name="Object 15"/>
          <p:cNvGraphicFramePr>
            <a:graphicFrameLocks noChangeAspect="1"/>
          </p:cNvGraphicFramePr>
          <p:nvPr/>
        </p:nvGraphicFramePr>
        <p:xfrm>
          <a:off x="3810000" y="4648200"/>
          <a:ext cx="533400" cy="344129"/>
        </p:xfrm>
        <a:graphic>
          <a:graphicData uri="http://schemas.openxmlformats.org/presentationml/2006/ole">
            <p:oleObj spid="_x0000_s72791" name="Equation" r:id="rId8" imgW="355446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6024</TotalTime>
  <Words>1073</Words>
  <Application>Microsoft Office PowerPoint</Application>
  <PresentationFormat>全屏显示(4:3)</PresentationFormat>
  <Paragraphs>269</Paragraphs>
  <Slides>14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802-11-Submission</vt:lpstr>
      <vt:lpstr>自定义设计方案</vt:lpstr>
      <vt:lpstr>Visio</vt:lpstr>
      <vt:lpstr>Equation</vt:lpstr>
      <vt:lpstr>Joint Coding and Modulation Diversity with RBD  pre-coding MU-MIMO</vt:lpstr>
      <vt:lpstr>幻灯片 2</vt:lpstr>
      <vt:lpstr>Introduction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Summary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Error Rate Evaluation for 80MHz 11ac</dc:title>
  <dc:creator>Leonardo</dc:creator>
  <cp:lastModifiedBy>elzemn</cp:lastModifiedBy>
  <cp:revision>508</cp:revision>
  <dcterms:created xsi:type="dcterms:W3CDTF">2012-01-13T08:09:42Z</dcterms:created>
  <dcterms:modified xsi:type="dcterms:W3CDTF">2014-03-17T13:15:24Z</dcterms:modified>
</cp:coreProperties>
</file>