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0"/>
  </p:notesMasterIdLst>
  <p:handoutMasterIdLst>
    <p:handoutMasterId r:id="rId21"/>
  </p:handoutMasterIdLst>
  <p:sldIdLst>
    <p:sldId id="269" r:id="rId2"/>
    <p:sldId id="317" r:id="rId3"/>
    <p:sldId id="330" r:id="rId4"/>
    <p:sldId id="318" r:id="rId5"/>
    <p:sldId id="319" r:id="rId6"/>
    <p:sldId id="327" r:id="rId7"/>
    <p:sldId id="320" r:id="rId8"/>
    <p:sldId id="334" r:id="rId9"/>
    <p:sldId id="331" r:id="rId10"/>
    <p:sldId id="335" r:id="rId11"/>
    <p:sldId id="341" r:id="rId12"/>
    <p:sldId id="332" r:id="rId13"/>
    <p:sldId id="342" r:id="rId14"/>
    <p:sldId id="343" r:id="rId15"/>
    <p:sldId id="344" r:id="rId16"/>
    <p:sldId id="333" r:id="rId17"/>
    <p:sldId id="337" r:id="rId18"/>
    <p:sldId id="338" r:id="rId19"/>
  </p:sldIdLst>
  <p:sldSz cx="9144000" cy="6858000" type="screen4x3"/>
  <p:notesSz cx="7102475" cy="9388475"/>
  <p:defaultTextStyle>
    <a:defPPr>
      <a:defRPr lang="en-US"/>
    </a:defPPr>
    <a:lvl1pPr algn="l" rtl="0" eaLnBrk="0" fontAlgn="base" hangingPunct="0">
      <a:spcBef>
        <a:spcPct val="0"/>
      </a:spcBef>
      <a:spcAft>
        <a:spcPct val="0"/>
      </a:spcAft>
      <a:defRPr sz="2400" b="1"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b="1"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b="1"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b="1"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b="1" kern="1200">
        <a:solidFill>
          <a:schemeClr val="tx1"/>
        </a:solidFill>
        <a:latin typeface="Times New Roman" pitchFamily="18" charset="0"/>
        <a:ea typeface="+mn-ea"/>
        <a:cs typeface="+mn-cs"/>
      </a:defRPr>
    </a:lvl5pPr>
    <a:lvl6pPr marL="2286000" algn="l" defTabSz="914400" rtl="0" eaLnBrk="1" latinLnBrk="0" hangingPunct="1">
      <a:defRPr sz="2400" b="1" kern="1200">
        <a:solidFill>
          <a:schemeClr val="tx1"/>
        </a:solidFill>
        <a:latin typeface="Times New Roman" pitchFamily="18" charset="0"/>
        <a:ea typeface="+mn-ea"/>
        <a:cs typeface="+mn-cs"/>
      </a:defRPr>
    </a:lvl6pPr>
    <a:lvl7pPr marL="2743200" algn="l" defTabSz="914400" rtl="0" eaLnBrk="1" latinLnBrk="0" hangingPunct="1">
      <a:defRPr sz="2400" b="1" kern="1200">
        <a:solidFill>
          <a:schemeClr val="tx1"/>
        </a:solidFill>
        <a:latin typeface="Times New Roman" pitchFamily="18" charset="0"/>
        <a:ea typeface="+mn-ea"/>
        <a:cs typeface="+mn-cs"/>
      </a:defRPr>
    </a:lvl7pPr>
    <a:lvl8pPr marL="3200400" algn="l" defTabSz="914400" rtl="0" eaLnBrk="1" latinLnBrk="0" hangingPunct="1">
      <a:defRPr sz="2400" b="1" kern="1200">
        <a:solidFill>
          <a:schemeClr val="tx1"/>
        </a:solidFill>
        <a:latin typeface="Times New Roman" pitchFamily="18" charset="0"/>
        <a:ea typeface="+mn-ea"/>
        <a:cs typeface="+mn-cs"/>
      </a:defRPr>
    </a:lvl8pPr>
    <a:lvl9pPr marL="3657600" algn="l" defTabSz="914400" rtl="0" eaLnBrk="1" latinLnBrk="0" hangingPunct="1">
      <a:defRPr sz="2400" b="1"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33"/>
    <a:srgbClr val="66FF99"/>
    <a:srgbClr val="FF9966"/>
    <a:srgbClr val="FF3300"/>
    <a:srgbClr val="FFFF00"/>
    <a:srgbClr val="66FFFF"/>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800" autoAdjust="0"/>
    <p:restoredTop sz="86380" autoAdjust="0"/>
  </p:normalViewPr>
  <p:slideViewPr>
    <p:cSldViewPr>
      <p:cViewPr varScale="1">
        <p:scale>
          <a:sx n="78" d="100"/>
          <a:sy n="78" d="100"/>
        </p:scale>
        <p:origin x="-1032" y="-96"/>
      </p:cViewPr>
      <p:guideLst>
        <p:guide orient="horz" pos="2160"/>
        <p:guide pos="2880"/>
      </p:guideLst>
    </p:cSldViewPr>
  </p:slideViewPr>
  <p:outlineViewPr>
    <p:cViewPr>
      <p:scale>
        <a:sx n="33" d="100"/>
        <a:sy n="33" d="100"/>
      </p:scale>
      <p:origin x="0" y="59580"/>
    </p:cViewPr>
  </p:outlineViewPr>
  <p:notesTextViewPr>
    <p:cViewPr>
      <p:scale>
        <a:sx n="100" d="100"/>
        <a:sy n="100" d="100"/>
      </p:scale>
      <p:origin x="0" y="0"/>
    </p:cViewPr>
  </p:notesTextViewPr>
  <p:sorterViewPr>
    <p:cViewPr>
      <p:scale>
        <a:sx n="90" d="100"/>
        <a:sy n="90" d="100"/>
      </p:scale>
      <p:origin x="0" y="3492"/>
    </p:cViewPr>
  </p:sorterViewPr>
  <p:notesViewPr>
    <p:cSldViewPr>
      <p:cViewPr>
        <p:scale>
          <a:sx n="100" d="100"/>
          <a:sy n="100" d="100"/>
        </p:scale>
        <p:origin x="-1728" y="42"/>
      </p:cViewPr>
      <p:guideLst>
        <p:guide orient="horz" pos="2184"/>
        <p:guide pos="295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952946" y="178949"/>
            <a:ext cx="143763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57728">
              <a:defRPr sz="1400"/>
            </a:lvl1pPr>
          </a:lstStyle>
          <a:p>
            <a:pPr>
              <a:defRPr/>
            </a:pPr>
            <a:r>
              <a:rPr lang="en-US" smtClean="0"/>
              <a:t>doc.: IEEE 802.11-</a:t>
            </a:r>
            <a:endParaRPr lang="en-US"/>
          </a:p>
        </p:txBody>
      </p:sp>
      <p:sp>
        <p:nvSpPr>
          <p:cNvPr id="3075" name="Rectangle 3"/>
          <p:cNvSpPr>
            <a:spLocks noGrp="1" noChangeArrowheads="1"/>
          </p:cNvSpPr>
          <p:nvPr>
            <p:ph type="dt" sz="quarter" idx="1"/>
          </p:nvPr>
        </p:nvSpPr>
        <p:spPr bwMode="auto">
          <a:xfrm>
            <a:off x="711893" y="178949"/>
            <a:ext cx="812723"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57728">
              <a:defRPr sz="1400"/>
            </a:lvl1pPr>
          </a:lstStyle>
          <a:p>
            <a:pPr>
              <a:defRPr/>
            </a:pPr>
            <a:r>
              <a:rPr lang="en-US" smtClean="0"/>
              <a:t>April 2013</a:t>
            </a:r>
            <a:endParaRPr lang="en-US"/>
          </a:p>
        </p:txBody>
      </p:sp>
      <p:sp>
        <p:nvSpPr>
          <p:cNvPr id="3076" name="Rectangle 4"/>
          <p:cNvSpPr>
            <a:spLocks noGrp="1" noChangeArrowheads="1"/>
          </p:cNvSpPr>
          <p:nvPr>
            <p:ph type="ftr" sz="quarter" idx="2"/>
          </p:nvPr>
        </p:nvSpPr>
        <p:spPr bwMode="auto">
          <a:xfrm>
            <a:off x="4784079" y="9087070"/>
            <a:ext cx="1687065"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57728">
              <a:defRPr sz="1200" b="0"/>
            </a:lvl1pPr>
          </a:lstStyle>
          <a:p>
            <a:pPr>
              <a:defRPr/>
            </a:pPr>
            <a:r>
              <a:rPr lang="en-US" smtClean="0"/>
              <a:t>Graham Smith, DSP Group</a:t>
            </a:r>
            <a:endParaRPr lang="en-US"/>
          </a:p>
        </p:txBody>
      </p:sp>
      <p:sp>
        <p:nvSpPr>
          <p:cNvPr id="3077" name="Rectangle 5"/>
          <p:cNvSpPr>
            <a:spLocks noGrp="1" noChangeArrowheads="1"/>
          </p:cNvSpPr>
          <p:nvPr>
            <p:ph type="sldNum" sz="quarter" idx="3"/>
          </p:nvPr>
        </p:nvSpPr>
        <p:spPr bwMode="auto">
          <a:xfrm>
            <a:off x="3205979" y="9087070"/>
            <a:ext cx="531042" cy="184371"/>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57728">
              <a:defRPr sz="1200" b="0"/>
            </a:lvl1pPr>
          </a:lstStyle>
          <a:p>
            <a:pPr>
              <a:defRPr/>
            </a:pPr>
            <a:r>
              <a:rPr lang="en-US"/>
              <a:t>Page </a:t>
            </a:r>
            <a:fld id="{F771502A-6538-410D-9F92-7BE935D2C40F}" type="slidenum">
              <a:rPr lang="en-US"/>
              <a:pPr>
                <a:defRPr/>
              </a:pPr>
              <a:t>‹#›</a:t>
            </a:fld>
            <a:endParaRPr lang="en-US"/>
          </a:p>
        </p:txBody>
      </p:sp>
      <p:sp>
        <p:nvSpPr>
          <p:cNvPr id="8198" name="Line 6"/>
          <p:cNvSpPr>
            <a:spLocks noChangeShapeType="1"/>
          </p:cNvSpPr>
          <p:nvPr/>
        </p:nvSpPr>
        <p:spPr bwMode="auto">
          <a:xfrm>
            <a:off x="710248" y="391186"/>
            <a:ext cx="568198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lIns="93342" tIns="46671" rIns="93342" bIns="46671" anchor="ctr"/>
          <a:lstStyle/>
          <a:p>
            <a:endParaRPr lang="en-GB"/>
          </a:p>
        </p:txBody>
      </p:sp>
      <p:sp>
        <p:nvSpPr>
          <p:cNvPr id="8199" name="Rectangle 7"/>
          <p:cNvSpPr>
            <a:spLocks noChangeArrowheads="1"/>
          </p:cNvSpPr>
          <p:nvPr/>
        </p:nvSpPr>
        <p:spPr bwMode="auto">
          <a:xfrm>
            <a:off x="710248" y="9087070"/>
            <a:ext cx="728333" cy="1843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957728"/>
            <a:r>
              <a:rPr lang="en-US" sz="1200" b="0"/>
              <a:t>Submission</a:t>
            </a:r>
          </a:p>
        </p:txBody>
      </p:sp>
      <p:sp>
        <p:nvSpPr>
          <p:cNvPr id="8200" name="Line 8"/>
          <p:cNvSpPr>
            <a:spLocks noChangeShapeType="1"/>
          </p:cNvSpPr>
          <p:nvPr/>
        </p:nvSpPr>
        <p:spPr bwMode="auto">
          <a:xfrm>
            <a:off x="710247" y="9075847"/>
            <a:ext cx="5839813"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lIns="93342" tIns="46671" rIns="93342" bIns="46671" anchor="ctr"/>
          <a:lstStyle/>
          <a:p>
            <a:endParaRPr lang="en-GB"/>
          </a:p>
        </p:txBody>
      </p:sp>
    </p:spTree>
    <p:extLst>
      <p:ext uri="{BB962C8B-B14F-4D97-AF65-F5344CB8AC3E}">
        <p14:creationId xmlns:p14="http://schemas.microsoft.com/office/powerpoint/2010/main" val="2740807714"/>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997336" y="98788"/>
            <a:ext cx="143763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57728">
              <a:defRPr sz="1400"/>
            </a:lvl1pPr>
          </a:lstStyle>
          <a:p>
            <a:pPr>
              <a:defRPr/>
            </a:pPr>
            <a:r>
              <a:rPr lang="en-US" smtClean="0"/>
              <a:t>doc.: IEEE 802.11-</a:t>
            </a:r>
            <a:endParaRPr lang="en-US"/>
          </a:p>
        </p:txBody>
      </p:sp>
      <p:sp>
        <p:nvSpPr>
          <p:cNvPr id="2051" name="Rectangle 3"/>
          <p:cNvSpPr>
            <a:spLocks noGrp="1" noChangeArrowheads="1"/>
          </p:cNvSpPr>
          <p:nvPr>
            <p:ph type="dt" idx="1"/>
          </p:nvPr>
        </p:nvSpPr>
        <p:spPr bwMode="auto">
          <a:xfrm>
            <a:off x="669146" y="98788"/>
            <a:ext cx="812723"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57728">
              <a:defRPr sz="1400"/>
            </a:lvl1pPr>
          </a:lstStyle>
          <a:p>
            <a:pPr>
              <a:defRPr/>
            </a:pPr>
            <a:r>
              <a:rPr lang="en-US" smtClean="0"/>
              <a:t>April 2013</a:t>
            </a:r>
            <a:endParaRPr lang="en-US"/>
          </a:p>
        </p:txBody>
      </p:sp>
      <p:sp>
        <p:nvSpPr>
          <p:cNvPr id="5124" name="Rectangle 4"/>
          <p:cNvSpPr>
            <a:spLocks noGrp="1" noRot="1" noChangeAspect="1" noChangeArrowheads="1" noTextEdit="1"/>
          </p:cNvSpPr>
          <p:nvPr>
            <p:ph type="sldImg" idx="2"/>
          </p:nvPr>
        </p:nvSpPr>
        <p:spPr bwMode="auto">
          <a:xfrm>
            <a:off x="1211263" y="708025"/>
            <a:ext cx="4683125" cy="351155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46997" y="4460167"/>
            <a:ext cx="5208482" cy="4226096"/>
          </a:xfrm>
          <a:prstGeom prst="rect">
            <a:avLst/>
          </a:prstGeom>
          <a:noFill/>
          <a:ln w="9525">
            <a:noFill/>
            <a:miter lim="800000"/>
            <a:headEnd/>
            <a:tailEnd/>
          </a:ln>
          <a:effectLst/>
        </p:spPr>
        <p:txBody>
          <a:bodyPr vert="horz" wrap="square" lIns="96070" tIns="47221" rIns="96070" bIns="47221"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4274703" y="9090276"/>
            <a:ext cx="216027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68331" lvl="4" algn="r" defTabSz="957728">
              <a:defRPr sz="1200" b="0"/>
            </a:lvl5pPr>
          </a:lstStyle>
          <a:p>
            <a:pPr lvl="4">
              <a:defRPr/>
            </a:pPr>
            <a:r>
              <a:rPr lang="en-US" smtClean="0"/>
              <a:t>Graham Smith, DSP Group</a:t>
            </a:r>
            <a:endParaRPr lang="en-US"/>
          </a:p>
        </p:txBody>
      </p:sp>
      <p:sp>
        <p:nvSpPr>
          <p:cNvPr id="2055" name="Rectangle 7"/>
          <p:cNvSpPr>
            <a:spLocks noGrp="1" noChangeArrowheads="1"/>
          </p:cNvSpPr>
          <p:nvPr>
            <p:ph type="sldNum" sz="quarter" idx="5"/>
          </p:nvPr>
        </p:nvSpPr>
        <p:spPr bwMode="auto">
          <a:xfrm>
            <a:off x="3294760" y="9090276"/>
            <a:ext cx="531042" cy="184371"/>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57728">
              <a:defRPr sz="1200" b="0"/>
            </a:lvl1pPr>
          </a:lstStyle>
          <a:p>
            <a:pPr>
              <a:defRPr/>
            </a:pPr>
            <a:r>
              <a:rPr lang="en-US"/>
              <a:t>Page </a:t>
            </a:r>
            <a:fld id="{51B966A9-53E8-431F-AD94-BCA61E341CFC}" type="slidenum">
              <a:rPr lang="en-US"/>
              <a:pPr>
                <a:defRPr/>
              </a:pPr>
              <a:t>‹#›</a:t>
            </a:fld>
            <a:endParaRPr lang="en-US"/>
          </a:p>
        </p:txBody>
      </p:sp>
      <p:sp>
        <p:nvSpPr>
          <p:cNvPr id="5128" name="Rectangle 8"/>
          <p:cNvSpPr>
            <a:spLocks noChangeArrowheads="1"/>
          </p:cNvSpPr>
          <p:nvPr/>
        </p:nvSpPr>
        <p:spPr bwMode="auto">
          <a:xfrm>
            <a:off x="741486" y="9090276"/>
            <a:ext cx="728332" cy="1843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938282"/>
            <a:r>
              <a:rPr lang="en-US" sz="1200" b="0"/>
              <a:t>Submission</a:t>
            </a:r>
          </a:p>
        </p:txBody>
      </p:sp>
      <p:sp>
        <p:nvSpPr>
          <p:cNvPr id="5129" name="Line 9"/>
          <p:cNvSpPr>
            <a:spLocks noChangeShapeType="1"/>
          </p:cNvSpPr>
          <p:nvPr/>
        </p:nvSpPr>
        <p:spPr bwMode="auto">
          <a:xfrm>
            <a:off x="741486" y="9088673"/>
            <a:ext cx="561950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lIns="93342" tIns="46671" rIns="93342" bIns="46671" anchor="ctr"/>
          <a:lstStyle/>
          <a:p>
            <a:endParaRPr lang="en-GB"/>
          </a:p>
        </p:txBody>
      </p:sp>
      <p:sp>
        <p:nvSpPr>
          <p:cNvPr id="5130" name="Line 10"/>
          <p:cNvSpPr>
            <a:spLocks noChangeShapeType="1"/>
          </p:cNvSpPr>
          <p:nvPr/>
        </p:nvSpPr>
        <p:spPr bwMode="auto">
          <a:xfrm>
            <a:off x="662570" y="299803"/>
            <a:ext cx="5777337"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lIns="93342" tIns="46671" rIns="93342" bIns="46671" anchor="ctr"/>
          <a:lstStyle/>
          <a:p>
            <a:endParaRPr lang="en-GB"/>
          </a:p>
        </p:txBody>
      </p:sp>
    </p:spTree>
    <p:extLst>
      <p:ext uri="{BB962C8B-B14F-4D97-AF65-F5344CB8AC3E}">
        <p14:creationId xmlns:p14="http://schemas.microsoft.com/office/powerpoint/2010/main" val="1632856887"/>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7728">
              <a:defRPr sz="2400" b="1">
                <a:solidFill>
                  <a:schemeClr val="tx1"/>
                </a:solidFill>
                <a:latin typeface="Times New Roman" pitchFamily="18" charset="0"/>
              </a:defRPr>
            </a:lvl1pPr>
            <a:lvl2pPr marL="758403" indent="-291694" defTabSz="957728">
              <a:defRPr sz="2400" b="1">
                <a:solidFill>
                  <a:schemeClr val="tx1"/>
                </a:solidFill>
                <a:latin typeface="Times New Roman" pitchFamily="18" charset="0"/>
              </a:defRPr>
            </a:lvl2pPr>
            <a:lvl3pPr marL="1166774" indent="-233355" defTabSz="957728">
              <a:defRPr sz="2400" b="1">
                <a:solidFill>
                  <a:schemeClr val="tx1"/>
                </a:solidFill>
                <a:latin typeface="Times New Roman" pitchFamily="18" charset="0"/>
              </a:defRPr>
            </a:lvl3pPr>
            <a:lvl4pPr marL="1633484" indent="-233355" defTabSz="957728">
              <a:defRPr sz="2400" b="1">
                <a:solidFill>
                  <a:schemeClr val="tx1"/>
                </a:solidFill>
                <a:latin typeface="Times New Roman" pitchFamily="18" charset="0"/>
              </a:defRPr>
            </a:lvl4pPr>
            <a:lvl5pPr marL="2100194" indent="-233355" defTabSz="957728">
              <a:defRPr sz="2400" b="1">
                <a:solidFill>
                  <a:schemeClr val="tx1"/>
                </a:solidFill>
                <a:latin typeface="Times New Roman" pitchFamily="18" charset="0"/>
              </a:defRPr>
            </a:lvl5pPr>
            <a:lvl6pPr marL="2566904" indent="-233355" defTabSz="957728" eaLnBrk="0" fontAlgn="base" hangingPunct="0">
              <a:spcBef>
                <a:spcPct val="0"/>
              </a:spcBef>
              <a:spcAft>
                <a:spcPct val="0"/>
              </a:spcAft>
              <a:defRPr sz="2400" b="1">
                <a:solidFill>
                  <a:schemeClr val="tx1"/>
                </a:solidFill>
                <a:latin typeface="Times New Roman" pitchFamily="18" charset="0"/>
              </a:defRPr>
            </a:lvl6pPr>
            <a:lvl7pPr marL="3033613" indent="-233355" defTabSz="957728" eaLnBrk="0" fontAlgn="base" hangingPunct="0">
              <a:spcBef>
                <a:spcPct val="0"/>
              </a:spcBef>
              <a:spcAft>
                <a:spcPct val="0"/>
              </a:spcAft>
              <a:defRPr sz="2400" b="1">
                <a:solidFill>
                  <a:schemeClr val="tx1"/>
                </a:solidFill>
                <a:latin typeface="Times New Roman" pitchFamily="18" charset="0"/>
              </a:defRPr>
            </a:lvl7pPr>
            <a:lvl8pPr marL="3500323" indent="-233355" defTabSz="957728" eaLnBrk="0" fontAlgn="base" hangingPunct="0">
              <a:spcBef>
                <a:spcPct val="0"/>
              </a:spcBef>
              <a:spcAft>
                <a:spcPct val="0"/>
              </a:spcAft>
              <a:defRPr sz="2400" b="1">
                <a:solidFill>
                  <a:schemeClr val="tx1"/>
                </a:solidFill>
                <a:latin typeface="Times New Roman" pitchFamily="18" charset="0"/>
              </a:defRPr>
            </a:lvl8pPr>
            <a:lvl9pPr marL="3967033" indent="-233355" defTabSz="957728" eaLnBrk="0" fontAlgn="base" hangingPunct="0">
              <a:spcBef>
                <a:spcPct val="0"/>
              </a:spcBef>
              <a:spcAft>
                <a:spcPct val="0"/>
              </a:spcAft>
              <a:defRPr sz="2400" b="1">
                <a:solidFill>
                  <a:schemeClr val="tx1"/>
                </a:solidFill>
                <a:latin typeface="Times New Roman" pitchFamily="18" charset="0"/>
              </a:defRPr>
            </a:lvl9pPr>
          </a:lstStyle>
          <a:p>
            <a:r>
              <a:rPr lang="en-US" sz="1400"/>
              <a:t>doc.: IEEE 802.11-</a:t>
            </a:r>
          </a:p>
        </p:txBody>
      </p:sp>
      <p:sp>
        <p:nvSpPr>
          <p:cNvPr id="614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7728">
              <a:defRPr sz="2400" b="1">
                <a:solidFill>
                  <a:schemeClr val="tx1"/>
                </a:solidFill>
                <a:latin typeface="Times New Roman" pitchFamily="18" charset="0"/>
              </a:defRPr>
            </a:lvl1pPr>
            <a:lvl2pPr marL="758403" indent="-291694" defTabSz="957728">
              <a:defRPr sz="2400" b="1">
                <a:solidFill>
                  <a:schemeClr val="tx1"/>
                </a:solidFill>
                <a:latin typeface="Times New Roman" pitchFamily="18" charset="0"/>
              </a:defRPr>
            </a:lvl2pPr>
            <a:lvl3pPr marL="1166774" indent="-233355" defTabSz="957728">
              <a:defRPr sz="2400" b="1">
                <a:solidFill>
                  <a:schemeClr val="tx1"/>
                </a:solidFill>
                <a:latin typeface="Times New Roman" pitchFamily="18" charset="0"/>
              </a:defRPr>
            </a:lvl3pPr>
            <a:lvl4pPr marL="1633484" indent="-233355" defTabSz="957728">
              <a:defRPr sz="2400" b="1">
                <a:solidFill>
                  <a:schemeClr val="tx1"/>
                </a:solidFill>
                <a:latin typeface="Times New Roman" pitchFamily="18" charset="0"/>
              </a:defRPr>
            </a:lvl4pPr>
            <a:lvl5pPr marL="2100194" indent="-233355" defTabSz="957728">
              <a:defRPr sz="2400" b="1">
                <a:solidFill>
                  <a:schemeClr val="tx1"/>
                </a:solidFill>
                <a:latin typeface="Times New Roman" pitchFamily="18" charset="0"/>
              </a:defRPr>
            </a:lvl5pPr>
            <a:lvl6pPr marL="2566904" indent="-233355" defTabSz="957728" eaLnBrk="0" fontAlgn="base" hangingPunct="0">
              <a:spcBef>
                <a:spcPct val="0"/>
              </a:spcBef>
              <a:spcAft>
                <a:spcPct val="0"/>
              </a:spcAft>
              <a:defRPr sz="2400" b="1">
                <a:solidFill>
                  <a:schemeClr val="tx1"/>
                </a:solidFill>
                <a:latin typeface="Times New Roman" pitchFamily="18" charset="0"/>
              </a:defRPr>
            </a:lvl6pPr>
            <a:lvl7pPr marL="3033613" indent="-233355" defTabSz="957728" eaLnBrk="0" fontAlgn="base" hangingPunct="0">
              <a:spcBef>
                <a:spcPct val="0"/>
              </a:spcBef>
              <a:spcAft>
                <a:spcPct val="0"/>
              </a:spcAft>
              <a:defRPr sz="2400" b="1">
                <a:solidFill>
                  <a:schemeClr val="tx1"/>
                </a:solidFill>
                <a:latin typeface="Times New Roman" pitchFamily="18" charset="0"/>
              </a:defRPr>
            </a:lvl7pPr>
            <a:lvl8pPr marL="3500323" indent="-233355" defTabSz="957728" eaLnBrk="0" fontAlgn="base" hangingPunct="0">
              <a:spcBef>
                <a:spcPct val="0"/>
              </a:spcBef>
              <a:spcAft>
                <a:spcPct val="0"/>
              </a:spcAft>
              <a:defRPr sz="2400" b="1">
                <a:solidFill>
                  <a:schemeClr val="tx1"/>
                </a:solidFill>
                <a:latin typeface="Times New Roman" pitchFamily="18" charset="0"/>
              </a:defRPr>
            </a:lvl8pPr>
            <a:lvl9pPr marL="3967033" indent="-233355" defTabSz="957728" eaLnBrk="0" fontAlgn="base" hangingPunct="0">
              <a:spcBef>
                <a:spcPct val="0"/>
              </a:spcBef>
              <a:spcAft>
                <a:spcPct val="0"/>
              </a:spcAft>
              <a:defRPr sz="2400" b="1">
                <a:solidFill>
                  <a:schemeClr val="tx1"/>
                </a:solidFill>
                <a:latin typeface="Times New Roman" pitchFamily="18" charset="0"/>
              </a:defRPr>
            </a:lvl9pPr>
          </a:lstStyle>
          <a:p>
            <a:r>
              <a:rPr lang="en-US" sz="1400"/>
              <a:t>April 2013</a:t>
            </a:r>
          </a:p>
        </p:txBody>
      </p:sp>
      <p:sp>
        <p:nvSpPr>
          <p:cNvPr id="614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50032" indent="-350032" defTabSz="957728">
              <a:defRPr sz="2400" b="1">
                <a:solidFill>
                  <a:schemeClr val="tx1"/>
                </a:solidFill>
                <a:latin typeface="Times New Roman" pitchFamily="18" charset="0"/>
              </a:defRPr>
            </a:lvl1pPr>
            <a:lvl2pPr marL="758403" indent="-291694" defTabSz="957728">
              <a:defRPr sz="2400" b="1">
                <a:solidFill>
                  <a:schemeClr val="tx1"/>
                </a:solidFill>
                <a:latin typeface="Times New Roman" pitchFamily="18" charset="0"/>
              </a:defRPr>
            </a:lvl2pPr>
            <a:lvl3pPr marL="1166774" indent="-233355" defTabSz="957728">
              <a:defRPr sz="2400" b="1">
                <a:solidFill>
                  <a:schemeClr val="tx1"/>
                </a:solidFill>
                <a:latin typeface="Times New Roman" pitchFamily="18" charset="0"/>
              </a:defRPr>
            </a:lvl3pPr>
            <a:lvl4pPr marL="1633484" indent="-233355" defTabSz="957728">
              <a:defRPr sz="2400" b="1">
                <a:solidFill>
                  <a:schemeClr val="tx1"/>
                </a:solidFill>
                <a:latin typeface="Times New Roman" pitchFamily="18" charset="0"/>
              </a:defRPr>
            </a:lvl4pPr>
            <a:lvl5pPr marL="468331" defTabSz="957728">
              <a:defRPr sz="2400" b="1">
                <a:solidFill>
                  <a:schemeClr val="tx1"/>
                </a:solidFill>
                <a:latin typeface="Times New Roman" pitchFamily="18" charset="0"/>
              </a:defRPr>
            </a:lvl5pPr>
            <a:lvl6pPr marL="935041" defTabSz="957728" eaLnBrk="0" fontAlgn="base" hangingPunct="0">
              <a:spcBef>
                <a:spcPct val="0"/>
              </a:spcBef>
              <a:spcAft>
                <a:spcPct val="0"/>
              </a:spcAft>
              <a:defRPr sz="2400" b="1">
                <a:solidFill>
                  <a:schemeClr val="tx1"/>
                </a:solidFill>
                <a:latin typeface="Times New Roman" pitchFamily="18" charset="0"/>
              </a:defRPr>
            </a:lvl6pPr>
            <a:lvl7pPr marL="1401750" defTabSz="957728" eaLnBrk="0" fontAlgn="base" hangingPunct="0">
              <a:spcBef>
                <a:spcPct val="0"/>
              </a:spcBef>
              <a:spcAft>
                <a:spcPct val="0"/>
              </a:spcAft>
              <a:defRPr sz="2400" b="1">
                <a:solidFill>
                  <a:schemeClr val="tx1"/>
                </a:solidFill>
                <a:latin typeface="Times New Roman" pitchFamily="18" charset="0"/>
              </a:defRPr>
            </a:lvl7pPr>
            <a:lvl8pPr marL="1868460" defTabSz="957728" eaLnBrk="0" fontAlgn="base" hangingPunct="0">
              <a:spcBef>
                <a:spcPct val="0"/>
              </a:spcBef>
              <a:spcAft>
                <a:spcPct val="0"/>
              </a:spcAft>
              <a:defRPr sz="2400" b="1">
                <a:solidFill>
                  <a:schemeClr val="tx1"/>
                </a:solidFill>
                <a:latin typeface="Times New Roman" pitchFamily="18" charset="0"/>
              </a:defRPr>
            </a:lvl8pPr>
            <a:lvl9pPr marL="2335170" defTabSz="957728" eaLnBrk="0" fontAlgn="base" hangingPunct="0">
              <a:spcBef>
                <a:spcPct val="0"/>
              </a:spcBef>
              <a:spcAft>
                <a:spcPct val="0"/>
              </a:spcAft>
              <a:defRPr sz="2400" b="1">
                <a:solidFill>
                  <a:schemeClr val="tx1"/>
                </a:solidFill>
                <a:latin typeface="Times New Roman" pitchFamily="18" charset="0"/>
              </a:defRPr>
            </a:lvl9pPr>
          </a:lstStyle>
          <a:p>
            <a:pPr lvl="4"/>
            <a:r>
              <a:rPr lang="en-US" sz="1200" b="0"/>
              <a:t>Graham Smith, DSP Group</a:t>
            </a:r>
          </a:p>
        </p:txBody>
      </p:sp>
      <p:sp>
        <p:nvSpPr>
          <p:cNvPr id="6149" name="Rectangle 7"/>
          <p:cNvSpPr>
            <a:spLocks noGrp="1" noChangeArrowheads="1"/>
          </p:cNvSpPr>
          <p:nvPr>
            <p:ph type="sldNum" sz="quarter" idx="5"/>
          </p:nvPr>
        </p:nvSpPr>
        <p:spPr>
          <a:xfrm>
            <a:off x="3410625" y="9090276"/>
            <a:ext cx="415177"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7728">
              <a:defRPr sz="2400" b="1">
                <a:solidFill>
                  <a:schemeClr val="tx1"/>
                </a:solidFill>
                <a:latin typeface="Times New Roman" pitchFamily="18" charset="0"/>
              </a:defRPr>
            </a:lvl1pPr>
            <a:lvl2pPr marL="758403" indent="-291694" defTabSz="957728">
              <a:defRPr sz="2400" b="1">
                <a:solidFill>
                  <a:schemeClr val="tx1"/>
                </a:solidFill>
                <a:latin typeface="Times New Roman" pitchFamily="18" charset="0"/>
              </a:defRPr>
            </a:lvl2pPr>
            <a:lvl3pPr marL="1166774" indent="-233355" defTabSz="957728">
              <a:defRPr sz="2400" b="1">
                <a:solidFill>
                  <a:schemeClr val="tx1"/>
                </a:solidFill>
                <a:latin typeface="Times New Roman" pitchFamily="18" charset="0"/>
              </a:defRPr>
            </a:lvl3pPr>
            <a:lvl4pPr marL="1633484" indent="-233355" defTabSz="957728">
              <a:defRPr sz="2400" b="1">
                <a:solidFill>
                  <a:schemeClr val="tx1"/>
                </a:solidFill>
                <a:latin typeface="Times New Roman" pitchFamily="18" charset="0"/>
              </a:defRPr>
            </a:lvl4pPr>
            <a:lvl5pPr marL="2100194" indent="-233355" defTabSz="957728">
              <a:defRPr sz="2400" b="1">
                <a:solidFill>
                  <a:schemeClr val="tx1"/>
                </a:solidFill>
                <a:latin typeface="Times New Roman" pitchFamily="18" charset="0"/>
              </a:defRPr>
            </a:lvl5pPr>
            <a:lvl6pPr marL="2566904" indent="-233355" defTabSz="957728" eaLnBrk="0" fontAlgn="base" hangingPunct="0">
              <a:spcBef>
                <a:spcPct val="0"/>
              </a:spcBef>
              <a:spcAft>
                <a:spcPct val="0"/>
              </a:spcAft>
              <a:defRPr sz="2400" b="1">
                <a:solidFill>
                  <a:schemeClr val="tx1"/>
                </a:solidFill>
                <a:latin typeface="Times New Roman" pitchFamily="18" charset="0"/>
              </a:defRPr>
            </a:lvl6pPr>
            <a:lvl7pPr marL="3033613" indent="-233355" defTabSz="957728" eaLnBrk="0" fontAlgn="base" hangingPunct="0">
              <a:spcBef>
                <a:spcPct val="0"/>
              </a:spcBef>
              <a:spcAft>
                <a:spcPct val="0"/>
              </a:spcAft>
              <a:defRPr sz="2400" b="1">
                <a:solidFill>
                  <a:schemeClr val="tx1"/>
                </a:solidFill>
                <a:latin typeface="Times New Roman" pitchFamily="18" charset="0"/>
              </a:defRPr>
            </a:lvl7pPr>
            <a:lvl8pPr marL="3500323" indent="-233355" defTabSz="957728" eaLnBrk="0" fontAlgn="base" hangingPunct="0">
              <a:spcBef>
                <a:spcPct val="0"/>
              </a:spcBef>
              <a:spcAft>
                <a:spcPct val="0"/>
              </a:spcAft>
              <a:defRPr sz="2400" b="1">
                <a:solidFill>
                  <a:schemeClr val="tx1"/>
                </a:solidFill>
                <a:latin typeface="Times New Roman" pitchFamily="18" charset="0"/>
              </a:defRPr>
            </a:lvl8pPr>
            <a:lvl9pPr marL="3967033" indent="-233355" defTabSz="957728" eaLnBrk="0" fontAlgn="base" hangingPunct="0">
              <a:spcBef>
                <a:spcPct val="0"/>
              </a:spcBef>
              <a:spcAft>
                <a:spcPct val="0"/>
              </a:spcAft>
              <a:defRPr sz="2400" b="1">
                <a:solidFill>
                  <a:schemeClr val="tx1"/>
                </a:solidFill>
                <a:latin typeface="Times New Roman" pitchFamily="18" charset="0"/>
              </a:defRPr>
            </a:lvl9pPr>
          </a:lstStyle>
          <a:p>
            <a:r>
              <a:rPr lang="en-US" sz="1200" b="0"/>
              <a:t>Page </a:t>
            </a:r>
            <a:fld id="{D0B8B295-F92D-467A-B866-1ED57ECAAB6C}" type="slidenum">
              <a:rPr lang="en-US" sz="1200" b="0"/>
              <a:pPr/>
              <a:t>1</a:t>
            </a:fld>
            <a:endParaRPr lang="en-US" sz="1200" b="0"/>
          </a:p>
        </p:txBody>
      </p:sp>
      <p:sp>
        <p:nvSpPr>
          <p:cNvPr id="6150" name="Rectangle 2"/>
          <p:cNvSpPr>
            <a:spLocks noGrp="1" noRot="1" noChangeAspect="1" noChangeArrowheads="1" noTextEdit="1"/>
          </p:cNvSpPr>
          <p:nvPr>
            <p:ph type="sldImg"/>
          </p:nvPr>
        </p:nvSpPr>
        <p:spPr>
          <a:ln/>
        </p:spPr>
      </p:sp>
      <p:sp>
        <p:nvSpPr>
          <p:cNvPr id="615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Espace réservé de l'image des diapositives 1"/>
          <p:cNvSpPr>
            <a:spLocks noGrp="1" noRot="1" noChangeAspect="1" noTextEdit="1"/>
          </p:cNvSpPr>
          <p:nvPr>
            <p:ph type="sldImg"/>
          </p:nvPr>
        </p:nvSpPr>
        <p:spPr>
          <a:xfrm>
            <a:off x="1212850" y="709613"/>
            <a:ext cx="4676775" cy="3508375"/>
          </a:xfrm>
          <a:ln/>
        </p:spPr>
      </p:sp>
      <p:sp>
        <p:nvSpPr>
          <p:cNvPr id="104451" name="Espace réservé des commentaires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fr-FR" smtClean="0"/>
          </a:p>
        </p:txBody>
      </p:sp>
      <p:sp>
        <p:nvSpPr>
          <p:cNvPr id="4" name="Espace réservé de l'en-tête 3"/>
          <p:cNvSpPr>
            <a:spLocks noGrp="1"/>
          </p:cNvSpPr>
          <p:nvPr>
            <p:ph type="hdr" sz="quarter"/>
          </p:nvPr>
        </p:nvSpPr>
        <p:spPr>
          <a:xfrm>
            <a:off x="4160838" y="96654"/>
            <a:ext cx="2274136" cy="217578"/>
          </a:xfrm>
        </p:spPr>
        <p:txBody>
          <a:bodyPr/>
          <a:lstStyle/>
          <a:p>
            <a:pPr>
              <a:defRPr/>
            </a:pPr>
            <a:r>
              <a:rPr lang="en-US" smtClean="0"/>
              <a:t>doc.: IEEE 802.11-12/xxxxr0</a:t>
            </a:r>
            <a:endParaRPr lang="en-US"/>
          </a:p>
        </p:txBody>
      </p:sp>
      <p:sp>
        <p:nvSpPr>
          <p:cNvPr id="5" name="Espace réservé de la date 4"/>
          <p:cNvSpPr>
            <a:spLocks noGrp="1"/>
          </p:cNvSpPr>
          <p:nvPr>
            <p:ph type="dt" sz="quarter" idx="1"/>
          </p:nvPr>
        </p:nvSpPr>
        <p:spPr>
          <a:xfrm>
            <a:off x="669146" y="96654"/>
            <a:ext cx="758688" cy="217578"/>
          </a:xfrm>
        </p:spPr>
        <p:txBody>
          <a:bodyPr/>
          <a:lstStyle/>
          <a:p>
            <a:pPr>
              <a:defRPr/>
            </a:pPr>
            <a:r>
              <a:rPr lang="en-US"/>
              <a:t>July 2013</a:t>
            </a:r>
          </a:p>
        </p:txBody>
      </p:sp>
      <p:sp>
        <p:nvSpPr>
          <p:cNvPr id="104454" name="Espace réservé du numéro de diapositive 6"/>
          <p:cNvSpPr>
            <a:spLocks noGrp="1"/>
          </p:cNvSpPr>
          <p:nvPr>
            <p:ph type="sldNum" sz="quarter" idx="5"/>
          </p:nvPr>
        </p:nvSpPr>
        <p:spPr>
          <a:xfrm>
            <a:off x="3316138" y="9090275"/>
            <a:ext cx="509664" cy="18649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2866">
              <a:defRPr sz="1200">
                <a:solidFill>
                  <a:schemeClr val="tx1"/>
                </a:solidFill>
                <a:latin typeface="Times New Roman" pitchFamily="18" charset="0"/>
                <a:ea typeface="MS PGothic" pitchFamily="34" charset="-128"/>
              </a:defRPr>
            </a:lvl1pPr>
            <a:lvl2pPr marL="758403" indent="-291694" defTabSz="952866">
              <a:defRPr sz="1200">
                <a:solidFill>
                  <a:schemeClr val="tx1"/>
                </a:solidFill>
                <a:latin typeface="Times New Roman" pitchFamily="18" charset="0"/>
                <a:ea typeface="MS PGothic" pitchFamily="34" charset="-128"/>
              </a:defRPr>
            </a:lvl2pPr>
            <a:lvl3pPr marL="1166774" indent="-233355" defTabSz="952866">
              <a:defRPr sz="1200">
                <a:solidFill>
                  <a:schemeClr val="tx1"/>
                </a:solidFill>
                <a:latin typeface="Times New Roman" pitchFamily="18" charset="0"/>
                <a:ea typeface="MS PGothic" pitchFamily="34" charset="-128"/>
              </a:defRPr>
            </a:lvl3pPr>
            <a:lvl4pPr marL="1633484" indent="-233355" defTabSz="952866">
              <a:defRPr sz="1200">
                <a:solidFill>
                  <a:schemeClr val="tx1"/>
                </a:solidFill>
                <a:latin typeface="Times New Roman" pitchFamily="18" charset="0"/>
                <a:ea typeface="MS PGothic" pitchFamily="34" charset="-128"/>
              </a:defRPr>
            </a:lvl4pPr>
            <a:lvl5pPr marL="2100194" indent="-233355" defTabSz="952866">
              <a:defRPr sz="1200">
                <a:solidFill>
                  <a:schemeClr val="tx1"/>
                </a:solidFill>
                <a:latin typeface="Times New Roman" pitchFamily="18" charset="0"/>
                <a:ea typeface="MS PGothic" pitchFamily="34" charset="-128"/>
              </a:defRPr>
            </a:lvl5pPr>
            <a:lvl6pPr marL="2566904" indent="-233355" defTabSz="952866"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3033613" indent="-233355" defTabSz="952866"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500323" indent="-233355" defTabSz="952866"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967033" indent="-233355" defTabSz="952866"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t>Page </a:t>
            </a:r>
            <a:fld id="{8E4296AB-54DC-4931-94C8-9B31CC692049}" type="slidenum">
              <a:rPr lang="en-US"/>
              <a:pPr/>
              <a:t>3</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Rectangle 5"/>
          <p:cNvSpPr>
            <a:spLocks noGrp="1" noChangeArrowheads="1"/>
          </p:cNvSpPr>
          <p:nvPr>
            <p:ph type="ftr" sz="quarter" idx="10"/>
          </p:nvPr>
        </p:nvSpPr>
        <p:spPr/>
        <p:txBody>
          <a:bodyPr/>
          <a:lstStyle>
            <a:lvl1pPr>
              <a:defRPr/>
            </a:lvl1pPr>
          </a:lstStyle>
          <a:p>
            <a:pPr>
              <a:defRPr/>
            </a:pPr>
            <a:r>
              <a:rPr lang="en-US" smtClean="0"/>
              <a:t>Graham Smith, DSP Group</a:t>
            </a:r>
            <a:endParaRPr lang="en-US"/>
          </a:p>
        </p:txBody>
      </p:sp>
      <p:sp>
        <p:nvSpPr>
          <p:cNvPr id="5" name="Rectangle 6"/>
          <p:cNvSpPr>
            <a:spLocks noGrp="1" noChangeArrowheads="1"/>
          </p:cNvSpPr>
          <p:nvPr>
            <p:ph type="sldNum" sz="quarter" idx="11"/>
          </p:nvPr>
        </p:nvSpPr>
        <p:spPr/>
        <p:txBody>
          <a:bodyPr/>
          <a:lstStyle>
            <a:lvl1pPr>
              <a:defRPr/>
            </a:lvl1pPr>
          </a:lstStyle>
          <a:p>
            <a:pPr>
              <a:defRPr/>
            </a:pPr>
            <a:r>
              <a:rPr lang="en-US"/>
              <a:t>Slide </a:t>
            </a:r>
            <a:fld id="{5E5CBE4F-402A-49FC-A06A-9C974296C46D}" type="slidenum">
              <a:rPr lang="en-US"/>
              <a:pPr>
                <a:defRPr/>
              </a:pPr>
              <a:t>‹#›</a:t>
            </a:fld>
            <a:endParaRPr lang="en-US"/>
          </a:p>
        </p:txBody>
      </p:sp>
      <p:sp>
        <p:nvSpPr>
          <p:cNvPr id="6" name="Date Placeholder 7"/>
          <p:cNvSpPr>
            <a:spLocks noGrp="1"/>
          </p:cNvSpPr>
          <p:nvPr>
            <p:ph type="dt" sz="half" idx="12"/>
          </p:nvPr>
        </p:nvSpPr>
        <p:spPr>
          <a:xfrm>
            <a:off x="696913" y="332601"/>
            <a:ext cx="951222" cy="276999"/>
          </a:xfrm>
        </p:spPr>
        <p:txBody>
          <a:bodyPr/>
          <a:lstStyle>
            <a:lvl1pPr>
              <a:defRPr/>
            </a:lvl1pPr>
          </a:lstStyle>
          <a:p>
            <a:pPr>
              <a:defRPr/>
            </a:pPr>
            <a:r>
              <a:rPr lang="en-US" smtClean="0"/>
              <a:t>Mar 2014</a:t>
            </a:r>
            <a:endParaRPr lang="en-US" dirty="0"/>
          </a:p>
        </p:txBody>
      </p:sp>
    </p:spTree>
    <p:extLst>
      <p:ext uri="{BB962C8B-B14F-4D97-AF65-F5344CB8AC3E}">
        <p14:creationId xmlns:p14="http://schemas.microsoft.com/office/powerpoint/2010/main" val="20982542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7" name="Title 6"/>
          <p:cNvSpPr>
            <a:spLocks noGrp="1"/>
          </p:cNvSpPr>
          <p:nvPr>
            <p:ph type="title"/>
          </p:nvPr>
        </p:nvSpPr>
        <p:spPr/>
        <p:txBody>
          <a:bodyPr/>
          <a:lstStyle/>
          <a:p>
            <a:r>
              <a:rPr lang="en-US" smtClean="0"/>
              <a:t>Click to edit Master title style</a:t>
            </a:r>
            <a:endParaRPr lang="en-US"/>
          </a:p>
        </p:txBody>
      </p:sp>
      <p:sp>
        <p:nvSpPr>
          <p:cNvPr id="8" name="Date Placeholder 7"/>
          <p:cNvSpPr>
            <a:spLocks noGrp="1"/>
          </p:cNvSpPr>
          <p:nvPr>
            <p:ph type="dt" sz="half" idx="10"/>
          </p:nvPr>
        </p:nvSpPr>
        <p:spPr>
          <a:xfrm>
            <a:off x="696913" y="332601"/>
            <a:ext cx="951222" cy="276999"/>
          </a:xfrm>
        </p:spPr>
        <p:txBody>
          <a:bodyPr/>
          <a:lstStyle>
            <a:lvl1pPr>
              <a:defRPr/>
            </a:lvl1pPr>
          </a:lstStyle>
          <a:p>
            <a:pPr>
              <a:defRPr/>
            </a:pPr>
            <a:r>
              <a:rPr lang="en-US" smtClean="0"/>
              <a:t>Mar 2014</a:t>
            </a:r>
            <a:endParaRPr lang="en-US" dirty="0"/>
          </a:p>
        </p:txBody>
      </p:sp>
      <p:sp>
        <p:nvSpPr>
          <p:cNvPr id="9" name="Footer Placeholder 8"/>
          <p:cNvSpPr>
            <a:spLocks noGrp="1"/>
          </p:cNvSpPr>
          <p:nvPr>
            <p:ph type="ftr" sz="quarter" idx="11"/>
          </p:nvPr>
        </p:nvSpPr>
        <p:spPr/>
        <p:txBody>
          <a:bodyPr/>
          <a:lstStyle/>
          <a:p>
            <a:pPr>
              <a:defRPr/>
            </a:pPr>
            <a:r>
              <a:rPr lang="en-US" smtClean="0"/>
              <a:t>Graham Smith, DSP Group</a:t>
            </a:r>
            <a:endParaRPr lang="en-US"/>
          </a:p>
        </p:txBody>
      </p:sp>
      <p:sp>
        <p:nvSpPr>
          <p:cNvPr id="10" name="Slide Number Placeholder 9"/>
          <p:cNvSpPr>
            <a:spLocks noGrp="1"/>
          </p:cNvSpPr>
          <p:nvPr>
            <p:ph type="sldNum" sz="quarter" idx="12"/>
          </p:nvPr>
        </p:nvSpPr>
        <p:spPr/>
        <p:txBody>
          <a:bodyPr/>
          <a:lstStyle/>
          <a:p>
            <a:pPr>
              <a:defRPr/>
            </a:pPr>
            <a:r>
              <a:rPr lang="en-US" dirty="0" smtClean="0"/>
              <a:t>Slide </a:t>
            </a:r>
            <a:fld id="{31D45EC1-4C6A-4C4C-A230-3BDF24B584F8}" type="slidenum">
              <a:rPr lang="en-US" smtClean="0"/>
              <a:pPr>
                <a:defRPr/>
              </a:pPr>
              <a:t>‹#›</a:t>
            </a:fld>
            <a:endParaRPr lang="en-US" dirty="0"/>
          </a:p>
        </p:txBody>
      </p:sp>
    </p:spTree>
    <p:extLst>
      <p:ext uri="{BB962C8B-B14F-4D97-AF65-F5344CB8AC3E}">
        <p14:creationId xmlns:p14="http://schemas.microsoft.com/office/powerpoint/2010/main" val="104836504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smtClean="0"/>
            </a:lvl1pPr>
          </a:lstStyle>
          <a:p>
            <a:pPr>
              <a:defRPr/>
            </a:pPr>
            <a:r>
              <a:rPr lang="en-US" smtClean="0"/>
              <a:t>Mar 2014</a:t>
            </a:r>
            <a:endParaRPr lang="en-US" dirty="0"/>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sz="1200" b="0"/>
            </a:lvl1pPr>
          </a:lstStyle>
          <a:p>
            <a:pPr>
              <a:defRPr/>
            </a:pPr>
            <a:r>
              <a:rPr lang="en-US" smtClean="0"/>
              <a:t>Graham Smith, DSP Group</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sz="1200" b="0"/>
            </a:lvl1pPr>
          </a:lstStyle>
          <a:p>
            <a:pPr>
              <a:defRPr/>
            </a:pPr>
            <a:r>
              <a:rPr lang="en-US"/>
              <a:t>Slide </a:t>
            </a:r>
            <a:fld id="{31D45EC1-4C6A-4C4C-A230-3BDF24B584F8}" type="slidenum">
              <a:rPr lang="en-US"/>
              <a:pPr>
                <a:defRPr/>
              </a:pPr>
              <a:t>‹#›</a:t>
            </a:fld>
            <a:endParaRPr lang="en-US"/>
          </a:p>
        </p:txBody>
      </p:sp>
      <p:sp>
        <p:nvSpPr>
          <p:cNvPr id="1031" name="Rectangle 7"/>
          <p:cNvSpPr>
            <a:spLocks noChangeArrowheads="1"/>
          </p:cNvSpPr>
          <p:nvPr userDrawn="1"/>
        </p:nvSpPr>
        <p:spPr bwMode="auto">
          <a:xfrm>
            <a:off x="5162485" y="332601"/>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457200" lvl="4" algn="r"/>
            <a:r>
              <a:rPr lang="en-US" sz="1800" dirty="0"/>
              <a:t>doc.: IEEE </a:t>
            </a:r>
            <a:r>
              <a:rPr lang="en-US" sz="1800" dirty="0" smtClean="0"/>
              <a:t>802.11-14/0328r1</a:t>
            </a:r>
          </a:p>
        </p:txBody>
      </p:sp>
      <p:sp>
        <p:nvSpPr>
          <p:cNvPr id="1032" name="Line 8"/>
          <p:cNvSpPr>
            <a:spLocks noChangeShapeType="1"/>
          </p:cNvSpPr>
          <p:nvPr/>
        </p:nvSpPr>
        <p:spPr bwMode="auto">
          <a:xfrm>
            <a:off x="7620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200" b="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cSld>
  <p:clrMap bg1="lt1" tx1="dk1" bg2="lt2" tx2="dk2" accent1="accent1" accent2="accent2" accent3="accent3" accent4="accent4" accent5="accent5" accent6="accent6" hlink="hlink" folHlink="folHlink"/>
  <p:sldLayoutIdLst>
    <p:sldLayoutId id="2147483985" r:id="rId1"/>
    <p:sldLayoutId id="2147483974" r:id="rId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3" Type="http://schemas.openxmlformats.org/officeDocument/2006/relationships/image" Target="../media/image15.emf"/><Relationship Id="rId2" Type="http://schemas.openxmlformats.org/officeDocument/2006/relationships/image" Target="../media/image14.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image" Target="../media/image9.emf"/><Relationship Id="rId1" Type="http://schemas.openxmlformats.org/officeDocument/2006/relationships/slideLayout" Target="../slideLayouts/slideLayout2.xml"/><Relationship Id="rId4" Type="http://schemas.openxmlformats.org/officeDocument/2006/relationships/image" Target="../media/image11.png"/></Relationships>
</file>

<file path=ppt/slides/_rels/slide9.xml.rels><?xml version="1.0" encoding="UTF-8" standalone="yes"?>
<Relationships xmlns="http://schemas.openxmlformats.org/package/2006/relationships"><Relationship Id="rId3" Type="http://schemas.openxmlformats.org/officeDocument/2006/relationships/image" Target="../media/image13.emf"/><Relationship Id="rId2" Type="http://schemas.openxmlformats.org/officeDocument/2006/relationships/image" Target="../media/image12.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7" name="Rectangle 2"/>
          <p:cNvSpPr>
            <a:spLocks noGrp="1" noChangeArrowheads="1"/>
          </p:cNvSpPr>
          <p:nvPr>
            <p:ph type="title"/>
          </p:nvPr>
        </p:nvSpPr>
        <p:spPr>
          <a:xfrm>
            <a:off x="685800" y="838200"/>
            <a:ext cx="7772400" cy="1828800"/>
          </a:xfrm>
          <a:noFill/>
        </p:spPr>
        <p:txBody>
          <a:bodyPr/>
          <a:lstStyle/>
          <a:p>
            <a:r>
              <a:rPr lang="en-US" dirty="0" smtClean="0"/>
              <a:t>Dense Apartment Complex</a:t>
            </a:r>
            <a:br>
              <a:rPr lang="en-US" dirty="0" smtClean="0"/>
            </a:br>
            <a:r>
              <a:rPr lang="en-US" dirty="0" smtClean="0"/>
              <a:t>Throughput Calculations</a:t>
            </a:r>
            <a:endParaRPr lang="en-US" sz="2800" dirty="0" smtClean="0"/>
          </a:p>
        </p:txBody>
      </p:sp>
      <p:sp>
        <p:nvSpPr>
          <p:cNvPr id="3078" name="Rectangle 6"/>
          <p:cNvSpPr>
            <a:spLocks noGrp="1" noChangeArrowheads="1"/>
          </p:cNvSpPr>
          <p:nvPr>
            <p:ph type="body" idx="1"/>
          </p:nvPr>
        </p:nvSpPr>
        <p:spPr>
          <a:xfrm>
            <a:off x="685800" y="2762250"/>
            <a:ext cx="7772400" cy="381000"/>
          </a:xfrm>
          <a:noFill/>
        </p:spPr>
        <p:txBody>
          <a:bodyPr/>
          <a:lstStyle/>
          <a:p>
            <a:pPr algn="ctr">
              <a:lnSpc>
                <a:spcPct val="90000"/>
              </a:lnSpc>
              <a:buFontTx/>
              <a:buNone/>
            </a:pPr>
            <a:r>
              <a:rPr lang="en-US" sz="2000" dirty="0" smtClean="0"/>
              <a:t>Date:</a:t>
            </a:r>
            <a:r>
              <a:rPr lang="en-US" sz="2000" b="0" dirty="0" smtClean="0"/>
              <a:t> 2014-03</a:t>
            </a:r>
          </a:p>
        </p:txBody>
      </p:sp>
      <p:sp>
        <p:nvSpPr>
          <p:cNvPr id="3080" name="Rectangle 12"/>
          <p:cNvSpPr>
            <a:spLocks noChangeArrowheads="1"/>
          </p:cNvSpPr>
          <p:nvPr/>
        </p:nvSpPr>
        <p:spPr bwMode="auto">
          <a:xfrm>
            <a:off x="541401"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pPr marL="342900" indent="-342900">
              <a:spcBef>
                <a:spcPct val="20000"/>
              </a:spcBef>
            </a:pPr>
            <a:r>
              <a:rPr lang="en-US" sz="2000" dirty="0"/>
              <a:t>Authors:</a:t>
            </a:r>
            <a:endParaRPr lang="en-US" sz="2000" b="0" dirty="0"/>
          </a:p>
        </p:txBody>
      </p:sp>
      <p:graphicFrame>
        <p:nvGraphicFramePr>
          <p:cNvPr id="2" name="Object 1"/>
          <p:cNvGraphicFramePr>
            <a:graphicFrameLocks noChangeAspect="1"/>
          </p:cNvGraphicFramePr>
          <p:nvPr>
            <p:extLst>
              <p:ext uri="{D42A27DB-BD31-4B8C-83A1-F6EECF244321}">
                <p14:modId xmlns:p14="http://schemas.microsoft.com/office/powerpoint/2010/main" val="228361737"/>
              </p:ext>
            </p:extLst>
          </p:nvPr>
        </p:nvGraphicFramePr>
        <p:xfrm>
          <a:off x="569976" y="3657600"/>
          <a:ext cx="7635875" cy="2552700"/>
        </p:xfrm>
        <a:graphic>
          <a:graphicData uri="http://schemas.openxmlformats.org/presentationml/2006/ole">
            <mc:AlternateContent xmlns:mc="http://schemas.openxmlformats.org/markup-compatibility/2006">
              <mc:Choice xmlns:v="urn:schemas-microsoft-com:vml" Requires="v">
                <p:oleObj spid="_x0000_s3379" name="Document" r:id="rId4" imgW="8277509" imgH="2784379" progId="Word.Document.8">
                  <p:embed/>
                </p:oleObj>
              </mc:Choice>
              <mc:Fallback>
                <p:oleObj name="Document" r:id="rId4" imgW="8277509" imgH="2784379" progId="Word.Document.8">
                  <p:embed/>
                  <p:pic>
                    <p:nvPicPr>
                      <p:cNvPr id="0" name="Object 1"/>
                      <p:cNvPicPr>
                        <a:picLocks noChangeAspect="1" noChangeArrowheads="1"/>
                      </p:cNvPicPr>
                      <p:nvPr/>
                    </p:nvPicPr>
                    <p:blipFill>
                      <a:blip r:embed="rId5"/>
                      <a:srcRect/>
                      <a:stretch>
                        <a:fillRect/>
                      </a:stretch>
                    </p:blipFill>
                    <p:spPr bwMode="auto">
                      <a:xfrm>
                        <a:off x="569976" y="3657600"/>
                        <a:ext cx="7635875" cy="25527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3" name="Footer Placeholder 2"/>
          <p:cNvSpPr>
            <a:spLocks noGrp="1"/>
          </p:cNvSpPr>
          <p:nvPr>
            <p:ph type="ftr" sz="quarter" idx="11"/>
          </p:nvPr>
        </p:nvSpPr>
        <p:spPr/>
        <p:txBody>
          <a:bodyPr/>
          <a:lstStyle/>
          <a:p>
            <a:pPr>
              <a:defRPr/>
            </a:pPr>
            <a:r>
              <a:rPr lang="en-US" dirty="0" smtClean="0"/>
              <a:t>Graham Smith, DSP Group</a:t>
            </a:r>
            <a:endParaRPr lang="en-US" dirty="0"/>
          </a:p>
        </p:txBody>
      </p:sp>
      <p:sp>
        <p:nvSpPr>
          <p:cNvPr id="4" name="Slide Number Placeholder 3"/>
          <p:cNvSpPr>
            <a:spLocks noGrp="1"/>
          </p:cNvSpPr>
          <p:nvPr>
            <p:ph type="sldNum" sz="quarter" idx="12"/>
          </p:nvPr>
        </p:nvSpPr>
        <p:spPr/>
        <p:txBody>
          <a:bodyPr/>
          <a:lstStyle/>
          <a:p>
            <a:pPr>
              <a:defRPr/>
            </a:pPr>
            <a:r>
              <a:rPr lang="en-US" smtClean="0"/>
              <a:t>Slide </a:t>
            </a:r>
            <a:fld id="{31D45EC1-4C6A-4C4C-A230-3BDF24B584F8}" type="slidenum">
              <a:rPr lang="en-US" smtClean="0"/>
              <a:pPr>
                <a:defRPr/>
              </a:pPr>
              <a:t>1</a:t>
            </a:fld>
            <a:endParaRPr lang="en-US"/>
          </a:p>
        </p:txBody>
      </p:sp>
      <p:sp>
        <p:nvSpPr>
          <p:cNvPr id="5" name="Date Placeholder 4"/>
          <p:cNvSpPr>
            <a:spLocks noGrp="1"/>
          </p:cNvSpPr>
          <p:nvPr>
            <p:ph type="dt" sz="half" idx="10"/>
          </p:nvPr>
        </p:nvSpPr>
        <p:spPr/>
        <p:txBody>
          <a:bodyPr/>
          <a:lstStyle/>
          <a:p>
            <a:pPr>
              <a:defRPr/>
            </a:pPr>
            <a:r>
              <a:rPr lang="en-US" smtClean="0"/>
              <a:t>Mar 2014</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85800" y="685800"/>
            <a:ext cx="7772400" cy="685800"/>
          </a:xfrm>
        </p:spPr>
        <p:txBody>
          <a:bodyPr/>
          <a:lstStyle/>
          <a:p>
            <a:r>
              <a:rPr lang="en-US" dirty="0" smtClean="0"/>
              <a:t>Throughput per STA - Sharing</a:t>
            </a:r>
            <a:endParaRPr lang="en-US" dirty="0"/>
          </a:p>
        </p:txBody>
      </p:sp>
      <p:sp>
        <p:nvSpPr>
          <p:cNvPr id="4" name="Footer Placeholder 3"/>
          <p:cNvSpPr>
            <a:spLocks noGrp="1"/>
          </p:cNvSpPr>
          <p:nvPr>
            <p:ph type="ftr" sz="quarter" idx="11"/>
          </p:nvPr>
        </p:nvSpPr>
        <p:spPr/>
        <p:txBody>
          <a:bodyPr/>
          <a:lstStyle/>
          <a:p>
            <a:pPr>
              <a:defRPr/>
            </a:pPr>
            <a:r>
              <a:rPr lang="en-US" smtClean="0"/>
              <a:t>Graham Smith, DSP Group</a:t>
            </a:r>
            <a:endParaRPr lang="en-US"/>
          </a:p>
        </p:txBody>
      </p:sp>
      <p:sp>
        <p:nvSpPr>
          <p:cNvPr id="5" name="Slide Number Placeholder 4"/>
          <p:cNvSpPr>
            <a:spLocks noGrp="1"/>
          </p:cNvSpPr>
          <p:nvPr>
            <p:ph type="sldNum" sz="quarter" idx="12"/>
          </p:nvPr>
        </p:nvSpPr>
        <p:spPr/>
        <p:txBody>
          <a:bodyPr/>
          <a:lstStyle/>
          <a:p>
            <a:pPr>
              <a:defRPr/>
            </a:pPr>
            <a:r>
              <a:rPr lang="en-US" smtClean="0"/>
              <a:t>Slide </a:t>
            </a:r>
            <a:fld id="{31D45EC1-4C6A-4C4C-A230-3BDF24B584F8}" type="slidenum">
              <a:rPr lang="en-US" smtClean="0"/>
              <a:pPr>
                <a:defRPr/>
              </a:pPr>
              <a:t>10</a:t>
            </a:fld>
            <a:endParaRPr lang="en-US" dirty="0"/>
          </a:p>
        </p:txBody>
      </p:sp>
      <p:sp>
        <p:nvSpPr>
          <p:cNvPr id="11" name="Date Placeholder 10"/>
          <p:cNvSpPr>
            <a:spLocks noGrp="1"/>
          </p:cNvSpPr>
          <p:nvPr>
            <p:ph type="dt" sz="half" idx="10"/>
          </p:nvPr>
        </p:nvSpPr>
        <p:spPr/>
        <p:txBody>
          <a:bodyPr/>
          <a:lstStyle/>
          <a:p>
            <a:pPr>
              <a:defRPr/>
            </a:pPr>
            <a:r>
              <a:rPr lang="en-US" smtClean="0"/>
              <a:t>Mar 2014</a:t>
            </a:r>
            <a:endParaRPr lang="en-US" dirty="0"/>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1000" y="2667000"/>
            <a:ext cx="8153400" cy="3190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12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610350" y="1524000"/>
            <a:ext cx="1968560" cy="27384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33135589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We take the number of apartments in each sharing category and the throughput per STA for the sharing.</a:t>
            </a:r>
          </a:p>
          <a:p>
            <a:pPr lvl="1"/>
            <a:r>
              <a:rPr lang="en-US" dirty="0" smtClean="0"/>
              <a:t>4 STAs per apartment, AC_BE</a:t>
            </a:r>
          </a:p>
          <a:p>
            <a:r>
              <a:rPr lang="en-US" dirty="0" smtClean="0"/>
              <a:t>For example:</a:t>
            </a:r>
          </a:p>
          <a:p>
            <a:pPr lvl="1"/>
            <a:r>
              <a:rPr lang="en-US" dirty="0" smtClean="0"/>
              <a:t>10 CH Random Channel selection</a:t>
            </a:r>
          </a:p>
          <a:p>
            <a:pPr lvl="1"/>
            <a:r>
              <a:rPr lang="en-US" dirty="0" smtClean="0"/>
              <a:t>30 apartments have independent 40MH channel</a:t>
            </a:r>
          </a:p>
          <a:p>
            <a:pPr lvl="1"/>
            <a:r>
              <a:rPr lang="en-US" dirty="0" smtClean="0"/>
              <a:t>35 apartments have independent 20MHz channel</a:t>
            </a:r>
          </a:p>
          <a:p>
            <a:pPr lvl="1"/>
            <a:r>
              <a:rPr lang="en-US" dirty="0" smtClean="0"/>
              <a:t>32 apartments share a 20MHz channel with another apartment</a:t>
            </a:r>
          </a:p>
          <a:p>
            <a:pPr lvl="1"/>
            <a:r>
              <a:rPr lang="en-US" dirty="0" smtClean="0"/>
              <a:t>3 apartments share one 20MHz channel</a:t>
            </a:r>
          </a:p>
          <a:p>
            <a:pPr lvl="1"/>
            <a:endParaRPr lang="en-US" dirty="0"/>
          </a:p>
        </p:txBody>
      </p:sp>
      <p:sp>
        <p:nvSpPr>
          <p:cNvPr id="3" name="Title 2"/>
          <p:cNvSpPr>
            <a:spLocks noGrp="1"/>
          </p:cNvSpPr>
          <p:nvPr>
            <p:ph type="title"/>
          </p:nvPr>
        </p:nvSpPr>
        <p:spPr/>
        <p:txBody>
          <a:bodyPr/>
          <a:lstStyle/>
          <a:p>
            <a:r>
              <a:rPr lang="en-US" dirty="0" smtClean="0"/>
              <a:t>Calculations</a:t>
            </a:r>
            <a:endParaRPr lang="en-US" dirty="0"/>
          </a:p>
        </p:txBody>
      </p:sp>
      <p:sp>
        <p:nvSpPr>
          <p:cNvPr id="4" name="Date Placeholder 3"/>
          <p:cNvSpPr>
            <a:spLocks noGrp="1"/>
          </p:cNvSpPr>
          <p:nvPr>
            <p:ph type="dt" sz="half" idx="10"/>
          </p:nvPr>
        </p:nvSpPr>
        <p:spPr/>
        <p:txBody>
          <a:bodyPr/>
          <a:lstStyle/>
          <a:p>
            <a:pPr>
              <a:defRPr/>
            </a:pPr>
            <a:r>
              <a:rPr lang="en-US" smtClean="0"/>
              <a:t>Mar 2014</a:t>
            </a:r>
            <a:endParaRPr lang="en-US" dirty="0"/>
          </a:p>
        </p:txBody>
      </p:sp>
      <p:sp>
        <p:nvSpPr>
          <p:cNvPr id="5" name="Footer Placeholder 4"/>
          <p:cNvSpPr>
            <a:spLocks noGrp="1"/>
          </p:cNvSpPr>
          <p:nvPr>
            <p:ph type="ftr" sz="quarter" idx="11"/>
          </p:nvPr>
        </p:nvSpPr>
        <p:spPr/>
        <p:txBody>
          <a:bodyPr/>
          <a:lstStyle/>
          <a:p>
            <a:pPr>
              <a:defRPr/>
            </a:pPr>
            <a:r>
              <a:rPr lang="en-US" smtClean="0"/>
              <a:t>Graham Smith, DSP Group</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1D45EC1-4C6A-4C4C-A230-3BDF24B584F8}" type="slidenum">
              <a:rPr lang="en-US" smtClean="0"/>
              <a:pPr>
                <a:defRPr/>
              </a:pPr>
              <a:t>11</a:t>
            </a:fld>
            <a:endParaRPr lang="en-US" dirty="0"/>
          </a:p>
        </p:txBody>
      </p:sp>
    </p:spTree>
    <p:extLst>
      <p:ext uri="{BB962C8B-B14F-4D97-AF65-F5344CB8AC3E}">
        <p14:creationId xmlns:p14="http://schemas.microsoft.com/office/powerpoint/2010/main" val="51654842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85800" y="685800"/>
            <a:ext cx="7772400" cy="609600"/>
          </a:xfrm>
        </p:spPr>
        <p:txBody>
          <a:bodyPr/>
          <a:lstStyle/>
          <a:p>
            <a:r>
              <a:rPr lang="en-US" dirty="0" smtClean="0"/>
              <a:t>Results Total Throughput </a:t>
            </a:r>
            <a:endParaRPr lang="en-US" dirty="0"/>
          </a:p>
        </p:txBody>
      </p:sp>
      <p:sp>
        <p:nvSpPr>
          <p:cNvPr id="4" name="Footer Placeholder 3"/>
          <p:cNvSpPr>
            <a:spLocks noGrp="1"/>
          </p:cNvSpPr>
          <p:nvPr>
            <p:ph type="ftr" sz="quarter" idx="11"/>
          </p:nvPr>
        </p:nvSpPr>
        <p:spPr/>
        <p:txBody>
          <a:bodyPr/>
          <a:lstStyle/>
          <a:p>
            <a:pPr>
              <a:defRPr/>
            </a:pPr>
            <a:r>
              <a:rPr lang="en-US" smtClean="0"/>
              <a:t>Graham Smith, DSP Group</a:t>
            </a:r>
            <a:endParaRPr lang="en-US"/>
          </a:p>
        </p:txBody>
      </p:sp>
      <p:sp>
        <p:nvSpPr>
          <p:cNvPr id="5" name="Slide Number Placeholder 4"/>
          <p:cNvSpPr>
            <a:spLocks noGrp="1"/>
          </p:cNvSpPr>
          <p:nvPr>
            <p:ph type="sldNum" sz="quarter" idx="12"/>
          </p:nvPr>
        </p:nvSpPr>
        <p:spPr/>
        <p:txBody>
          <a:bodyPr/>
          <a:lstStyle/>
          <a:p>
            <a:pPr>
              <a:defRPr/>
            </a:pPr>
            <a:r>
              <a:rPr lang="en-US" smtClean="0"/>
              <a:t>Slide </a:t>
            </a:r>
            <a:fld id="{31D45EC1-4C6A-4C4C-A230-3BDF24B584F8}" type="slidenum">
              <a:rPr lang="en-US" smtClean="0"/>
              <a:pPr>
                <a:defRPr/>
              </a:pPr>
              <a:t>12</a:t>
            </a:fld>
            <a:endParaRPr lang="en-US" dirty="0"/>
          </a:p>
        </p:txBody>
      </p:sp>
      <p:sp>
        <p:nvSpPr>
          <p:cNvPr id="6" name="TextBox 5"/>
          <p:cNvSpPr txBox="1"/>
          <p:nvPr/>
        </p:nvSpPr>
        <p:spPr>
          <a:xfrm>
            <a:off x="633413" y="5606347"/>
            <a:ext cx="7010400" cy="830997"/>
          </a:xfrm>
          <a:prstGeom prst="rect">
            <a:avLst/>
          </a:prstGeom>
          <a:noFill/>
        </p:spPr>
        <p:txBody>
          <a:bodyPr wrap="square" rtlCol="0">
            <a:spAutoFit/>
          </a:bodyPr>
          <a:lstStyle/>
          <a:p>
            <a:r>
              <a:rPr lang="en-US" dirty="0" smtClean="0"/>
              <a:t>As would be expected, Channel Selection and DSC improve the total throughput</a:t>
            </a:r>
            <a:endParaRPr lang="en-US" dirty="0"/>
          </a:p>
        </p:txBody>
      </p:sp>
      <p:pic>
        <p:nvPicPr>
          <p:cNvPr id="7171"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47130" y="1219199"/>
            <a:ext cx="8187270" cy="4289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Date Placeholder 1"/>
          <p:cNvSpPr>
            <a:spLocks noGrp="1"/>
          </p:cNvSpPr>
          <p:nvPr>
            <p:ph type="dt" sz="half" idx="10"/>
          </p:nvPr>
        </p:nvSpPr>
        <p:spPr/>
        <p:txBody>
          <a:bodyPr/>
          <a:lstStyle/>
          <a:p>
            <a:pPr>
              <a:defRPr/>
            </a:pPr>
            <a:r>
              <a:rPr lang="en-US" smtClean="0"/>
              <a:t>Mar 2014</a:t>
            </a:r>
            <a:endParaRPr lang="en-US" dirty="0"/>
          </a:p>
        </p:txBody>
      </p:sp>
    </p:spTree>
    <p:extLst>
      <p:ext uri="{BB962C8B-B14F-4D97-AF65-F5344CB8AC3E}">
        <p14:creationId xmlns:p14="http://schemas.microsoft.com/office/powerpoint/2010/main" val="367545037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DCF for 10 Channels</a:t>
            </a:r>
            <a:endParaRPr lang="en-US" dirty="0"/>
          </a:p>
        </p:txBody>
      </p:sp>
      <p:sp>
        <p:nvSpPr>
          <p:cNvPr id="4" name="Date Placeholder 3"/>
          <p:cNvSpPr>
            <a:spLocks noGrp="1"/>
          </p:cNvSpPr>
          <p:nvPr>
            <p:ph type="dt" sz="half" idx="10"/>
          </p:nvPr>
        </p:nvSpPr>
        <p:spPr/>
        <p:txBody>
          <a:bodyPr/>
          <a:lstStyle/>
          <a:p>
            <a:pPr>
              <a:defRPr/>
            </a:pPr>
            <a:r>
              <a:rPr lang="en-US" smtClean="0"/>
              <a:t>Mar 2014</a:t>
            </a:r>
            <a:endParaRPr lang="en-US" dirty="0"/>
          </a:p>
        </p:txBody>
      </p:sp>
      <p:sp>
        <p:nvSpPr>
          <p:cNvPr id="5" name="Footer Placeholder 4"/>
          <p:cNvSpPr>
            <a:spLocks noGrp="1"/>
          </p:cNvSpPr>
          <p:nvPr>
            <p:ph type="ftr" sz="quarter" idx="11"/>
          </p:nvPr>
        </p:nvSpPr>
        <p:spPr/>
        <p:txBody>
          <a:bodyPr/>
          <a:lstStyle/>
          <a:p>
            <a:pPr>
              <a:defRPr/>
            </a:pPr>
            <a:r>
              <a:rPr lang="en-US" smtClean="0"/>
              <a:t>Graham Smith, DSP Group</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1D45EC1-4C6A-4C4C-A230-3BDF24B584F8}" type="slidenum">
              <a:rPr lang="en-US" smtClean="0"/>
              <a:pPr>
                <a:defRPr/>
              </a:pPr>
              <a:t>13</a:t>
            </a:fld>
            <a:endParaRPr lang="en-US" dirty="0"/>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00" y="1954162"/>
            <a:ext cx="7620000" cy="39427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53861546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DCF for </a:t>
            </a:r>
            <a:r>
              <a:rPr lang="en-US" dirty="0" smtClean="0"/>
              <a:t>9 </a:t>
            </a:r>
            <a:r>
              <a:rPr lang="en-US" dirty="0"/>
              <a:t>Channels</a:t>
            </a:r>
          </a:p>
        </p:txBody>
      </p:sp>
      <p:sp>
        <p:nvSpPr>
          <p:cNvPr id="4" name="Date Placeholder 3"/>
          <p:cNvSpPr>
            <a:spLocks noGrp="1"/>
          </p:cNvSpPr>
          <p:nvPr>
            <p:ph type="dt" sz="half" idx="10"/>
          </p:nvPr>
        </p:nvSpPr>
        <p:spPr/>
        <p:txBody>
          <a:bodyPr/>
          <a:lstStyle/>
          <a:p>
            <a:pPr>
              <a:defRPr/>
            </a:pPr>
            <a:r>
              <a:rPr lang="en-US" smtClean="0"/>
              <a:t>Mar 2014</a:t>
            </a:r>
            <a:endParaRPr lang="en-US" dirty="0"/>
          </a:p>
        </p:txBody>
      </p:sp>
      <p:sp>
        <p:nvSpPr>
          <p:cNvPr id="5" name="Footer Placeholder 4"/>
          <p:cNvSpPr>
            <a:spLocks noGrp="1"/>
          </p:cNvSpPr>
          <p:nvPr>
            <p:ph type="ftr" sz="quarter" idx="11"/>
          </p:nvPr>
        </p:nvSpPr>
        <p:spPr/>
        <p:txBody>
          <a:bodyPr/>
          <a:lstStyle/>
          <a:p>
            <a:pPr>
              <a:defRPr/>
            </a:pPr>
            <a:r>
              <a:rPr lang="en-US" smtClean="0"/>
              <a:t>Graham Smith, DSP Group</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1D45EC1-4C6A-4C4C-A230-3BDF24B584F8}" type="slidenum">
              <a:rPr lang="en-US" smtClean="0"/>
              <a:pPr>
                <a:defRPr/>
              </a:pPr>
              <a:t>14</a:t>
            </a:fld>
            <a:endParaRPr lang="en-US" dirty="0"/>
          </a:p>
        </p:txBody>
      </p:sp>
      <p:pic>
        <p:nvPicPr>
          <p:cNvPr id="614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00" y="1905000"/>
            <a:ext cx="7467600" cy="38638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12192707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DCF for </a:t>
            </a:r>
            <a:r>
              <a:rPr lang="en-US" dirty="0" smtClean="0"/>
              <a:t>6 </a:t>
            </a:r>
            <a:r>
              <a:rPr lang="en-US" dirty="0"/>
              <a:t>Channels</a:t>
            </a:r>
          </a:p>
        </p:txBody>
      </p:sp>
      <p:sp>
        <p:nvSpPr>
          <p:cNvPr id="4" name="Date Placeholder 3"/>
          <p:cNvSpPr>
            <a:spLocks noGrp="1"/>
          </p:cNvSpPr>
          <p:nvPr>
            <p:ph type="dt" sz="half" idx="10"/>
          </p:nvPr>
        </p:nvSpPr>
        <p:spPr/>
        <p:txBody>
          <a:bodyPr/>
          <a:lstStyle/>
          <a:p>
            <a:pPr>
              <a:defRPr/>
            </a:pPr>
            <a:r>
              <a:rPr lang="en-US" smtClean="0"/>
              <a:t>Mar 2014</a:t>
            </a:r>
            <a:endParaRPr lang="en-US" dirty="0"/>
          </a:p>
        </p:txBody>
      </p:sp>
      <p:sp>
        <p:nvSpPr>
          <p:cNvPr id="5" name="Footer Placeholder 4"/>
          <p:cNvSpPr>
            <a:spLocks noGrp="1"/>
          </p:cNvSpPr>
          <p:nvPr>
            <p:ph type="ftr" sz="quarter" idx="11"/>
          </p:nvPr>
        </p:nvSpPr>
        <p:spPr/>
        <p:txBody>
          <a:bodyPr/>
          <a:lstStyle/>
          <a:p>
            <a:pPr>
              <a:defRPr/>
            </a:pPr>
            <a:r>
              <a:rPr lang="en-US" smtClean="0"/>
              <a:t>Graham Smith, DSP Group</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1D45EC1-4C6A-4C4C-A230-3BDF24B584F8}" type="slidenum">
              <a:rPr lang="en-US" smtClean="0"/>
              <a:pPr>
                <a:defRPr/>
              </a:pPr>
              <a:t>15</a:t>
            </a:fld>
            <a:endParaRPr lang="en-US" dirty="0"/>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8200" y="1905000"/>
            <a:ext cx="7670300" cy="3968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00500339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85800" y="685800"/>
            <a:ext cx="7772400" cy="762000"/>
          </a:xfrm>
        </p:spPr>
        <p:txBody>
          <a:bodyPr/>
          <a:lstStyle/>
          <a:p>
            <a:r>
              <a:rPr lang="en-US" dirty="0" smtClean="0"/>
              <a:t>Results </a:t>
            </a:r>
            <a:r>
              <a:rPr lang="en-US" dirty="0" smtClean="0"/>
              <a:t>CDF </a:t>
            </a:r>
            <a:r>
              <a:rPr lang="en-US" sz="2400" dirty="0" smtClean="0"/>
              <a:t>(using average TP per STA)</a:t>
            </a:r>
            <a:endParaRPr lang="en-US" sz="2400" dirty="0"/>
          </a:p>
        </p:txBody>
      </p:sp>
      <p:sp>
        <p:nvSpPr>
          <p:cNvPr id="4" name="Footer Placeholder 3"/>
          <p:cNvSpPr>
            <a:spLocks noGrp="1"/>
          </p:cNvSpPr>
          <p:nvPr>
            <p:ph type="ftr" sz="quarter" idx="11"/>
          </p:nvPr>
        </p:nvSpPr>
        <p:spPr/>
        <p:txBody>
          <a:bodyPr/>
          <a:lstStyle/>
          <a:p>
            <a:pPr>
              <a:defRPr/>
            </a:pPr>
            <a:r>
              <a:rPr lang="en-US" smtClean="0"/>
              <a:t>Graham Smith, DSP Group</a:t>
            </a:r>
            <a:endParaRPr lang="en-US"/>
          </a:p>
        </p:txBody>
      </p:sp>
      <p:sp>
        <p:nvSpPr>
          <p:cNvPr id="5" name="Slide Number Placeholder 4"/>
          <p:cNvSpPr>
            <a:spLocks noGrp="1"/>
          </p:cNvSpPr>
          <p:nvPr>
            <p:ph type="sldNum" sz="quarter" idx="12"/>
          </p:nvPr>
        </p:nvSpPr>
        <p:spPr/>
        <p:txBody>
          <a:bodyPr/>
          <a:lstStyle/>
          <a:p>
            <a:pPr>
              <a:defRPr/>
            </a:pPr>
            <a:r>
              <a:rPr lang="en-US" smtClean="0"/>
              <a:t>Slide </a:t>
            </a:r>
            <a:fld id="{31D45EC1-4C6A-4C4C-A230-3BDF24B584F8}" type="slidenum">
              <a:rPr lang="en-US" smtClean="0"/>
              <a:pPr>
                <a:defRPr/>
              </a:pPr>
              <a:t>16</a:t>
            </a:fld>
            <a:endParaRPr lang="en-US" dirty="0"/>
          </a:p>
        </p:txBody>
      </p:sp>
      <p:pic>
        <p:nvPicPr>
          <p:cNvPr id="8195"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9600" y="1447800"/>
            <a:ext cx="8001000" cy="46056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Date Placeholder 1"/>
          <p:cNvSpPr>
            <a:spLocks noGrp="1"/>
          </p:cNvSpPr>
          <p:nvPr>
            <p:ph type="dt" sz="half" idx="10"/>
          </p:nvPr>
        </p:nvSpPr>
        <p:spPr/>
        <p:txBody>
          <a:bodyPr/>
          <a:lstStyle/>
          <a:p>
            <a:pPr>
              <a:defRPr/>
            </a:pPr>
            <a:r>
              <a:rPr lang="en-US" smtClean="0"/>
              <a:t>Mar 2014</a:t>
            </a:r>
            <a:endParaRPr lang="en-US" dirty="0"/>
          </a:p>
        </p:txBody>
      </p:sp>
    </p:spTree>
    <p:extLst>
      <p:ext uri="{BB962C8B-B14F-4D97-AF65-F5344CB8AC3E}">
        <p14:creationId xmlns:p14="http://schemas.microsoft.com/office/powerpoint/2010/main" val="241884250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85800" y="685800"/>
            <a:ext cx="7772400" cy="838200"/>
          </a:xfrm>
        </p:spPr>
        <p:txBody>
          <a:bodyPr/>
          <a:lstStyle/>
          <a:p>
            <a:r>
              <a:rPr lang="en-US" dirty="0"/>
              <a:t>Results CDF </a:t>
            </a:r>
            <a:r>
              <a:rPr lang="en-US" sz="2400" dirty="0"/>
              <a:t>(using average TP per </a:t>
            </a:r>
            <a:r>
              <a:rPr lang="en-US" sz="2400" dirty="0" smtClean="0"/>
              <a:t>STA)</a:t>
            </a:r>
            <a:endParaRPr lang="en-US" sz="2400" dirty="0"/>
          </a:p>
        </p:txBody>
      </p:sp>
      <p:sp>
        <p:nvSpPr>
          <p:cNvPr id="4" name="Footer Placeholder 3"/>
          <p:cNvSpPr>
            <a:spLocks noGrp="1"/>
          </p:cNvSpPr>
          <p:nvPr>
            <p:ph type="ftr" sz="quarter" idx="11"/>
          </p:nvPr>
        </p:nvSpPr>
        <p:spPr/>
        <p:txBody>
          <a:bodyPr/>
          <a:lstStyle/>
          <a:p>
            <a:pPr>
              <a:defRPr/>
            </a:pPr>
            <a:r>
              <a:rPr lang="en-US" smtClean="0"/>
              <a:t>Graham Smith, DSP Group</a:t>
            </a:r>
            <a:endParaRPr lang="en-US"/>
          </a:p>
        </p:txBody>
      </p:sp>
      <p:sp>
        <p:nvSpPr>
          <p:cNvPr id="5" name="Slide Number Placeholder 4"/>
          <p:cNvSpPr>
            <a:spLocks noGrp="1"/>
          </p:cNvSpPr>
          <p:nvPr>
            <p:ph type="sldNum" sz="quarter" idx="12"/>
          </p:nvPr>
        </p:nvSpPr>
        <p:spPr/>
        <p:txBody>
          <a:bodyPr/>
          <a:lstStyle/>
          <a:p>
            <a:pPr>
              <a:defRPr/>
            </a:pPr>
            <a:r>
              <a:rPr lang="en-US" smtClean="0"/>
              <a:t>Slide </a:t>
            </a:r>
            <a:fld id="{31D45EC1-4C6A-4C4C-A230-3BDF24B584F8}" type="slidenum">
              <a:rPr lang="en-US" smtClean="0"/>
              <a:pPr>
                <a:defRPr/>
              </a:pPr>
              <a:t>17</a:t>
            </a:fld>
            <a:endParaRPr lang="en-US" dirty="0"/>
          </a:p>
        </p:txBody>
      </p:sp>
      <p:pic>
        <p:nvPicPr>
          <p:cNvPr id="9219"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9600" y="1524000"/>
            <a:ext cx="7958328" cy="45810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xnSp>
        <p:nvCxnSpPr>
          <p:cNvPr id="7" name="Straight Arrow Connector 6"/>
          <p:cNvCxnSpPr/>
          <p:nvPr/>
        </p:nvCxnSpPr>
        <p:spPr bwMode="auto">
          <a:xfrm flipH="1" flipV="1">
            <a:off x="4267200" y="4724400"/>
            <a:ext cx="2590800" cy="533400"/>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9" name="Straight Arrow Connector 8"/>
          <p:cNvCxnSpPr/>
          <p:nvPr/>
        </p:nvCxnSpPr>
        <p:spPr bwMode="auto">
          <a:xfrm flipH="1" flipV="1">
            <a:off x="6477000" y="4038600"/>
            <a:ext cx="381000" cy="1600200"/>
          </a:xfrm>
          <a:prstGeom prst="straightConnector1">
            <a:avLst/>
          </a:prstGeom>
          <a:solidFill>
            <a:schemeClr val="accent1"/>
          </a:solidFill>
          <a:ln w="12700" cap="flat" cmpd="sng" algn="ctr">
            <a:solidFill>
              <a:schemeClr val="tx1"/>
            </a:solidFill>
            <a:prstDash val="solid"/>
            <a:round/>
            <a:headEnd type="none" w="sm" len="sm"/>
            <a:tailEnd type="arrow"/>
          </a:ln>
          <a:effectLst/>
        </p:spPr>
      </p:cxnSp>
      <p:sp>
        <p:nvSpPr>
          <p:cNvPr id="10" name="Date Placeholder 9"/>
          <p:cNvSpPr>
            <a:spLocks noGrp="1"/>
          </p:cNvSpPr>
          <p:nvPr>
            <p:ph type="dt" sz="half" idx="10"/>
          </p:nvPr>
        </p:nvSpPr>
        <p:spPr/>
        <p:txBody>
          <a:bodyPr/>
          <a:lstStyle/>
          <a:p>
            <a:pPr>
              <a:defRPr/>
            </a:pPr>
            <a:r>
              <a:rPr lang="en-US" smtClean="0"/>
              <a:t>Mar 2014</a:t>
            </a:r>
            <a:endParaRPr lang="en-US" dirty="0"/>
          </a:p>
        </p:txBody>
      </p:sp>
    </p:spTree>
    <p:extLst>
      <p:ext uri="{BB962C8B-B14F-4D97-AF65-F5344CB8AC3E}">
        <p14:creationId xmlns:p14="http://schemas.microsoft.com/office/powerpoint/2010/main" val="73614793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When estimating the per STA throughput for the dense apartment complex, it is important to include the channel selection and the resulting apartment sharing scenario.</a:t>
            </a:r>
            <a:endParaRPr lang="en-US" dirty="0"/>
          </a:p>
          <a:p>
            <a:pPr marL="0" indent="0">
              <a:buNone/>
            </a:pPr>
            <a:r>
              <a:rPr lang="en-US" dirty="0" smtClean="0"/>
              <a:t>As expected, improvements to the throughput per STA occur with</a:t>
            </a:r>
          </a:p>
          <a:p>
            <a:r>
              <a:rPr lang="en-US" dirty="0" smtClean="0"/>
              <a:t>Channel selection rather than random</a:t>
            </a:r>
          </a:p>
          <a:p>
            <a:r>
              <a:rPr lang="en-US" dirty="0" smtClean="0"/>
              <a:t>DSC</a:t>
            </a:r>
          </a:p>
          <a:p>
            <a:pPr marL="0" indent="0">
              <a:buNone/>
            </a:pPr>
            <a:r>
              <a:rPr lang="en-US" dirty="0" smtClean="0"/>
              <a:t>Question is what do we use as the basis?  Channel selection is recommended in 11aa.  </a:t>
            </a:r>
            <a:endParaRPr lang="en-US" dirty="0"/>
          </a:p>
        </p:txBody>
      </p:sp>
      <p:sp>
        <p:nvSpPr>
          <p:cNvPr id="3" name="Title 2"/>
          <p:cNvSpPr>
            <a:spLocks noGrp="1"/>
          </p:cNvSpPr>
          <p:nvPr>
            <p:ph type="title"/>
          </p:nvPr>
        </p:nvSpPr>
        <p:spPr/>
        <p:txBody>
          <a:bodyPr/>
          <a:lstStyle/>
          <a:p>
            <a:r>
              <a:rPr lang="en-US" dirty="0" smtClean="0"/>
              <a:t>Conclusions</a:t>
            </a:r>
            <a:endParaRPr lang="en-US" dirty="0"/>
          </a:p>
        </p:txBody>
      </p:sp>
      <p:sp>
        <p:nvSpPr>
          <p:cNvPr id="4" name="Footer Placeholder 3"/>
          <p:cNvSpPr>
            <a:spLocks noGrp="1"/>
          </p:cNvSpPr>
          <p:nvPr>
            <p:ph type="ftr" sz="quarter" idx="11"/>
          </p:nvPr>
        </p:nvSpPr>
        <p:spPr/>
        <p:txBody>
          <a:bodyPr/>
          <a:lstStyle/>
          <a:p>
            <a:pPr>
              <a:defRPr/>
            </a:pPr>
            <a:r>
              <a:rPr lang="en-US" smtClean="0"/>
              <a:t>Graham Smith, DSP Group</a:t>
            </a:r>
            <a:endParaRPr lang="en-US"/>
          </a:p>
        </p:txBody>
      </p:sp>
      <p:sp>
        <p:nvSpPr>
          <p:cNvPr id="5" name="Slide Number Placeholder 4"/>
          <p:cNvSpPr>
            <a:spLocks noGrp="1"/>
          </p:cNvSpPr>
          <p:nvPr>
            <p:ph type="sldNum" sz="quarter" idx="12"/>
          </p:nvPr>
        </p:nvSpPr>
        <p:spPr/>
        <p:txBody>
          <a:bodyPr/>
          <a:lstStyle/>
          <a:p>
            <a:pPr>
              <a:defRPr/>
            </a:pPr>
            <a:r>
              <a:rPr lang="en-US" smtClean="0"/>
              <a:t>Slide </a:t>
            </a:r>
            <a:fld id="{31D45EC1-4C6A-4C4C-A230-3BDF24B584F8}" type="slidenum">
              <a:rPr lang="en-US" smtClean="0"/>
              <a:pPr>
                <a:defRPr/>
              </a:pPr>
              <a:t>18</a:t>
            </a:fld>
            <a:endParaRPr lang="en-US" dirty="0"/>
          </a:p>
        </p:txBody>
      </p:sp>
      <p:sp>
        <p:nvSpPr>
          <p:cNvPr id="6" name="Date Placeholder 5"/>
          <p:cNvSpPr>
            <a:spLocks noGrp="1"/>
          </p:cNvSpPr>
          <p:nvPr>
            <p:ph type="dt" sz="half" idx="10"/>
          </p:nvPr>
        </p:nvSpPr>
        <p:spPr/>
        <p:txBody>
          <a:bodyPr/>
          <a:lstStyle/>
          <a:p>
            <a:pPr>
              <a:defRPr/>
            </a:pPr>
            <a:r>
              <a:rPr lang="en-US" smtClean="0"/>
              <a:t>Mar 2014</a:t>
            </a:r>
            <a:endParaRPr lang="en-US" dirty="0"/>
          </a:p>
        </p:txBody>
      </p:sp>
    </p:spTree>
    <p:extLst>
      <p:ext uri="{BB962C8B-B14F-4D97-AF65-F5344CB8AC3E}">
        <p14:creationId xmlns:p14="http://schemas.microsoft.com/office/powerpoint/2010/main" val="4474323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4134" name="Rectangle 6"/>
          <p:cNvSpPr>
            <a:spLocks noGrp="1" noChangeArrowheads="1"/>
          </p:cNvSpPr>
          <p:nvPr>
            <p:ph idx="1"/>
          </p:nvPr>
        </p:nvSpPr>
        <p:spPr/>
        <p:txBody>
          <a:bodyPr/>
          <a:lstStyle/>
          <a:p>
            <a:pPr lvl="1" eaLnBrk="1" hangingPunct="1">
              <a:defRPr/>
            </a:pPr>
            <a:r>
              <a:rPr lang="en-US" sz="1600" dirty="0" smtClean="0"/>
              <a:t>This presentation looks at the Dense Apartment scenario and calculates the throughputs</a:t>
            </a:r>
          </a:p>
          <a:p>
            <a:pPr lvl="1" eaLnBrk="1" hangingPunct="1">
              <a:defRPr/>
            </a:pPr>
            <a:r>
              <a:rPr lang="en-US" sz="1600" dirty="0" smtClean="0"/>
              <a:t>First we look at the potential overlap situation </a:t>
            </a:r>
          </a:p>
          <a:p>
            <a:pPr lvl="1" eaLnBrk="1" hangingPunct="1">
              <a:defRPr/>
            </a:pPr>
            <a:r>
              <a:rPr lang="en-US" sz="1600" dirty="0" smtClean="0"/>
              <a:t>Then we look at channel selection schemes, random and intelligent.</a:t>
            </a:r>
          </a:p>
          <a:p>
            <a:pPr lvl="1" eaLnBrk="1" hangingPunct="1">
              <a:defRPr/>
            </a:pPr>
            <a:r>
              <a:rPr lang="en-US" sz="1600" dirty="0" smtClean="0"/>
              <a:t>We then determine the resulting apartment sharing </a:t>
            </a:r>
          </a:p>
          <a:p>
            <a:pPr lvl="1" eaLnBrk="1" hangingPunct="1">
              <a:defRPr/>
            </a:pPr>
            <a:r>
              <a:rPr lang="en-US" sz="1600" dirty="0" smtClean="0"/>
              <a:t>We then simulate the traffic per STA for every apartment and present the results</a:t>
            </a:r>
          </a:p>
          <a:p>
            <a:pPr marL="0" indent="0" eaLnBrk="1" hangingPunct="1">
              <a:buFontTx/>
              <a:buNone/>
              <a:defRPr/>
            </a:pPr>
            <a:endParaRPr lang="en-US" dirty="0" smtClean="0"/>
          </a:p>
        </p:txBody>
      </p:sp>
      <p:sp>
        <p:nvSpPr>
          <p:cNvPr id="4100" name="Rectangle 7"/>
          <p:cNvSpPr>
            <a:spLocks noGrp="1" noChangeArrowheads="1"/>
          </p:cNvSpPr>
          <p:nvPr>
            <p:ph type="title"/>
          </p:nvPr>
        </p:nvSpPr>
        <p:spPr/>
        <p:txBody>
          <a:bodyPr>
            <a:normAutofit/>
          </a:bodyPr>
          <a:lstStyle/>
          <a:p>
            <a:pPr eaLnBrk="1" hangingPunct="1"/>
            <a:r>
              <a:rPr lang="en-US" dirty="0" smtClean="0"/>
              <a:t>Background</a:t>
            </a:r>
          </a:p>
        </p:txBody>
      </p:sp>
      <p:sp>
        <p:nvSpPr>
          <p:cNvPr id="3" name="Footer Placeholder 2"/>
          <p:cNvSpPr>
            <a:spLocks noGrp="1"/>
          </p:cNvSpPr>
          <p:nvPr>
            <p:ph type="ftr" sz="quarter" idx="11"/>
          </p:nvPr>
        </p:nvSpPr>
        <p:spPr/>
        <p:txBody>
          <a:bodyPr/>
          <a:lstStyle/>
          <a:p>
            <a:pPr>
              <a:defRPr/>
            </a:pPr>
            <a:r>
              <a:rPr lang="en-US" dirty="0" smtClean="0"/>
              <a:t>Graham Smith, DSP Group</a:t>
            </a:r>
            <a:endParaRPr lang="en-US" dirty="0"/>
          </a:p>
        </p:txBody>
      </p:sp>
      <p:sp>
        <p:nvSpPr>
          <p:cNvPr id="4" name="Slide Number Placeholder 3"/>
          <p:cNvSpPr>
            <a:spLocks noGrp="1"/>
          </p:cNvSpPr>
          <p:nvPr>
            <p:ph type="sldNum" sz="quarter" idx="12"/>
          </p:nvPr>
        </p:nvSpPr>
        <p:spPr/>
        <p:txBody>
          <a:bodyPr/>
          <a:lstStyle/>
          <a:p>
            <a:pPr>
              <a:defRPr/>
            </a:pPr>
            <a:r>
              <a:rPr lang="en-US" dirty="0" smtClean="0"/>
              <a:t>Slide </a:t>
            </a:r>
            <a:fld id="{31D45EC1-4C6A-4C4C-A230-3BDF24B584F8}" type="slidenum">
              <a:rPr lang="en-US" smtClean="0"/>
              <a:pPr>
                <a:defRPr/>
              </a:pPr>
              <a:t>2</a:t>
            </a:fld>
            <a:endParaRPr lang="en-US" dirty="0"/>
          </a:p>
        </p:txBody>
      </p:sp>
      <p:sp>
        <p:nvSpPr>
          <p:cNvPr id="2" name="Date Placeholder 1"/>
          <p:cNvSpPr>
            <a:spLocks noGrp="1"/>
          </p:cNvSpPr>
          <p:nvPr>
            <p:ph type="dt" sz="half" idx="10"/>
          </p:nvPr>
        </p:nvSpPr>
        <p:spPr/>
        <p:txBody>
          <a:bodyPr/>
          <a:lstStyle/>
          <a:p>
            <a:pPr>
              <a:defRPr/>
            </a:pPr>
            <a:r>
              <a:rPr lang="en-US" dirty="0" smtClean="0"/>
              <a:t>Mar 2014</a:t>
            </a:r>
            <a:endParaRPr lang="en-US" dirty="0"/>
          </a:p>
        </p:txBody>
      </p:sp>
    </p:spTree>
    <p:extLst>
      <p:ext uri="{BB962C8B-B14F-4D97-AF65-F5344CB8AC3E}">
        <p14:creationId xmlns:p14="http://schemas.microsoft.com/office/powerpoint/2010/main" val="223054335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3" name="Rectangle 2"/>
          <p:cNvSpPr txBox="1">
            <a:spLocks noChangeArrowheads="1"/>
          </p:cNvSpPr>
          <p:nvPr/>
        </p:nvSpPr>
        <p:spPr bwMode="auto">
          <a:xfrm>
            <a:off x="609600" y="6096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zh-CN" sz="2800" b="1">
                <a:solidFill>
                  <a:schemeClr val="tx2"/>
                </a:solidFill>
                <a:ea typeface="SimSun" pitchFamily="2" charset="-122"/>
              </a:rPr>
              <a:t>3a Dense apartment building – private access and cellular offload</a:t>
            </a:r>
            <a:endParaRPr lang="en-CA" sz="2800" b="1">
              <a:solidFill>
                <a:schemeClr val="tx2"/>
              </a:solidFill>
            </a:endParaRPr>
          </a:p>
        </p:txBody>
      </p:sp>
      <p:sp>
        <p:nvSpPr>
          <p:cNvPr id="51204" name="Rectangle 3"/>
          <p:cNvSpPr txBox="1">
            <a:spLocks noChangeArrowheads="1"/>
          </p:cNvSpPr>
          <p:nvPr/>
        </p:nvSpPr>
        <p:spPr bwMode="auto">
          <a:xfrm>
            <a:off x="250825" y="1704975"/>
            <a:ext cx="4321175" cy="4695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spcBef>
                <a:spcPct val="20000"/>
              </a:spcBef>
            </a:pPr>
            <a:r>
              <a:rPr lang="en-US" sz="1600" b="1" u="sng"/>
              <a:t>Pre-Conditions</a:t>
            </a:r>
          </a:p>
          <a:p>
            <a:pPr>
              <a:spcBef>
                <a:spcPct val="20000"/>
              </a:spcBef>
            </a:pPr>
            <a:r>
              <a:rPr lang="en-US" sz="1400"/>
              <a:t>Each apartment has Wi-Fi network deployed to access internet and cloud services. In each apartment up to 3 users stream concurrently video content from the network and up to 50% of the networks are active.</a:t>
            </a:r>
          </a:p>
          <a:p>
            <a:pPr>
              <a:spcBef>
                <a:spcPct val="20000"/>
              </a:spcBef>
            </a:pPr>
            <a:r>
              <a:rPr lang="en-US" sz="1400"/>
              <a:t>At the same time each of the active Wi-Fi networks is used by 2 users for web browsing</a:t>
            </a:r>
          </a:p>
          <a:p>
            <a:pPr>
              <a:spcBef>
                <a:spcPct val="20000"/>
              </a:spcBef>
            </a:pPr>
            <a:r>
              <a:rPr lang="en-US" sz="1600" b="1" u="sng"/>
              <a:t>Environment </a:t>
            </a:r>
          </a:p>
          <a:p>
            <a:pPr>
              <a:spcBef>
                <a:spcPct val="20000"/>
              </a:spcBef>
            </a:pPr>
            <a:r>
              <a:rPr lang="en-US" sz="1400"/>
              <a:t>Building with 100 apartments. One AP in each apartment of 10mx10m randomly positioned. 5 STA per AP randomly positioned in the apartment. </a:t>
            </a:r>
          </a:p>
          <a:p>
            <a:pPr>
              <a:spcBef>
                <a:spcPct val="20000"/>
              </a:spcBef>
            </a:pPr>
            <a:r>
              <a:rPr lang="en-US" sz="1600" b="1" u="sng"/>
              <a:t>Applications</a:t>
            </a:r>
          </a:p>
          <a:p>
            <a:pPr>
              <a:spcBef>
                <a:spcPct val="20000"/>
              </a:spcBef>
            </a:pPr>
            <a:r>
              <a:rPr lang="en-US" sz="1400"/>
              <a:t>Cloud based applications supporting video streaming with 8k resolution. </a:t>
            </a:r>
          </a:p>
          <a:p>
            <a:pPr>
              <a:spcBef>
                <a:spcPct val="20000"/>
              </a:spcBef>
            </a:pPr>
            <a:r>
              <a:rPr lang="en-US" sz="1400"/>
              <a:t>Video throughput assumptions are: ~112Mbps per STA, delay is &lt; 200ms, 1.0E-3 PER. </a:t>
            </a:r>
          </a:p>
          <a:p>
            <a:r>
              <a:rPr lang="en-US" sz="1400"/>
              <a:t>Online game</a:t>
            </a:r>
          </a:p>
          <a:p>
            <a:r>
              <a:rPr lang="en-US" sz="1400"/>
              <a:t>Cloud-based application as big storage</a:t>
            </a:r>
          </a:p>
          <a:p>
            <a:pPr>
              <a:spcBef>
                <a:spcPct val="20000"/>
              </a:spcBef>
            </a:pPr>
            <a:endParaRPr lang="en-US" sz="1400"/>
          </a:p>
        </p:txBody>
      </p:sp>
      <p:sp>
        <p:nvSpPr>
          <p:cNvPr id="51205" name="Rectangle 3"/>
          <p:cNvSpPr txBox="1">
            <a:spLocks noChangeArrowheads="1"/>
          </p:cNvSpPr>
          <p:nvPr/>
        </p:nvSpPr>
        <p:spPr bwMode="auto">
          <a:xfrm>
            <a:off x="4787900" y="1704975"/>
            <a:ext cx="4321175" cy="4695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spcBef>
                <a:spcPct val="20000"/>
              </a:spcBef>
            </a:pPr>
            <a:r>
              <a:rPr lang="en-US" sz="1400"/>
              <a:t>Web browsing assumptions for </a:t>
            </a:r>
            <a:r>
              <a:rPr lang="en-US" sz="1400">
                <a:solidFill>
                  <a:srgbClr val="000000"/>
                </a:solidFill>
                <a:ea typeface="SimSun" pitchFamily="2" charset="-122"/>
                <a:cs typeface="Times New Roman" pitchFamily="18" charset="0"/>
              </a:rPr>
              <a:t>Social Networking are: ~20Mbps, PER 1e-3, delay&lt;50ms</a:t>
            </a:r>
            <a:endParaRPr lang="en-US" sz="1400"/>
          </a:p>
          <a:p>
            <a:pPr>
              <a:spcBef>
                <a:spcPct val="20000"/>
              </a:spcBef>
            </a:pPr>
            <a:r>
              <a:rPr lang="en-US" sz="1400"/>
              <a:t>150 active video users and 100 active web browsing users in the building.</a:t>
            </a:r>
          </a:p>
          <a:p>
            <a:pPr>
              <a:spcBef>
                <a:spcPct val="20000"/>
              </a:spcBef>
            </a:pPr>
            <a:r>
              <a:rPr lang="en-US" sz="1600" b="1" u="sng"/>
              <a:t>Traffic Conditions</a:t>
            </a:r>
          </a:p>
          <a:p>
            <a:pPr>
              <a:spcBef>
                <a:spcPct val="20000"/>
              </a:spcBef>
            </a:pPr>
            <a:r>
              <a:rPr lang="en-US" sz="1400"/>
              <a:t>Strong interference from unmanaged overlapping networks (neighboring apartments, and outdoor Wi-Fi network). </a:t>
            </a:r>
          </a:p>
          <a:p>
            <a:pPr>
              <a:spcBef>
                <a:spcPct val="20000"/>
              </a:spcBef>
            </a:pPr>
            <a:r>
              <a:rPr lang="en-US" sz="1400"/>
              <a:t>Multiple video display are operational simultaneously.</a:t>
            </a:r>
          </a:p>
          <a:p>
            <a:pPr>
              <a:spcBef>
                <a:spcPct val="20000"/>
              </a:spcBef>
            </a:pPr>
            <a:r>
              <a:rPr lang="en-US" sz="1400"/>
              <a:t>Interference with Zigbee, Bluetooth.</a:t>
            </a:r>
          </a:p>
          <a:p>
            <a:pPr>
              <a:spcBef>
                <a:spcPct val="20000"/>
              </a:spcBef>
            </a:pPr>
            <a:r>
              <a:rPr lang="en-US" sz="1600" b="1" u="sng"/>
              <a:t>Use Case</a:t>
            </a:r>
          </a:p>
          <a:p>
            <a:pPr>
              <a:spcBef>
                <a:spcPct val="20000"/>
              </a:spcBef>
            </a:pPr>
            <a:r>
              <a:rPr lang="en-US" altLang="ja-JP" sz="1400"/>
              <a:t>Users watch the high quality video contents coming from the Internet or video contents stored in their PVR with VHD Display. There may be  another video streams to be recorded in the Blu-ray deck.</a:t>
            </a:r>
          </a:p>
          <a:p>
            <a:pPr eaLnBrk="1" hangingPunct="1">
              <a:spcBef>
                <a:spcPct val="20000"/>
              </a:spcBef>
            </a:pPr>
            <a:r>
              <a:rPr lang="en-US" altLang="ja-JP" sz="1400"/>
              <a:t>People enjoy playing online games or local game machine with two or more people.</a:t>
            </a:r>
          </a:p>
          <a:p>
            <a:pPr eaLnBrk="1" hangingPunct="1">
              <a:spcBef>
                <a:spcPct val="20000"/>
              </a:spcBef>
            </a:pPr>
            <a:r>
              <a:rPr lang="en-US" altLang="ja-JP" sz="1400"/>
              <a:t>Other users are just accessing the Internet for email access, web browsing, etc.</a:t>
            </a:r>
          </a:p>
          <a:p>
            <a:pPr>
              <a:spcBef>
                <a:spcPct val="20000"/>
              </a:spcBef>
            </a:pPr>
            <a:endParaRPr lang="en-US" altLang="ja-JP" sz="1400"/>
          </a:p>
        </p:txBody>
      </p:sp>
      <p:sp>
        <p:nvSpPr>
          <p:cNvPr id="5120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CA"/>
              <a:t>Slide </a:t>
            </a:r>
            <a:fld id="{7E3294BB-7C49-4D59-8E02-C1A3B12DA464}" type="slidenum">
              <a:rPr lang="en-CA"/>
              <a:pPr/>
              <a:t>3</a:t>
            </a:fld>
            <a:endParaRPr lang="en-CA"/>
          </a:p>
        </p:txBody>
      </p:sp>
      <p:sp>
        <p:nvSpPr>
          <p:cNvPr id="51207" name="Footer Placeholder 4"/>
          <p:cNvSpPr txBox="1">
            <a:spLocks/>
          </p:cNvSpPr>
          <p:nvPr/>
        </p:nvSpPr>
        <p:spPr bwMode="auto">
          <a:xfrm>
            <a:off x="7010400" y="6475413"/>
            <a:ext cx="15335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gn="r"/>
            <a:r>
              <a:rPr lang="en-US"/>
              <a:t>Laurent Cariou (Orange)</a:t>
            </a:r>
          </a:p>
        </p:txBody>
      </p:sp>
      <p:sp>
        <p:nvSpPr>
          <p:cNvPr id="2" name="Footer Placeholder 1"/>
          <p:cNvSpPr>
            <a:spLocks noGrp="1"/>
          </p:cNvSpPr>
          <p:nvPr>
            <p:ph type="ftr" sz="quarter" idx="11"/>
          </p:nvPr>
        </p:nvSpPr>
        <p:spPr/>
        <p:txBody>
          <a:bodyPr/>
          <a:lstStyle/>
          <a:p>
            <a:pPr>
              <a:defRPr/>
            </a:pPr>
            <a:r>
              <a:rPr lang="en-US" smtClean="0"/>
              <a:t>Graham Smith, DSP Group</a:t>
            </a:r>
            <a:endParaRPr lang="en-US"/>
          </a:p>
        </p:txBody>
      </p:sp>
      <p:sp>
        <p:nvSpPr>
          <p:cNvPr id="3" name="Date Placeholder 2"/>
          <p:cNvSpPr>
            <a:spLocks noGrp="1"/>
          </p:cNvSpPr>
          <p:nvPr>
            <p:ph type="dt" sz="half" idx="10"/>
          </p:nvPr>
        </p:nvSpPr>
        <p:spPr/>
        <p:txBody>
          <a:bodyPr/>
          <a:lstStyle/>
          <a:p>
            <a:pPr>
              <a:defRPr/>
            </a:pPr>
            <a:r>
              <a:rPr lang="en-US" smtClean="0"/>
              <a:t>Mar 2014</a:t>
            </a:r>
            <a:endParaRPr lang="en-US" dirty="0"/>
          </a:p>
        </p:txBody>
      </p:sp>
    </p:spTree>
    <p:extLst>
      <p:ext uri="{BB962C8B-B14F-4D97-AF65-F5344CB8AC3E}">
        <p14:creationId xmlns:p14="http://schemas.microsoft.com/office/powerpoint/2010/main" val="142085432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762000"/>
          </a:xfrm>
        </p:spPr>
        <p:txBody>
          <a:bodyPr/>
          <a:lstStyle/>
          <a:p>
            <a:r>
              <a:rPr lang="en-US" dirty="0" smtClean="0"/>
              <a:t>Dense apartment complex - Legacy</a:t>
            </a:r>
            <a:endParaRPr lang="en-US" dirty="0"/>
          </a:p>
        </p:txBody>
      </p:sp>
      <p:pic>
        <p:nvPicPr>
          <p:cNvPr id="921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66800" y="1447800"/>
            <a:ext cx="5246687" cy="4648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9220"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172200" y="3048000"/>
            <a:ext cx="1747837" cy="1149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Footer Placeholder 2"/>
          <p:cNvSpPr>
            <a:spLocks noGrp="1"/>
          </p:cNvSpPr>
          <p:nvPr>
            <p:ph type="ftr" sz="quarter" idx="11"/>
          </p:nvPr>
        </p:nvSpPr>
        <p:spPr/>
        <p:txBody>
          <a:bodyPr/>
          <a:lstStyle/>
          <a:p>
            <a:pPr>
              <a:defRPr/>
            </a:pPr>
            <a:r>
              <a:rPr lang="en-US" smtClean="0"/>
              <a:t>Graham Smith, DSP Group</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31D45EC1-4C6A-4C4C-A230-3BDF24B584F8}" type="slidenum">
              <a:rPr lang="en-US" smtClean="0"/>
              <a:pPr>
                <a:defRPr/>
              </a:pPr>
              <a:t>4</a:t>
            </a:fld>
            <a:endParaRPr lang="en-US" dirty="0"/>
          </a:p>
        </p:txBody>
      </p:sp>
      <p:sp>
        <p:nvSpPr>
          <p:cNvPr id="5" name="Date Placeholder 4"/>
          <p:cNvSpPr>
            <a:spLocks noGrp="1"/>
          </p:cNvSpPr>
          <p:nvPr>
            <p:ph type="dt" sz="half" idx="10"/>
          </p:nvPr>
        </p:nvSpPr>
        <p:spPr/>
        <p:txBody>
          <a:bodyPr/>
          <a:lstStyle/>
          <a:p>
            <a:pPr>
              <a:defRPr/>
            </a:pPr>
            <a:r>
              <a:rPr lang="en-US" smtClean="0"/>
              <a:t>Mar 2014</a:t>
            </a:r>
            <a:endParaRPr lang="en-US" dirty="0"/>
          </a:p>
        </p:txBody>
      </p:sp>
    </p:spTree>
    <p:extLst>
      <p:ext uri="{BB962C8B-B14F-4D97-AF65-F5344CB8AC3E}">
        <p14:creationId xmlns:p14="http://schemas.microsoft.com/office/powerpoint/2010/main" val="21707787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09600"/>
          </a:xfrm>
        </p:spPr>
        <p:txBody>
          <a:bodyPr/>
          <a:lstStyle/>
          <a:p>
            <a:r>
              <a:rPr lang="en-US" sz="2400" dirty="0" smtClean="0"/>
              <a:t>Channel Selection (Channel and Overlap) </a:t>
            </a:r>
            <a:r>
              <a:rPr lang="en-US" sz="2400" dirty="0" err="1" smtClean="0"/>
              <a:t>vs</a:t>
            </a:r>
            <a:r>
              <a:rPr lang="en-US" sz="2400" dirty="0" smtClean="0"/>
              <a:t> Random</a:t>
            </a:r>
            <a:endParaRPr lang="en-US" sz="2400" dirty="0"/>
          </a:p>
        </p:txBody>
      </p:sp>
      <p:sp>
        <p:nvSpPr>
          <p:cNvPr id="3" name="Footer Placeholder 2"/>
          <p:cNvSpPr>
            <a:spLocks noGrp="1"/>
          </p:cNvSpPr>
          <p:nvPr>
            <p:ph type="ftr" sz="quarter" idx="11"/>
          </p:nvPr>
        </p:nvSpPr>
        <p:spPr/>
        <p:txBody>
          <a:bodyPr/>
          <a:lstStyle/>
          <a:p>
            <a:pPr>
              <a:defRPr/>
            </a:pPr>
            <a:r>
              <a:rPr lang="en-US" smtClean="0"/>
              <a:t>Graham Smith, DSP Group</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31D45EC1-4C6A-4C4C-A230-3BDF24B584F8}" type="slidenum">
              <a:rPr lang="en-US" smtClean="0"/>
              <a:pPr>
                <a:defRPr/>
              </a:pPr>
              <a:t>5</a:t>
            </a:fld>
            <a:endParaRPr lang="en-US" dirty="0"/>
          </a:p>
        </p:txBody>
      </p:sp>
      <p:pic>
        <p:nvPicPr>
          <p:cNvPr id="4102" name="Picture 6"/>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54022" y="1295400"/>
            <a:ext cx="6442501" cy="2209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17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54021" y="3657600"/>
            <a:ext cx="7123179" cy="22027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Date Placeholder 4"/>
          <p:cNvSpPr>
            <a:spLocks noGrp="1"/>
          </p:cNvSpPr>
          <p:nvPr>
            <p:ph type="dt" sz="half" idx="10"/>
          </p:nvPr>
        </p:nvSpPr>
        <p:spPr/>
        <p:txBody>
          <a:bodyPr/>
          <a:lstStyle/>
          <a:p>
            <a:pPr>
              <a:defRPr/>
            </a:pPr>
            <a:r>
              <a:rPr lang="en-US" smtClean="0"/>
              <a:t>Mar 2014</a:t>
            </a:r>
            <a:endParaRPr lang="en-US" dirty="0"/>
          </a:p>
        </p:txBody>
      </p:sp>
    </p:spTree>
    <p:extLst>
      <p:ext uri="{BB962C8B-B14F-4D97-AF65-F5344CB8AC3E}">
        <p14:creationId xmlns:p14="http://schemas.microsoft.com/office/powerpoint/2010/main" val="38787946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85800" y="685800"/>
            <a:ext cx="7772400" cy="685800"/>
          </a:xfrm>
        </p:spPr>
        <p:txBody>
          <a:bodyPr/>
          <a:lstStyle/>
          <a:p>
            <a:r>
              <a:rPr lang="en-US" dirty="0"/>
              <a:t>2 x 20MHz or Share 40MHz</a:t>
            </a:r>
            <a:r>
              <a:rPr lang="en-US" dirty="0" smtClean="0"/>
              <a:t>?</a:t>
            </a:r>
            <a:br>
              <a:rPr lang="en-US" dirty="0" smtClean="0"/>
            </a:br>
            <a:r>
              <a:rPr lang="en-US" sz="2400" dirty="0" smtClean="0"/>
              <a:t>Does EDCA Overhead cancel out extra subcarriers?</a:t>
            </a:r>
            <a:endParaRPr lang="en-US" sz="2400" dirty="0"/>
          </a:p>
        </p:txBody>
      </p:sp>
      <p:sp>
        <p:nvSpPr>
          <p:cNvPr id="4" name="Footer Placeholder 3"/>
          <p:cNvSpPr>
            <a:spLocks noGrp="1"/>
          </p:cNvSpPr>
          <p:nvPr>
            <p:ph type="ftr" sz="quarter" idx="11"/>
          </p:nvPr>
        </p:nvSpPr>
        <p:spPr/>
        <p:txBody>
          <a:bodyPr/>
          <a:lstStyle/>
          <a:p>
            <a:pPr>
              <a:defRPr/>
            </a:pPr>
            <a:r>
              <a:rPr lang="en-US" smtClean="0"/>
              <a:t>Graham Smith, DSP Group</a:t>
            </a:r>
            <a:endParaRPr lang="en-US"/>
          </a:p>
        </p:txBody>
      </p:sp>
      <p:sp>
        <p:nvSpPr>
          <p:cNvPr id="5" name="Slide Number Placeholder 4"/>
          <p:cNvSpPr>
            <a:spLocks noGrp="1"/>
          </p:cNvSpPr>
          <p:nvPr>
            <p:ph type="sldNum" sz="quarter" idx="12"/>
          </p:nvPr>
        </p:nvSpPr>
        <p:spPr/>
        <p:txBody>
          <a:bodyPr/>
          <a:lstStyle/>
          <a:p>
            <a:pPr>
              <a:defRPr/>
            </a:pPr>
            <a:r>
              <a:rPr lang="en-US" smtClean="0"/>
              <a:t>Slide </a:t>
            </a:r>
            <a:fld id="{31D45EC1-4C6A-4C4C-A230-3BDF24B584F8}" type="slidenum">
              <a:rPr lang="en-US" smtClean="0"/>
              <a:pPr>
                <a:defRPr/>
              </a:pPr>
              <a:t>6</a:t>
            </a:fld>
            <a:endParaRPr lang="en-US" dirty="0"/>
          </a:p>
        </p:txBody>
      </p:sp>
      <p:pic>
        <p:nvPicPr>
          <p:cNvPr id="1024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3333" y="1614407"/>
            <a:ext cx="7735479" cy="47655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Date Placeholder 1"/>
          <p:cNvSpPr>
            <a:spLocks noGrp="1"/>
          </p:cNvSpPr>
          <p:nvPr>
            <p:ph type="dt" sz="half" idx="10"/>
          </p:nvPr>
        </p:nvSpPr>
        <p:spPr/>
        <p:txBody>
          <a:bodyPr/>
          <a:lstStyle/>
          <a:p>
            <a:pPr>
              <a:defRPr/>
            </a:pPr>
            <a:r>
              <a:rPr lang="en-US" smtClean="0"/>
              <a:t>Mar 2014</a:t>
            </a:r>
            <a:endParaRPr lang="en-US" dirty="0"/>
          </a:p>
        </p:txBody>
      </p:sp>
    </p:spTree>
    <p:extLst>
      <p:ext uri="{BB962C8B-B14F-4D97-AF65-F5344CB8AC3E}">
        <p14:creationId xmlns:p14="http://schemas.microsoft.com/office/powerpoint/2010/main" val="23914094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533400"/>
          </a:xfrm>
        </p:spPr>
        <p:txBody>
          <a:bodyPr/>
          <a:lstStyle/>
          <a:p>
            <a:r>
              <a:rPr lang="en-US" sz="2800" dirty="0" smtClean="0"/>
              <a:t>Dense Apartment Complex – DSC</a:t>
            </a:r>
            <a:endParaRPr lang="en-US" sz="2800" dirty="0"/>
          </a:p>
        </p:txBody>
      </p:sp>
      <p:pic>
        <p:nvPicPr>
          <p:cNvPr id="1331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14400" y="1371600"/>
            <a:ext cx="6989763" cy="4648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3315"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486400" y="3581400"/>
            <a:ext cx="2876550" cy="27272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Footer Placeholder 2"/>
          <p:cNvSpPr>
            <a:spLocks noGrp="1"/>
          </p:cNvSpPr>
          <p:nvPr>
            <p:ph type="ftr" sz="quarter" idx="11"/>
          </p:nvPr>
        </p:nvSpPr>
        <p:spPr/>
        <p:txBody>
          <a:bodyPr/>
          <a:lstStyle/>
          <a:p>
            <a:pPr>
              <a:defRPr/>
            </a:pPr>
            <a:r>
              <a:rPr lang="en-US" smtClean="0"/>
              <a:t>Graham Smith, DSP Group</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31D45EC1-4C6A-4C4C-A230-3BDF24B584F8}" type="slidenum">
              <a:rPr lang="en-US" smtClean="0"/>
              <a:pPr>
                <a:defRPr/>
              </a:pPr>
              <a:t>7</a:t>
            </a:fld>
            <a:endParaRPr lang="en-US" dirty="0"/>
          </a:p>
        </p:txBody>
      </p:sp>
      <p:sp>
        <p:nvSpPr>
          <p:cNvPr id="5" name="Date Placeholder 4"/>
          <p:cNvSpPr>
            <a:spLocks noGrp="1"/>
          </p:cNvSpPr>
          <p:nvPr>
            <p:ph type="dt" sz="half" idx="10"/>
          </p:nvPr>
        </p:nvSpPr>
        <p:spPr/>
        <p:txBody>
          <a:bodyPr/>
          <a:lstStyle/>
          <a:p>
            <a:pPr>
              <a:defRPr/>
            </a:pPr>
            <a:r>
              <a:rPr lang="en-US" smtClean="0"/>
              <a:t>Mar 2014</a:t>
            </a:r>
            <a:endParaRPr lang="en-US" dirty="0"/>
          </a:p>
        </p:txBody>
      </p:sp>
    </p:spTree>
    <p:extLst>
      <p:ext uri="{BB962C8B-B14F-4D97-AF65-F5344CB8AC3E}">
        <p14:creationId xmlns:p14="http://schemas.microsoft.com/office/powerpoint/2010/main" val="32466824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85800" y="685800"/>
            <a:ext cx="7772400" cy="609600"/>
          </a:xfrm>
        </p:spPr>
        <p:txBody>
          <a:bodyPr/>
          <a:lstStyle/>
          <a:p>
            <a:r>
              <a:rPr lang="en-US" dirty="0"/>
              <a:t>Apartment </a:t>
            </a:r>
            <a:r>
              <a:rPr lang="en-US" dirty="0" smtClean="0"/>
              <a:t>Sharing</a:t>
            </a:r>
            <a:endParaRPr lang="en-US" dirty="0"/>
          </a:p>
        </p:txBody>
      </p:sp>
      <p:sp>
        <p:nvSpPr>
          <p:cNvPr id="4" name="Footer Placeholder 3"/>
          <p:cNvSpPr>
            <a:spLocks noGrp="1"/>
          </p:cNvSpPr>
          <p:nvPr>
            <p:ph type="ftr" sz="quarter" idx="11"/>
          </p:nvPr>
        </p:nvSpPr>
        <p:spPr/>
        <p:txBody>
          <a:bodyPr/>
          <a:lstStyle/>
          <a:p>
            <a:pPr>
              <a:defRPr/>
            </a:pPr>
            <a:r>
              <a:rPr lang="en-US" smtClean="0"/>
              <a:t>Graham Smith, DSP Group</a:t>
            </a:r>
            <a:endParaRPr lang="en-US"/>
          </a:p>
        </p:txBody>
      </p:sp>
      <p:sp>
        <p:nvSpPr>
          <p:cNvPr id="5" name="Slide Number Placeholder 4"/>
          <p:cNvSpPr>
            <a:spLocks noGrp="1"/>
          </p:cNvSpPr>
          <p:nvPr>
            <p:ph type="sldNum" sz="quarter" idx="12"/>
          </p:nvPr>
        </p:nvSpPr>
        <p:spPr/>
        <p:txBody>
          <a:bodyPr/>
          <a:lstStyle/>
          <a:p>
            <a:pPr>
              <a:defRPr/>
            </a:pPr>
            <a:r>
              <a:rPr lang="en-US" smtClean="0"/>
              <a:t>Slide </a:t>
            </a:r>
            <a:fld id="{31D45EC1-4C6A-4C4C-A230-3BDF24B584F8}" type="slidenum">
              <a:rPr lang="en-US" smtClean="0"/>
              <a:pPr>
                <a:defRPr/>
              </a:pPr>
              <a:t>8</a:t>
            </a:fld>
            <a:endParaRPr lang="en-US" dirty="0"/>
          </a:p>
        </p:txBody>
      </p:sp>
      <p:pic>
        <p:nvPicPr>
          <p:cNvPr id="4100"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200" y="1676400"/>
            <a:ext cx="7574533" cy="1981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101"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81000" y="3962400"/>
            <a:ext cx="8275067" cy="1981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102" name="Picture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74725" y="1143000"/>
            <a:ext cx="7194550" cy="646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Date Placeholder 5"/>
          <p:cNvSpPr>
            <a:spLocks noGrp="1"/>
          </p:cNvSpPr>
          <p:nvPr>
            <p:ph type="dt" sz="half" idx="10"/>
          </p:nvPr>
        </p:nvSpPr>
        <p:spPr/>
        <p:txBody>
          <a:bodyPr/>
          <a:lstStyle/>
          <a:p>
            <a:pPr>
              <a:defRPr/>
            </a:pPr>
            <a:r>
              <a:rPr lang="en-US" smtClean="0"/>
              <a:t>Mar 2014</a:t>
            </a:r>
            <a:endParaRPr lang="en-US" dirty="0"/>
          </a:p>
        </p:txBody>
      </p:sp>
    </p:spTree>
    <p:extLst>
      <p:ext uri="{BB962C8B-B14F-4D97-AF65-F5344CB8AC3E}">
        <p14:creationId xmlns:p14="http://schemas.microsoft.com/office/powerpoint/2010/main" val="41012720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85800" y="685800"/>
            <a:ext cx="7772400" cy="609600"/>
          </a:xfrm>
        </p:spPr>
        <p:txBody>
          <a:bodyPr/>
          <a:lstStyle/>
          <a:p>
            <a:r>
              <a:rPr lang="en-US" dirty="0" smtClean="0"/>
              <a:t>Apartment Sharing - DSC</a:t>
            </a:r>
            <a:endParaRPr lang="en-US" dirty="0"/>
          </a:p>
        </p:txBody>
      </p:sp>
      <p:sp>
        <p:nvSpPr>
          <p:cNvPr id="4" name="Footer Placeholder 3"/>
          <p:cNvSpPr>
            <a:spLocks noGrp="1"/>
          </p:cNvSpPr>
          <p:nvPr>
            <p:ph type="ftr" sz="quarter" idx="11"/>
          </p:nvPr>
        </p:nvSpPr>
        <p:spPr/>
        <p:txBody>
          <a:bodyPr/>
          <a:lstStyle/>
          <a:p>
            <a:pPr>
              <a:defRPr/>
            </a:pPr>
            <a:r>
              <a:rPr lang="en-US" smtClean="0"/>
              <a:t>Graham Smith, DSP Group</a:t>
            </a:r>
            <a:endParaRPr lang="en-US"/>
          </a:p>
        </p:txBody>
      </p:sp>
      <p:sp>
        <p:nvSpPr>
          <p:cNvPr id="5" name="Slide Number Placeholder 4"/>
          <p:cNvSpPr>
            <a:spLocks noGrp="1"/>
          </p:cNvSpPr>
          <p:nvPr>
            <p:ph type="sldNum" sz="quarter" idx="12"/>
          </p:nvPr>
        </p:nvSpPr>
        <p:spPr/>
        <p:txBody>
          <a:bodyPr/>
          <a:lstStyle/>
          <a:p>
            <a:pPr>
              <a:defRPr/>
            </a:pPr>
            <a:r>
              <a:rPr lang="en-US" smtClean="0"/>
              <a:t>Slide </a:t>
            </a:r>
            <a:fld id="{31D45EC1-4C6A-4C4C-A230-3BDF24B584F8}" type="slidenum">
              <a:rPr lang="en-US" smtClean="0"/>
              <a:pPr>
                <a:defRPr/>
              </a:pPr>
              <a:t>9</a:t>
            </a:fld>
            <a:endParaRPr lang="en-US" dirty="0"/>
          </a:p>
        </p:txBody>
      </p:sp>
      <p:sp>
        <p:nvSpPr>
          <p:cNvPr id="6" name="TextBox 5"/>
          <p:cNvSpPr txBox="1"/>
          <p:nvPr/>
        </p:nvSpPr>
        <p:spPr>
          <a:xfrm>
            <a:off x="685799" y="1243207"/>
            <a:ext cx="7096125" cy="461665"/>
          </a:xfrm>
          <a:prstGeom prst="rect">
            <a:avLst/>
          </a:prstGeom>
          <a:noFill/>
        </p:spPr>
        <p:txBody>
          <a:bodyPr wrap="square" rtlCol="0">
            <a:spAutoFit/>
          </a:bodyPr>
          <a:lstStyle/>
          <a:p>
            <a:r>
              <a:rPr lang="en-US" dirty="0" smtClean="0"/>
              <a:t>Tables show the number of apartments and the BW.</a:t>
            </a:r>
            <a:endParaRPr lang="en-US" dirty="0"/>
          </a:p>
        </p:txBody>
      </p:sp>
      <p:pic>
        <p:nvPicPr>
          <p:cNvPr id="4100"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09998" y="2286000"/>
            <a:ext cx="2176127" cy="27286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101"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001910" y="2661352"/>
            <a:ext cx="3780015" cy="23904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Date Placeholder 1"/>
          <p:cNvSpPr>
            <a:spLocks noGrp="1"/>
          </p:cNvSpPr>
          <p:nvPr>
            <p:ph type="dt" sz="half" idx="10"/>
          </p:nvPr>
        </p:nvSpPr>
        <p:spPr/>
        <p:txBody>
          <a:bodyPr/>
          <a:lstStyle/>
          <a:p>
            <a:pPr>
              <a:defRPr/>
            </a:pPr>
            <a:r>
              <a:rPr lang="en-US" smtClean="0"/>
              <a:t>Mar 2014</a:t>
            </a:r>
            <a:endParaRPr lang="en-US" dirty="0"/>
          </a:p>
        </p:txBody>
      </p:sp>
    </p:spTree>
    <p:extLst>
      <p:ext uri="{BB962C8B-B14F-4D97-AF65-F5344CB8AC3E}">
        <p14:creationId xmlns:p14="http://schemas.microsoft.com/office/powerpoint/2010/main" val="3355124766"/>
      </p:ext>
    </p:extLst>
  </p:cSld>
  <p:clrMapOvr>
    <a:masterClrMapping/>
  </p:clrMapOvr>
</p:sld>
</file>

<file path=ppt/theme/theme1.xml><?xml version="1.0" encoding="utf-8"?>
<a:theme xmlns:a="http://schemas.openxmlformats.org/drawingml/2006/main" name="Default 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79512</TotalTime>
  <Words>723</Words>
  <Application>Microsoft Office PowerPoint</Application>
  <PresentationFormat>On-screen Show (4:3)</PresentationFormat>
  <Paragraphs>122</Paragraphs>
  <Slides>18</Slides>
  <Notes>2</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18</vt:i4>
      </vt:variant>
    </vt:vector>
  </HeadingPairs>
  <TitlesOfParts>
    <vt:vector size="20" baseType="lpstr">
      <vt:lpstr>Default Design</vt:lpstr>
      <vt:lpstr>Document</vt:lpstr>
      <vt:lpstr>Dense Apartment Complex Throughput Calculations</vt:lpstr>
      <vt:lpstr>Background</vt:lpstr>
      <vt:lpstr>PowerPoint Presentation</vt:lpstr>
      <vt:lpstr>Dense apartment complex - Legacy</vt:lpstr>
      <vt:lpstr>Channel Selection (Channel and Overlap) vs Random</vt:lpstr>
      <vt:lpstr>2 x 20MHz or Share 40MHz? Does EDCA Overhead cancel out extra subcarriers?</vt:lpstr>
      <vt:lpstr>Dense Apartment Complex – DSC</vt:lpstr>
      <vt:lpstr>Apartment Sharing</vt:lpstr>
      <vt:lpstr>Apartment Sharing - DSC</vt:lpstr>
      <vt:lpstr>Throughput per STA - Sharing</vt:lpstr>
      <vt:lpstr>Calculations</vt:lpstr>
      <vt:lpstr>Results Total Throughput </vt:lpstr>
      <vt:lpstr>DCF for 10 Channels</vt:lpstr>
      <vt:lpstr>DCF for 9 Channels</vt:lpstr>
      <vt:lpstr>DCF for 6 Channels</vt:lpstr>
      <vt:lpstr>Results CDF (using average TP per STA)</vt:lpstr>
      <vt:lpstr>Results CDF (using average TP per STA)</vt:lpstr>
      <vt:lpstr>Conclusions</vt:lpstr>
    </vt:vector>
  </TitlesOfParts>
  <Company>Intel Corporation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Dynamic Sensitivity Control V2</dc:title>
  <dc:creator>Graham.Smith@dspg.com</dc:creator>
  <cp:lastModifiedBy>Graham Smith</cp:lastModifiedBy>
  <cp:revision>1555</cp:revision>
  <cp:lastPrinted>2014-03-12T21:02:55Z</cp:lastPrinted>
  <dcterms:created xsi:type="dcterms:W3CDTF">1998-02-10T13:07:52Z</dcterms:created>
  <dcterms:modified xsi:type="dcterms:W3CDTF">2014-03-17T01:52:33Z</dcterms:modified>
</cp:coreProperties>
</file>