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317" r:id="rId3"/>
    <p:sldId id="330" r:id="rId4"/>
    <p:sldId id="318" r:id="rId5"/>
    <p:sldId id="319" r:id="rId6"/>
    <p:sldId id="327" r:id="rId7"/>
    <p:sldId id="320" r:id="rId8"/>
    <p:sldId id="334" r:id="rId9"/>
    <p:sldId id="331" r:id="rId10"/>
    <p:sldId id="335" r:id="rId11"/>
    <p:sldId id="336" r:id="rId12"/>
    <p:sldId id="339" r:id="rId13"/>
    <p:sldId id="340" r:id="rId14"/>
    <p:sldId id="332" r:id="rId15"/>
    <p:sldId id="333" r:id="rId16"/>
    <p:sldId id="337" r:id="rId17"/>
    <p:sldId id="338" r:id="rId18"/>
  </p:sldIdLst>
  <p:sldSz cx="9144000" cy="6858000" type="screen4x3"/>
  <p:notesSz cx="7102475" cy="938847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84"/>
        <p:guide pos="295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952946" y="178949"/>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893" y="1789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784079" y="9087070"/>
            <a:ext cx="16870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205979" y="9087070"/>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7728">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10248" y="391186"/>
            <a:ext cx="56819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8199" name="Rectangle 7"/>
          <p:cNvSpPr>
            <a:spLocks noChangeArrowheads="1"/>
          </p:cNvSpPr>
          <p:nvPr/>
        </p:nvSpPr>
        <p:spPr bwMode="auto">
          <a:xfrm>
            <a:off x="710248" y="9087070"/>
            <a:ext cx="728333"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7728"/>
            <a:r>
              <a:rPr lang="en-US" sz="1200" b="0"/>
              <a:t>Submission</a:t>
            </a:r>
          </a:p>
        </p:txBody>
      </p:sp>
      <p:sp>
        <p:nvSpPr>
          <p:cNvPr id="8200" name="Line 8"/>
          <p:cNvSpPr>
            <a:spLocks noChangeShapeType="1"/>
          </p:cNvSpPr>
          <p:nvPr/>
        </p:nvSpPr>
        <p:spPr bwMode="auto">
          <a:xfrm>
            <a:off x="710247" y="9075847"/>
            <a:ext cx="5839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97336" y="98788"/>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9146" y="9878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211263" y="708025"/>
            <a:ext cx="4683125" cy="35115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997" y="4460167"/>
            <a:ext cx="5208482" cy="4226096"/>
          </a:xfrm>
          <a:prstGeom prst="rect">
            <a:avLst/>
          </a:prstGeom>
          <a:noFill/>
          <a:ln w="9525">
            <a:noFill/>
            <a:miter lim="800000"/>
            <a:headEnd/>
            <a:tailEnd/>
          </a:ln>
          <a:effectLst/>
        </p:spPr>
        <p:txBody>
          <a:bodyPr vert="horz" wrap="square" lIns="96070" tIns="47221" rIns="96070" bIns="47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703" y="9090276"/>
            <a:ext cx="21602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8331" lvl="4" algn="r" defTabSz="957728">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94760" y="9090276"/>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486" y="9090276"/>
            <a:ext cx="728332"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82"/>
            <a:r>
              <a:rPr lang="en-US" sz="1200" b="0"/>
              <a:t>Submission</a:t>
            </a:r>
          </a:p>
        </p:txBody>
      </p:sp>
      <p:sp>
        <p:nvSpPr>
          <p:cNvPr id="5129" name="Line 9"/>
          <p:cNvSpPr>
            <a:spLocks noChangeShapeType="1"/>
          </p:cNvSpPr>
          <p:nvPr/>
        </p:nvSpPr>
        <p:spPr bwMode="auto">
          <a:xfrm>
            <a:off x="741486" y="9088673"/>
            <a:ext cx="561950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5130" name="Line 10"/>
          <p:cNvSpPr>
            <a:spLocks noChangeShapeType="1"/>
          </p:cNvSpPr>
          <p:nvPr/>
        </p:nvSpPr>
        <p:spPr bwMode="auto">
          <a:xfrm>
            <a:off x="662570" y="299803"/>
            <a:ext cx="57773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0032" indent="-350032"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468331" defTabSz="957728">
              <a:defRPr sz="2400" b="1">
                <a:solidFill>
                  <a:schemeClr val="tx1"/>
                </a:solidFill>
                <a:latin typeface="Times New Roman" pitchFamily="18" charset="0"/>
              </a:defRPr>
            </a:lvl5pPr>
            <a:lvl6pPr marL="935041" defTabSz="957728" eaLnBrk="0" fontAlgn="base" hangingPunct="0">
              <a:spcBef>
                <a:spcPct val="0"/>
              </a:spcBef>
              <a:spcAft>
                <a:spcPct val="0"/>
              </a:spcAft>
              <a:defRPr sz="2400" b="1">
                <a:solidFill>
                  <a:schemeClr val="tx1"/>
                </a:solidFill>
                <a:latin typeface="Times New Roman" pitchFamily="18" charset="0"/>
              </a:defRPr>
            </a:lvl6pPr>
            <a:lvl7pPr marL="1401750" defTabSz="957728" eaLnBrk="0" fontAlgn="base" hangingPunct="0">
              <a:spcBef>
                <a:spcPct val="0"/>
              </a:spcBef>
              <a:spcAft>
                <a:spcPct val="0"/>
              </a:spcAft>
              <a:defRPr sz="2400" b="1">
                <a:solidFill>
                  <a:schemeClr val="tx1"/>
                </a:solidFill>
                <a:latin typeface="Times New Roman" pitchFamily="18" charset="0"/>
              </a:defRPr>
            </a:lvl7pPr>
            <a:lvl8pPr marL="1868460" defTabSz="957728" eaLnBrk="0" fontAlgn="base" hangingPunct="0">
              <a:spcBef>
                <a:spcPct val="0"/>
              </a:spcBef>
              <a:spcAft>
                <a:spcPct val="0"/>
              </a:spcAft>
              <a:defRPr sz="2400" b="1">
                <a:solidFill>
                  <a:schemeClr val="tx1"/>
                </a:solidFill>
                <a:latin typeface="Times New Roman" pitchFamily="18" charset="0"/>
              </a:defRPr>
            </a:lvl8pPr>
            <a:lvl9pPr marL="2335170" defTabSz="957728"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xfrm>
            <a:off x="3410625" y="9090276"/>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Espace réservé de l'image des diapositives 1"/>
          <p:cNvSpPr>
            <a:spLocks noGrp="1" noRot="1" noChangeAspect="1" noTextEdit="1"/>
          </p:cNvSpPr>
          <p:nvPr>
            <p:ph type="sldImg"/>
          </p:nvPr>
        </p:nvSpPr>
        <p:spPr>
          <a:xfrm>
            <a:off x="1212850" y="709613"/>
            <a:ext cx="4676775" cy="3508375"/>
          </a:xfrm>
          <a:ln/>
        </p:spPr>
      </p:sp>
      <p:sp>
        <p:nvSpPr>
          <p:cNvPr id="104451"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smtClean="0"/>
          </a:p>
        </p:txBody>
      </p:sp>
      <p:sp>
        <p:nvSpPr>
          <p:cNvPr id="4" name="Espace réservé de l'en-tête 3"/>
          <p:cNvSpPr>
            <a:spLocks noGrp="1"/>
          </p:cNvSpPr>
          <p:nvPr>
            <p:ph type="hdr" sz="quarter"/>
          </p:nvPr>
        </p:nvSpPr>
        <p:spPr>
          <a:xfrm>
            <a:off x="4160838" y="96654"/>
            <a:ext cx="2274136" cy="217578"/>
          </a:xfrm>
        </p:spPr>
        <p:txBody>
          <a:bodyPr/>
          <a:lstStyle/>
          <a:p>
            <a:pPr>
              <a:defRPr/>
            </a:pPr>
            <a:r>
              <a:rPr lang="en-US" smtClean="0"/>
              <a:t>doc.: IEEE 802.11-12/xxxxr0</a:t>
            </a:r>
            <a:endParaRPr lang="en-US"/>
          </a:p>
        </p:txBody>
      </p:sp>
      <p:sp>
        <p:nvSpPr>
          <p:cNvPr id="5" name="Espace réservé de la date 4"/>
          <p:cNvSpPr>
            <a:spLocks noGrp="1"/>
          </p:cNvSpPr>
          <p:nvPr>
            <p:ph type="dt" sz="quarter" idx="1"/>
          </p:nvPr>
        </p:nvSpPr>
        <p:spPr>
          <a:xfrm>
            <a:off x="669146" y="96654"/>
            <a:ext cx="758688" cy="217578"/>
          </a:xfrm>
        </p:spPr>
        <p:txBody>
          <a:bodyPr/>
          <a:lstStyle/>
          <a:p>
            <a:pPr>
              <a:defRPr/>
            </a:pPr>
            <a:r>
              <a:rPr lang="en-US"/>
              <a:t>July 2013</a:t>
            </a:r>
          </a:p>
        </p:txBody>
      </p:sp>
      <p:sp>
        <p:nvSpPr>
          <p:cNvPr id="104454" name="Espace réservé du numéro de diapositive 6"/>
          <p:cNvSpPr>
            <a:spLocks noGrp="1"/>
          </p:cNvSpPr>
          <p:nvPr>
            <p:ph type="sldNum" sz="quarter" idx="5"/>
          </p:nvPr>
        </p:nvSpPr>
        <p:spPr>
          <a:xfrm>
            <a:off x="3316138" y="9090275"/>
            <a:ext cx="509664" cy="18649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866">
              <a:defRPr sz="1200">
                <a:solidFill>
                  <a:schemeClr val="tx1"/>
                </a:solidFill>
                <a:latin typeface="Times New Roman" pitchFamily="18" charset="0"/>
                <a:ea typeface="MS PGothic" pitchFamily="34" charset="-128"/>
              </a:defRPr>
            </a:lvl1pPr>
            <a:lvl2pPr marL="758403" indent="-291694" defTabSz="952866">
              <a:defRPr sz="1200">
                <a:solidFill>
                  <a:schemeClr val="tx1"/>
                </a:solidFill>
                <a:latin typeface="Times New Roman" pitchFamily="18" charset="0"/>
                <a:ea typeface="MS PGothic" pitchFamily="34" charset="-128"/>
              </a:defRPr>
            </a:lvl2pPr>
            <a:lvl3pPr marL="1166774" indent="-233355" defTabSz="952866">
              <a:defRPr sz="1200">
                <a:solidFill>
                  <a:schemeClr val="tx1"/>
                </a:solidFill>
                <a:latin typeface="Times New Roman" pitchFamily="18" charset="0"/>
                <a:ea typeface="MS PGothic" pitchFamily="34" charset="-128"/>
              </a:defRPr>
            </a:lvl3pPr>
            <a:lvl4pPr marL="1633484" indent="-233355" defTabSz="952866">
              <a:defRPr sz="1200">
                <a:solidFill>
                  <a:schemeClr val="tx1"/>
                </a:solidFill>
                <a:latin typeface="Times New Roman" pitchFamily="18" charset="0"/>
                <a:ea typeface="MS PGothic" pitchFamily="34" charset="-128"/>
              </a:defRPr>
            </a:lvl4pPr>
            <a:lvl5pPr marL="2100194" indent="-233355" defTabSz="952866">
              <a:defRPr sz="1200">
                <a:solidFill>
                  <a:schemeClr val="tx1"/>
                </a:solidFill>
                <a:latin typeface="Times New Roman" pitchFamily="18" charset="0"/>
                <a:ea typeface="MS PGothic" pitchFamily="34" charset="-128"/>
              </a:defRPr>
            </a:lvl5pPr>
            <a:lvl6pPr marL="2566904"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303361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50032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967033" indent="-233355" defTabSz="952866"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t>Page </a:t>
            </a:r>
            <a:fld id="{8E4296AB-54DC-4931-94C8-9B31CC692049}" type="slidenum">
              <a:rPr lang="en-US"/>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802.11-14/0328r0</a:t>
            </a:r>
            <a:endParaRPr lang="en-US" sz="1800"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Dense Apartment Complex</a:t>
            </a:r>
            <a:br>
              <a:rPr lang="en-US" dirty="0" smtClean="0"/>
            </a:br>
            <a:r>
              <a:rPr lang="en-US" dirty="0" smtClean="0"/>
              <a:t>Throughput </a:t>
            </a:r>
            <a:r>
              <a:rPr lang="en-US" dirty="0" smtClean="0"/>
              <a:t>Calculations</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70"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Average Throughput per STA - 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199481"/>
            <a:ext cx="5072207" cy="322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bwMode="auto">
          <a:xfrm>
            <a:off x="3352800" y="3543300"/>
            <a:ext cx="838200" cy="5334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4848304" y="3276599"/>
            <a:ext cx="3373039" cy="523220"/>
          </a:xfrm>
          <a:prstGeom prst="rect">
            <a:avLst/>
          </a:prstGeom>
          <a:noFill/>
        </p:spPr>
        <p:txBody>
          <a:bodyPr wrap="none" rtlCol="0">
            <a:spAutoFit/>
          </a:bodyPr>
          <a:lstStyle/>
          <a:p>
            <a:r>
              <a:rPr lang="en-US" sz="1400" dirty="0" smtClean="0"/>
              <a:t>3 Networks sharing one 20MHz channel</a:t>
            </a:r>
          </a:p>
          <a:p>
            <a:r>
              <a:rPr lang="en-US" sz="1400" dirty="0" smtClean="0"/>
              <a:t>12 STAs total.  Each STA TP is 7.61Mbps</a:t>
            </a:r>
            <a:endParaRPr lang="en-US" sz="1400" dirty="0"/>
          </a:p>
        </p:txBody>
      </p:sp>
      <p:cxnSp>
        <p:nvCxnSpPr>
          <p:cNvPr id="9" name="Straight Arrow Connector 8"/>
          <p:cNvCxnSpPr/>
          <p:nvPr/>
        </p:nvCxnSpPr>
        <p:spPr bwMode="auto">
          <a:xfrm flipH="1">
            <a:off x="4191000" y="3538209"/>
            <a:ext cx="657304" cy="119391"/>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1" name="Date Placeholder 10"/>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331355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Throughputs per STA </a:t>
            </a:r>
            <a:r>
              <a:rPr lang="en-US" dirty="0" err="1" smtClean="0"/>
              <a:t>vs</a:t>
            </a:r>
            <a:r>
              <a:rPr lang="en-US" dirty="0" smtClean="0"/>
              <a:t> Channels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336" y="1981200"/>
            <a:ext cx="7936192"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880404" y="1519535"/>
            <a:ext cx="7742056" cy="461665"/>
          </a:xfrm>
          <a:prstGeom prst="rect">
            <a:avLst/>
          </a:prstGeom>
          <a:noFill/>
        </p:spPr>
        <p:txBody>
          <a:bodyPr wrap="none" rtlCol="0">
            <a:spAutoFit/>
          </a:bodyPr>
          <a:lstStyle/>
          <a:p>
            <a:r>
              <a:rPr lang="en-US" dirty="0" smtClean="0"/>
              <a:t>Combining the # apartments sharing and the throughputs</a:t>
            </a:r>
            <a:endParaRPr lang="en-US" dirty="0"/>
          </a:p>
        </p:txBody>
      </p:sp>
      <p:sp>
        <p:nvSpPr>
          <p:cNvPr id="7" name="Date Placeholder 6"/>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101645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Throughputs per STA </a:t>
            </a:r>
            <a:r>
              <a:rPr lang="en-US" dirty="0" err="1"/>
              <a:t>vs</a:t>
            </a:r>
            <a:r>
              <a:rPr lang="en-US" dirty="0"/>
              <a:t> Channels</a:t>
            </a:r>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6934200" cy="3525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612993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Throughputs per STA </a:t>
            </a:r>
            <a:r>
              <a:rPr lang="en-US" dirty="0" err="1"/>
              <a:t>vs</a:t>
            </a:r>
            <a:r>
              <a:rPr lang="en-US" dirty="0"/>
              <a:t> </a:t>
            </a:r>
            <a:r>
              <a:rPr lang="en-US" dirty="0" smtClean="0"/>
              <a:t>Channels - DSC</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1126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98085"/>
            <a:ext cx="3352800" cy="3566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298" y="1798085"/>
            <a:ext cx="4561228" cy="3566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752600" y="5791200"/>
            <a:ext cx="6098849" cy="461665"/>
          </a:xfrm>
          <a:prstGeom prst="rect">
            <a:avLst/>
          </a:prstGeom>
          <a:noFill/>
        </p:spPr>
        <p:txBody>
          <a:bodyPr wrap="none" rtlCol="0">
            <a:spAutoFit/>
          </a:bodyPr>
          <a:lstStyle/>
          <a:p>
            <a:r>
              <a:rPr lang="en-US" dirty="0" smtClean="0"/>
              <a:t>We can now calculate the throughput results</a:t>
            </a:r>
            <a:endParaRPr lang="en-US" dirty="0"/>
          </a:p>
        </p:txBody>
      </p:sp>
      <p:sp>
        <p:nvSpPr>
          <p:cNvPr id="7" name="Date Placeholder 6"/>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815717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Results Total Throughput </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
        <p:nvSpPr>
          <p:cNvPr id="6" name="TextBox 5"/>
          <p:cNvSpPr txBox="1"/>
          <p:nvPr/>
        </p:nvSpPr>
        <p:spPr>
          <a:xfrm>
            <a:off x="633413" y="5606347"/>
            <a:ext cx="7010400" cy="830997"/>
          </a:xfrm>
          <a:prstGeom prst="rect">
            <a:avLst/>
          </a:prstGeom>
          <a:noFill/>
        </p:spPr>
        <p:txBody>
          <a:bodyPr wrap="square" rtlCol="0">
            <a:spAutoFit/>
          </a:bodyPr>
          <a:lstStyle/>
          <a:p>
            <a:r>
              <a:rPr lang="en-US" dirty="0" smtClean="0"/>
              <a:t>As would be expected, Channel Selection and DSC improve the total throughput</a:t>
            </a:r>
            <a:endParaRPr lang="en-US" dirty="0"/>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7130" y="1219199"/>
            <a:ext cx="8187270" cy="428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675450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Results CDF</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447800"/>
            <a:ext cx="8001000" cy="4605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418842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838200"/>
          </a:xfrm>
        </p:spPr>
        <p:txBody>
          <a:bodyPr/>
          <a:lstStyle/>
          <a:p>
            <a:r>
              <a:rPr lang="en-US" dirty="0" smtClean="0"/>
              <a:t>Results CDF</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524000"/>
            <a:ext cx="7958328" cy="4581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Straight Arrow Connector 6"/>
          <p:cNvCxnSpPr/>
          <p:nvPr/>
        </p:nvCxnSpPr>
        <p:spPr bwMode="auto">
          <a:xfrm flipH="1" flipV="1">
            <a:off x="4267200" y="4724400"/>
            <a:ext cx="259080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flipH="1" flipV="1">
            <a:off x="6477000" y="4038600"/>
            <a:ext cx="381000" cy="1600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Date Placeholder 9"/>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736147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estimating the per STA throughput for the dense apartment complex, it is important to include the channel selection and the resulting apartment sharing scenario.</a:t>
            </a:r>
            <a:endParaRPr lang="en-US" dirty="0"/>
          </a:p>
          <a:p>
            <a:pPr marL="0" indent="0">
              <a:buNone/>
            </a:pPr>
            <a:r>
              <a:rPr lang="en-US" dirty="0" smtClean="0"/>
              <a:t>As expected, improvements to the throughput per STA occur with</a:t>
            </a:r>
          </a:p>
          <a:p>
            <a:r>
              <a:rPr lang="en-US" dirty="0" smtClean="0"/>
              <a:t>Channel selection rather than random</a:t>
            </a:r>
          </a:p>
          <a:p>
            <a:r>
              <a:rPr lang="en-US" dirty="0" smtClean="0"/>
              <a:t>DSC</a:t>
            </a:r>
          </a:p>
          <a:p>
            <a:pPr marL="0" indent="0">
              <a:buNone/>
            </a:pPr>
            <a:r>
              <a:rPr lang="en-US" dirty="0" smtClean="0"/>
              <a:t>Question is what do we use as the basis?  Channel selection is recommended in 11aa.  </a:t>
            </a: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47432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4" name="Rectangle 6"/>
          <p:cNvSpPr>
            <a:spLocks noGrp="1" noChangeArrowheads="1"/>
          </p:cNvSpPr>
          <p:nvPr>
            <p:ph idx="1"/>
          </p:nvPr>
        </p:nvSpPr>
        <p:spPr/>
        <p:txBody>
          <a:bodyPr/>
          <a:lstStyle/>
          <a:p>
            <a:pPr lvl="1" eaLnBrk="1" hangingPunct="1">
              <a:defRPr/>
            </a:pPr>
            <a:r>
              <a:rPr lang="en-US" sz="1600" dirty="0" smtClean="0"/>
              <a:t>This presentation looks at the Dense Apartment scenario and calculates the throughputs</a:t>
            </a:r>
          </a:p>
          <a:p>
            <a:pPr lvl="1" eaLnBrk="1" hangingPunct="1">
              <a:defRPr/>
            </a:pPr>
            <a:r>
              <a:rPr lang="en-US" sz="1600" dirty="0" smtClean="0"/>
              <a:t>First we look at the potential overlap situation </a:t>
            </a:r>
          </a:p>
          <a:p>
            <a:pPr lvl="1" eaLnBrk="1" hangingPunct="1">
              <a:defRPr/>
            </a:pPr>
            <a:r>
              <a:rPr lang="en-US" sz="1600" dirty="0" smtClean="0"/>
              <a:t>Then we look at channel selection schemes, random and intelligent.</a:t>
            </a:r>
          </a:p>
          <a:p>
            <a:pPr lvl="1" eaLnBrk="1" hangingPunct="1">
              <a:defRPr/>
            </a:pPr>
            <a:r>
              <a:rPr lang="en-US" sz="1600" dirty="0" smtClean="0"/>
              <a:t>We then determine the resulting apartment sharing </a:t>
            </a:r>
          </a:p>
          <a:p>
            <a:pPr lvl="1" eaLnBrk="1" hangingPunct="1">
              <a:defRPr/>
            </a:pPr>
            <a:r>
              <a:rPr lang="en-US" sz="1600" dirty="0" smtClean="0"/>
              <a:t>We then simulate the traffic per STA for every apartment and present the results</a:t>
            </a:r>
          </a:p>
          <a:p>
            <a:pPr marL="0" indent="0" eaLnBrk="1" hangingPunct="1">
              <a:buFontTx/>
              <a:buNone/>
              <a:defRPr/>
            </a:pPr>
            <a:endParaRPr lang="en-US" dirty="0" smtClean="0"/>
          </a:p>
        </p:txBody>
      </p:sp>
      <p:sp>
        <p:nvSpPr>
          <p:cNvPr id="4100" name="Rectangle 7"/>
          <p:cNvSpPr>
            <a:spLocks noGrp="1" noChangeArrowheads="1"/>
          </p:cNvSpPr>
          <p:nvPr>
            <p:ph type="title"/>
          </p:nvPr>
        </p:nvSpPr>
        <p:spPr/>
        <p:txBody>
          <a:bodyPr>
            <a:normAutofit/>
          </a:bodyPr>
          <a:lstStyle/>
          <a:p>
            <a:pPr eaLnBrk="1" hangingPunct="1"/>
            <a:r>
              <a:rPr lang="en-US" dirty="0" smtClean="0"/>
              <a:t>Background</a:t>
            </a:r>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
        <p:nvSpPr>
          <p:cNvPr id="2" name="Date Placeholder 1"/>
          <p:cNvSpPr>
            <a:spLocks noGrp="1"/>
          </p:cNvSpPr>
          <p:nvPr>
            <p:ph type="dt" sz="half" idx="10"/>
          </p:nvPr>
        </p:nvSpPr>
        <p:spPr/>
        <p:txBody>
          <a:bodyPr/>
          <a:lstStyle/>
          <a:p>
            <a:pPr>
              <a:defRPr/>
            </a:pPr>
            <a:r>
              <a:rPr lang="en-US" dirty="0" smtClean="0"/>
              <a:t>Mar 2014</a:t>
            </a:r>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txBox="1">
            <a:spLocks noChangeArrowheads="1"/>
          </p:cNvSpPr>
          <p:nvPr/>
        </p:nvSpPr>
        <p:spPr bwMode="auto">
          <a:xfrm>
            <a:off x="6096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zh-CN" sz="2800" b="1">
                <a:solidFill>
                  <a:schemeClr val="tx2"/>
                </a:solidFill>
                <a:ea typeface="SimSun" pitchFamily="2" charset="-122"/>
              </a:rPr>
              <a:t>3a Dense apartment building – private access and cellular offload</a:t>
            </a:r>
            <a:endParaRPr lang="en-CA" sz="2800" b="1">
              <a:solidFill>
                <a:schemeClr val="tx2"/>
              </a:solidFill>
            </a:endParaRPr>
          </a:p>
        </p:txBody>
      </p:sp>
      <p:sp>
        <p:nvSpPr>
          <p:cNvPr id="51204" name="Rectangle 3"/>
          <p:cNvSpPr txBox="1">
            <a:spLocks noChangeArrowheads="1"/>
          </p:cNvSpPr>
          <p:nvPr/>
        </p:nvSpPr>
        <p:spPr bwMode="auto">
          <a:xfrm>
            <a:off x="250825"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600" b="1" u="sng"/>
              <a:t>Pre-Conditions</a:t>
            </a:r>
          </a:p>
          <a:p>
            <a:pPr>
              <a:spcBef>
                <a:spcPct val="20000"/>
              </a:spcBef>
            </a:pPr>
            <a:r>
              <a:rPr lang="en-US" sz="1400"/>
              <a:t>Each apartment has Wi-Fi network deployed to access internet and cloud services. In each apartment up to 3 users stream concurrently video content from the network and up to 50% of the networks are active.</a:t>
            </a:r>
          </a:p>
          <a:p>
            <a:pPr>
              <a:spcBef>
                <a:spcPct val="20000"/>
              </a:spcBef>
            </a:pPr>
            <a:r>
              <a:rPr lang="en-US" sz="1400"/>
              <a:t>At the same time each of the active Wi-Fi networks is used by 2 users for web browsing</a:t>
            </a:r>
          </a:p>
          <a:p>
            <a:pPr>
              <a:spcBef>
                <a:spcPct val="20000"/>
              </a:spcBef>
            </a:pPr>
            <a:r>
              <a:rPr lang="en-US" sz="1600" b="1" u="sng"/>
              <a:t>Environment </a:t>
            </a:r>
          </a:p>
          <a:p>
            <a:pPr>
              <a:spcBef>
                <a:spcPct val="20000"/>
              </a:spcBef>
            </a:pPr>
            <a:r>
              <a:rPr lang="en-US" sz="1400"/>
              <a:t>Building with 100 apartments. One AP in each apartment of 10mx10m randomly positioned. 5 STA per AP randomly positioned in the apartment. </a:t>
            </a:r>
          </a:p>
          <a:p>
            <a:pPr>
              <a:spcBef>
                <a:spcPct val="20000"/>
              </a:spcBef>
            </a:pPr>
            <a:r>
              <a:rPr lang="en-US" sz="1600" b="1" u="sng"/>
              <a:t>Applications</a:t>
            </a:r>
          </a:p>
          <a:p>
            <a:pPr>
              <a:spcBef>
                <a:spcPct val="20000"/>
              </a:spcBef>
            </a:pPr>
            <a:r>
              <a:rPr lang="en-US" sz="1400"/>
              <a:t>Cloud based applications supporting video streaming with 8k resolution. </a:t>
            </a:r>
          </a:p>
          <a:p>
            <a:pPr>
              <a:spcBef>
                <a:spcPct val="20000"/>
              </a:spcBef>
            </a:pPr>
            <a:r>
              <a:rPr lang="en-US" sz="1400"/>
              <a:t>Video throughput assumptions are: ~112Mbps per STA, delay is &lt; 200ms, 1.0E-3 PER. </a:t>
            </a:r>
          </a:p>
          <a:p>
            <a:r>
              <a:rPr lang="en-US" sz="1400"/>
              <a:t>Online game</a:t>
            </a:r>
          </a:p>
          <a:p>
            <a:r>
              <a:rPr lang="en-US" sz="1400"/>
              <a:t>Cloud-based application as big storage</a:t>
            </a:r>
          </a:p>
          <a:p>
            <a:pPr>
              <a:spcBef>
                <a:spcPct val="20000"/>
              </a:spcBef>
            </a:pPr>
            <a:endParaRPr lang="en-US" sz="1400"/>
          </a:p>
        </p:txBody>
      </p:sp>
      <p:sp>
        <p:nvSpPr>
          <p:cNvPr id="51205" name="Rectangle 3"/>
          <p:cNvSpPr txBox="1">
            <a:spLocks noChangeArrowheads="1"/>
          </p:cNvSpPr>
          <p:nvPr/>
        </p:nvSpPr>
        <p:spPr bwMode="auto">
          <a:xfrm>
            <a:off x="4787900" y="1704975"/>
            <a:ext cx="4321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sz="1400"/>
              <a:t>Web browsing assumptions for </a:t>
            </a:r>
            <a:r>
              <a:rPr lang="en-US" sz="1400">
                <a:solidFill>
                  <a:srgbClr val="000000"/>
                </a:solidFill>
                <a:ea typeface="SimSun" pitchFamily="2" charset="-122"/>
                <a:cs typeface="Times New Roman" pitchFamily="18" charset="0"/>
              </a:rPr>
              <a:t>Social Networking are: ~20Mbps, PER 1e-3, delay&lt;50ms</a:t>
            </a:r>
            <a:endParaRPr lang="en-US" sz="1400"/>
          </a:p>
          <a:p>
            <a:pPr>
              <a:spcBef>
                <a:spcPct val="20000"/>
              </a:spcBef>
            </a:pPr>
            <a:r>
              <a:rPr lang="en-US" sz="1400"/>
              <a:t>150 active video users and 100 active web browsing users in the building.</a:t>
            </a:r>
          </a:p>
          <a:p>
            <a:pPr>
              <a:spcBef>
                <a:spcPct val="20000"/>
              </a:spcBef>
            </a:pPr>
            <a:r>
              <a:rPr lang="en-US" sz="1600" b="1" u="sng"/>
              <a:t>Traffic Conditions</a:t>
            </a:r>
          </a:p>
          <a:p>
            <a:pPr>
              <a:spcBef>
                <a:spcPct val="20000"/>
              </a:spcBef>
            </a:pPr>
            <a:r>
              <a:rPr lang="en-US" sz="1400"/>
              <a:t>Strong interference from unmanaged overlapping networks (neighboring apartments, and outdoor Wi-Fi network). </a:t>
            </a:r>
          </a:p>
          <a:p>
            <a:pPr>
              <a:spcBef>
                <a:spcPct val="20000"/>
              </a:spcBef>
            </a:pPr>
            <a:r>
              <a:rPr lang="en-US" sz="1400"/>
              <a:t>Multiple video display are operational simultaneously.</a:t>
            </a:r>
          </a:p>
          <a:p>
            <a:pPr>
              <a:spcBef>
                <a:spcPct val="20000"/>
              </a:spcBef>
            </a:pPr>
            <a:r>
              <a:rPr lang="en-US" sz="1400"/>
              <a:t>Interference with Zigbee, Bluetooth.</a:t>
            </a:r>
          </a:p>
          <a:p>
            <a:pPr>
              <a:spcBef>
                <a:spcPct val="20000"/>
              </a:spcBef>
            </a:pPr>
            <a:r>
              <a:rPr lang="en-US" sz="1600" b="1" u="sng"/>
              <a:t>Use Case</a:t>
            </a:r>
          </a:p>
          <a:p>
            <a:pPr>
              <a:spcBef>
                <a:spcPct val="20000"/>
              </a:spcBef>
            </a:pPr>
            <a:r>
              <a:rPr lang="en-US" altLang="ja-JP" sz="1400"/>
              <a:t>Users watch the high quality video contents coming from the Internet or video contents stored in their PVR with VHD Display. There may be  another video streams to be recorded in the Blu-ray deck.</a:t>
            </a:r>
          </a:p>
          <a:p>
            <a:pPr eaLnBrk="1" hangingPunct="1">
              <a:spcBef>
                <a:spcPct val="20000"/>
              </a:spcBef>
            </a:pPr>
            <a:r>
              <a:rPr lang="en-US" altLang="ja-JP" sz="1400"/>
              <a:t>People enjoy playing online games or local game machine with two or more people.</a:t>
            </a:r>
          </a:p>
          <a:p>
            <a:pPr eaLnBrk="1" hangingPunct="1">
              <a:spcBef>
                <a:spcPct val="20000"/>
              </a:spcBef>
            </a:pPr>
            <a:r>
              <a:rPr lang="en-US" altLang="ja-JP" sz="1400"/>
              <a:t>Other users are just accessing the Internet for email access, web browsing, etc.</a:t>
            </a:r>
          </a:p>
          <a:p>
            <a:pPr>
              <a:spcBef>
                <a:spcPct val="20000"/>
              </a:spcBef>
            </a:pPr>
            <a:endParaRPr lang="en-US" altLang="ja-JP" sz="1400"/>
          </a:p>
        </p:txBody>
      </p:sp>
      <p:sp>
        <p:nvSpPr>
          <p:cNvPr id="512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CA"/>
              <a:t>Slide </a:t>
            </a:r>
            <a:fld id="{7E3294BB-7C49-4D59-8E02-C1A3B12DA464}" type="slidenum">
              <a:rPr lang="en-CA"/>
              <a:pPr/>
              <a:t>3</a:t>
            </a:fld>
            <a:endParaRPr lang="en-CA"/>
          </a:p>
        </p:txBody>
      </p:sp>
      <p:sp>
        <p:nvSpPr>
          <p:cNvPr id="51207" name="Footer Placeholder 4"/>
          <p:cNvSpPr txBox="1">
            <a:spLocks/>
          </p:cNvSpPr>
          <p:nvPr/>
        </p:nvSpPr>
        <p:spPr bwMode="auto">
          <a:xfrm>
            <a:off x="7010400" y="6475413"/>
            <a:ext cx="15335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Laurent Cariou (Orange)</a:t>
            </a:r>
          </a:p>
        </p:txBody>
      </p:sp>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Date Placeholder 2"/>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1420854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17077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pic>
        <p:nvPicPr>
          <p:cNvPr id="410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022" y="1295400"/>
            <a:ext cx="6442501"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21" y="3657600"/>
            <a:ext cx="7123179" cy="2202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87879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
        <p:nvSpPr>
          <p:cNvPr id="5" name="Date Placeholder 4"/>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a:t>Apartment </a:t>
            </a:r>
            <a:r>
              <a:rPr lang="en-US" dirty="0" smtClean="0"/>
              <a:t>Sharing</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76400"/>
            <a:ext cx="757453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3962400"/>
            <a:ext cx="8275067"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725" y="1143000"/>
            <a:ext cx="719455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5"/>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4101272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Apartment </a:t>
            </a:r>
            <a:r>
              <a:rPr lang="en-US" dirty="0" smtClean="0"/>
              <a:t>Sharing - DSC</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TextBox 5"/>
          <p:cNvSpPr txBox="1"/>
          <p:nvPr/>
        </p:nvSpPr>
        <p:spPr>
          <a:xfrm>
            <a:off x="685799" y="1243207"/>
            <a:ext cx="7096125" cy="461665"/>
          </a:xfrm>
          <a:prstGeom prst="rect">
            <a:avLst/>
          </a:prstGeom>
          <a:noFill/>
        </p:spPr>
        <p:txBody>
          <a:bodyPr wrap="square" rtlCol="0">
            <a:spAutoFit/>
          </a:bodyPr>
          <a:lstStyle/>
          <a:p>
            <a:r>
              <a:rPr lang="en-US" dirty="0" smtClean="0"/>
              <a:t>Tables show the number of apartments and the BW.</a:t>
            </a:r>
            <a:endParaRPr lang="en-US"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998" y="2286000"/>
            <a:ext cx="2176127" cy="2728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1910" y="2661352"/>
            <a:ext cx="3780015" cy="23904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pPr>
              <a:defRPr/>
            </a:pPr>
            <a:r>
              <a:rPr lang="en-US" smtClean="0"/>
              <a:t>Mar 2014</a:t>
            </a:r>
            <a:endParaRPr lang="en-US" dirty="0"/>
          </a:p>
        </p:txBody>
      </p:sp>
    </p:spTree>
    <p:extLst>
      <p:ext uri="{BB962C8B-B14F-4D97-AF65-F5344CB8AC3E}">
        <p14:creationId xmlns:p14="http://schemas.microsoft.com/office/powerpoint/2010/main" val="335512476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79435</TotalTime>
  <Words>675</Words>
  <Application>Microsoft Office PowerPoint</Application>
  <PresentationFormat>On-screen Show (4:3)</PresentationFormat>
  <Paragraphs>114</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Default Design</vt:lpstr>
      <vt:lpstr>Document</vt:lpstr>
      <vt:lpstr>Dense Apartment Complex Throughput Calculations</vt:lpstr>
      <vt:lpstr>Background</vt:lpstr>
      <vt:lpstr>PowerPoint Presentation</vt:lpstr>
      <vt:lpstr>Dense apartment complex - Legacy</vt:lpstr>
      <vt:lpstr>Channel Selection (Channel and Overlap) vs Random</vt:lpstr>
      <vt:lpstr>2 x 20MHz or Share 40MHz? Does EDCA Overhead cancel out extra subcarriers?</vt:lpstr>
      <vt:lpstr>Dense Apartment Complex – DSC</vt:lpstr>
      <vt:lpstr>Apartment Sharing</vt:lpstr>
      <vt:lpstr>Apartment Sharing - DSC</vt:lpstr>
      <vt:lpstr>Average Throughput per STA - Sharing</vt:lpstr>
      <vt:lpstr>Throughputs per STA vs Channels</vt:lpstr>
      <vt:lpstr>Throughputs per STA vs Channels</vt:lpstr>
      <vt:lpstr>Throughputs per STA vs Channels - DSC</vt:lpstr>
      <vt:lpstr>Results Total Throughput </vt:lpstr>
      <vt:lpstr>Results CDF</vt:lpstr>
      <vt:lpstr>Results CDF</vt:lpstr>
      <vt:lpstr>Conclusions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1547</cp:revision>
  <cp:lastPrinted>2014-03-12T21:02:55Z</cp:lastPrinted>
  <dcterms:created xsi:type="dcterms:W3CDTF">1998-02-10T13:07:52Z</dcterms:created>
  <dcterms:modified xsi:type="dcterms:W3CDTF">2014-03-14T20:14:24Z</dcterms:modified>
</cp:coreProperties>
</file>