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70" r:id="rId4"/>
    <p:sldId id="265" r:id="rId5"/>
    <p:sldId id="266" r:id="rId6"/>
    <p:sldId id="267" r:id="rId7"/>
    <p:sldId id="262" r:id="rId8"/>
    <p:sldId id="263" r:id="rId9"/>
    <p:sldId id="268" r:id="rId10"/>
    <p:sldId id="269" r:id="rId11"/>
    <p:sldId id="271" r:id="rId12"/>
    <p:sldId id="275" r:id="rId13"/>
    <p:sldId id="272" r:id="rId14"/>
    <p:sldId id="273" r:id="rId15"/>
    <p:sldId id="274" r:id="rId16"/>
    <p:sldId id="276" r:id="rId17"/>
    <p:sldId id="284" r:id="rId18"/>
    <p:sldId id="277" r:id="rId19"/>
    <p:sldId id="278" r:id="rId20"/>
    <p:sldId id="279" r:id="rId21"/>
    <p:sldId id="280" r:id="rId22"/>
    <p:sldId id="281" r:id="rId23"/>
    <p:sldId id="282" r:id="rId24"/>
    <p:sldId id="283" r:id="rId25"/>
    <p:sldId id="285" r:id="rId26"/>
    <p:sldId id="286" r:id="rId27"/>
    <p:sldId id="288" r:id="rId28"/>
    <p:sldId id="289" r:id="rId29"/>
    <p:sldId id="264"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4" autoAdjust="0"/>
    <p:restoredTop sz="94778" autoAdjust="0"/>
  </p:normalViewPr>
  <p:slideViewPr>
    <p:cSldViewPr>
      <p:cViewPr varScale="1">
        <p:scale>
          <a:sx n="64" d="100"/>
          <a:sy n="64" d="100"/>
        </p:scale>
        <p:origin x="-834" y="-96"/>
      </p:cViewPr>
      <p:guideLst>
        <p:guide orient="horz" pos="2160"/>
        <p:guide pos="2880"/>
      </p:guideLst>
    </p:cSldViewPr>
  </p:slideViewPr>
  <p:outlineViewPr>
    <p:cViewPr varScale="1">
      <p:scale>
        <a:sx n="170" d="200"/>
        <a:sy n="170" d="200"/>
      </p:scale>
      <p:origin x="0" y="2615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802.11-14/0319r1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802.11-14/0319r1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154571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752984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78532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956076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361895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11-14/0319r1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4/15-14-0075-05-004r-sg4r-draft-par.docx" TargetMode="External"/><Relationship Id="rId2" Type="http://schemas.openxmlformats.org/officeDocument/2006/relationships/hyperlink" Target="https://mentor.ieee.org/802.15/dcn/14/15-14-0181-01-004r-response-to-comments-on-15-4r-par-and-csd.pptx" TargetMode="External"/><Relationship Id="rId1" Type="http://schemas.openxmlformats.org/officeDocument/2006/relationships/slideLayout" Target="../slideLayouts/slideLayout3.xml"/><Relationship Id="rId4" Type="http://schemas.openxmlformats.org/officeDocument/2006/relationships/hyperlink" Target="https://mentor.ieee.org/802.15/dcn/14/15-14-0076-05-004r-sg4r-draft-csd.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3/15-13-0522-06-0thz-100g-working-draft-5c.docx" TargetMode="External"/><Relationship Id="rId2" Type="http://schemas.openxmlformats.org/officeDocument/2006/relationships/hyperlink" Target="https://mentor.ieee.org/802.15/dcn/13/15-13-0523-07-0thz-100g-working-draft-par.docx"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169-00-0hew-ieee-802-11-hew-sg-proposed-csd.docx" TargetMode="External"/><Relationship Id="rId13" Type="http://schemas.openxmlformats.org/officeDocument/2006/relationships/hyperlink" Target="https://mentor.ieee.org/802.22/dcn/13/22-13-0138-06-0000-802-22-revision-par.docx" TargetMode="External"/><Relationship Id="rId3" Type="http://schemas.openxmlformats.org/officeDocument/2006/relationships/hyperlink" Target="http://www.ieee802.org/3/bp/P802_3bp_PAR_modification_0114.pdf" TargetMode="External"/><Relationship Id="rId7" Type="http://schemas.openxmlformats.org/officeDocument/2006/relationships/hyperlink" Target="https://mentor.ieee.org/802.11/dcn/14/11-14-0165-00-0hew-802-11-hew-sg-proposed-par.docx" TargetMode="External"/><Relationship Id="rId12" Type="http://schemas.openxmlformats.org/officeDocument/2006/relationships/hyperlink" Target="https://mentor.ieee.org/802.15/dcn/14/15-14-0076-02-004r-sg4r-draft-csd.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3/400GSG/project_docs/CSD_400_14_0121.pdf" TargetMode="External"/><Relationship Id="rId11" Type="http://schemas.openxmlformats.org/officeDocument/2006/relationships/hyperlink" Target="https://mentor.ieee.org/802.15/dcn/14/15-14-0075-03-004r-sg4r-draft-par.pdf" TargetMode="External"/><Relationship Id="rId5" Type="http://schemas.openxmlformats.org/officeDocument/2006/relationships/hyperlink" Target="http://www.ieee802.org/3/400GSG/project_docs/PAR_400_14_0121.pdf" TargetMode="External"/><Relationship Id="rId10" Type="http://schemas.openxmlformats.org/officeDocument/2006/relationships/hyperlink" Target="http://grouper.ieee.org/groups/802/PARs/2014_03/15-13-0522-03-0thz-100g-working-draft-5c.pdf" TargetMode="External"/><Relationship Id="rId4" Type="http://schemas.openxmlformats.org/officeDocument/2006/relationships/hyperlink" Target="http://www.ieee802.org/3/bp/5Criteria.pdf" TargetMode="External"/><Relationship Id="rId9" Type="http://schemas.openxmlformats.org/officeDocument/2006/relationships/hyperlink" Target="https://mentor.ieee.org/802.15/dcn/13/15-13-0523-05-0thz-100g-working-draft-par.pdf" TargetMode="External"/><Relationship Id="rId14" Type="http://schemas.openxmlformats.org/officeDocument/2006/relationships/hyperlink" Target="https://mentor.ieee.org/802.22/dcn/13/22-13-0156-04-0000-802-22-revision-par-new-csd-5c.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2/dcn/14/22-14-0057-00-0000-802-22-revision-par-document-pdf.pdf" TargetMode="External"/><Relationship Id="rId2" Type="http://schemas.openxmlformats.org/officeDocument/2006/relationships/hyperlink" Target="https://mentor.ieee.org/802.22/dcn/14/22-14-0059-00-0000-802-22-march-plenary-ec-closing-motions.pptx" TargetMode="External"/><Relationship Id="rId1" Type="http://schemas.openxmlformats.org/officeDocument/2006/relationships/slideLayout" Target="../slideLayouts/slideLayout3.xml"/><Relationship Id="rId5" Type="http://schemas.openxmlformats.org/officeDocument/2006/relationships/hyperlink" Target="https://mentor.ieee.org/802.22/dcn/13/22-13-0156-04-0000-802-22-revision-par-new-csd-5c.docx" TargetMode="External"/><Relationship Id="rId4" Type="http://schemas.openxmlformats.org/officeDocument/2006/relationships/hyperlink" Target="https://mentor.ieee.org/802.22/dcn/13/22-13-0138-06-0000-802-22-revision-par.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22/dcn/13/22-13-0138-06-0000-802-22-revision-par.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22/dcn/13/22-13-0156-04-0000-802-22-revision-par-new-csd-5c.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22/dcn/13/22-13-0138-06-0000-802-22-revision-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22/dcn/13/22-13-0156-04-0000-802-22-revision-par-new-csd-5c.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2/dcn/13/22-13-0156-05-0000-802-22-revision-par-new-csd-5c.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1/files/public/docs2014/cd-thaler-Qcd-PAR-mod-0314-v02.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3/bp/5Criteria.pdf" TargetMode="External"/><Relationship Id="rId2" Type="http://schemas.openxmlformats.org/officeDocument/2006/relationships/hyperlink" Target="http://www.ieee802.org/3/bp/P802_3bp_PAR_modification_0114.pdf" TargetMode="External"/><Relationship Id="rId1" Type="http://schemas.openxmlformats.org/officeDocument/2006/relationships/slideLayout" Target="../slideLayouts/slideLayout2.xml"/><Relationship Id="rId5" Type="http://schemas.openxmlformats.org/officeDocument/2006/relationships/hyperlink" Target="http://www.ieee802.org/3/400GSG/project_docs/CSD_400_14_0121.pdf" TargetMode="External"/><Relationship Id="rId4" Type="http://schemas.openxmlformats.org/officeDocument/2006/relationships/hyperlink" Target="http://www.ieee802.org/3/400GSG/project_docs/PAR_400_14_0121.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ARs/2014_03/15-13-0522-03-0thz-100g-working-draft-5c.pdf" TargetMode="External"/><Relationship Id="rId2" Type="http://schemas.openxmlformats.org/officeDocument/2006/relationships/hyperlink" Target="https://mentor.ieee.org/802.15/dcn/13/15-13-0523-05-0thz-100g-working-draft-par.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grouper.ieee.org/groups/802/PARs/2014_03/15-13-0522-03-0thz-100g-working-draft-5c.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4/15-14-0075-03-004r-sg4r-draf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14/15-14-0076-02-004r-sg4r-draft-csd.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2/dcn/13/22-13-0138-06-0000-802-22-revision-par.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22/dcn/13/22-13-0156-04-0000-802-22-revision-par-new-csd-5c.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Proposed PAR Review March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2014-03-21</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4"/>
          <p:cNvGraphicFramePr>
            <a:graphicFrameLocks noChangeAspect="1"/>
          </p:cNvGraphicFramePr>
          <p:nvPr/>
        </p:nvGraphicFramePr>
        <p:xfrm>
          <a:off x="609600" y="2286000"/>
          <a:ext cx="8112125" cy="2498725"/>
        </p:xfrm>
        <a:graphic>
          <a:graphicData uri="http://schemas.openxmlformats.org/presentationml/2006/ole">
            <p:oleObj spid="_x0000_s3076" name="Document" r:id="rId4" imgW="8238789" imgH="2543732"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pPr algn="l"/>
            <a:r>
              <a:rPr lang="en-US" dirty="0" smtClean="0"/>
              <a:t>7.  802.1Qcd Par Modification</a:t>
            </a:r>
            <a:endParaRPr lang="en-US" dirty="0"/>
          </a:p>
        </p:txBody>
      </p:sp>
      <p:sp>
        <p:nvSpPr>
          <p:cNvPr id="3" name="Content Placeholder 2"/>
          <p:cNvSpPr>
            <a:spLocks noGrp="1"/>
          </p:cNvSpPr>
          <p:nvPr>
            <p:ph idx="1"/>
          </p:nvPr>
        </p:nvSpPr>
        <p:spPr>
          <a:xfrm>
            <a:off x="685800" y="1219200"/>
            <a:ext cx="7770813" cy="4875213"/>
          </a:xfrm>
        </p:spPr>
        <p:txBody>
          <a:bodyPr/>
          <a:lstStyle/>
          <a:p>
            <a:r>
              <a:rPr lang="en-US" dirty="0" smtClean="0"/>
              <a:t>5.2b – this section does not read correctly.</a:t>
            </a:r>
          </a:p>
          <a:p>
            <a:r>
              <a:rPr lang="en-US" dirty="0" smtClean="0"/>
              <a:t>The “Minor addition” seems like an editorial instruction or an informative word that should be removed.</a:t>
            </a:r>
          </a:p>
          <a:p>
            <a:r>
              <a:rPr lang="en-US" dirty="0" smtClean="0"/>
              <a:t>Are you changing the scope of the project as shown in both paragraphs in 5.2b?</a:t>
            </a:r>
          </a:p>
          <a:p>
            <a:r>
              <a:rPr lang="en-US" dirty="0" smtClean="0"/>
              <a:t>Is the scope change just the addition of the new text .</a:t>
            </a:r>
          </a:p>
          <a:p>
            <a:r>
              <a:rPr lang="en-US" dirty="0" smtClean="0"/>
              <a:t>It seems to be a summary for the scope of the project (potentially) or if it is the incremental addition to the scope, then just rewrite the scope of the project as such.</a:t>
            </a:r>
          </a:p>
          <a:p>
            <a:r>
              <a:rPr lang="en-US" dirty="0" smtClean="0"/>
              <a:t>8.1 -- PAR modification form requires a statement of what and why (rationalization) the PAR is being changed be included in 8.1. Please add.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5105400"/>
            <a:ext cx="7772400" cy="1196975"/>
          </a:xfrm>
        </p:spPr>
        <p:txBody>
          <a:bodyPr/>
          <a:lstStyle/>
          <a:p>
            <a:r>
              <a:rPr lang="en-US" dirty="0" smtClean="0"/>
              <a:t>Responses to Feedback</a:t>
            </a:r>
            <a:endParaRPr lang="en-US" dirty="0"/>
          </a:p>
        </p:txBody>
      </p:sp>
      <p:sp>
        <p:nvSpPr>
          <p:cNvPr id="8" name="Text Placeholder 7"/>
          <p:cNvSpPr>
            <a:spLocks noGrp="1"/>
          </p:cNvSpPr>
          <p:nvPr>
            <p:ph type="body" idx="1"/>
          </p:nvPr>
        </p:nvSpPr>
        <p:spPr>
          <a:xfrm>
            <a:off x="722312" y="990600"/>
            <a:ext cx="7964487" cy="3809999"/>
          </a:xfrm>
        </p:spPr>
        <p:txBody>
          <a:bodyPr/>
          <a:lstStyle/>
          <a:p>
            <a:r>
              <a:rPr lang="en-US" dirty="0" smtClean="0"/>
              <a:t>Comments </a:t>
            </a:r>
            <a:r>
              <a:rPr lang="en-US" dirty="0" smtClean="0"/>
              <a:t>were </a:t>
            </a:r>
            <a:r>
              <a:rPr lang="en-US" dirty="0" smtClean="0"/>
              <a:t>submitted for 4 </a:t>
            </a:r>
            <a:r>
              <a:rPr lang="en-US" dirty="0" smtClean="0"/>
              <a:t>PARs under consideration as noted</a:t>
            </a:r>
            <a:r>
              <a:rPr lang="en-US" dirty="0" smtClean="0"/>
              <a:t>:</a:t>
            </a:r>
          </a:p>
          <a:p>
            <a:r>
              <a:rPr lang="en-US" dirty="0" smtClean="0"/>
              <a:t/>
            </a:r>
            <a:br>
              <a:rPr lang="en-US" dirty="0" smtClean="0"/>
            </a:br>
            <a:r>
              <a:rPr lang="en-US" dirty="0" smtClean="0"/>
              <a:t>1.802.3bp - No Comment</a:t>
            </a:r>
            <a:br>
              <a:rPr lang="en-US" dirty="0" smtClean="0"/>
            </a:br>
            <a:r>
              <a:rPr lang="en-US" dirty="0" smtClean="0"/>
              <a:t>2.802.3bs - No Comment</a:t>
            </a:r>
            <a:br>
              <a:rPr lang="en-US" dirty="0" smtClean="0"/>
            </a:br>
            <a:r>
              <a:rPr lang="en-US" dirty="0" smtClean="0"/>
              <a:t>3.802.11 HEW (not covered by this document)</a:t>
            </a:r>
            <a:br>
              <a:rPr lang="en-US" dirty="0" smtClean="0"/>
            </a:br>
            <a:r>
              <a:rPr lang="en-US" dirty="0" smtClean="0"/>
              <a:t/>
            </a:r>
            <a:br>
              <a:rPr lang="en-US" dirty="0" smtClean="0"/>
            </a:br>
            <a:r>
              <a:rPr lang="en-US" dirty="0" smtClean="0"/>
              <a:t>4.802.15.3d 1 </a:t>
            </a:r>
            <a:r>
              <a:rPr lang="en-US" dirty="0" smtClean="0"/>
              <a:t>Comment submitted.</a:t>
            </a:r>
            <a:r>
              <a:rPr lang="en-US" dirty="0" smtClean="0"/>
              <a:t/>
            </a:r>
            <a:br>
              <a:rPr lang="en-US" dirty="0" smtClean="0"/>
            </a:br>
            <a:r>
              <a:rPr lang="en-US" dirty="0" smtClean="0"/>
              <a:t>5.802.15.4r    Comment submitted</a:t>
            </a:r>
            <a:r>
              <a:rPr lang="en-US" dirty="0" smtClean="0"/>
              <a:t>.</a:t>
            </a:r>
            <a:r>
              <a:rPr lang="en-US" dirty="0" smtClean="0"/>
              <a:t/>
            </a:r>
            <a:br>
              <a:rPr lang="en-US" dirty="0" smtClean="0"/>
            </a:br>
            <a:r>
              <a:rPr lang="en-US" dirty="0" smtClean="0"/>
              <a:t>6.802.22 Revision - Comment submitted</a:t>
            </a:r>
            <a:r>
              <a:rPr lang="en-US" dirty="0" smtClean="0"/>
              <a:t>.</a:t>
            </a:r>
            <a:r>
              <a:rPr lang="en-US" dirty="0" smtClean="0"/>
              <a:t/>
            </a:r>
            <a:br>
              <a:rPr lang="en-US" dirty="0" smtClean="0"/>
            </a:br>
            <a:r>
              <a:rPr lang="en-US" dirty="0" smtClean="0"/>
              <a:t>7.802.1Qcd PAR modification - Comment submitted</a:t>
            </a:r>
            <a:endParaRPr lang="en-US" dirty="0"/>
          </a:p>
        </p:txBody>
      </p:sp>
      <p:sp>
        <p:nvSpPr>
          <p:cNvPr id="6" name="Date Placeholder 5"/>
          <p:cNvSpPr>
            <a:spLocks noGrp="1"/>
          </p:cNvSpPr>
          <p:nvPr>
            <p:ph type="dt" idx="10"/>
          </p:nvPr>
        </p:nvSpPr>
        <p:spPr/>
        <p:txBody>
          <a:bodyPr/>
          <a:lstStyle/>
          <a:p>
            <a:r>
              <a:rPr lang="en-US" smtClean="0"/>
              <a:t>March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10200"/>
            <a:ext cx="7772400" cy="1057275"/>
          </a:xfrm>
        </p:spPr>
        <p:txBody>
          <a:bodyPr/>
          <a:lstStyle/>
          <a:p>
            <a:pPr algn="ctr"/>
            <a:r>
              <a:rPr lang="en-US" dirty="0" smtClean="0"/>
              <a:t>802.15.4</a:t>
            </a:r>
            <a:r>
              <a:rPr lang="en-US" cap="none" dirty="0" smtClean="0"/>
              <a:t>r</a:t>
            </a:r>
            <a:endParaRPr lang="en-US" dirty="0"/>
          </a:p>
        </p:txBody>
      </p:sp>
      <p:sp>
        <p:nvSpPr>
          <p:cNvPr id="3" name="Text Placeholder 2"/>
          <p:cNvSpPr>
            <a:spLocks noGrp="1"/>
          </p:cNvSpPr>
          <p:nvPr>
            <p:ph type="body" idx="1"/>
          </p:nvPr>
        </p:nvSpPr>
        <p:spPr>
          <a:xfrm>
            <a:off x="609600" y="1371601"/>
            <a:ext cx="8000999" cy="3657600"/>
          </a:xfrm>
        </p:spPr>
        <p:txBody>
          <a:bodyPr/>
          <a:lstStyle/>
          <a:p>
            <a:r>
              <a:rPr lang="en-US" dirty="0" smtClean="0"/>
              <a:t>Comment Response file: </a:t>
            </a:r>
            <a:r>
              <a:rPr lang="en-US" dirty="0" smtClean="0">
                <a:hlinkClick r:id="rId2"/>
              </a:rPr>
              <a:t>https</a:t>
            </a:r>
            <a:r>
              <a:rPr lang="en-US" dirty="0" smtClean="0">
                <a:hlinkClick r:id="rId2"/>
              </a:rPr>
              <a:t>://</a:t>
            </a:r>
            <a:r>
              <a:rPr lang="en-US" dirty="0" smtClean="0">
                <a:hlinkClick r:id="rId2"/>
              </a:rPr>
              <a:t>mentor.ieee.org/802.15/dcn/14/15-14-0181-01-004r-response-to-comments-on-15-4r-par-and-csd.pptx</a:t>
            </a:r>
            <a:endParaRPr lang="en-US" dirty="0" smtClean="0"/>
          </a:p>
          <a:p>
            <a:endParaRPr lang="en-US" dirty="0" smtClean="0"/>
          </a:p>
          <a:p>
            <a:r>
              <a:rPr lang="en-US" dirty="0" smtClean="0"/>
              <a:t>PAR</a:t>
            </a:r>
            <a:r>
              <a:rPr lang="en-US" dirty="0" smtClean="0"/>
              <a:t>: </a:t>
            </a:r>
            <a:r>
              <a:rPr lang="en-US" dirty="0" smtClean="0">
                <a:hlinkClick r:id="rId3"/>
              </a:rPr>
              <a:t>https://</a:t>
            </a:r>
            <a:r>
              <a:rPr lang="en-US" dirty="0" smtClean="0">
                <a:hlinkClick r:id="rId3"/>
              </a:rPr>
              <a:t>mentor.ieee.org/802.15/dcn/14/15-14-0075-05-004r-sg4r-draft-par.docx</a:t>
            </a:r>
            <a:endParaRPr lang="en-US" dirty="0" smtClean="0"/>
          </a:p>
          <a:p>
            <a:endParaRPr lang="en-US" dirty="0" smtClean="0"/>
          </a:p>
          <a:p>
            <a:r>
              <a:rPr lang="en-US" dirty="0" smtClean="0"/>
              <a:t>CSD</a:t>
            </a:r>
            <a:r>
              <a:rPr lang="en-US" dirty="0" smtClean="0"/>
              <a:t>: </a:t>
            </a:r>
            <a:r>
              <a:rPr lang="en-US" dirty="0" smtClean="0">
                <a:hlinkClick r:id="rId4"/>
              </a:rPr>
              <a:t>https</a:t>
            </a:r>
            <a:r>
              <a:rPr lang="en-US" dirty="0" smtClean="0">
                <a:hlinkClick r:id="rId4"/>
              </a:rPr>
              <a:t>://</a:t>
            </a:r>
            <a:r>
              <a:rPr lang="en-US" dirty="0" smtClean="0">
                <a:hlinkClick r:id="rId4"/>
              </a:rPr>
              <a:t>mentor.ieee.org/802.15/dcn/14/15-14-0076-05-004r-sg4r-draft-csd.docx</a:t>
            </a:r>
            <a:endParaRPr lang="en-US" dirty="0" smtClean="0"/>
          </a:p>
          <a:p>
            <a:endParaRPr lang="en-US" dirty="0" smtClean="0"/>
          </a:p>
          <a:p>
            <a:endParaRPr lang="en-US" dirty="0"/>
          </a:p>
        </p:txBody>
      </p:sp>
      <p:sp>
        <p:nvSpPr>
          <p:cNvPr id="4" name="Date Placeholder 3"/>
          <p:cNvSpPr>
            <a:spLocks noGrp="1"/>
          </p:cNvSpPr>
          <p:nvPr>
            <p:ph type="dt" idx="10"/>
          </p:nvPr>
        </p:nvSpPr>
        <p:spPr/>
        <p:txBody>
          <a:bodyPr/>
          <a:lstStyle/>
          <a:p>
            <a:r>
              <a:rPr lang="en-US" smtClean="0"/>
              <a:t>March 2014</a:t>
            </a:r>
            <a:endParaRPr lang="en-GB"/>
          </a:p>
        </p:txBody>
      </p:sp>
      <p:sp>
        <p:nvSpPr>
          <p:cNvPr id="5" name="Footer Placeholder 4"/>
          <p:cNvSpPr>
            <a:spLocks noGrp="1"/>
          </p:cNvSpPr>
          <p:nvPr>
            <p:ph type="ftr" idx="11"/>
          </p:nvPr>
        </p:nvSpPr>
        <p:spPr/>
        <p:txBody>
          <a:bodyPr/>
          <a:lstStyle/>
          <a:p>
            <a:r>
              <a:rPr lang="en-GB" smtClean="0"/>
              <a:t>Jon Rosdahl, CSR</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8" name="Rectangle 2"/>
          <p:cNvSpPr>
            <a:spLocks noGrp="1" noChangeArrowheads="1"/>
          </p:cNvSpPr>
          <p:nvPr>
            <p:ph type="body" idx="1"/>
          </p:nvPr>
        </p:nvSpPr>
        <p:spPr>
          <a:xfrm>
            <a:off x="649288" y="1981200"/>
            <a:ext cx="7772400" cy="4114800"/>
          </a:xfrm>
          <a:ln/>
        </p:spPr>
        <p:txBody>
          <a:bodyPr/>
          <a:lstStyle/>
          <a:p>
            <a:pPr>
              <a:buFont typeface="Times New Roman" pitchFamily="16" charset="0"/>
              <a:buChar char="•"/>
            </a:pPr>
            <a:r>
              <a:rPr lang="en-GB" dirty="0" smtClean="0"/>
              <a:t>5.5 – expand RTLS the first instance it is used.</a:t>
            </a:r>
          </a:p>
          <a:p>
            <a:pPr>
              <a:buFont typeface="Times New Roman" pitchFamily="16" charset="0"/>
              <a:buChar char="•"/>
            </a:pPr>
            <a:r>
              <a:rPr lang="en-GB" dirty="0" smtClean="0"/>
              <a:t>CSD – 14.2.3 </a:t>
            </a:r>
          </a:p>
          <a:p>
            <a:pPr lvl="1">
              <a:buFont typeface="Times New Roman" pitchFamily="16" charset="0"/>
              <a:buChar char="•"/>
            </a:pPr>
            <a:r>
              <a:rPr lang="en-GB" dirty="0" smtClean="0"/>
              <a:t>The first sentence does not parse well. Consider rewording </a:t>
            </a:r>
          </a:p>
          <a:p>
            <a:pPr lvl="1">
              <a:buFont typeface="Times New Roman" pitchFamily="16" charset="0"/>
              <a:buChar char="•"/>
            </a:pPr>
            <a:r>
              <a:rPr lang="en-GB" dirty="0" smtClean="0"/>
              <a:t>This statement does not seem to indicate a distinct identity, but rather a change to the radio being used.</a:t>
            </a:r>
          </a:p>
          <a:p>
            <a:pPr lvl="1">
              <a:buFont typeface="Times New Roman" pitchFamily="16" charset="0"/>
              <a:buChar char="•"/>
            </a:pPr>
            <a:r>
              <a:rPr lang="en-GB" dirty="0" smtClean="0"/>
              <a:t>“needs of IEEE 802.15.4”  - the standard has not the “need” but rather the users of the standard.</a:t>
            </a:r>
          </a:p>
          <a:p>
            <a:pPr lvl="1">
              <a:buFont typeface="Times New Roman" pitchFamily="16" charset="0"/>
              <a:buChar char="•"/>
            </a:pPr>
            <a:r>
              <a:rPr lang="en-GB" dirty="0" smtClean="0"/>
              <a:t>Could this statement simply be that you are adding ranging to your 802.15.4 radio?</a:t>
            </a:r>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8"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Tree>
    <p:extLst>
      <p:ext uri="{BB962C8B-B14F-4D97-AF65-F5344CB8AC3E}">
        <p14:creationId xmlns:p14="http://schemas.microsoft.com/office/powerpoint/2010/main" xmlns="" val="672871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9218" name="Rectangle 2"/>
          <p:cNvSpPr>
            <a:spLocks noGrp="1" noChangeArrowheads="1"/>
          </p:cNvSpPr>
          <p:nvPr>
            <p:ph type="body" idx="1"/>
          </p:nvPr>
        </p:nvSpPr>
        <p:spPr>
          <a:xfrm>
            <a:off x="652670" y="2344048"/>
            <a:ext cx="7772400" cy="4114800"/>
          </a:xfrm>
          <a:ln/>
        </p:spPr>
        <p:txBody>
          <a:bodyPr/>
          <a:lstStyle/>
          <a:p>
            <a:pPr>
              <a:buFont typeface="Times New Roman" pitchFamily="16" charset="0"/>
              <a:buChar char="•"/>
            </a:pPr>
            <a:r>
              <a:rPr lang="en-GB" dirty="0" smtClean="0"/>
              <a:t>5.5 – expand RTLS the first instance it is used.</a:t>
            </a:r>
          </a:p>
          <a:p>
            <a:pPr lvl="1">
              <a:buFont typeface="Times New Roman" pitchFamily="16" charset="0"/>
              <a:buChar char="•"/>
            </a:pPr>
            <a:r>
              <a:rPr lang="en-GB" sz="2400" dirty="0" smtClean="0"/>
              <a:t>Comment accepted</a:t>
            </a:r>
          </a:p>
          <a:p>
            <a:pPr lvl="1">
              <a:buFont typeface="Times New Roman" pitchFamily="16" charset="0"/>
              <a:buChar char="•"/>
            </a:pPr>
            <a:r>
              <a:rPr lang="en-GB" sz="2400" dirty="0" smtClean="0"/>
              <a:t>The first occurrence of RTLS is replaced with “</a:t>
            </a:r>
            <a:r>
              <a:rPr lang="en-GB" sz="2400" dirty="0" smtClean="0">
                <a:solidFill>
                  <a:srgbClr val="FF0000"/>
                </a:solidFill>
              </a:rPr>
              <a:t>Real Time Locating System (RTLS)</a:t>
            </a:r>
            <a:r>
              <a:rPr lang="en-GB" sz="2400" dirty="0" smtClean="0"/>
              <a:t>”</a:t>
            </a:r>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7" name="Rectangle 1"/>
          <p:cNvSpPr txBox="1">
            <a:spLocks noChangeArrowheads="1"/>
          </p:cNvSpPr>
          <p:nvPr/>
        </p:nvSpPr>
        <p:spPr bwMode="auto">
          <a:xfrm>
            <a:off x="685800" y="684213"/>
            <a:ext cx="7772400" cy="534987"/>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r>
              <a:rPr lang="en-US" sz="2800" kern="0" smtClean="0"/>
              <a:t>802.11 Comments on 802.15.4r PAR and CSD</a:t>
            </a:r>
            <a:r>
              <a:rPr lang="en-US" sz="2800" kern="0" smtClean="0">
                <a:solidFill>
                  <a:schemeClr val="tx1"/>
                </a:solidFill>
              </a:rPr>
              <a:t> </a:t>
            </a:r>
            <a:endParaRPr lang="en-US" sz="2800" kern="0" dirty="0"/>
          </a:p>
        </p:txBody>
      </p:sp>
    </p:spTree>
    <p:extLst>
      <p:ext uri="{BB962C8B-B14F-4D97-AF65-F5344CB8AC3E}">
        <p14:creationId xmlns:p14="http://schemas.microsoft.com/office/powerpoint/2010/main" xmlns="" val="671090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
        <p:nvSpPr>
          <p:cNvPr id="9218" name="Rectangle 2"/>
          <p:cNvSpPr>
            <a:spLocks noGrp="1" noChangeArrowheads="1"/>
          </p:cNvSpPr>
          <p:nvPr>
            <p:ph type="body" idx="1"/>
          </p:nvPr>
        </p:nvSpPr>
        <p:spPr>
          <a:xfrm>
            <a:off x="627618" y="1166089"/>
            <a:ext cx="7772400" cy="5185651"/>
          </a:xfrm>
          <a:ln/>
        </p:spPr>
        <p:txBody>
          <a:bodyPr/>
          <a:lstStyle/>
          <a:p>
            <a:pPr>
              <a:spcBef>
                <a:spcPts val="0"/>
              </a:spcBef>
              <a:buFont typeface="Times New Roman" pitchFamily="16" charset="0"/>
              <a:buChar char="•"/>
            </a:pPr>
            <a:r>
              <a:rPr lang="en-GB" sz="1800" dirty="0" smtClean="0"/>
              <a:t>CSD – 14.2.3 </a:t>
            </a:r>
          </a:p>
          <a:p>
            <a:pPr lvl="1">
              <a:spcBef>
                <a:spcPts val="0"/>
              </a:spcBef>
              <a:buFont typeface="Times New Roman" pitchFamily="16" charset="0"/>
              <a:buChar char="•"/>
            </a:pPr>
            <a:r>
              <a:rPr lang="en-GB" sz="1800" dirty="0" smtClean="0"/>
              <a:t>The first sentence does not parse well. Consider rewording </a:t>
            </a:r>
          </a:p>
          <a:p>
            <a:pPr lvl="1">
              <a:spcBef>
                <a:spcPts val="0"/>
              </a:spcBef>
              <a:buFont typeface="Times New Roman" pitchFamily="16" charset="0"/>
              <a:buChar char="•"/>
            </a:pPr>
            <a:r>
              <a:rPr lang="en-GB" sz="1800" dirty="0" smtClean="0"/>
              <a:t>This statement does not seem to indicate a distinct identity, but rather a change to the radio being used.</a:t>
            </a:r>
          </a:p>
          <a:p>
            <a:pPr lvl="1">
              <a:spcBef>
                <a:spcPts val="0"/>
              </a:spcBef>
              <a:buFont typeface="Times New Roman" pitchFamily="16" charset="0"/>
              <a:buChar char="•"/>
            </a:pPr>
            <a:r>
              <a:rPr lang="en-GB" sz="1800" dirty="0" smtClean="0"/>
              <a:t>“needs of IEEE 802.15.4”  - the standard has not the “need” but rather the users of the standard.</a:t>
            </a:r>
          </a:p>
          <a:p>
            <a:pPr lvl="1">
              <a:spcBef>
                <a:spcPts val="0"/>
              </a:spcBef>
              <a:buFont typeface="Times New Roman" pitchFamily="16" charset="0"/>
              <a:buChar char="•"/>
            </a:pPr>
            <a:r>
              <a:rPr lang="en-GB" sz="1800" dirty="0" smtClean="0"/>
              <a:t>Could this statement simply be that you are adding ranging to your 802.15.4 radio?</a:t>
            </a:r>
          </a:p>
          <a:p>
            <a:pPr marL="57150" indent="0">
              <a:spcBef>
                <a:spcPts val="0"/>
              </a:spcBef>
            </a:pPr>
            <a:r>
              <a:rPr lang="en-GB" sz="1800" dirty="0" smtClean="0"/>
              <a:t>Replace existing 14.2.3:</a:t>
            </a:r>
          </a:p>
          <a:p>
            <a:pPr marL="457200" lvl="1" indent="0">
              <a:spcBef>
                <a:spcPts val="0"/>
              </a:spcBef>
            </a:pPr>
            <a:r>
              <a:rPr lang="en-GB" sz="1800" dirty="0" smtClean="0"/>
              <a:t>Was:</a:t>
            </a:r>
          </a:p>
          <a:p>
            <a:pPr marL="857250" lvl="2" indent="0">
              <a:spcBef>
                <a:spcPts val="0"/>
              </a:spcBef>
            </a:pPr>
            <a:r>
              <a:rPr lang="en-US" dirty="0" smtClean="0"/>
              <a:t>This amendment builds on the existing capabilities of IEEE 802.15.4 and extends the PHY and MAC enabling a wider set of interoperable radio based distance measurements techniques. No other IEEE 802 standard addresses the exchange of range information consistent with the needs of IEEE 802.15.4. </a:t>
            </a:r>
            <a:endParaRPr lang="en-GB" dirty="0" smtClean="0"/>
          </a:p>
          <a:p>
            <a:pPr marL="457200" lvl="1" indent="0">
              <a:spcBef>
                <a:spcPts val="0"/>
              </a:spcBef>
            </a:pPr>
            <a:r>
              <a:rPr lang="en-GB" sz="1800" dirty="0" smtClean="0"/>
              <a:t>NEW:</a:t>
            </a:r>
          </a:p>
          <a:p>
            <a:pPr marL="857250" lvl="2" indent="0">
              <a:spcBef>
                <a:spcPts val="0"/>
              </a:spcBef>
            </a:pPr>
            <a:r>
              <a:rPr lang="en-US" dirty="0" smtClean="0">
                <a:solidFill>
                  <a:srgbClr val="FF0000"/>
                </a:solidFill>
              </a:rPr>
              <a:t>This amendment addresses the ranging capabilities of IEEE STD 802.15.4. No other IEEE 802 standard provides all of the unique attributes of 802.15.4.</a:t>
            </a:r>
          </a:p>
          <a:p>
            <a:endParaRPr lang="en-GB" dirty="0" smtClean="0"/>
          </a:p>
          <a:p>
            <a:pPr marL="457200" lvl="1" indent="0"/>
            <a:endParaRPr lang="en-GB" dirty="0" smtClean="0"/>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xmlns=""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802.15.3</a:t>
            </a:r>
            <a:r>
              <a:rPr lang="en-US" cap="none" dirty="0" smtClean="0"/>
              <a:t>d</a:t>
            </a:r>
            <a:endParaRPr lang="en-US" dirty="0"/>
          </a:p>
        </p:txBody>
      </p:sp>
      <p:sp>
        <p:nvSpPr>
          <p:cNvPr id="8" name="Text Placeholder 7"/>
          <p:cNvSpPr>
            <a:spLocks noGrp="1"/>
          </p:cNvSpPr>
          <p:nvPr>
            <p:ph type="body" idx="1"/>
          </p:nvPr>
        </p:nvSpPr>
        <p:spPr>
          <a:xfrm>
            <a:off x="722313" y="1371601"/>
            <a:ext cx="7772400" cy="3035300"/>
          </a:xfrm>
        </p:spPr>
        <p:txBody>
          <a:bodyPr/>
          <a:lstStyle/>
          <a:p>
            <a:r>
              <a:rPr lang="en-US" sz="2400" dirty="0" smtClean="0">
                <a:solidFill>
                  <a:schemeClr val="tx1"/>
                </a:solidFill>
              </a:rPr>
              <a:t>PAR link: </a:t>
            </a:r>
            <a:r>
              <a:rPr lang="en-US" sz="2400" dirty="0" smtClean="0">
                <a:solidFill>
                  <a:schemeClr val="tx1"/>
                </a:solidFill>
                <a:hlinkClick r:id="rId2"/>
              </a:rPr>
              <a:t>https://</a:t>
            </a:r>
            <a:r>
              <a:rPr lang="en-US" sz="2400" dirty="0" smtClean="0">
                <a:solidFill>
                  <a:schemeClr val="tx1"/>
                </a:solidFill>
                <a:hlinkClick r:id="rId2"/>
              </a:rPr>
              <a:t>mentor.ieee.org/802.15/dcn/13/15-13-0523-07-0thz-100g-working-draft-par.docx</a:t>
            </a:r>
            <a:endParaRPr lang="en-US" sz="2400" dirty="0" smtClean="0">
              <a:solidFill>
                <a:schemeClr val="tx1"/>
              </a:solidFill>
            </a:endParaRPr>
          </a:p>
          <a:p>
            <a:endParaRPr lang="en-US" sz="2400" dirty="0" smtClean="0">
              <a:solidFill>
                <a:schemeClr val="tx1"/>
              </a:solidFill>
            </a:endParaRPr>
          </a:p>
          <a:p>
            <a:r>
              <a:rPr lang="en-US" sz="2400" dirty="0" smtClean="0">
                <a:solidFill>
                  <a:schemeClr val="tx1"/>
                </a:solidFill>
              </a:rPr>
              <a:t>CSD link:  </a:t>
            </a:r>
            <a:r>
              <a:rPr lang="en-US" dirty="0" smtClean="0">
                <a:hlinkClick r:id="rId3"/>
              </a:rPr>
              <a:t>https</a:t>
            </a:r>
            <a:r>
              <a:rPr lang="en-US" dirty="0" smtClean="0">
                <a:hlinkClick r:id="rId3"/>
              </a:rPr>
              <a:t>://</a:t>
            </a:r>
            <a:r>
              <a:rPr lang="en-US" dirty="0" smtClean="0">
                <a:hlinkClick r:id="rId3"/>
              </a:rPr>
              <a:t>mentor.ieee.org/802.15/dcn/13/15-13-0522-06-0thz-100g-working-draft-5c.docx</a:t>
            </a:r>
            <a:endParaRPr lang="en-US" dirty="0" smtClean="0"/>
          </a:p>
          <a:p>
            <a:endParaRPr lang="en-US" dirty="0"/>
          </a:p>
        </p:txBody>
      </p:sp>
      <p:sp>
        <p:nvSpPr>
          <p:cNvPr id="6" name="Date Placeholder 5"/>
          <p:cNvSpPr>
            <a:spLocks noGrp="1"/>
          </p:cNvSpPr>
          <p:nvPr>
            <p:ph type="dt" idx="10"/>
          </p:nvPr>
        </p:nvSpPr>
        <p:spPr/>
        <p:txBody>
          <a:bodyPr/>
          <a:lstStyle/>
          <a:p>
            <a:r>
              <a:rPr lang="en-US" smtClean="0"/>
              <a:t>March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802.15.3d response – word doc</a:t>
            </a:r>
            <a:endParaRPr lang="en-US" dirty="0"/>
          </a:p>
        </p:txBody>
      </p:sp>
      <p:sp>
        <p:nvSpPr>
          <p:cNvPr id="4" name="Date Placeholder 3"/>
          <p:cNvSpPr>
            <a:spLocks noGrp="1"/>
          </p:cNvSpPr>
          <p:nvPr>
            <p:ph type="dt" idx="10"/>
          </p:nvPr>
        </p:nvSpPr>
        <p:spPr/>
        <p:txBody>
          <a:bodyPr/>
          <a:lstStyle/>
          <a:p>
            <a:r>
              <a:rPr lang="en-US" smtClean="0"/>
              <a:t>March 2014</a:t>
            </a:r>
            <a:endParaRPr lang="en-GB"/>
          </a:p>
        </p:txBody>
      </p:sp>
      <p:sp>
        <p:nvSpPr>
          <p:cNvPr id="5" name="Footer Placeholder 4"/>
          <p:cNvSpPr>
            <a:spLocks noGrp="1"/>
          </p:cNvSpPr>
          <p:nvPr>
            <p:ph type="ftr" idx="11"/>
          </p:nvPr>
        </p:nvSpPr>
        <p:spPr/>
        <p:txBody>
          <a:bodyPr/>
          <a:lstStyle/>
          <a:p>
            <a:r>
              <a:rPr lang="en-GB" smtClean="0"/>
              <a:t>Jon Rosdahl, CSR</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graphicFrame>
        <p:nvGraphicFramePr>
          <p:cNvPr id="10" name="Object 9"/>
          <p:cNvGraphicFramePr>
            <a:graphicFrameLocks noChangeAspect="1"/>
          </p:cNvGraphicFramePr>
          <p:nvPr/>
        </p:nvGraphicFramePr>
        <p:xfrm>
          <a:off x="2284413" y="0"/>
          <a:ext cx="4575175" cy="6858000"/>
        </p:xfrm>
        <a:graphic>
          <a:graphicData uri="http://schemas.openxmlformats.org/presentationml/2006/ole">
            <p:oleObj spid="_x0000_s15364" name="Document" r:id="rId3" imgW="5912722" imgH="8863772"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609600"/>
          </a:xfrm>
        </p:spPr>
        <p:txBody>
          <a:bodyPr/>
          <a:lstStyle/>
          <a:p>
            <a:r>
              <a:rPr lang="en-US" dirty="0" smtClean="0"/>
              <a:t>802.15.3 new proposed scope</a:t>
            </a:r>
            <a:endParaRPr lang="en-US" dirty="0"/>
          </a:p>
        </p:txBody>
      </p:sp>
      <p:sp>
        <p:nvSpPr>
          <p:cNvPr id="8" name="Content Placeholder 7"/>
          <p:cNvSpPr>
            <a:spLocks noGrp="1"/>
          </p:cNvSpPr>
          <p:nvPr>
            <p:ph idx="1"/>
          </p:nvPr>
        </p:nvSpPr>
        <p:spPr>
          <a:xfrm>
            <a:off x="685800" y="1676400"/>
            <a:ext cx="7770813" cy="4418013"/>
          </a:xfrm>
        </p:spPr>
        <p:txBody>
          <a:bodyPr/>
          <a:lstStyle/>
          <a:p>
            <a:r>
              <a:rPr lang="en-US" dirty="0" smtClean="0"/>
              <a:t>Scope:</a:t>
            </a:r>
          </a:p>
          <a:p>
            <a:r>
              <a:rPr lang="en-US" b="0" dirty="0" smtClean="0"/>
              <a:t>    This </a:t>
            </a:r>
            <a:r>
              <a:rPr lang="en-US" b="0" dirty="0" smtClean="0"/>
              <a:t>amendment defines a wireless switched point-to-point physical layer to IEEE Std. 802.15.3 operating at a PHY data </a:t>
            </a:r>
            <a:r>
              <a:rPr lang="en-US" b="0" dirty="0" smtClean="0"/>
              <a:t>rate</a:t>
            </a:r>
            <a:r>
              <a:rPr lang="en-US" b="0" strike="sngStrike" dirty="0" smtClean="0">
                <a:solidFill>
                  <a:srgbClr val="FF0000"/>
                </a:solidFill>
              </a:rPr>
              <a:t>s typically in the range</a:t>
            </a:r>
            <a:r>
              <a:rPr lang="en-US" b="0" dirty="0" smtClean="0"/>
              <a:t> </a:t>
            </a:r>
            <a:r>
              <a:rPr lang="en-US" b="0" dirty="0" smtClean="0"/>
              <a:t>of </a:t>
            </a:r>
            <a:r>
              <a:rPr lang="en-US" b="0" strike="sngStrike" dirty="0" smtClean="0">
                <a:solidFill>
                  <a:srgbClr val="FF0000"/>
                </a:solidFill>
              </a:rPr>
              <a:t>1 </a:t>
            </a:r>
            <a:r>
              <a:rPr lang="en-US" b="0" strike="sngStrike" dirty="0" err="1" smtClean="0">
                <a:solidFill>
                  <a:srgbClr val="FF0000"/>
                </a:solidFill>
              </a:rPr>
              <a:t>Gbps</a:t>
            </a:r>
            <a:r>
              <a:rPr lang="en-US" b="0" strike="sngStrike" dirty="0" smtClean="0">
                <a:solidFill>
                  <a:srgbClr val="FF0000"/>
                </a:solidFill>
              </a:rPr>
              <a:t> at the low end, and up to </a:t>
            </a:r>
            <a:r>
              <a:rPr lang="en-US" b="0" dirty="0" smtClean="0"/>
              <a:t>100 </a:t>
            </a:r>
            <a:r>
              <a:rPr lang="en-US" b="0" dirty="0" err="1" smtClean="0"/>
              <a:t>Gbps</a:t>
            </a:r>
            <a:r>
              <a:rPr lang="en-US" b="0" dirty="0" smtClean="0"/>
              <a:t> </a:t>
            </a:r>
            <a:r>
              <a:rPr lang="en-US" b="0" strike="sngStrike" dirty="0" smtClean="0">
                <a:solidFill>
                  <a:srgbClr val="FF0000"/>
                </a:solidFill>
              </a:rPr>
              <a:t>at the high end </a:t>
            </a:r>
            <a:r>
              <a:rPr lang="en-US" b="0" u="sng" dirty="0" smtClean="0">
                <a:solidFill>
                  <a:srgbClr val="FF0000"/>
                </a:solidFill>
              </a:rPr>
              <a:t> </a:t>
            </a:r>
            <a:r>
              <a:rPr lang="en-US" b="0" u="sng" dirty="0" smtClean="0">
                <a:solidFill>
                  <a:srgbClr val="FF0000"/>
                </a:solidFill>
              </a:rPr>
              <a:t>with fallback to lower dates rates as needed</a:t>
            </a:r>
            <a:r>
              <a:rPr lang="en-US" b="0" dirty="0" smtClean="0"/>
              <a:t>. Operation is considered in bands from 60 GHz up to and including optical wireless at ranges as short as a few centimeters and up to several 100m. Additionally, modifications to the Medium Access Control (MAC) layer, needed to support this new physical layer, are defined.</a:t>
            </a:r>
          </a:p>
          <a:p>
            <a:r>
              <a:rPr lang="en-US" dirty="0" smtClean="0"/>
              <a:t> </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4" name="Date Placeholder 3"/>
          <p:cNvSpPr>
            <a:spLocks noGrp="1"/>
          </p:cNvSpPr>
          <p:nvPr>
            <p:ph type="dt" idx="15"/>
          </p:nvPr>
        </p:nvSpPr>
        <p:spPr/>
        <p:txBody>
          <a:bodyPr/>
          <a:lstStyle/>
          <a:p>
            <a:r>
              <a:rPr lang="en-US" smtClean="0"/>
              <a:t>March 2014</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802.15.3</a:t>
            </a:r>
            <a:endParaRPr lang="en-US" dirty="0"/>
          </a:p>
        </p:txBody>
      </p:sp>
      <p:sp>
        <p:nvSpPr>
          <p:cNvPr id="3" name="Content Placeholder 2"/>
          <p:cNvSpPr>
            <a:spLocks noGrp="1"/>
          </p:cNvSpPr>
          <p:nvPr>
            <p:ph idx="1"/>
          </p:nvPr>
        </p:nvSpPr>
        <p:spPr>
          <a:xfrm>
            <a:off x="685800" y="1219200"/>
            <a:ext cx="7770813" cy="4875213"/>
          </a:xfrm>
        </p:spPr>
        <p:txBody>
          <a:bodyPr/>
          <a:lstStyle/>
          <a:p>
            <a:r>
              <a:rPr lang="en-US" sz="2000" dirty="0" smtClean="0"/>
              <a:t>Need</a:t>
            </a:r>
            <a:r>
              <a:rPr lang="en-US" sz="2000" dirty="0" smtClean="0"/>
              <a:t>:</a:t>
            </a:r>
          </a:p>
          <a:p>
            <a:r>
              <a:rPr lang="en-US" sz="2000" dirty="0" smtClean="0"/>
              <a:t>	</a:t>
            </a:r>
            <a:r>
              <a:rPr lang="en-US" sz="2000" b="0" dirty="0" smtClean="0"/>
              <a:t>In </a:t>
            </a:r>
            <a:r>
              <a:rPr lang="en-US" sz="2000" b="0" dirty="0" smtClean="0"/>
              <a:t>data centers wireless links will make frequent reconfiguration easier and more cost-effective. In the case of backhaul and </a:t>
            </a:r>
            <a:r>
              <a:rPr lang="en-US" sz="2000" b="0" dirty="0" err="1" smtClean="0"/>
              <a:t>fronthaul</a:t>
            </a:r>
            <a:r>
              <a:rPr lang="en-US" sz="2000" b="0" dirty="0" smtClean="0"/>
              <a:t>, wireless solutions will reduce costs for the case when installing a fiber network is not cost-effective. In the cases of close-proximity kiosk-downloading and intra-device communication, a minimum </a:t>
            </a:r>
            <a:r>
              <a:rPr lang="en-US" sz="2000" b="0" u="sng" dirty="0" smtClean="0">
                <a:solidFill>
                  <a:srgbClr val="FF0000"/>
                </a:solidFill>
              </a:rPr>
              <a:t>fallback</a:t>
            </a:r>
            <a:r>
              <a:rPr lang="en-US" sz="2000" b="0" dirty="0" smtClean="0"/>
              <a:t> data rate achievable with high probability, is required, which should be possible because of the operation in a controlled environment.. No wireless standard with all these properties</a:t>
            </a:r>
            <a:r>
              <a:rPr lang="en-US" sz="2000" b="0" u="sng" dirty="0" smtClean="0">
                <a:solidFill>
                  <a:srgbClr val="FF0000"/>
                </a:solidFill>
              </a:rPr>
              <a:t>,</a:t>
            </a:r>
            <a:r>
              <a:rPr lang="en-US" sz="2000" b="0" strike="sngStrike" dirty="0" smtClean="0">
                <a:solidFill>
                  <a:srgbClr val="FF0000"/>
                </a:solidFill>
              </a:rPr>
              <a:t> </a:t>
            </a:r>
            <a:r>
              <a:rPr lang="en-US" sz="2000" b="0" strike="sngStrike" dirty="0" smtClean="0">
                <a:solidFill>
                  <a:srgbClr val="FF0000"/>
                </a:solidFill>
              </a:rPr>
              <a:t>within the whole range of targeted data rates from 1 to </a:t>
            </a:r>
            <a:r>
              <a:rPr lang="en-US" sz="2000" b="0" u="sng" dirty="0" smtClean="0">
                <a:solidFill>
                  <a:srgbClr val="FF0000"/>
                </a:solidFill>
              </a:rPr>
              <a:t>operating </a:t>
            </a:r>
            <a:r>
              <a:rPr lang="en-US" sz="2000" b="0" u="sng" dirty="0" smtClean="0">
                <a:solidFill>
                  <a:srgbClr val="FF0000"/>
                </a:solidFill>
              </a:rPr>
              <a:t>at a primary data rate of </a:t>
            </a:r>
            <a:r>
              <a:rPr lang="en-US" sz="2000" b="0" dirty="0" smtClean="0"/>
              <a:t>100 </a:t>
            </a:r>
            <a:r>
              <a:rPr lang="en-US" sz="2000" b="0" dirty="0" err="1" smtClean="0"/>
              <a:t>Gbps</a:t>
            </a:r>
            <a:r>
              <a:rPr lang="en-US" sz="2000" b="0" dirty="0" smtClean="0"/>
              <a:t>, </a:t>
            </a:r>
            <a:r>
              <a:rPr lang="en-US" sz="2000" b="0" u="sng" dirty="0" smtClean="0">
                <a:solidFill>
                  <a:srgbClr val="FF0000"/>
                </a:solidFill>
              </a:rPr>
              <a:t>with fallbacks to lower data rates as required and </a:t>
            </a:r>
            <a:r>
              <a:rPr lang="en-US" sz="2000" b="0" dirty="0" smtClean="0"/>
              <a:t>suitable for operation in a switched point-to-point-configuration exists today. </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752600"/>
            <a:ext cx="7772400" cy="4343400"/>
          </a:xfrm>
          <a:ln/>
        </p:spPr>
        <p:txBody>
          <a:bodyPr/>
          <a:lstStyle/>
          <a:p>
            <a:r>
              <a:rPr lang="en-US" sz="1800" dirty="0" smtClean="0"/>
              <a:t>PARS under consideration: Mar 16 - 21, 2014, Beijing, China:</a:t>
            </a:r>
          </a:p>
          <a:p>
            <a:pPr>
              <a:buFont typeface="+mj-lt"/>
              <a:buAutoNum type="arabicPeriod"/>
            </a:pPr>
            <a:r>
              <a:rPr lang="en-US" sz="1800" dirty="0" smtClean="0"/>
              <a:t>802.3bp - amendment: 1 </a:t>
            </a:r>
            <a:r>
              <a:rPr lang="en-US" sz="1800" dirty="0" err="1" smtClean="0"/>
              <a:t>Gb</a:t>
            </a:r>
            <a:r>
              <a:rPr lang="en-US" sz="1800" dirty="0" smtClean="0"/>
              <a:t>/s Operation over Single Twisted Pair Copper Cable, </a:t>
            </a:r>
            <a:r>
              <a:rPr lang="en-US" sz="1800" dirty="0" smtClean="0">
                <a:hlinkClick r:id="rId3"/>
              </a:rPr>
              <a:t>PAR modification request</a:t>
            </a:r>
            <a:r>
              <a:rPr lang="en-US" sz="1800" dirty="0" smtClean="0"/>
              <a:t> and </a:t>
            </a:r>
            <a:r>
              <a:rPr lang="en-US" sz="1800" dirty="0" smtClean="0">
                <a:hlinkClick r:id="rId4"/>
              </a:rPr>
              <a:t>unmodified CSD responses</a:t>
            </a:r>
            <a:r>
              <a:rPr lang="en-US" sz="1800" dirty="0" smtClean="0"/>
              <a:t> (grandfathered 5 Criteria responses) </a:t>
            </a:r>
          </a:p>
          <a:p>
            <a:pPr>
              <a:buFont typeface="+mj-lt"/>
              <a:buAutoNum type="arabicPeriod"/>
            </a:pPr>
            <a:r>
              <a:rPr lang="en-US" sz="1800" dirty="0" smtClean="0"/>
              <a:t>802.3bs - amendment: 400 </a:t>
            </a:r>
            <a:r>
              <a:rPr lang="en-US" sz="1800" dirty="0" err="1" smtClean="0"/>
              <a:t>Gb</a:t>
            </a:r>
            <a:r>
              <a:rPr lang="en-US" sz="1800" dirty="0" smtClean="0"/>
              <a:t>/s Ethernet, </a:t>
            </a:r>
            <a:r>
              <a:rPr lang="en-US" sz="1800" dirty="0" smtClean="0">
                <a:hlinkClick r:id="rId5"/>
              </a:rPr>
              <a:t>PAR</a:t>
            </a:r>
            <a:r>
              <a:rPr lang="en-US" sz="1800" dirty="0" smtClean="0"/>
              <a:t> and </a:t>
            </a:r>
            <a:r>
              <a:rPr lang="en-US" sz="1800" dirty="0" smtClean="0">
                <a:hlinkClick r:id="rId6"/>
              </a:rPr>
              <a:t>CSD</a:t>
            </a:r>
            <a:r>
              <a:rPr lang="en-US" sz="1800" dirty="0" smtClean="0"/>
              <a:t> </a:t>
            </a:r>
          </a:p>
          <a:p>
            <a:pPr>
              <a:buFont typeface="+mj-lt"/>
              <a:buAutoNum type="arabicPeriod"/>
            </a:pPr>
            <a:r>
              <a:rPr lang="en-US" sz="1800" dirty="0" smtClean="0"/>
              <a:t>802.11 HEW (High Efficiency WLAN), </a:t>
            </a:r>
            <a:r>
              <a:rPr lang="en-US" sz="1800" dirty="0" smtClean="0">
                <a:hlinkClick r:id="rId7"/>
              </a:rPr>
              <a:t>PAR</a:t>
            </a:r>
            <a:r>
              <a:rPr lang="en-US" sz="1800" dirty="0" smtClean="0"/>
              <a:t> and </a:t>
            </a:r>
            <a:r>
              <a:rPr lang="en-US" sz="1800" dirty="0" smtClean="0">
                <a:hlinkClick r:id="rId8"/>
              </a:rPr>
              <a:t>CSD</a:t>
            </a:r>
            <a:r>
              <a:rPr lang="en-US" sz="1800" dirty="0" smtClean="0"/>
              <a:t>  (not covered here)</a:t>
            </a:r>
          </a:p>
          <a:p>
            <a:pPr>
              <a:buFont typeface="+mj-lt"/>
              <a:buAutoNum type="arabicPeriod"/>
            </a:pPr>
            <a:r>
              <a:rPr lang="en-US" sz="1800" dirty="0" smtClean="0"/>
              <a:t>802.15.3d 100Gbps wireless switched point-to-point physical layer, </a:t>
            </a:r>
            <a:r>
              <a:rPr lang="en-US" sz="1800" dirty="0" smtClean="0">
                <a:hlinkClick r:id="rId9"/>
              </a:rPr>
              <a:t>PAR</a:t>
            </a:r>
            <a:r>
              <a:rPr lang="en-US" sz="1800" dirty="0" smtClean="0"/>
              <a:t> and </a:t>
            </a:r>
            <a:r>
              <a:rPr lang="en-US" sz="1800" dirty="0" smtClean="0">
                <a:hlinkClick r:id="rId10"/>
              </a:rPr>
              <a:t>CSD</a:t>
            </a:r>
            <a:r>
              <a:rPr lang="en-US" sz="1800" dirty="0" smtClean="0"/>
              <a:t> </a:t>
            </a:r>
          </a:p>
          <a:p>
            <a:pPr>
              <a:buFont typeface="+mj-lt"/>
              <a:buAutoNum type="arabicPeriod"/>
            </a:pPr>
            <a:r>
              <a:rPr lang="en-US" sz="1800" dirty="0" smtClean="0"/>
              <a:t>802.15.4r Radio based Distance Measurement Techniques , </a:t>
            </a:r>
            <a:r>
              <a:rPr lang="en-US" sz="1800" dirty="0" smtClean="0">
                <a:hlinkClick r:id="rId11"/>
              </a:rPr>
              <a:t>PAR</a:t>
            </a:r>
            <a:r>
              <a:rPr lang="en-US" sz="1800" dirty="0" smtClean="0"/>
              <a:t> and </a:t>
            </a:r>
            <a:r>
              <a:rPr lang="en-US" sz="1800" dirty="0" smtClean="0">
                <a:hlinkClick r:id="rId12"/>
              </a:rPr>
              <a:t>CSD</a:t>
            </a:r>
            <a:r>
              <a:rPr lang="en-US" sz="1800" dirty="0" smtClean="0"/>
              <a:t> </a:t>
            </a:r>
          </a:p>
          <a:p>
            <a:pPr>
              <a:buFont typeface="+mj-lt"/>
              <a:buAutoNum type="arabicPeriod"/>
            </a:pPr>
            <a:r>
              <a:rPr lang="en-US" sz="1800" dirty="0" smtClean="0"/>
              <a:t>802.22 Revision PAR for 802.22-2011, </a:t>
            </a:r>
            <a:r>
              <a:rPr lang="en-US" sz="1800" dirty="0" smtClean="0">
                <a:hlinkClick r:id="rId13"/>
              </a:rPr>
              <a:t>PAR</a:t>
            </a:r>
            <a:r>
              <a:rPr lang="en-US" sz="1800" dirty="0" smtClean="0"/>
              <a:t> and </a:t>
            </a:r>
            <a:r>
              <a:rPr lang="en-US" sz="1800" dirty="0" smtClean="0">
                <a:hlinkClick r:id="rId14"/>
              </a:rPr>
              <a:t>CSD</a:t>
            </a:r>
            <a:r>
              <a:rPr lang="en-US" sz="1800" dirty="0" smtClean="0"/>
              <a:t> </a:t>
            </a:r>
          </a:p>
          <a:p>
            <a:pPr>
              <a:buFont typeface="+mj-lt"/>
              <a:buAutoNum type="arabicPeriod"/>
            </a:pPr>
            <a:r>
              <a:rPr lang="en-US" sz="1800" dirty="0" smtClean="0"/>
              <a:t>802.1Qcd PAR modification</a:t>
            </a:r>
            <a:endParaRPr 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5257800"/>
            <a:ext cx="7772400" cy="981075"/>
          </a:xfrm>
        </p:spPr>
        <p:txBody>
          <a:bodyPr/>
          <a:lstStyle/>
          <a:p>
            <a:r>
              <a:rPr lang="en-US" dirty="0" smtClean="0"/>
              <a:t>802.22 Revision PAR</a:t>
            </a:r>
            <a:endParaRPr lang="en-US" dirty="0"/>
          </a:p>
        </p:txBody>
      </p:sp>
      <p:sp>
        <p:nvSpPr>
          <p:cNvPr id="8" name="Text Placeholder 7"/>
          <p:cNvSpPr>
            <a:spLocks noGrp="1"/>
          </p:cNvSpPr>
          <p:nvPr>
            <p:ph type="body" idx="1"/>
          </p:nvPr>
        </p:nvSpPr>
        <p:spPr>
          <a:xfrm>
            <a:off x="685800" y="838200"/>
            <a:ext cx="7772400" cy="4330700"/>
          </a:xfrm>
        </p:spPr>
        <p:txBody>
          <a:bodyPr/>
          <a:lstStyle/>
          <a:p>
            <a:pPr lvl="0"/>
            <a:r>
              <a:rPr lang="en-GB" kern="1200" dirty="0" smtClean="0">
                <a:latin typeface="Times New Roman" pitchFamily="16" charset="0"/>
                <a:ea typeface="MS Gothic" charset="-128"/>
                <a:cs typeface="Arial Unicode MS" charset="0"/>
              </a:rPr>
              <a:t>Comment file: IEEE 22-13/0168r1</a:t>
            </a:r>
          </a:p>
          <a:p>
            <a:r>
              <a:rPr lang="en-US" dirty="0" smtClean="0"/>
              <a:t>The 802.22 WG Closing Motions Package is attached and can also be found at:</a:t>
            </a:r>
          </a:p>
          <a:p>
            <a:r>
              <a:rPr lang="en-US" dirty="0" smtClean="0">
                <a:hlinkClick r:id="rId2"/>
              </a:rPr>
              <a:t>https</a:t>
            </a:r>
            <a:r>
              <a:rPr lang="en-US" dirty="0" smtClean="0">
                <a:hlinkClick r:id="rId2"/>
              </a:rPr>
              <a:t>://</a:t>
            </a:r>
            <a:r>
              <a:rPr lang="en-US" dirty="0" smtClean="0">
                <a:hlinkClick r:id="rId2"/>
              </a:rPr>
              <a:t>mentor.ieee.org/802.22/dcn/14/22-14-0059-00-0000-802-22-march-plenary-ec-closing-motions.pptx</a:t>
            </a:r>
            <a:endParaRPr lang="en-US" dirty="0" smtClean="0"/>
          </a:p>
          <a:p>
            <a:endParaRPr lang="en-US" dirty="0" smtClean="0"/>
          </a:p>
          <a:p>
            <a:r>
              <a:rPr lang="en-GB" dirty="0" smtClean="0">
                <a:solidFill>
                  <a:schemeClr val="tx1"/>
                </a:solidFill>
                <a:latin typeface="Times New Roman" pitchFamily="18" charset="0"/>
                <a:ea typeface="Times New Roman" pitchFamily="18" charset="0"/>
                <a:cs typeface="Times New Roman" pitchFamily="18" charset="0"/>
              </a:rPr>
              <a:t>the 802.22 Revision PAR Form as contained in Document </a:t>
            </a:r>
            <a:r>
              <a:rPr lang="en-GB" dirty="0" smtClean="0">
                <a:solidFill>
                  <a:schemeClr val="tx1"/>
                </a:solidFill>
                <a:latin typeface="Times New Roman" pitchFamily="18" charset="0"/>
                <a:ea typeface="Times New Roman" pitchFamily="18" charset="0"/>
                <a:cs typeface="Times New Roman" pitchFamily="18" charset="0"/>
                <a:hlinkClick r:id="rId3"/>
              </a:rPr>
              <a:t>22-14-0057 </a:t>
            </a:r>
            <a:r>
              <a:rPr lang="en-GB" dirty="0" smtClean="0">
                <a:solidFill>
                  <a:schemeClr val="tx1"/>
                </a:solidFill>
                <a:latin typeface="Times New Roman" pitchFamily="18" charset="0"/>
                <a:ea typeface="Times New Roman" pitchFamily="18" charset="0"/>
                <a:cs typeface="Times New Roman" pitchFamily="18" charset="0"/>
                <a:hlinkClick r:id="rId3"/>
              </a:rPr>
              <a:t>Rev0</a:t>
            </a:r>
            <a:endParaRPr lang="en-GB" dirty="0" smtClean="0">
              <a:solidFill>
                <a:schemeClr val="tx1"/>
              </a:solidFill>
              <a:latin typeface="Times New Roman" pitchFamily="18" charset="0"/>
              <a:ea typeface="Times New Roman" pitchFamily="18" charset="0"/>
              <a:cs typeface="Times New Roman" pitchFamily="18" charset="0"/>
            </a:endParaRPr>
          </a:p>
          <a:p>
            <a:endParaRPr lang="en-GB" dirty="0" smtClean="0">
              <a:solidFill>
                <a:schemeClr val="tx1"/>
              </a:solidFill>
              <a:latin typeface="Times New Roman" pitchFamily="18" charset="0"/>
              <a:ea typeface="Times New Roman" pitchFamily="18" charset="0"/>
              <a:cs typeface="Times New Roman" pitchFamily="18" charset="0"/>
            </a:endParaRPr>
          </a:p>
          <a:p>
            <a:r>
              <a:rPr lang="en-US" dirty="0" smtClean="0">
                <a:hlinkClick r:id="rId4"/>
              </a:rPr>
              <a:t>URLS: PAR</a:t>
            </a:r>
            <a:r>
              <a:rPr lang="en-US" dirty="0" smtClean="0"/>
              <a:t> </a:t>
            </a:r>
            <a:r>
              <a:rPr lang="en-US" dirty="0" smtClean="0"/>
              <a:t>and </a:t>
            </a:r>
            <a:r>
              <a:rPr lang="en-US" dirty="0" smtClean="0">
                <a:hlinkClick r:id="rId5"/>
              </a:rPr>
              <a:t>CSD</a:t>
            </a:r>
            <a:endParaRPr lang="en-US" dirty="0" smtClean="0"/>
          </a:p>
          <a:p>
            <a:pPr lvl="0"/>
            <a:endParaRPr lang="en-GB" kern="1200" dirty="0" smtClean="0">
              <a:latin typeface="Times New Roman" pitchFamily="16" charset="0"/>
              <a:ea typeface="MS Gothic" charset="-128"/>
              <a:cs typeface="Arial Unicode MS" charset="0"/>
            </a:endParaRPr>
          </a:p>
          <a:p>
            <a:endParaRPr lang="en-US" dirty="0"/>
          </a:p>
        </p:txBody>
      </p:sp>
      <p:sp>
        <p:nvSpPr>
          <p:cNvPr id="6" name="Date Placeholder 5"/>
          <p:cNvSpPr>
            <a:spLocks noGrp="1"/>
          </p:cNvSpPr>
          <p:nvPr>
            <p:ph type="dt" idx="10"/>
          </p:nvPr>
        </p:nvSpPr>
        <p:spPr/>
        <p:txBody>
          <a:bodyPr/>
          <a:lstStyle/>
          <a:p>
            <a:r>
              <a:rPr lang="en-US" smtClean="0"/>
              <a:t>March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6.  802.22 Revision PAR for 802.22-2011,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10242" name="Rectangle 2"/>
          <p:cNvSpPr>
            <a:spLocks noGrp="1" noChangeArrowheads="1"/>
          </p:cNvSpPr>
          <p:nvPr>
            <p:ph type="body" idx="1"/>
          </p:nvPr>
        </p:nvSpPr>
        <p:spPr>
          <a:xfrm>
            <a:off x="685800" y="1905000"/>
            <a:ext cx="7772400" cy="4495800"/>
          </a:xfrm>
          <a:ln/>
        </p:spPr>
        <p:txBody>
          <a:bodyPr/>
          <a:lstStyle/>
          <a:p>
            <a:pPr>
              <a:buFont typeface="Arial" panose="020B0604020202020204" pitchFamily="34" charset="0"/>
              <a:buChar char="•"/>
            </a:pPr>
            <a:r>
              <a:rPr lang="en-US" sz="2000" dirty="0" smtClean="0">
                <a:solidFill>
                  <a:schemeClr val="accent2"/>
                </a:solidFill>
              </a:rPr>
              <a:t>Comment from the 802.11 Working Group</a:t>
            </a:r>
            <a:r>
              <a:rPr lang="en-US" sz="2000" dirty="0" smtClean="0"/>
              <a:t>: General – This seems to be a word document that does not capture the correct PAR format.  Please put into </a:t>
            </a:r>
            <a:r>
              <a:rPr lang="en-US" sz="2000" dirty="0" err="1" smtClean="0"/>
              <a:t>myProject</a:t>
            </a:r>
            <a:r>
              <a:rPr lang="en-US" sz="2000" dirty="0" smtClean="0"/>
              <a:t> and allow it to generate the proper output file to give the correct change bars and edit changes.</a:t>
            </a:r>
          </a:p>
          <a:p>
            <a:pPr>
              <a:buFont typeface="Arial" panose="020B0604020202020204" pitchFamily="34" charset="0"/>
              <a:buChar char="•"/>
            </a:pPr>
            <a:endParaRPr lang="en-US" sz="2000" dirty="0" smtClean="0">
              <a:solidFill>
                <a:schemeClr val="accent2"/>
              </a:solidFill>
            </a:endParaRPr>
          </a:p>
          <a:p>
            <a:pPr>
              <a:buFont typeface="Arial" panose="020B0604020202020204" pitchFamily="34" charset="0"/>
              <a:buChar char="•"/>
            </a:pPr>
            <a:r>
              <a:rPr lang="en-US" sz="2000" dirty="0" smtClean="0">
                <a:solidFill>
                  <a:schemeClr val="accent2"/>
                </a:solidFill>
              </a:rPr>
              <a:t>802.22 Response</a:t>
            </a:r>
            <a:r>
              <a:rPr lang="en-US" sz="2000" dirty="0" smtClean="0"/>
              <a:t>: </a:t>
            </a:r>
            <a:r>
              <a:rPr lang="en-US" sz="2000" dirty="0" smtClean="0">
                <a:solidFill>
                  <a:schemeClr val="tx1"/>
                </a:solidFill>
              </a:rPr>
              <a:t>Accept. </a:t>
            </a:r>
            <a:r>
              <a:rPr lang="en-US" sz="2000" dirty="0" smtClean="0"/>
              <a:t>Although this PAR Form was generated using </a:t>
            </a:r>
            <a:r>
              <a:rPr lang="en-US" sz="2000" dirty="0" err="1" smtClean="0"/>
              <a:t>MyProject</a:t>
            </a:r>
            <a:r>
              <a:rPr lang="en-US" sz="2000" dirty="0" smtClean="0"/>
              <a:t>. But it reflects changes made as a result of the comments that have been received over last couple of months. However, if you wish to see the final PAR form which reflects the changes between the approved PAR (2006) and the proposed revision PAR, we can provide it. </a:t>
            </a:r>
          </a:p>
        </p:txBody>
      </p:sp>
    </p:spTree>
    <p:extLst>
      <p:ext uri="{BB962C8B-B14F-4D97-AF65-F5344CB8AC3E}">
        <p14:creationId xmlns:p14="http://schemas.microsoft.com/office/powerpoint/2010/main" xmlns="" val="22612737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6.  802.22 Revision PAR for 802.22-2011,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10242" name="Rectangle 2"/>
          <p:cNvSpPr>
            <a:spLocks noGrp="1" noChangeArrowheads="1"/>
          </p:cNvSpPr>
          <p:nvPr>
            <p:ph type="body" idx="1"/>
          </p:nvPr>
        </p:nvSpPr>
        <p:spPr>
          <a:xfrm>
            <a:off x="533400" y="1828800"/>
            <a:ext cx="7772400" cy="4495800"/>
          </a:xfrm>
          <a:ln/>
        </p:spPr>
        <p:txBody>
          <a:bodyPr/>
          <a:lstStyle/>
          <a:p>
            <a:pPr>
              <a:buFont typeface="Arial" panose="020B0604020202020204" pitchFamily="34" charset="0"/>
              <a:buChar char="•"/>
            </a:pPr>
            <a:r>
              <a:rPr lang="en-US" sz="2000" dirty="0" smtClean="0">
                <a:solidFill>
                  <a:schemeClr val="accent2"/>
                </a:solidFill>
              </a:rPr>
              <a:t>Comment from the 802.11 Working Group</a:t>
            </a:r>
            <a:r>
              <a:rPr lang="en-US" sz="2000" dirty="0" smtClean="0"/>
              <a:t>: 2.1 Title – dropping the TV from the “TV bands” leaves the title without bound of the frequencies being used. Suggest add “bands between 1300 MHz to 1750 MHz, 2700 MHz to 3700 MHz  and 54 MHz to 862 </a:t>
            </a:r>
            <a:r>
              <a:rPr lang="en-US" sz="2000" dirty="0" err="1" smtClean="0"/>
              <a:t>MHz.</a:t>
            </a:r>
            <a:r>
              <a:rPr lang="en-US" sz="2000" dirty="0" smtClean="0"/>
              <a:t> “ to the title to ensure people know what this standard is covering.</a:t>
            </a:r>
          </a:p>
          <a:p>
            <a:pPr>
              <a:buFont typeface="Arial" panose="020B0604020202020204" pitchFamily="34" charset="0"/>
              <a:buChar char="•"/>
            </a:pPr>
            <a:r>
              <a:rPr lang="en-US" sz="2000" dirty="0" smtClean="0">
                <a:solidFill>
                  <a:schemeClr val="accent2"/>
                </a:solidFill>
              </a:rPr>
              <a:t>802.22 Response</a:t>
            </a:r>
            <a:r>
              <a:rPr lang="en-US" sz="2000" dirty="0" smtClean="0"/>
              <a:t>: </a:t>
            </a:r>
            <a:r>
              <a:rPr lang="en-US" sz="2000" dirty="0" smtClean="0">
                <a:solidFill>
                  <a:schemeClr val="tx1"/>
                </a:solidFill>
              </a:rPr>
              <a:t>802.22 WG Rejects this comment</a:t>
            </a:r>
            <a:r>
              <a:rPr lang="en-US" sz="2000" dirty="0" smtClean="0"/>
              <a:t>. We believe that we have provided the frequency range in Section 5.2, the Scope. Also as required by the NESCOM convention, the Title is within the Scope. As such, this standard is going to be used in the Bands that Allow Spectrum Sharing in which Communications </a:t>
            </a:r>
            <a:r>
              <a:rPr lang="en-US" sz="2000" dirty="0"/>
              <a:t>Devices may Opportunistically Operate in the Spectrum of a Primary Service. </a:t>
            </a:r>
            <a:r>
              <a:rPr lang="en-US" sz="2000" dirty="0" smtClean="0"/>
              <a:t>This bounds the scope for this project. </a:t>
            </a:r>
            <a:endParaRPr lang="en-US" sz="2000" dirty="0"/>
          </a:p>
          <a:p>
            <a:pPr>
              <a:buFont typeface="Arial" panose="020B0604020202020204" pitchFamily="34" charset="0"/>
              <a:buChar char="•"/>
            </a:pPr>
            <a:r>
              <a:rPr lang="en-US" sz="2000" dirty="0" smtClean="0">
                <a:solidFill>
                  <a:schemeClr val="accent2"/>
                </a:solidFill>
              </a:rPr>
              <a:t>Comment from the 802.11 Working Group</a:t>
            </a:r>
            <a:r>
              <a:rPr lang="en-US" sz="2000" dirty="0" smtClean="0"/>
              <a:t>: 7.1 802.11af should be lower-case. </a:t>
            </a:r>
            <a:r>
              <a:rPr lang="en-US" sz="2000" dirty="0" smtClean="0">
                <a:solidFill>
                  <a:schemeClr val="accent2"/>
                </a:solidFill>
              </a:rPr>
              <a:t>802.22 Response</a:t>
            </a:r>
            <a:r>
              <a:rPr lang="en-US" sz="2000" dirty="0" smtClean="0"/>
              <a:t>: </a:t>
            </a:r>
            <a:r>
              <a:rPr lang="en-US" sz="2000" dirty="0" smtClean="0">
                <a:solidFill>
                  <a:schemeClr val="tx1"/>
                </a:solidFill>
              </a:rPr>
              <a:t>Accept. </a:t>
            </a:r>
          </a:p>
          <a:p>
            <a:endParaRPr lang="en-US" sz="2000" dirty="0"/>
          </a:p>
        </p:txBody>
      </p:sp>
    </p:spTree>
    <p:extLst>
      <p:ext uri="{BB962C8B-B14F-4D97-AF65-F5344CB8AC3E}">
        <p14:creationId xmlns:p14="http://schemas.microsoft.com/office/powerpoint/2010/main" xmlns="" val="2211936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802.22 Revision PAR  (Cont)</a:t>
            </a:r>
            <a:endParaRPr lang="en-US" sz="2400" dirty="0"/>
          </a:p>
        </p:txBody>
      </p:sp>
      <p:sp>
        <p:nvSpPr>
          <p:cNvPr id="3" name="Content Placeholder 2"/>
          <p:cNvSpPr>
            <a:spLocks noGrp="1"/>
          </p:cNvSpPr>
          <p:nvPr>
            <p:ph idx="1"/>
          </p:nvPr>
        </p:nvSpPr>
        <p:spPr>
          <a:xfrm>
            <a:off x="685800" y="1219200"/>
            <a:ext cx="7770813" cy="5257800"/>
          </a:xfrm>
        </p:spPr>
        <p:txBody>
          <a:bodyPr/>
          <a:lstStyle/>
          <a:p>
            <a:pPr>
              <a:buFont typeface="Arial" panose="020B0604020202020204" pitchFamily="34" charset="0"/>
              <a:buChar char="•"/>
            </a:pPr>
            <a:r>
              <a:rPr lang="en-US" dirty="0" smtClean="0">
                <a:solidFill>
                  <a:schemeClr val="accent2"/>
                </a:solidFill>
              </a:rPr>
              <a:t>Comment from the 802.11 Working Group</a:t>
            </a:r>
            <a:r>
              <a:rPr lang="en-US" dirty="0" smtClean="0"/>
              <a:t>: 8.1 the text there does not belong – it does not indicate which section it is giving extra explanation to. Delete all the text in 8.1 – consider adding to CSD or to section 5.5 Need for project.</a:t>
            </a:r>
          </a:p>
          <a:p>
            <a:pPr>
              <a:buFont typeface="Arial" panose="020B0604020202020204" pitchFamily="34" charset="0"/>
              <a:buChar char="•"/>
            </a:pPr>
            <a:r>
              <a:rPr lang="en-US" dirty="0" smtClean="0">
                <a:solidFill>
                  <a:schemeClr val="accent2"/>
                </a:solidFill>
              </a:rPr>
              <a:t>802.22 Response</a:t>
            </a:r>
            <a:r>
              <a:rPr lang="en-US" dirty="0" smtClean="0"/>
              <a:t>: </a:t>
            </a:r>
            <a:r>
              <a:rPr lang="en-US" dirty="0" smtClean="0">
                <a:solidFill>
                  <a:schemeClr val="tx1"/>
                </a:solidFill>
              </a:rPr>
              <a:t>Accept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extLst>
      <p:ext uri="{BB962C8B-B14F-4D97-AF65-F5344CB8AC3E}">
        <p14:creationId xmlns:p14="http://schemas.microsoft.com/office/powerpoint/2010/main" xmlns="" val="931102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802.22 Revision PAR  (Cont)</a:t>
            </a:r>
            <a:endParaRPr lang="en-US" sz="2400" dirty="0"/>
          </a:p>
        </p:txBody>
      </p:sp>
      <p:sp>
        <p:nvSpPr>
          <p:cNvPr id="3" name="Content Placeholder 2"/>
          <p:cNvSpPr>
            <a:spLocks noGrp="1"/>
          </p:cNvSpPr>
          <p:nvPr>
            <p:ph idx="1"/>
          </p:nvPr>
        </p:nvSpPr>
        <p:spPr>
          <a:xfrm>
            <a:off x="581562" y="1143001"/>
            <a:ext cx="7923213" cy="5257800"/>
          </a:xfrm>
        </p:spPr>
        <p:txBody>
          <a:bodyPr/>
          <a:lstStyle/>
          <a:p>
            <a:pPr>
              <a:buFont typeface="Arial" panose="020B0604020202020204" pitchFamily="34" charset="0"/>
              <a:buChar char="•"/>
            </a:pPr>
            <a:r>
              <a:rPr lang="en-US" sz="1800" dirty="0" smtClean="0">
                <a:solidFill>
                  <a:schemeClr val="accent2"/>
                </a:solidFill>
              </a:rPr>
              <a:t>Comment from the 802.11 Working Group</a:t>
            </a:r>
            <a:r>
              <a:rPr lang="en-US" sz="1800" dirty="0" smtClean="0"/>
              <a:t>: Use approved CSD form:</a:t>
            </a:r>
          </a:p>
          <a:p>
            <a:pPr lvl="1">
              <a:buFont typeface="Arial" panose="020B0604020202020204" pitchFamily="34" charset="0"/>
              <a:buChar char="•"/>
            </a:pPr>
            <a:r>
              <a:rPr lang="en-US" sz="1800" dirty="0" smtClean="0"/>
              <a:t>CSD 1.2.2 – missing template or question…not from the approved template?</a:t>
            </a:r>
          </a:p>
          <a:p>
            <a:pPr lvl="1">
              <a:buFont typeface="Arial" panose="020B0604020202020204" pitchFamily="34" charset="0"/>
              <a:buChar char="•"/>
            </a:pPr>
            <a:r>
              <a:rPr lang="en-US" sz="1800" dirty="0" smtClean="0"/>
              <a:t>CSD 1.2.4 missing template or question…not from the approved template?</a:t>
            </a:r>
          </a:p>
          <a:p>
            <a:pPr>
              <a:buFont typeface="Arial" panose="020B0604020202020204" pitchFamily="34" charset="0"/>
              <a:buChar char="•"/>
            </a:pPr>
            <a:r>
              <a:rPr lang="en-US" sz="1800" dirty="0" smtClean="0">
                <a:solidFill>
                  <a:schemeClr val="accent2"/>
                </a:solidFill>
              </a:rPr>
              <a:t>802.22 Response</a:t>
            </a:r>
            <a:r>
              <a:rPr lang="en-US" sz="1800" dirty="0" smtClean="0"/>
              <a:t>: Comment Resolution - The Approved CSD Form was used. Just that the Questions were not repeated for Sections 1.2.2 and 1.2.4. The questions have been included in the revision (</a:t>
            </a:r>
            <a:r>
              <a:rPr lang="en-US" sz="1800" dirty="0" smtClean="0">
                <a:hlinkClick r:id="rId2"/>
              </a:rPr>
              <a:t>Link</a:t>
            </a:r>
            <a:r>
              <a:rPr lang="en-US" sz="1800" dirty="0" smtClean="0"/>
              <a:t>) for your reference. </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CSD 802.11af should be lowercase letters. Change all instances.</a:t>
            </a:r>
          </a:p>
          <a:p>
            <a:pPr>
              <a:buFont typeface="Arial" panose="020B0604020202020204" pitchFamily="34" charset="0"/>
              <a:buChar char="•"/>
            </a:pPr>
            <a:r>
              <a:rPr lang="en-US" sz="1800" dirty="0" smtClean="0">
                <a:solidFill>
                  <a:schemeClr val="accent2"/>
                </a:solidFill>
              </a:rPr>
              <a:t>802.22 Response</a:t>
            </a:r>
            <a:r>
              <a:rPr lang="en-US" sz="1800" dirty="0" smtClean="0"/>
              <a:t>: Accept</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CSD 1.2.4 last sentence does not parse correctly . Look at how this “802.22 (Wi-Far)” is described.</a:t>
            </a:r>
          </a:p>
          <a:p>
            <a:pPr>
              <a:buFont typeface="Arial" panose="020B0604020202020204" pitchFamily="34" charset="0"/>
              <a:buChar char="•"/>
            </a:pPr>
            <a:r>
              <a:rPr lang="en-US" sz="1800" dirty="0" smtClean="0">
                <a:solidFill>
                  <a:schemeClr val="accent2"/>
                </a:solidFill>
              </a:rPr>
              <a:t>802.22 Response</a:t>
            </a:r>
            <a:r>
              <a:rPr lang="en-US" sz="1800" dirty="0" smtClean="0"/>
              <a:t>: </a:t>
            </a:r>
            <a:r>
              <a:rPr lang="en-GB" sz="1800" dirty="0" smtClean="0"/>
              <a:t>Sentence modified to read “Industry </a:t>
            </a:r>
            <a:r>
              <a:rPr lang="en-GB" sz="1800" dirty="0"/>
              <a:t>consortia such as the </a:t>
            </a:r>
            <a:r>
              <a:rPr lang="en-GB" sz="1800" dirty="0" err="1"/>
              <a:t>WhiteSpace</a:t>
            </a:r>
            <a:r>
              <a:rPr lang="en-GB" sz="1800" dirty="0"/>
              <a:t> Alliance are working on 802.22 (Wi-FAR™) </a:t>
            </a:r>
            <a:r>
              <a:rPr lang="en-GB" sz="1800" dirty="0" smtClean="0"/>
              <a:t>inter-operability, </a:t>
            </a:r>
            <a:r>
              <a:rPr lang="en-GB" sz="1800" dirty="0"/>
              <a:t>compliance, testing and certification procedures</a:t>
            </a:r>
            <a:r>
              <a:rPr lang="en-GB" sz="1800" dirty="0" smtClean="0"/>
              <a:t>.” </a:t>
            </a:r>
            <a:endParaRPr lang="en-US" sz="1800" dirty="0" smtClean="0"/>
          </a:p>
          <a:p>
            <a:endParaRPr lang="en-US" sz="2000" dirty="0" smtClean="0"/>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extLst>
      <p:ext uri="{BB962C8B-B14F-4D97-AF65-F5344CB8AC3E}">
        <p14:creationId xmlns:p14="http://schemas.microsoft.com/office/powerpoint/2010/main" xmlns="" val="3350946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Text Placeholder 7"/>
          <p:cNvSpPr>
            <a:spLocks noGrp="1"/>
          </p:cNvSpPr>
          <p:nvPr>
            <p:ph type="body" idx="1"/>
          </p:nvPr>
        </p:nvSpPr>
        <p:spPr/>
        <p:txBody>
          <a:bodyPr/>
          <a:lstStyle/>
          <a:p>
            <a:r>
              <a:rPr lang="en-US" dirty="0" smtClean="0"/>
              <a:t>802.1Qcd</a:t>
            </a:r>
            <a:endParaRPr lang="en-US" dirty="0"/>
          </a:p>
        </p:txBody>
      </p:sp>
      <p:sp>
        <p:nvSpPr>
          <p:cNvPr id="6" name="Date Placeholder 5"/>
          <p:cNvSpPr>
            <a:spLocks noGrp="1"/>
          </p:cNvSpPr>
          <p:nvPr>
            <p:ph type="dt" idx="10"/>
          </p:nvPr>
        </p:nvSpPr>
        <p:spPr/>
        <p:txBody>
          <a:bodyPr/>
          <a:lstStyle/>
          <a:p>
            <a:r>
              <a:rPr lang="en-US" smtClean="0"/>
              <a:t>March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762000"/>
            <a:ext cx="7923213" cy="533400"/>
          </a:xfrm>
        </p:spPr>
        <p:txBody>
          <a:bodyPr/>
          <a:lstStyle/>
          <a:p>
            <a:r>
              <a:rPr lang="en-US" sz="2800" dirty="0" smtClean="0"/>
              <a:t>Response to the 802.11 comments from 802.1:</a:t>
            </a:r>
            <a:endParaRPr lang="en-US" sz="2800" dirty="0" smtClean="0"/>
          </a:p>
        </p:txBody>
      </p:sp>
      <p:sp>
        <p:nvSpPr>
          <p:cNvPr id="8" name="Content Placeholder 7"/>
          <p:cNvSpPr>
            <a:spLocks noGrp="1"/>
          </p:cNvSpPr>
          <p:nvPr>
            <p:ph idx="1"/>
          </p:nvPr>
        </p:nvSpPr>
        <p:spPr>
          <a:xfrm>
            <a:off x="685800" y="1600200"/>
            <a:ext cx="7770813" cy="4494213"/>
          </a:xfrm>
        </p:spPr>
        <p:txBody>
          <a:bodyPr/>
          <a:lstStyle/>
          <a:p>
            <a:r>
              <a:rPr lang="en-US" dirty="0" smtClean="0"/>
              <a:t>Comment</a:t>
            </a:r>
            <a:r>
              <a:rPr lang="en-US" dirty="0" smtClean="0"/>
              <a:t>: 5.2b – this section does not read correctly.</a:t>
            </a:r>
            <a:br>
              <a:rPr lang="en-US" dirty="0" smtClean="0"/>
            </a:br>
            <a:r>
              <a:rPr lang="en-US" dirty="0" smtClean="0"/>
              <a:t>The “Minor addition” seems like an </a:t>
            </a:r>
            <a:br>
              <a:rPr lang="en-US" dirty="0" smtClean="0"/>
            </a:br>
            <a:r>
              <a:rPr lang="en-US" dirty="0" smtClean="0"/>
              <a:t>instruction or an informative word that should be removed</a:t>
            </a:r>
            <a:r>
              <a:rPr lang="en-US" dirty="0" smtClean="0"/>
              <a:t>.·         </a:t>
            </a:r>
          </a:p>
          <a:p>
            <a:r>
              <a:rPr lang="en-US" dirty="0" smtClean="0"/>
              <a:t>Response: You are correct – it should have been written as a complete sentence. Add to the scope: This standard also specifies minor extensions and editorial corrections to the Application Priority TLV. </a:t>
            </a:r>
            <a:br>
              <a:rPr lang="en-US" dirty="0" smtClean="0"/>
            </a:br>
            <a:endParaRPr lang="en-US" dirty="0" smtClean="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26</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4" name="Date Placeholder 3"/>
          <p:cNvSpPr>
            <a:spLocks noGrp="1"/>
          </p:cNvSpPr>
          <p:nvPr>
            <p:ph type="dt" idx="15"/>
          </p:nvPr>
        </p:nvSpPr>
        <p:spPr/>
        <p:txBody>
          <a:bodyPr/>
          <a:lstStyle/>
          <a:p>
            <a:r>
              <a:rPr lang="en-US" smtClean="0"/>
              <a:t>March 2014</a:t>
            </a: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924800" cy="5257800"/>
          </a:xfrm>
        </p:spPr>
        <p:txBody>
          <a:bodyPr/>
          <a:lstStyle/>
          <a:p>
            <a:r>
              <a:rPr lang="en-US" dirty="0" smtClean="0"/>
              <a:t>Comment: Are you changing the scope of the project as shown in both paragraphs in 5.2b?</a:t>
            </a:r>
            <a:br>
              <a:rPr lang="en-US" dirty="0" smtClean="0"/>
            </a:br>
            <a:r>
              <a:rPr lang="en-US" dirty="0" smtClean="0"/>
              <a:t>Is the scope change just the addition of the new text . It seems to be a summary for the scope of the project (potentially) or if it is the incremental addition to the scope, then just rewrite the scope of the project as such.</a:t>
            </a:r>
          </a:p>
          <a:p>
            <a:endParaRPr lang="en-US" dirty="0" smtClean="0"/>
          </a:p>
          <a:p>
            <a:r>
              <a:rPr lang="en-US" dirty="0" smtClean="0"/>
              <a:t>Response: Yes we are changing the scope of the project. They changed the way the system generates a PAR modification. It used to show the old text on the left and the new text on the right with the changes highlighted. Now it shows the new scope in plain text on the left and change marked on the right so the contents of both boxes is the same.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
        <p:nvSpPr>
          <p:cNvPr id="7" name="Title 6"/>
          <p:cNvSpPr>
            <a:spLocks noGrp="1"/>
          </p:cNvSpPr>
          <p:nvPr>
            <p:ph type="title"/>
          </p:nvPr>
        </p:nvSpPr>
        <p:spPr>
          <a:xfrm>
            <a:off x="533400" y="762000"/>
            <a:ext cx="7923213" cy="533400"/>
          </a:xfrm>
        </p:spPr>
        <p:txBody>
          <a:bodyPr/>
          <a:lstStyle/>
          <a:p>
            <a:r>
              <a:rPr lang="en-US" sz="2800" dirty="0" smtClean="0"/>
              <a:t>Response to the 802.11 comments from 802.1:</a:t>
            </a:r>
            <a:endParaRPr lang="en-US"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 </a:t>
            </a:r>
            <a:endParaRPr lang="en-US" dirty="0"/>
          </a:p>
        </p:txBody>
      </p:sp>
      <p:sp>
        <p:nvSpPr>
          <p:cNvPr id="3" name="Content Placeholder 2"/>
          <p:cNvSpPr>
            <a:spLocks noGrp="1"/>
          </p:cNvSpPr>
          <p:nvPr>
            <p:ph idx="1"/>
          </p:nvPr>
        </p:nvSpPr>
        <p:spPr>
          <a:xfrm>
            <a:off x="457200" y="1219200"/>
            <a:ext cx="8305800" cy="5257800"/>
          </a:xfrm>
        </p:spPr>
        <p:txBody>
          <a:bodyPr/>
          <a:lstStyle/>
          <a:p>
            <a:r>
              <a:rPr lang="en-US" dirty="0" smtClean="0"/>
              <a:t>Comment: 8.1 -- PAR modification form requires a statement of what and why (rationalization) the PAR is being changed be included in 8.1. Please add.</a:t>
            </a:r>
          </a:p>
          <a:p>
            <a:r>
              <a:rPr lang="en-US" dirty="0" smtClean="0"/>
              <a:t>Response: Thank you for pointing that out since the small text below the 8.1 box was missed in editing the PAR form. Add to 8.1:</a:t>
            </a:r>
            <a:br>
              <a:rPr lang="en-US" dirty="0" smtClean="0"/>
            </a:br>
            <a:r>
              <a:rPr lang="en-US" dirty="0" smtClean="0"/>
              <a:t>5.2b The PAR scope is being changed to include adding a value for the Differentiated Services Code Point (DSCP) to the SEL field values table of the Application Priority VLAN TLV and making minor editorial changes to that TLV for better consistency. </a:t>
            </a:r>
          </a:p>
          <a:p>
            <a:r>
              <a:rPr lang="en-US" dirty="0" smtClean="0"/>
              <a:t>The updated form is at:</a:t>
            </a:r>
          </a:p>
          <a:p>
            <a:r>
              <a:rPr lang="en-US" sz="1800" dirty="0" smtClean="0">
                <a:hlinkClick r:id="rId2"/>
              </a:rPr>
              <a:t>http://ieee802.org/1/files/public/docs2014/cd-thaler-Qcd-PAR-mod-0314-v02.pdf</a:t>
            </a:r>
            <a:endParaRPr lang="en-US" sz="1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
        <p:nvSpPr>
          <p:cNvPr id="7" name="Title 6"/>
          <p:cNvSpPr txBox="1">
            <a:spLocks/>
          </p:cNvSpPr>
          <p:nvPr/>
        </p:nvSpPr>
        <p:spPr bwMode="auto">
          <a:xfrm>
            <a:off x="533400" y="685800"/>
            <a:ext cx="8001000" cy="4572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2800" b="1" i="0" u="none" strike="noStrike" kern="0" cap="none" spc="0" normalizeH="0" baseline="0" noProof="0" smtClean="0">
                <a:ln>
                  <a:noFill/>
                </a:ln>
                <a:solidFill>
                  <a:srgbClr val="000000"/>
                </a:solidFill>
                <a:effectLst/>
                <a:uLnTx/>
                <a:uFillTx/>
                <a:latin typeface="+mj-lt"/>
                <a:ea typeface="+mj-ea"/>
                <a:cs typeface="+mj-cs"/>
              </a:rPr>
              <a:t>Response to the 802.11 comments from 802.1:</a:t>
            </a:r>
            <a:endParaRPr kumimoji="0" lang="en-US" sz="2800" b="1" i="0" u="none" strike="noStrike" kern="0" cap="none" spc="0" normalizeH="0" baseline="0" noProof="0" dirty="0" smtClean="0">
              <a:ln>
                <a:noFill/>
              </a:ln>
              <a:solidFill>
                <a:srgbClr val="000000"/>
              </a:solidFill>
              <a:effectLst/>
              <a:uLnTx/>
              <a:uFillTx/>
              <a:latin typeface="+mj-lt"/>
              <a:ea typeface="+mj-ea"/>
              <a:cs typeface="+mj-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PARS under consideration are listed here:</a:t>
            </a:r>
          </a:p>
          <a:p>
            <a:r>
              <a:rPr lang="en-US" dirty="0" smtClean="0"/>
              <a:t>http://grouper.ieee.org/groups/802/PARs.shtml</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comment from 802.11</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802.3bp - amendment: 1 </a:t>
            </a:r>
            <a:r>
              <a:rPr lang="en-US" dirty="0" err="1" smtClean="0"/>
              <a:t>Gb</a:t>
            </a:r>
            <a:r>
              <a:rPr lang="en-US" dirty="0" smtClean="0"/>
              <a:t>/s Operation over Single Twisted Pair Copper Cable, </a:t>
            </a:r>
            <a:r>
              <a:rPr lang="en-US" dirty="0" smtClean="0">
                <a:hlinkClick r:id="rId2"/>
              </a:rPr>
              <a:t>PAR modification request</a:t>
            </a:r>
            <a:r>
              <a:rPr lang="en-US" dirty="0" smtClean="0"/>
              <a:t> and </a:t>
            </a:r>
            <a:r>
              <a:rPr lang="en-US" dirty="0" smtClean="0">
                <a:hlinkClick r:id="rId3"/>
              </a:rPr>
              <a:t>unmodified CSD responses</a:t>
            </a:r>
            <a:r>
              <a:rPr lang="en-US" dirty="0" smtClean="0"/>
              <a:t> (grandfathered 5 Criteria responses) </a:t>
            </a:r>
          </a:p>
          <a:p>
            <a:pPr>
              <a:buFont typeface="+mj-lt"/>
              <a:buAutoNum type="arabicPeriod"/>
            </a:pPr>
            <a:r>
              <a:rPr lang="en-US" dirty="0" smtClean="0"/>
              <a:t>802.3bs - amendment: 400 </a:t>
            </a:r>
            <a:r>
              <a:rPr lang="en-US" dirty="0" err="1" smtClean="0"/>
              <a:t>Gb</a:t>
            </a:r>
            <a:r>
              <a:rPr lang="en-US" dirty="0" smtClean="0"/>
              <a:t>/s Ethernet, </a:t>
            </a:r>
            <a:r>
              <a:rPr lang="en-US" dirty="0" smtClean="0">
                <a:hlinkClick r:id="rId4"/>
              </a:rPr>
              <a:t>PAR</a:t>
            </a:r>
            <a:r>
              <a:rPr lang="en-US" dirty="0" smtClean="0"/>
              <a:t> and </a:t>
            </a:r>
            <a:r>
              <a:rPr lang="en-US" dirty="0" smtClean="0">
                <a:hlinkClick r:id="rId5"/>
              </a:rPr>
              <a:t>CSD</a:t>
            </a:r>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7924800" cy="914400"/>
          </a:xfrm>
        </p:spPr>
        <p:txBody>
          <a:bodyPr/>
          <a:lstStyle/>
          <a:p>
            <a:pPr algn="l"/>
            <a:r>
              <a:rPr lang="en-US" dirty="0" smtClean="0"/>
              <a:t>4.  802.15.3d 100Gbps wireless switched point-to-point physical layer, </a:t>
            </a:r>
            <a:r>
              <a:rPr lang="en-US" dirty="0" smtClean="0">
                <a:hlinkClick r:id="rId2"/>
              </a:rPr>
              <a:t>PAR</a:t>
            </a:r>
            <a:r>
              <a:rPr lang="en-US" dirty="0" smtClean="0"/>
              <a:t> and </a:t>
            </a:r>
            <a:r>
              <a:rPr lang="en-US" dirty="0" smtClean="0">
                <a:hlinkClick r:id="rId3"/>
              </a:rPr>
              <a:t>CSD</a:t>
            </a:r>
            <a:r>
              <a:rPr lang="en-US" dirty="0" smtClean="0"/>
              <a:t> </a:t>
            </a:r>
            <a:endParaRPr lang="en-US" dirty="0"/>
          </a:p>
        </p:txBody>
      </p:sp>
      <p:sp>
        <p:nvSpPr>
          <p:cNvPr id="3" name="Content Placeholder 2"/>
          <p:cNvSpPr>
            <a:spLocks noGrp="1"/>
          </p:cNvSpPr>
          <p:nvPr>
            <p:ph idx="1"/>
          </p:nvPr>
        </p:nvSpPr>
        <p:spPr>
          <a:xfrm>
            <a:off x="685800" y="1752600"/>
            <a:ext cx="7924800" cy="4800600"/>
          </a:xfrm>
        </p:spPr>
        <p:txBody>
          <a:bodyPr/>
          <a:lstStyle/>
          <a:p>
            <a:r>
              <a:rPr lang="en-US" dirty="0" smtClean="0"/>
              <a:t>5.2.a and 5.2.b The scope is not bounded sufficiently.</a:t>
            </a:r>
          </a:p>
          <a:p>
            <a:r>
              <a:rPr lang="en-US" dirty="0" smtClean="0"/>
              <a:t>5.2a and 5.2b Stakeholders will not be able to determine if this is a project if of interest with the scope as written.</a:t>
            </a:r>
          </a:p>
          <a:p>
            <a:r>
              <a:rPr lang="en-US" dirty="0" smtClean="0"/>
              <a:t>5.2a and 5.2b It would seem that this project may overlap other projects .</a:t>
            </a:r>
          </a:p>
          <a:p>
            <a:r>
              <a:rPr lang="en-US" dirty="0" smtClean="0"/>
              <a:t>5.2.b – The scope is not defined to a range that is definitive.   Remove “or more” as a start, but the scope would need to be defined more crisply.</a:t>
            </a:r>
          </a:p>
          <a:p>
            <a:r>
              <a:rPr lang="en-US" dirty="0" smtClean="0"/>
              <a:t>5.5 The last sentence is not true. (i.e. 802.11ad)</a:t>
            </a:r>
          </a:p>
          <a:p>
            <a:r>
              <a:rPr lang="en-US" dirty="0" smtClean="0"/>
              <a:t>5.5 “guaranteed” is not possible when using unlicensed wireless bands.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914399"/>
          </a:xfrm>
        </p:spPr>
        <p:txBody>
          <a:bodyPr/>
          <a:lstStyle/>
          <a:p>
            <a:r>
              <a:rPr lang="en-US" dirty="0" smtClean="0"/>
              <a:t>802.15.3d  PAR (cont)</a:t>
            </a:r>
            <a:endParaRPr lang="en-US" dirty="0"/>
          </a:p>
        </p:txBody>
      </p:sp>
      <p:sp>
        <p:nvSpPr>
          <p:cNvPr id="3" name="Content Placeholder 2"/>
          <p:cNvSpPr>
            <a:spLocks noGrp="1"/>
          </p:cNvSpPr>
          <p:nvPr>
            <p:ph idx="1"/>
          </p:nvPr>
        </p:nvSpPr>
        <p:spPr/>
        <p:txBody>
          <a:bodyPr/>
          <a:lstStyle/>
          <a:p>
            <a:r>
              <a:rPr lang="en-US" dirty="0" smtClean="0"/>
              <a:t>5.1 Would you check the number that is actively involved?  100 seems high (only 20 people from 11 organizations attended the Study Group in January)</a:t>
            </a:r>
          </a:p>
          <a:p>
            <a:r>
              <a:rPr lang="en-US" dirty="0" smtClean="0"/>
              <a:t>7.1 – There would seem to be some projects of similar scope – i.e. 802.15.3c, 802.11ad, </a:t>
            </a:r>
            <a:r>
              <a:rPr lang="en-US" dirty="0" err="1" smtClean="0"/>
              <a:t>Transferjet</a:t>
            </a:r>
            <a:r>
              <a:rPr lang="en-US" dirty="0" smtClean="0"/>
              <a:t>, etc.</a:t>
            </a:r>
          </a:p>
          <a:p>
            <a:r>
              <a:rPr lang="en-US" dirty="0" smtClean="0"/>
              <a:t>General Question – Is this the project that is getting the .1AC MAC address space correction?</a:t>
            </a:r>
          </a:p>
          <a:p>
            <a:r>
              <a:rPr lang="en-US" dirty="0" smtClean="0"/>
              <a:t>General: The CSD includes a suggested range of “up to several 100m”</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802.15.3d </a:t>
            </a:r>
            <a:r>
              <a:rPr lang="en-US" dirty="0" smtClean="0">
                <a:hlinkClick r:id="rId2"/>
              </a:rPr>
              <a:t>CSD</a:t>
            </a:r>
            <a:r>
              <a:rPr lang="en-US" dirty="0" smtClean="0"/>
              <a:t>  (cont)</a:t>
            </a:r>
            <a:endParaRPr lang="en-US" dirty="0"/>
          </a:p>
        </p:txBody>
      </p:sp>
      <p:sp>
        <p:nvSpPr>
          <p:cNvPr id="3" name="Content Placeholder 2"/>
          <p:cNvSpPr>
            <a:spLocks noGrp="1"/>
          </p:cNvSpPr>
          <p:nvPr>
            <p:ph idx="1"/>
          </p:nvPr>
        </p:nvSpPr>
        <p:spPr>
          <a:xfrm>
            <a:off x="685800" y="1524000"/>
            <a:ext cx="7770813" cy="4876800"/>
          </a:xfrm>
        </p:spPr>
        <p:txBody>
          <a:bodyPr/>
          <a:lstStyle/>
          <a:p>
            <a:r>
              <a:rPr lang="en-US" dirty="0" smtClean="0"/>
              <a:t>1.2.1 a) “guaranteed” – this is not possible – reword sentence.</a:t>
            </a:r>
          </a:p>
          <a:p>
            <a:r>
              <a:rPr lang="en-US" dirty="0" smtClean="0"/>
              <a:t>1.2.1 a) The use cases seem too broad to be believable.</a:t>
            </a:r>
          </a:p>
          <a:p>
            <a:r>
              <a:rPr lang="en-US" dirty="0" smtClean="0"/>
              <a:t>1.2.2 – Is 48-bit addressing required to be conformant with 802.1AC, if so, is this PAR proposing to use 48-bit addressing?</a:t>
            </a:r>
          </a:p>
          <a:p>
            <a:r>
              <a:rPr lang="en-US" dirty="0" smtClean="0"/>
              <a:t>1.2.5 Is the proposed application consistent with modern data centers?  Does this apply more to older deployed data centers for retro upgrade? If the data center is wired up, the change of configuration is typically done via software. So does this wireless technology provide a benefit given the wired connectivity?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5. 802.15.4r Radio based Distance Measurement Techniques ,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5.5 – expand RTLS the first instance it is used.</a:t>
            </a:r>
          </a:p>
          <a:p>
            <a:pPr>
              <a:buFont typeface="Times New Roman" pitchFamily="16" charset="0"/>
              <a:buChar char="•"/>
            </a:pPr>
            <a:r>
              <a:rPr lang="en-GB" dirty="0" smtClean="0"/>
              <a:t>CSD – 14.2.3 </a:t>
            </a:r>
          </a:p>
          <a:p>
            <a:pPr lvl="1">
              <a:buFont typeface="Times New Roman" pitchFamily="16" charset="0"/>
              <a:buChar char="•"/>
            </a:pPr>
            <a:r>
              <a:rPr lang="en-GB" dirty="0" smtClean="0"/>
              <a:t>The first sentence does not parse well. Consider rewording </a:t>
            </a:r>
          </a:p>
          <a:p>
            <a:pPr lvl="1">
              <a:buFont typeface="Times New Roman" pitchFamily="16" charset="0"/>
              <a:buChar char="•"/>
            </a:pPr>
            <a:r>
              <a:rPr lang="en-GB" dirty="0" smtClean="0"/>
              <a:t>This statement does not seem to indicate a distinct identity, but rather a change to the radio being used.</a:t>
            </a:r>
          </a:p>
          <a:p>
            <a:pPr lvl="1">
              <a:buFont typeface="Times New Roman" pitchFamily="16" charset="0"/>
              <a:buChar char="•"/>
            </a:pPr>
            <a:r>
              <a:rPr lang="en-GB" dirty="0" smtClean="0"/>
              <a:t>“needs of IEEE 802.15.4”  - the standard has not the “need” but rather the users of the standard.</a:t>
            </a:r>
          </a:p>
          <a:p>
            <a:pPr lvl="1">
              <a:buFont typeface="Times New Roman" pitchFamily="16" charset="0"/>
              <a:buChar char="•"/>
            </a:pPr>
            <a:r>
              <a:rPr lang="en-GB" dirty="0" smtClean="0"/>
              <a:t>Could this statement simply be that you are adding ranging to your 802.15.4 radio?</a:t>
            </a:r>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6.  802.22 Revision PAR for 802.22-2011, </a:t>
            </a:r>
            <a:r>
              <a:rPr lang="en-US" dirty="0" smtClean="0">
                <a:hlinkClick r:id="rId3"/>
              </a:rPr>
              <a:t>PAR</a:t>
            </a:r>
            <a:r>
              <a:rPr lang="en-US" dirty="0" smtClean="0"/>
              <a:t> and </a:t>
            </a:r>
            <a:r>
              <a:rPr lang="en-US" dirty="0" smtClean="0">
                <a:hlinkClick r:id="rId4"/>
              </a:rPr>
              <a:t>CSD</a:t>
            </a:r>
            <a:r>
              <a:rPr lang="en-US" dirty="0" smtClean="0"/>
              <a:t> </a:t>
            </a:r>
            <a:endParaRPr lang="en-US" dirty="0"/>
          </a:p>
        </p:txBody>
      </p:sp>
      <p:sp>
        <p:nvSpPr>
          <p:cNvPr id="10242" name="Rectangle 2"/>
          <p:cNvSpPr>
            <a:spLocks noGrp="1" noChangeArrowheads="1"/>
          </p:cNvSpPr>
          <p:nvPr>
            <p:ph type="body" idx="1"/>
          </p:nvPr>
        </p:nvSpPr>
        <p:spPr>
          <a:xfrm>
            <a:off x="685800" y="1905000"/>
            <a:ext cx="7772400" cy="4495800"/>
          </a:xfrm>
          <a:ln/>
        </p:spPr>
        <p:txBody>
          <a:bodyPr/>
          <a:lstStyle/>
          <a:p>
            <a:r>
              <a:rPr lang="en-US" dirty="0" smtClean="0"/>
              <a:t>General – This seems to be a word document that does not capture the correct PAR format.  Please put into </a:t>
            </a:r>
            <a:r>
              <a:rPr lang="en-US" dirty="0" err="1" smtClean="0"/>
              <a:t>myProject</a:t>
            </a:r>
            <a:r>
              <a:rPr lang="en-US" dirty="0" smtClean="0"/>
              <a:t> and allow it to generate the proper output file to give the correct change bars and edit changes.</a:t>
            </a:r>
          </a:p>
          <a:p>
            <a:r>
              <a:rPr lang="en-US" dirty="0" smtClean="0"/>
              <a:t>2.1 Title – dropping the TV from the “TV bands” leaves the title without bound of the frequencies being used. Suggest add “bands between 1300 MHz to 1750 MHz, 2700 MHz to 3700 MHz  and 54 MHz to 862 </a:t>
            </a:r>
            <a:r>
              <a:rPr lang="en-US" dirty="0" err="1" smtClean="0"/>
              <a:t>MHz.</a:t>
            </a:r>
            <a:r>
              <a:rPr lang="en-US" dirty="0" smtClean="0"/>
              <a:t> “ to the title to ensure people know what this standard is covering.</a:t>
            </a:r>
          </a:p>
          <a:p>
            <a:r>
              <a:rPr lang="en-US" dirty="0" smtClean="0"/>
              <a:t>7.1 802.11af should be lower-case.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802.22 Revision PAR  (Cont)</a:t>
            </a:r>
            <a:endParaRPr lang="en-US" sz="2400" dirty="0"/>
          </a:p>
        </p:txBody>
      </p:sp>
      <p:sp>
        <p:nvSpPr>
          <p:cNvPr id="3" name="Content Placeholder 2"/>
          <p:cNvSpPr>
            <a:spLocks noGrp="1"/>
          </p:cNvSpPr>
          <p:nvPr>
            <p:ph idx="1"/>
          </p:nvPr>
        </p:nvSpPr>
        <p:spPr>
          <a:xfrm>
            <a:off x="685800" y="1219200"/>
            <a:ext cx="7770813" cy="5257800"/>
          </a:xfrm>
        </p:spPr>
        <p:txBody>
          <a:bodyPr/>
          <a:lstStyle/>
          <a:p>
            <a:r>
              <a:rPr lang="en-US" dirty="0" smtClean="0"/>
              <a:t>8.1 the text there does not belong – it does not indicate which section it is giving extra explanation to.</a:t>
            </a:r>
          </a:p>
          <a:p>
            <a:r>
              <a:rPr lang="en-US" dirty="0" smtClean="0"/>
              <a:t>	Delete all the text in 8.1 – consider adding to CSD or to section 5.5 Need for project.</a:t>
            </a:r>
          </a:p>
          <a:p>
            <a:r>
              <a:rPr lang="en-US" dirty="0" smtClean="0"/>
              <a:t>Use approved CSD form:</a:t>
            </a:r>
          </a:p>
          <a:p>
            <a:r>
              <a:rPr lang="en-US" dirty="0" smtClean="0"/>
              <a:t>	</a:t>
            </a:r>
            <a:r>
              <a:rPr lang="en-US" sz="2000" dirty="0" smtClean="0"/>
              <a:t>CSD 1.2.2 – missing template or question…not from the approved template?</a:t>
            </a:r>
          </a:p>
          <a:p>
            <a:r>
              <a:rPr lang="en-US" sz="2000" dirty="0" smtClean="0"/>
              <a:t>	CSD 1.2.4 missing template or question…not from the approved template?</a:t>
            </a:r>
          </a:p>
          <a:p>
            <a:r>
              <a:rPr lang="en-US" dirty="0" smtClean="0"/>
              <a:t>CSD 802.11af should be lowercase letters. Change all instances.</a:t>
            </a:r>
          </a:p>
          <a:p>
            <a:r>
              <a:rPr lang="en-US" dirty="0" smtClean="0"/>
              <a:t>CSD 1.2.4 last sentence does not parse correctly . Look at how this “802.22 (</a:t>
            </a:r>
            <a:r>
              <a:rPr lang="en-US" dirty="0" err="1" smtClean="0"/>
              <a:t>Wi</a:t>
            </a:r>
            <a:r>
              <a:rPr lang="en-US" dirty="0" smtClean="0"/>
              <a:t>-Far)” is described.</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2014</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1262</TotalTime>
  <Words>2335</Words>
  <Application>Microsoft Office PowerPoint</Application>
  <PresentationFormat>On-screen Show (4:3)</PresentationFormat>
  <Paragraphs>292</Paragraphs>
  <Slides>29</Slides>
  <Notes>10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802-11-Submission</vt:lpstr>
      <vt:lpstr>Document</vt:lpstr>
      <vt:lpstr>Microsoft Office Word Document</vt:lpstr>
      <vt:lpstr>802-11 Proposed PAR Review March 2014</vt:lpstr>
      <vt:lpstr>Abstract</vt:lpstr>
      <vt:lpstr>No comment from 802.11</vt:lpstr>
      <vt:lpstr>4.  802.15.3d 100Gbps wireless switched point-to-point physical layer, PAR and CSD </vt:lpstr>
      <vt:lpstr>802.15.3d  PAR (cont)</vt:lpstr>
      <vt:lpstr>802.15.3d CSD  (cont)</vt:lpstr>
      <vt:lpstr>5. 802.15.4r Radio based Distance Measurement Techniques , PAR and CSD </vt:lpstr>
      <vt:lpstr>6.  802.22 Revision PAR for 802.22-2011, PAR and CSD </vt:lpstr>
      <vt:lpstr>802.22 Revision PAR  (Cont)</vt:lpstr>
      <vt:lpstr>7.  802.1Qcd Par Modification</vt:lpstr>
      <vt:lpstr>Responses to Feedback</vt:lpstr>
      <vt:lpstr>802.15.4r</vt:lpstr>
      <vt:lpstr>802.11 Comments on 802.15.4r PAR and CSD </vt:lpstr>
      <vt:lpstr>Slide 14</vt:lpstr>
      <vt:lpstr>802.11 Comments on 802.15.4r PAR and CSD </vt:lpstr>
      <vt:lpstr>802.15.3d</vt:lpstr>
      <vt:lpstr>802.15.3d response – word doc</vt:lpstr>
      <vt:lpstr>802.15.3 new proposed scope</vt:lpstr>
      <vt:lpstr>802.15.3</vt:lpstr>
      <vt:lpstr>802.22 Revision PAR</vt:lpstr>
      <vt:lpstr>6.  802.22 Revision PAR for 802.22-2011, PAR and CSD </vt:lpstr>
      <vt:lpstr>6.  802.22 Revision PAR for 802.22-2011, PAR and CSD </vt:lpstr>
      <vt:lpstr>802.22 Revision PAR  (Cont)</vt:lpstr>
      <vt:lpstr>802.22 Revision PAR  (Cont)</vt:lpstr>
      <vt:lpstr>Slide 25</vt:lpstr>
      <vt:lpstr>Response to the 802.11 comments from 802.1:</vt:lpstr>
      <vt:lpstr>Response to the 802.11 comments from 802.1:</vt:lpstr>
      <vt:lpstr>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Proposed PAR Review March 2014</dc:title>
  <dc:creator>Jon Rosdahl (CSR)</dc:creator>
  <dc:description>Response has been added.</dc:description>
  <cp:lastModifiedBy>jr05</cp:lastModifiedBy>
  <cp:revision>6</cp:revision>
  <cp:lastPrinted>1601-01-01T00:00:00Z</cp:lastPrinted>
  <dcterms:created xsi:type="dcterms:W3CDTF">2014-03-17T08:02:33Z</dcterms:created>
  <dcterms:modified xsi:type="dcterms:W3CDTF">2014-03-21T01:03:26Z</dcterms:modified>
</cp:coreProperties>
</file>