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75" r:id="rId4"/>
    <p:sldId id="265" r:id="rId5"/>
    <p:sldId id="274" r:id="rId6"/>
    <p:sldId id="276" r:id="rId7"/>
    <p:sldId id="278" r:id="rId8"/>
    <p:sldId id="269" r:id="rId9"/>
    <p:sldId id="277" r:id="rId10"/>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88" autoAdjust="0"/>
    <p:restoredTop sz="86095" autoAdjust="0"/>
  </p:normalViewPr>
  <p:slideViewPr>
    <p:cSldViewPr>
      <p:cViewPr>
        <p:scale>
          <a:sx n="70" d="100"/>
          <a:sy n="70" d="100"/>
        </p:scale>
        <p:origin x="-720" y="-7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802.11-14/0317r2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802.11-14/0317r2</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802.11-14/0317r2</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802.11-14/0317r2</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802.11-14/0317r2</a:t>
            </a:r>
            <a:endParaRPr lang="en-US" dirty="0"/>
          </a:p>
        </p:txBody>
      </p:sp>
      <p:sp>
        <p:nvSpPr>
          <p:cNvPr id="5" name="Date Placeholder 4"/>
          <p:cNvSpPr>
            <a:spLocks noGrp="1"/>
          </p:cNvSpPr>
          <p:nvPr>
            <p:ph type="dt" idx="11"/>
          </p:nvPr>
        </p:nvSpPr>
        <p:spPr/>
        <p:txBody>
          <a:bodyPr/>
          <a:lstStyle/>
          <a:p>
            <a:pPr>
              <a:defRPr/>
            </a:pPr>
            <a:r>
              <a:rPr lang="en-US" smtClean="0"/>
              <a:t>March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Note that registration for</a:t>
            </a:r>
            <a:r>
              <a:rPr lang="en-US" baseline="0" dirty="0" smtClean="0">
                <a:latin typeface="Times New Roman" pitchFamily="18" charset="0"/>
              </a:rPr>
              <a:t> the  802 Wireless Interim in May 2014 has already opened, and 70 registrations have already been done.</a:t>
            </a:r>
            <a:endParaRPr lang="en-US" dirty="0" smtClean="0">
              <a:latin typeface="Times New Roman" pitchFamily="18" charset="0"/>
            </a:endParaRPr>
          </a:p>
        </p:txBody>
      </p:sp>
    </p:spTree>
    <p:extLst>
      <p:ext uri="{BB962C8B-B14F-4D97-AF65-F5344CB8AC3E}">
        <p14:creationId xmlns="" xmlns:p14="http://schemas.microsoft.com/office/powerpoint/2010/main" val="141022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 xmlns:p14="http://schemas.microsoft.com/office/powerpoint/2010/main" val="262950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 xmlns:p14="http://schemas.microsoft.com/office/powerpoint/2010/main"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11-14-0317r2</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March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2014-03-20</a:t>
            </a:r>
            <a:endParaRPr lang="en-GB" sz="2000" b="0" dirty="0" smtClean="0"/>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p:oleObj spid="_x0000_s1070" name="Document" r:id="rId4" imgW="8257888" imgH="2948721" progId="Word.Document.8">
              <p:embed/>
            </p:oleObj>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March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smtClean="0"/>
              <a:t>11-15/0149</a:t>
            </a:r>
            <a:r>
              <a:rPr lang="en-GB" dirty="0" smtClean="0"/>
              <a:t>.</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2014</a:t>
            </a:r>
            <a:endParaRPr lang="en-US" dirty="0" smtClean="0"/>
          </a:p>
        </p:txBody>
      </p:sp>
      <p:sp>
        <p:nvSpPr>
          <p:cNvPr id="5" name="Footer Placeholder 4"/>
          <p:cNvSpPr>
            <a:spLocks noGrp="1"/>
          </p:cNvSpPr>
          <p:nvPr>
            <p:ph type="ftr" idx="11"/>
          </p:nvPr>
        </p:nvSpPr>
        <p:spPr/>
        <p:txBody>
          <a:bodyPr/>
          <a:lstStyle/>
          <a:p>
            <a:pPr>
              <a:defRPr/>
            </a:pPr>
            <a:r>
              <a:rPr lang="en-GB" smtClean="0"/>
              <a:t>Jon Rosdahl, CSR</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March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16 March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Jan 2014 for the Joint 802.11/.15 Wireless funds.  </a:t>
            </a:r>
            <a:r>
              <a:rPr lang="en-US" sz="1600" dirty="0" smtClean="0">
                <a:solidFill>
                  <a:schemeClr val="tx1"/>
                </a:solidFill>
              </a:rPr>
              <a:t>See Also document # </a:t>
            </a:r>
            <a:r>
              <a:rPr lang="en-GB" sz="1600" dirty="0">
                <a:solidFill>
                  <a:srgbClr val="000000"/>
                </a:solidFill>
                <a:latin typeface="Times New Roman" pitchFamily="16" charset="0"/>
                <a:ea typeface="MS Gothic" charset="-128"/>
                <a:cs typeface="Arial Unicode MS" charset="0"/>
              </a:rPr>
              <a:t>11-14/317</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dirty="0" smtClean="0"/>
              <a:t>Treasury Net Worth</a:t>
            </a:r>
            <a:br>
              <a:rPr lang="en-US" sz="2800" dirty="0" smtClean="0"/>
            </a:br>
            <a:r>
              <a:rPr lang="en-US" sz="2400" dirty="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a:t>Oct 31, 2013 – $409,466.33</a:t>
            </a:r>
          </a:p>
          <a:p>
            <a:pPr lvl="1" defTabSz="914400" eaLnBrk="1" hangingPunct="1">
              <a:lnSpc>
                <a:spcPct val="90000"/>
              </a:lnSpc>
              <a:tabLst>
                <a:tab pos="7372350" algn="r"/>
              </a:tabLst>
            </a:pPr>
            <a:r>
              <a:rPr lang="en-US" sz="1600" dirty="0"/>
              <a:t>IEEE account:  $364,804.12 + $80.96 = </a:t>
            </a:r>
            <a:r>
              <a:rPr lang="en-US" sz="1600" b="1" dirty="0"/>
              <a:t>$364,885.08</a:t>
            </a:r>
          </a:p>
          <a:p>
            <a:pPr lvl="1" defTabSz="914400" eaLnBrk="1" hangingPunct="1">
              <a:lnSpc>
                <a:spcPct val="90000"/>
              </a:lnSpc>
              <a:tabLst>
                <a:tab pos="7372350" algn="r"/>
              </a:tabLst>
            </a:pPr>
            <a:r>
              <a:rPr lang="en-US" sz="1600" dirty="0"/>
              <a:t>Face-to-Face:      $44,620.25 – </a:t>
            </a:r>
            <a:r>
              <a:rPr lang="en-US" sz="1600" dirty="0" smtClean="0"/>
              <a:t>$39 </a:t>
            </a:r>
            <a:r>
              <a:rPr lang="en-US" sz="1600" dirty="0"/>
              <a:t>+ </a:t>
            </a:r>
            <a:r>
              <a:rPr lang="en-US" sz="1600" dirty="0" smtClean="0"/>
              <a:t>$9600 </a:t>
            </a:r>
            <a:r>
              <a:rPr lang="en-US" sz="1600" dirty="0"/>
              <a:t>– </a:t>
            </a:r>
            <a:r>
              <a:rPr lang="en-US" sz="1600" dirty="0" smtClean="0"/>
              <a:t>$147.75 </a:t>
            </a:r>
            <a:r>
              <a:rPr lang="en-US" sz="1600" dirty="0"/>
              <a:t>= </a:t>
            </a:r>
            <a:r>
              <a:rPr lang="en-US" sz="1600" b="1" dirty="0"/>
              <a:t>$</a:t>
            </a:r>
            <a:r>
              <a:rPr lang="en-US" sz="1600" b="1" dirty="0" smtClean="0"/>
              <a:t>54,033.50</a:t>
            </a:r>
          </a:p>
          <a:p>
            <a:pPr lvl="1"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smtClean="0"/>
              <a:t>Dec 31, 2013 – </a:t>
            </a:r>
            <a:r>
              <a:rPr lang="en-US" dirty="0"/>
              <a:t>$</a:t>
            </a:r>
            <a:r>
              <a:rPr lang="en-US" dirty="0" smtClean="0"/>
              <a:t>597,980.08</a:t>
            </a:r>
          </a:p>
          <a:p>
            <a:pPr lvl="1" defTabSz="914400" eaLnBrk="1" hangingPunct="1">
              <a:lnSpc>
                <a:spcPct val="90000"/>
              </a:lnSpc>
              <a:tabLst>
                <a:tab pos="7372350" algn="r"/>
              </a:tabLst>
            </a:pPr>
            <a:r>
              <a:rPr lang="en-US" sz="1600" dirty="0" smtClean="0"/>
              <a:t>IEEE account:  $364,885.08  +  $83.67 + $80.99 + $21,515 -25   =  </a:t>
            </a:r>
            <a:r>
              <a:rPr lang="en-US" sz="1600" b="1" dirty="0" smtClean="0"/>
              <a:t>$386,539.74</a:t>
            </a:r>
          </a:p>
          <a:p>
            <a:pPr lvl="1" defTabSz="914400" eaLnBrk="1" hangingPunct="1">
              <a:lnSpc>
                <a:spcPct val="90000"/>
              </a:lnSpc>
              <a:tabLst>
                <a:tab pos="7372350" algn="r"/>
              </a:tabLst>
            </a:pPr>
            <a:r>
              <a:rPr lang="en-US" sz="1600" dirty="0" smtClean="0"/>
              <a:t>Face-to-Face:     $54,033.50 + $95,700 – $32,306.83 +104,850 – 10,836.33 = </a:t>
            </a:r>
            <a:r>
              <a:rPr lang="en-US" sz="1600" b="1" dirty="0" smtClean="0"/>
              <a:t>$211,440.34</a:t>
            </a:r>
          </a:p>
          <a:p>
            <a:pPr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a:t>Feb 28, 2014 – </a:t>
            </a:r>
            <a:r>
              <a:rPr lang="en-US" dirty="0" smtClean="0"/>
              <a:t>$432,242.38</a:t>
            </a:r>
            <a:endParaRPr lang="en-US" dirty="0"/>
          </a:p>
          <a:p>
            <a:pPr lvl="1" defTabSz="914400" eaLnBrk="1" hangingPunct="1">
              <a:lnSpc>
                <a:spcPct val="90000"/>
              </a:lnSpc>
              <a:tabLst>
                <a:tab pos="7372350" algn="r"/>
              </a:tabLst>
            </a:pPr>
            <a:r>
              <a:rPr lang="en-US" sz="1600" dirty="0" smtClean="0"/>
              <a:t>IEEE </a:t>
            </a:r>
            <a:r>
              <a:rPr lang="en-US" sz="1600" dirty="0"/>
              <a:t>account</a:t>
            </a:r>
            <a:r>
              <a:rPr lang="en-US" sz="1600" dirty="0" smtClean="0"/>
              <a:t>: </a:t>
            </a:r>
            <a:r>
              <a:rPr lang="en-US" sz="1600" dirty="0"/>
              <a:t>$</a:t>
            </a:r>
            <a:r>
              <a:rPr lang="en-US" sz="1600" dirty="0" smtClean="0"/>
              <a:t>386,539.74 + 87.84 + 88.66 = </a:t>
            </a:r>
            <a:r>
              <a:rPr lang="en-US" sz="1600" b="1" dirty="0" smtClean="0"/>
              <a:t>$386,716.24</a:t>
            </a:r>
            <a:endParaRPr lang="en-US" sz="1600" b="1" dirty="0"/>
          </a:p>
          <a:p>
            <a:pPr lvl="1" defTabSz="914400" eaLnBrk="1" hangingPunct="1">
              <a:lnSpc>
                <a:spcPct val="90000"/>
              </a:lnSpc>
              <a:tabLst>
                <a:tab pos="7372350" algn="r"/>
              </a:tabLst>
            </a:pPr>
            <a:r>
              <a:rPr lang="en-US" sz="1600" dirty="0"/>
              <a:t>Face-to-Face: </a:t>
            </a:r>
            <a:r>
              <a:rPr lang="en-US" sz="1600" dirty="0" smtClean="0"/>
              <a:t>$</a:t>
            </a:r>
            <a:r>
              <a:rPr lang="en-US" sz="1600" dirty="0" smtClean="0"/>
              <a:t>211,440.34 </a:t>
            </a:r>
            <a:r>
              <a:rPr lang="en-US" sz="1600" dirty="0" smtClean="0"/>
              <a:t>+ </a:t>
            </a:r>
            <a:r>
              <a:rPr lang="en-US" sz="1600" dirty="0" smtClean="0"/>
              <a:t>$90,600.00 - $46,283.81 </a:t>
            </a:r>
            <a:r>
              <a:rPr lang="en-US" sz="1600" dirty="0"/>
              <a:t>+ </a:t>
            </a:r>
            <a:r>
              <a:rPr lang="en-US" sz="1600" dirty="0" smtClean="0"/>
              <a:t>$650 </a:t>
            </a:r>
            <a:r>
              <a:rPr lang="en-US" sz="1600" dirty="0"/>
              <a:t>- </a:t>
            </a:r>
            <a:r>
              <a:rPr lang="en-US" sz="1600" dirty="0" smtClean="0"/>
              <a:t>$210,880.39 </a:t>
            </a:r>
            <a:r>
              <a:rPr lang="en-US" sz="1600" dirty="0"/>
              <a:t>= </a:t>
            </a:r>
            <a:r>
              <a:rPr lang="en-US" sz="1600" b="1" dirty="0" smtClean="0"/>
              <a:t>$45,526.14</a:t>
            </a:r>
            <a:endParaRPr lang="en-US" b="1" dirty="0"/>
          </a:p>
          <a:p>
            <a:pPr lvl="1" defTabSz="914400" eaLnBrk="1" hangingPunct="1">
              <a:lnSpc>
                <a:spcPct val="90000"/>
              </a:lnSpc>
              <a:tabLst>
                <a:tab pos="7372350" algn="r"/>
              </a:tabLst>
            </a:pPr>
            <a:endParaRPr lang="en-US" sz="1600" dirty="0"/>
          </a:p>
          <a:p>
            <a:pPr defTabSz="914400" eaLnBrk="1" hangingPunct="1">
              <a:lnSpc>
                <a:spcPct val="90000"/>
              </a:lnSpc>
              <a:tabLst>
                <a:tab pos="7372350" algn="r"/>
              </a:tabLst>
            </a:pPr>
            <a:endParaRPr lang="en-US" dirty="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China – Sept 2013</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2819400" y="10668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0"/>
            <a:ext cx="8382000" cy="5262979"/>
          </a:xfrm>
          <a:prstGeom prst="rect">
            <a:avLst/>
          </a:prstGeom>
          <a:noFill/>
        </p:spPr>
        <p:txBody>
          <a:bodyPr wrap="square" rtlCol="0">
            <a:spAutoFit/>
          </a:bodyPr>
          <a:lstStyle/>
          <a:p>
            <a:pPr marL="285750" indent="-285750">
              <a:buFont typeface="Arial" panose="020B0604020202020204" pitchFamily="34" charset="0"/>
              <a:buChar char="•"/>
            </a:pPr>
            <a:r>
              <a:rPr lang="en-US" sz="1800" b="1" dirty="0">
                <a:solidFill>
                  <a:schemeClr val="tx1"/>
                </a:solidFill>
              </a:rPr>
              <a:t>Registration Income:                </a:t>
            </a:r>
            <a:r>
              <a:rPr lang="en-US" sz="1600" dirty="0">
                <a:solidFill>
                  <a:schemeClr val="tx1"/>
                </a:solidFill>
              </a:rPr>
              <a:t>	</a:t>
            </a:r>
            <a:r>
              <a:rPr lang="en-US" sz="1600" b="1" dirty="0" smtClean="0">
                <a:solidFill>
                  <a:schemeClr val="tx1"/>
                </a:solidFill>
              </a:rPr>
              <a:t>$179,925</a:t>
            </a:r>
            <a:r>
              <a:rPr lang="en-US" sz="1600" dirty="0">
                <a:solidFill>
                  <a:schemeClr val="tx1"/>
                </a:solidFill>
              </a:rPr>
              <a:t>		</a:t>
            </a:r>
            <a:r>
              <a:rPr lang="en-US" sz="1600" dirty="0" smtClean="0">
                <a:solidFill>
                  <a:schemeClr val="tx1"/>
                </a:solidFill>
              </a:rPr>
              <a:t>			</a:t>
            </a:r>
            <a:r>
              <a:rPr lang="en-US" sz="1800" dirty="0" smtClean="0">
                <a:solidFill>
                  <a:schemeClr val="tx1"/>
                </a:solidFill>
              </a:rPr>
              <a:t>$</a:t>
            </a:r>
            <a:r>
              <a:rPr lang="en-US" sz="1800" b="1" dirty="0" smtClean="0">
                <a:solidFill>
                  <a:schemeClr val="tx1"/>
                </a:solidFill>
              </a:rPr>
              <a:t>180,825 </a:t>
            </a:r>
            <a:endParaRPr lang="en-US" sz="1600" b="1" dirty="0">
              <a:solidFill>
                <a:schemeClr val="tx1"/>
              </a:solidFill>
            </a:endParaRPr>
          </a:p>
          <a:p>
            <a:pPr marL="1028700" lvl="1">
              <a:buFont typeface="Times New Roman" panose="02020603050405020304" pitchFamily="18" charset="0"/>
              <a:buChar char="−"/>
            </a:pPr>
            <a:r>
              <a:rPr lang="en-US" sz="1600" dirty="0">
                <a:solidFill>
                  <a:schemeClr val="tx1"/>
                </a:solidFill>
              </a:rPr>
              <a:t>Registrations			</a:t>
            </a:r>
            <a:r>
              <a:rPr lang="en-US" sz="1600" dirty="0" smtClean="0">
                <a:solidFill>
                  <a:schemeClr val="tx1"/>
                </a:solidFill>
              </a:rPr>
              <a:t>290  (+34 Students)				291  (+33 students)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Meeting Expense Estimate    </a:t>
            </a:r>
            <a:r>
              <a:rPr lang="en-US" sz="1600" dirty="0" smtClean="0">
                <a:solidFill>
                  <a:schemeClr val="tx1"/>
                </a:solidFill>
              </a:rPr>
              <a:t>   $173,692</a:t>
            </a:r>
          </a:p>
          <a:p>
            <a:pPr marL="1028700" lvl="1">
              <a:buFont typeface="Times New Roman" panose="02020603050405020304" pitchFamily="18" charset="0"/>
              <a:buChar char="−"/>
            </a:pPr>
            <a:endParaRPr lang="en-US" sz="1100" b="1"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Expense </a:t>
            </a:r>
            <a:r>
              <a:rPr lang="en-US" sz="1800" b="1" dirty="0">
                <a:solidFill>
                  <a:schemeClr val="tx1"/>
                </a:solidFill>
              </a:rPr>
              <a:t>Estimates:				$</a:t>
            </a:r>
            <a:r>
              <a:rPr lang="en-US" sz="1800" b="1" dirty="0" smtClean="0">
                <a:solidFill>
                  <a:schemeClr val="tx1"/>
                </a:solidFill>
              </a:rPr>
              <a:t>161,626</a:t>
            </a:r>
            <a:endParaRPr lang="en-US" sz="1800" b="1" dirty="0">
              <a:solidFill>
                <a:schemeClr val="tx1"/>
              </a:solidFill>
            </a:endParaRPr>
          </a:p>
          <a:p>
            <a:pPr marL="1028700" lvl="1">
              <a:buFont typeface="Times New Roman" panose="02020603050405020304" pitchFamily="18" charset="0"/>
              <a:buChar char="−"/>
            </a:pPr>
            <a:r>
              <a:rPr lang="en-US" sz="1600" dirty="0">
                <a:solidFill>
                  <a:schemeClr val="tx1"/>
                </a:solidFill>
              </a:rPr>
              <a:t>Electronic </a:t>
            </a:r>
            <a:r>
              <a:rPr lang="en-US" sz="1600" dirty="0" smtClean="0">
                <a:solidFill>
                  <a:schemeClr val="tx1"/>
                </a:solidFill>
              </a:rPr>
              <a:t>Facilities			$  7,700</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Networking &amp; Shipping		$52,376</a:t>
            </a:r>
          </a:p>
          <a:p>
            <a:pPr marL="1028700" lvl="1">
              <a:buFont typeface="Times New Roman" panose="02020603050405020304" pitchFamily="18" charset="0"/>
              <a:buChar char="−"/>
            </a:pPr>
            <a:r>
              <a:rPr lang="en-US" sz="1600" dirty="0" smtClean="0">
                <a:solidFill>
                  <a:schemeClr val="tx1"/>
                </a:solidFill>
              </a:rPr>
              <a:t>Special Services on site		$22,313</a:t>
            </a:r>
          </a:p>
          <a:p>
            <a:pPr marL="1028700" lvl="1">
              <a:buFont typeface="Times New Roman" panose="02020603050405020304" pitchFamily="18" charset="0"/>
              <a:buChar char="−"/>
            </a:pPr>
            <a:r>
              <a:rPr lang="en-US" sz="1600" dirty="0" smtClean="0">
                <a:solidFill>
                  <a:schemeClr val="tx1"/>
                </a:solidFill>
              </a:rPr>
              <a:t>On site setup				$  5,765</a:t>
            </a:r>
          </a:p>
          <a:p>
            <a:pPr marL="1028700" lvl="1">
              <a:buFont typeface="Times New Roman" panose="02020603050405020304" pitchFamily="18" charset="0"/>
              <a:buChar char="−"/>
            </a:pPr>
            <a:r>
              <a:rPr lang="en-US" sz="1600" dirty="0" smtClean="0">
                <a:solidFill>
                  <a:schemeClr val="tx1"/>
                </a:solidFill>
              </a:rPr>
              <a:t>Staffing on site			$ </a:t>
            </a:r>
            <a:r>
              <a:rPr lang="en-US" sz="1600" dirty="0">
                <a:solidFill>
                  <a:schemeClr val="tx1"/>
                </a:solidFill>
              </a:rPr>
              <a:t>15,175</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Disbursements				$   4,367</a:t>
            </a:r>
          </a:p>
          <a:p>
            <a:pPr marL="1028700" lvl="1">
              <a:buFont typeface="Times New Roman" panose="02020603050405020304" pitchFamily="18" charset="0"/>
              <a:buChar char="−"/>
            </a:pPr>
            <a:r>
              <a:rPr lang="en-US" sz="1600" dirty="0" smtClean="0">
                <a:solidFill>
                  <a:schemeClr val="tx1"/>
                </a:solidFill>
              </a:rPr>
              <a:t>Accounting and Legal		$ 19,677</a:t>
            </a:r>
          </a:p>
          <a:p>
            <a:pPr marL="1028700" lvl="1">
              <a:buFont typeface="Times New Roman" panose="02020603050405020304" pitchFamily="18" charset="0"/>
              <a:buChar char="−"/>
            </a:pPr>
            <a:r>
              <a:rPr lang="en-US" sz="1600" dirty="0" smtClean="0">
                <a:solidFill>
                  <a:schemeClr val="tx1"/>
                </a:solidFill>
              </a:rPr>
              <a:t>Management				$ 30,822</a:t>
            </a:r>
          </a:p>
          <a:p>
            <a:pPr marL="1028700" lvl="1">
              <a:buFont typeface="Times New Roman" panose="02020603050405020304" pitchFamily="18" charset="0"/>
              <a:buChar char="−"/>
            </a:pPr>
            <a:r>
              <a:rPr lang="en-US" sz="1600" dirty="0" smtClean="0">
                <a:solidFill>
                  <a:schemeClr val="tx1"/>
                </a:solidFill>
              </a:rPr>
              <a:t>Delegate Materials			$   3,430</a:t>
            </a:r>
          </a:p>
          <a:p>
            <a:pPr marL="1028700" lvl="1">
              <a:buFont typeface="Times New Roman" panose="02020603050405020304" pitchFamily="18" charset="0"/>
              <a:buChar char="−"/>
            </a:pPr>
            <a:endParaRPr lang="en-US" sz="1100" b="1" dirty="0" smtClean="0">
              <a:solidFill>
                <a:schemeClr val="tx1"/>
              </a:solidFill>
            </a:endParaRPr>
          </a:p>
          <a:p>
            <a:pPr marL="0" lvl="1" indent="0"/>
            <a:r>
              <a:rPr lang="en-US" sz="1600" b="1" dirty="0" smtClean="0">
                <a:solidFill>
                  <a:schemeClr val="tx1"/>
                </a:solidFill>
              </a:rPr>
              <a:t>      Surplus 					$19,199</a:t>
            </a:r>
          </a:p>
          <a:p>
            <a:endParaRPr lang="en-US" sz="1200"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Estimated Sponsor Contribution:   </a:t>
            </a:r>
            <a:r>
              <a:rPr lang="en-US" sz="1800" b="1" dirty="0">
                <a:solidFill>
                  <a:schemeClr val="tx1"/>
                </a:solidFill>
              </a:rPr>
              <a:t>$</a:t>
            </a:r>
            <a:r>
              <a:rPr lang="en-US" sz="1800" b="1" dirty="0" smtClean="0">
                <a:solidFill>
                  <a:schemeClr val="tx1"/>
                </a:solidFill>
              </a:rPr>
              <a:t>115,995</a:t>
            </a:r>
            <a:r>
              <a:rPr lang="en-US" sz="1600" b="1" dirty="0" smtClean="0">
                <a:solidFill>
                  <a:schemeClr val="tx1"/>
                </a:solidFill>
              </a:rPr>
              <a:t>	</a:t>
            </a:r>
            <a:r>
              <a:rPr lang="en-US" sz="1600" dirty="0" smtClean="0">
                <a:solidFill>
                  <a:schemeClr val="tx1"/>
                </a:solidFill>
              </a:rPr>
              <a:t>	</a:t>
            </a:r>
          </a:p>
          <a:p>
            <a:pPr marL="1028700" lvl="1">
              <a:buFont typeface="Times New Roman" panose="02020603050405020304" pitchFamily="18" charset="0"/>
              <a:buChar char="−"/>
            </a:pPr>
            <a:r>
              <a:rPr lang="en-US" sz="1600" dirty="0" smtClean="0">
                <a:solidFill>
                  <a:schemeClr val="tx1"/>
                </a:solidFill>
              </a:rPr>
              <a:t>Meeting facilities		$44,165</a:t>
            </a:r>
          </a:p>
          <a:p>
            <a:pPr marL="1028700" lvl="1">
              <a:buFont typeface="Times New Roman" panose="02020603050405020304" pitchFamily="18" charset="0"/>
              <a:buChar char="−"/>
            </a:pPr>
            <a:r>
              <a:rPr lang="en-US" sz="1600" dirty="0" smtClean="0">
                <a:solidFill>
                  <a:schemeClr val="tx1"/>
                </a:solidFill>
              </a:rPr>
              <a:t>AV					$35,000</a:t>
            </a:r>
          </a:p>
          <a:p>
            <a:pPr marL="1028700" lvl="1">
              <a:buFont typeface="Times New Roman" panose="02020603050405020304" pitchFamily="18" charset="0"/>
              <a:buChar char="−"/>
            </a:pPr>
            <a:r>
              <a:rPr lang="en-US" sz="1600" dirty="0" smtClean="0">
                <a:solidFill>
                  <a:schemeClr val="tx1"/>
                </a:solidFill>
              </a:rPr>
              <a:t>Special Event (social0	$36,830</a:t>
            </a:r>
            <a:endParaRPr lang="en-US" sz="1600" dirty="0">
              <a:solidFill>
                <a:schemeClr val="tx1"/>
              </a:solidFill>
            </a:endParaRPr>
          </a:p>
        </p:txBody>
      </p:sp>
      <p:sp>
        <p:nvSpPr>
          <p:cNvPr id="4" name="TextBox 3"/>
          <p:cNvSpPr txBox="1"/>
          <p:nvPr/>
        </p:nvSpPr>
        <p:spPr>
          <a:xfrm>
            <a:off x="5562600" y="5105400"/>
            <a:ext cx="2819400" cy="861774"/>
          </a:xfrm>
          <a:prstGeom prst="rect">
            <a:avLst/>
          </a:prstGeom>
          <a:noFill/>
        </p:spPr>
        <p:txBody>
          <a:bodyPr wrap="square" rtlCol="0">
            <a:spAutoFit/>
          </a:bodyPr>
          <a:lstStyle/>
          <a:p>
            <a:r>
              <a:rPr lang="en-US" sz="1600" dirty="0" smtClean="0">
                <a:solidFill>
                  <a:schemeClr val="tx1"/>
                </a:solidFill>
              </a:rPr>
              <a:t>Surplus was returned to sponsor</a:t>
            </a:r>
          </a:p>
          <a:p>
            <a:endParaRPr lang="en-US" sz="1600" dirty="0">
              <a:solidFill>
                <a:schemeClr val="tx1"/>
              </a:solidFill>
            </a:endParaRPr>
          </a:p>
          <a:p>
            <a:r>
              <a:rPr lang="en-US" sz="1800" b="1" dirty="0" smtClean="0">
                <a:solidFill>
                  <a:schemeClr val="tx1"/>
                </a:solidFill>
              </a:rPr>
              <a:t>Net cost to 802.15/11 = $25</a:t>
            </a:r>
            <a:endParaRPr lang="en-US" sz="1800" b="1" dirty="0">
              <a:solidFill>
                <a:schemeClr val="tx1"/>
              </a:solidFill>
            </a:endParaRPr>
          </a:p>
        </p:txBody>
      </p:sp>
      <p:sp>
        <p:nvSpPr>
          <p:cNvPr id="12" name="Text Box 8"/>
          <p:cNvSpPr txBox="1">
            <a:spLocks noChangeArrowheads="1"/>
          </p:cNvSpPr>
          <p:nvPr/>
        </p:nvSpPr>
        <p:spPr bwMode="auto">
          <a:xfrm>
            <a:off x="5943600" y="11430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Final Expenses Nov 10, 2013</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530224"/>
          </a:xfrm>
        </p:spPr>
        <p:txBody>
          <a:bodyPr/>
          <a:lstStyle/>
          <a:p>
            <a:r>
              <a:rPr lang="en-US" dirty="0" smtClean="0"/>
              <a:t> Century City, CA - January 2014</a:t>
            </a:r>
            <a:endParaRPr lang="en-US" dirty="0"/>
          </a:p>
        </p:txBody>
      </p:sp>
      <p:sp>
        <p:nvSpPr>
          <p:cNvPr id="2" name="Date Placeholder 1"/>
          <p:cNvSpPr>
            <a:spLocks noGrp="1"/>
          </p:cNvSpPr>
          <p:nvPr>
            <p:ph type="dt" idx="10"/>
          </p:nvPr>
        </p:nvSpPr>
        <p:spPr/>
        <p:txBody>
          <a:bodyPr/>
          <a:lstStyle/>
          <a:p>
            <a:pPr>
              <a:defRPr/>
            </a:pPr>
            <a:r>
              <a:rPr lang="en-US" smtClean="0"/>
              <a:t>March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$200,250	$268,050	 $</a:t>
            </a:r>
            <a:r>
              <a:rPr lang="en-US" sz="1600" b="1" dirty="0" smtClean="0">
                <a:solidFill>
                  <a:schemeClr val="tx1"/>
                </a:solidFill>
                <a:ea typeface="MS PGothic" pitchFamily="34" charset="-128"/>
              </a:rPr>
              <a:t>294,150.00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$0	$      7,600</a:t>
            </a:r>
            <a:r>
              <a:rPr lang="en-US" sz="1400" dirty="0">
                <a:solidFill>
                  <a:schemeClr val="tx1"/>
                </a:solidFill>
                <a:ea typeface="MS PGothic" pitchFamily="34" charset="-128"/>
              </a:rPr>
              <a:t>	$</a:t>
            </a:r>
            <a:r>
              <a:rPr lang="en-US" sz="1400" dirty="0" smtClean="0">
                <a:solidFill>
                  <a:schemeClr val="tx1"/>
                </a:solidFill>
                <a:ea typeface="MS PGothic" pitchFamily="34" charset="-128"/>
              </a:rPr>
              <a:t>8,738.60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402	430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$209,563	</a:t>
            </a:r>
            <a:r>
              <a:rPr lang="en-US" sz="1600" b="1" dirty="0">
                <a:solidFill>
                  <a:srgbClr val="FF0000"/>
                </a:solidFill>
                <a:ea typeface="MS PGothic" pitchFamily="34" charset="-128"/>
              </a:rPr>
              <a:t>$275,753	$</a:t>
            </a:r>
            <a:r>
              <a:rPr lang="en-US" sz="1600" b="1" dirty="0" smtClean="0">
                <a:solidFill>
                  <a:srgbClr val="FF0000"/>
                </a:solidFill>
                <a:ea typeface="MS PGothic" pitchFamily="34" charset="-128"/>
              </a:rPr>
              <a:t>302,286.75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$17,000	$17,000</a:t>
            </a:r>
            <a:r>
              <a:rPr lang="en-US" sz="1400" dirty="0">
                <a:solidFill>
                  <a:schemeClr val="tx1"/>
                </a:solidFill>
                <a:ea typeface="MS PGothic" pitchFamily="34" charset="-128"/>
              </a:rPr>
              <a:t>	</a:t>
            </a:r>
            <a:r>
              <a:rPr lang="en-US" sz="1400" dirty="0" smtClean="0">
                <a:solidFill>
                  <a:schemeClr val="tx1"/>
                </a:solidFill>
                <a:ea typeface="MS PGothic" pitchFamily="34" charset="-128"/>
              </a:rPr>
              <a:t>19,200.06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$10,513	</a:t>
            </a:r>
            <a:r>
              <a:rPr lang="en-US" sz="1400" dirty="0">
                <a:solidFill>
                  <a:schemeClr val="tx1"/>
                </a:solidFill>
                <a:ea typeface="MS PGothic" pitchFamily="34" charset="-128"/>
              </a:rPr>
              <a:t>$ </a:t>
            </a:r>
            <a:r>
              <a:rPr lang="en-US" sz="1400" dirty="0" smtClean="0">
                <a:solidFill>
                  <a:schemeClr val="tx1"/>
                </a:solidFill>
                <a:ea typeface="MS PGothic" pitchFamily="34" charset="-128"/>
              </a:rPr>
              <a:t>13,902</a:t>
            </a:r>
            <a:r>
              <a:rPr lang="en-US" sz="1400" dirty="0">
                <a:solidFill>
                  <a:schemeClr val="tx1"/>
                </a:solidFill>
                <a:ea typeface="MS PGothic" pitchFamily="34" charset="-128"/>
              </a:rPr>
              <a:t>	$</a:t>
            </a:r>
            <a:r>
              <a:rPr lang="en-US" sz="1400" dirty="0" smtClean="0">
                <a:solidFill>
                  <a:schemeClr val="tx1"/>
                </a:solidFill>
                <a:ea typeface="MS PGothic" pitchFamily="34" charset="-128"/>
              </a:rPr>
              <a:t>16,712.56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$38,000	$ 45,750</a:t>
            </a:r>
            <a:r>
              <a:rPr lang="en-US" sz="1400" dirty="0">
                <a:solidFill>
                  <a:schemeClr val="tx1"/>
                </a:solidFill>
                <a:ea typeface="MS PGothic" pitchFamily="34" charset="-128"/>
              </a:rPr>
              <a:t>	$</a:t>
            </a:r>
            <a:r>
              <a:rPr lang="en-US" sz="1400" dirty="0" smtClean="0">
                <a:solidFill>
                  <a:schemeClr val="tx1"/>
                </a:solidFill>
                <a:ea typeface="MS PGothic" pitchFamily="34" charset="-128"/>
              </a:rPr>
              <a:t>51,061.35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a:t>
            </a:r>
            <a:r>
              <a:rPr lang="en-US" sz="1400" dirty="0">
                <a:solidFill>
                  <a:schemeClr val="tx1"/>
                </a:solidFill>
                <a:ea typeface="MS PGothic" pitchFamily="34" charset="-128"/>
              </a:rPr>
              <a:t>$122,000	$</a:t>
            </a:r>
            <a:r>
              <a:rPr lang="en-US" sz="1400" dirty="0" smtClean="0">
                <a:solidFill>
                  <a:schemeClr val="tx1"/>
                </a:solidFill>
                <a:ea typeface="MS PGothic" pitchFamily="34" charset="-128"/>
              </a:rPr>
              <a:t>129,456.46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$36,000	</a:t>
            </a:r>
            <a:r>
              <a:rPr lang="en-US" sz="1400" dirty="0">
                <a:solidFill>
                  <a:schemeClr val="tx1"/>
                </a:solidFill>
                <a:ea typeface="MS PGothic" pitchFamily="34" charset="-128"/>
              </a:rPr>
              <a:t>$ 57,000	$</a:t>
            </a:r>
            <a:r>
              <a:rPr lang="en-US" sz="1400" dirty="0" smtClean="0">
                <a:solidFill>
                  <a:schemeClr val="tx1"/>
                </a:solidFill>
                <a:ea typeface="MS PGothic" pitchFamily="34" charset="-128"/>
              </a:rPr>
              <a:t>47,590.07</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a:t>
            </a:r>
            <a:r>
              <a:rPr lang="en-US" sz="1400" dirty="0">
                <a:solidFill>
                  <a:schemeClr val="tx1"/>
                </a:solidFill>
                <a:ea typeface="MS PGothic" pitchFamily="34" charset="-128"/>
              </a:rPr>
              <a:t>$ 28,500	$</a:t>
            </a:r>
            <a:r>
              <a:rPr lang="en-US" sz="1400" dirty="0" smtClean="0">
                <a:solidFill>
                  <a:schemeClr val="tx1"/>
                </a:solidFill>
                <a:ea typeface="MS PGothic" pitchFamily="34" charset="-128"/>
              </a:rPr>
              <a:t>33,673.00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$ 6,500	</a:t>
            </a:r>
            <a:r>
              <a:rPr lang="en-US" sz="1400" dirty="0">
                <a:solidFill>
                  <a:schemeClr val="tx1"/>
                </a:solidFill>
                <a:ea typeface="MS PGothic" pitchFamily="34" charset="-128"/>
              </a:rPr>
              <a:t>$   4,000	$</a:t>
            </a:r>
            <a:r>
              <a:rPr lang="en-US" sz="1400" dirty="0" smtClean="0">
                <a:solidFill>
                  <a:schemeClr val="tx1"/>
                </a:solidFill>
                <a:ea typeface="MS PGothic" pitchFamily="34" charset="-128"/>
              </a:rPr>
              <a:t>3,576.33</a:t>
            </a:r>
          </a:p>
          <a:p>
            <a:pPr lvl="1" defTabSz="914400" eaLnBrk="0" hangingPunct="0">
              <a:lnSpc>
                <a:spcPct val="90000"/>
              </a:lnSpc>
              <a:spcBef>
                <a:spcPct val="20000"/>
              </a:spcBef>
              <a:buFontTx/>
              <a:buChar char="–"/>
              <a:tabLst>
                <a:tab pos="3654425" algn="l"/>
                <a:tab pos="5487988" algn="l"/>
                <a:tab pos="7372350" algn="r"/>
              </a:tabLst>
            </a:pPr>
            <a:r>
              <a:rPr lang="en-US" sz="1400" dirty="0" err="1" smtClean="0">
                <a:solidFill>
                  <a:schemeClr val="tx1"/>
                </a:solidFill>
                <a:ea typeface="MS PGothic" pitchFamily="34" charset="-128"/>
              </a:rPr>
              <a:t>Misc</a:t>
            </a:r>
            <a:r>
              <a:rPr lang="en-US" sz="1400" dirty="0" smtClean="0">
                <a:solidFill>
                  <a:schemeClr val="tx1"/>
                </a:solidFill>
                <a:ea typeface="MS PGothic" pitchFamily="34" charset="-128"/>
              </a:rPr>
              <a:t>	$  1,400	</a:t>
            </a:r>
            <a:r>
              <a:rPr lang="en-US" sz="1400" dirty="0">
                <a:solidFill>
                  <a:schemeClr val="tx1"/>
                </a:solidFill>
                <a:ea typeface="MS PGothic" pitchFamily="34" charset="-128"/>
              </a:rPr>
              <a:t>$   1,600	</a:t>
            </a:r>
            <a:r>
              <a:rPr lang="en-US" sz="1400" dirty="0" smtClean="0">
                <a:solidFill>
                  <a:schemeClr val="tx1"/>
                </a:solidFill>
                <a:ea typeface="MS PGothic" pitchFamily="34" charset="-128"/>
              </a:rPr>
              <a:t>1,016.92</a:t>
            </a:r>
          </a:p>
          <a:p>
            <a:pPr lvl="1" defTabSz="914400" eaLnBrk="0" hangingPunct="0">
              <a:lnSpc>
                <a:spcPct val="90000"/>
              </a:lnSpc>
              <a:spcBef>
                <a:spcPct val="20000"/>
              </a:spcBef>
              <a:tabLst>
                <a:tab pos="3654425" algn="l"/>
                <a:tab pos="5487988" algn="l"/>
                <a:tab pos="7372350" algn="r"/>
              </a:tabLst>
            </a:pP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rgbClr val="FF0000"/>
                </a:solidFill>
                <a:ea typeface="MS PGothic" pitchFamily="34" charset="-128"/>
              </a:rPr>
              <a:t>$(9,313.00)	$(103)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$(601.85)</a:t>
            </a:r>
            <a:endParaRPr lang="en-US" sz="1600" b="1" dirty="0">
              <a:solidFill>
                <a:srgbClr val="FF0000"/>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429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November 2013</a:t>
            </a:r>
            <a:endParaRPr lang="en-US" sz="1800" b="1" dirty="0">
              <a:solidFill>
                <a:schemeClr val="tx1"/>
              </a:solidFill>
              <a:ea typeface="MS PGothic" pitchFamily="34" charset="-128"/>
            </a:endParaRPr>
          </a:p>
        </p:txBody>
      </p:sp>
      <p:sp>
        <p:nvSpPr>
          <p:cNvPr id="8" name="Text Box 8"/>
          <p:cNvSpPr txBox="1">
            <a:spLocks noChangeArrowheads="1"/>
          </p:cNvSpPr>
          <p:nvPr/>
        </p:nvSpPr>
        <p:spPr bwMode="auto">
          <a:xfrm>
            <a:off x="5181600" y="1295400"/>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Estimated Budget  Jan 2014</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7086600" y="1312724"/>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Actual           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 xmlns:p14="http://schemas.microsoft.com/office/powerpoint/2010/main" val="2354405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530224"/>
          </a:xfrm>
        </p:spPr>
        <p:txBody>
          <a:bodyPr/>
          <a:lstStyle/>
          <a:p>
            <a:r>
              <a:rPr lang="en-US" dirty="0" smtClean="0"/>
              <a:t> Waikoloa, HI - May 2014</a:t>
            </a:r>
            <a:endParaRPr lang="en-US" dirty="0"/>
          </a:p>
        </p:txBody>
      </p:sp>
      <p:sp>
        <p:nvSpPr>
          <p:cNvPr id="2" name="Date Placeholder 1"/>
          <p:cNvSpPr>
            <a:spLocks noGrp="1"/>
          </p:cNvSpPr>
          <p:nvPr>
            <p:ph type="dt" idx="10"/>
          </p:nvPr>
        </p:nvSpPr>
        <p:spPr/>
        <p:txBody>
          <a:bodyPr/>
          <a:lstStyle/>
          <a:p>
            <a:pPr>
              <a:defRPr/>
            </a:pPr>
            <a:r>
              <a:rPr lang="en-US" smtClean="0"/>
              <a:t>March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04800" y="1905000"/>
            <a:ext cx="8229600" cy="4343400"/>
          </a:xfrm>
          <a:prstGeom prst="rect">
            <a:avLst/>
          </a:prstGeom>
          <a:noFill/>
          <a:ln w="9525">
            <a:solidFill>
              <a:schemeClr val="tx1"/>
            </a:solid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206,250.00 </a:t>
            </a:r>
            <a:r>
              <a:rPr lang="en-US" sz="1600" b="1" dirty="0">
                <a:solidFill>
                  <a:schemeClr val="tx1"/>
                </a:solidFill>
                <a:ea typeface="MS PGothic" pitchFamily="34" charset="-128"/>
              </a:rPr>
              <a:t>	</a:t>
            </a:r>
            <a:endParaRPr lang="en-US" sz="1600" b="1" dirty="0" smtClean="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$0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$227,960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19,660</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$11,000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$37,500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$42,000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13,250</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1,550	</a:t>
            </a:r>
          </a:p>
          <a:p>
            <a:pPr lvl="1" defTabSz="914400" eaLnBrk="0" hangingPunct="0">
              <a:lnSpc>
                <a:spcPct val="90000"/>
              </a:lnSpc>
              <a:spcBef>
                <a:spcPct val="20000"/>
              </a:spcBef>
              <a:tabLst>
                <a:tab pos="3654425" algn="l"/>
                <a:tab pos="5487988" algn="l"/>
                <a:tab pos="7372350" algn="r"/>
              </a:tabLst>
            </a:pP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rgbClr val="FF0000"/>
                </a:solidFill>
                <a:ea typeface="MS PGothic" pitchFamily="34" charset="-128"/>
              </a:rPr>
              <a:t>$(21,710)	</a:t>
            </a:r>
            <a:endParaRPr lang="en-US" sz="1600" b="1" dirty="0">
              <a:solidFill>
                <a:srgbClr val="FF0000"/>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429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 xmlns:p14="http://schemas.microsoft.com/office/powerpoint/2010/main" val="2354405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smtClean="0"/>
              <a:t>Jon Rosdahl, CSR</a:t>
            </a:r>
            <a:endParaRPr lang="en-GB" dirty="0" smtClean="0"/>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4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($680 -  $100.35)</a:t>
            </a:r>
          </a:p>
          <a:p>
            <a:pPr marL="515938" lvl="1" indent="-174625" defTabSz="914400" eaLnBrk="1" hangingPunct="1">
              <a:lnSpc>
                <a:spcPct val="90000"/>
              </a:lnSpc>
              <a:tabLst>
                <a:tab pos="7372350" algn="r"/>
              </a:tabLst>
            </a:pPr>
            <a:r>
              <a:rPr lang="en-US" sz="1400" dirty="0" smtClean="0"/>
              <a:t>314 – Indian Wells ($7,665 -  $ 15,480) </a:t>
            </a:r>
          </a:p>
          <a:p>
            <a:pPr marL="115888" indent="-174625" defTabSz="914400" eaLnBrk="1" hangingPunct="1">
              <a:lnSpc>
                <a:spcPct val="90000"/>
              </a:lnSpc>
              <a:tabLst>
                <a:tab pos="7372350" algn="r"/>
              </a:tabLst>
            </a:pPr>
            <a:r>
              <a:rPr lang="en-US" sz="1400" dirty="0" smtClean="0"/>
              <a:t>2013</a:t>
            </a:r>
          </a:p>
          <a:p>
            <a:pPr marL="515938" lvl="1" indent="-174625" defTabSz="914400" eaLnBrk="1" hangingPunct="1">
              <a:lnSpc>
                <a:spcPct val="90000"/>
              </a:lnSpc>
              <a:tabLst>
                <a:tab pos="7372350" algn="r"/>
              </a:tabLst>
            </a:pPr>
            <a:r>
              <a:rPr lang="en-US" sz="1400" dirty="0" smtClean="0"/>
              <a:t>356 – Vancouver ($15,259  - $ 5,887)</a:t>
            </a:r>
          </a:p>
          <a:p>
            <a:pPr marL="515938" lvl="1" indent="-174625" defTabSz="914400" eaLnBrk="1" hangingPunct="1">
              <a:lnSpc>
                <a:spcPct val="90000"/>
              </a:lnSpc>
              <a:tabLst>
                <a:tab pos="7372350" algn="r"/>
              </a:tabLst>
            </a:pPr>
            <a:r>
              <a:rPr lang="en-US" sz="1400" dirty="0" smtClean="0"/>
              <a:t>337 – Hawaii      ($ 10,533 - </a:t>
            </a:r>
            <a:r>
              <a:rPr lang="en-US" sz="1400" dirty="0"/>
              <a:t>$10,173</a:t>
            </a:r>
            <a:r>
              <a:rPr lang="en-US" sz="1400" dirty="0" smtClean="0"/>
              <a:t>)</a:t>
            </a:r>
          </a:p>
          <a:p>
            <a:pPr marL="515938" lvl="1" indent="-174625" defTabSz="914400" eaLnBrk="1" hangingPunct="1">
              <a:lnSpc>
                <a:spcPct val="90000"/>
              </a:lnSpc>
              <a:tabLst>
                <a:tab pos="7372350" algn="r"/>
              </a:tabLst>
            </a:pPr>
            <a:r>
              <a:rPr lang="en-US" sz="1400" dirty="0" smtClean="0"/>
              <a:t>279 </a:t>
            </a:r>
            <a:r>
              <a:rPr lang="en-US" sz="1400" dirty="0"/>
              <a:t>– Nanjing </a:t>
            </a:r>
            <a:r>
              <a:rPr lang="en-US" sz="1400" dirty="0" smtClean="0"/>
              <a:t>       ($5,067 - </a:t>
            </a:r>
            <a:r>
              <a:rPr lang="en-US" sz="1400" dirty="0" smtClean="0">
                <a:solidFill>
                  <a:srgbClr val="FF0000"/>
                </a:solidFill>
              </a:rPr>
              <a:t>$25</a:t>
            </a:r>
            <a:r>
              <a:rPr lang="en-US" sz="14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smtClean="0"/>
              <a:t>Jon Rosdahl, CSR</a:t>
            </a:r>
            <a:endParaRPr lang="en-GB" dirty="0" smtClean="0"/>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1227132"/>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b="1" dirty="0" smtClean="0">
                <a:solidFill>
                  <a:srgbClr val="FF0000"/>
                </a:solidFill>
                <a:ea typeface="MS PGothic" pitchFamily="34" charset="-128"/>
              </a:rPr>
              <a:t>9,313.00</a:t>
            </a:r>
            <a:r>
              <a:rPr lang="en-US" sz="1800" dirty="0" smtClean="0"/>
              <a:t> , </a:t>
            </a:r>
            <a:r>
              <a:rPr lang="en-US" sz="1800" b="1" dirty="0" smtClean="0">
                <a:solidFill>
                  <a:srgbClr val="FF0000"/>
                </a:solidFill>
                <a:ea typeface="MS PGothic" pitchFamily="34" charset="-128"/>
              </a:rPr>
              <a:t>$601.85</a:t>
            </a:r>
            <a:r>
              <a:rPr lang="en-US" sz="1800" dirty="0" smtClean="0"/>
              <a:t>)</a:t>
            </a:r>
          </a:p>
          <a:p>
            <a:pPr marL="454025" lvl="1" indent="-112713" defTabSz="914400" eaLnBrk="1" hangingPunct="1">
              <a:lnSpc>
                <a:spcPct val="90000"/>
              </a:lnSpc>
              <a:tabLst>
                <a:tab pos="7372350" algn="r"/>
              </a:tabLst>
            </a:pPr>
            <a:r>
              <a:rPr lang="en-US" sz="1800" dirty="0" smtClean="0"/>
              <a:t> ~300 - Waikoloa ( </a:t>
            </a:r>
            <a:r>
              <a:rPr lang="en-US" sz="1800" b="1" dirty="0" smtClean="0">
                <a:solidFill>
                  <a:srgbClr val="FF0000"/>
                </a:solidFill>
              </a:rPr>
              <a:t>$21,710,       </a:t>
            </a:r>
            <a:r>
              <a:rPr lang="en-US" sz="1800" dirty="0" smtClean="0"/>
              <a:t>)</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5755</TotalTime>
  <Words>916</Words>
  <Application>Microsoft Office PowerPoint</Application>
  <PresentationFormat>On-screen Show (4:3)</PresentationFormat>
  <Paragraphs>222</Paragraphs>
  <Slides>9</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802-11-Submission</vt:lpstr>
      <vt:lpstr>Document</vt:lpstr>
      <vt:lpstr>Treasurer Report March 2014</vt:lpstr>
      <vt:lpstr>Abstract</vt:lpstr>
      <vt:lpstr>Slide 3</vt:lpstr>
      <vt:lpstr>Treasury Net Worth (Unaudited)</vt:lpstr>
      <vt:lpstr>Nanjing, China – Sept 2013</vt:lpstr>
      <vt:lpstr> Century City, CA - January 2014</vt:lpstr>
      <vt:lpstr> Waikoloa, HI - May 2014</vt:lpstr>
      <vt:lpstr>Historical Attendance</vt:lpstr>
      <vt:lpstr>Historical Attendance</vt:lpstr>
    </vt:vector>
  </TitlesOfParts>
  <Manager>Benjamin A. Rolfe</Manager>
  <Company>BCA, 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2014</dc:title>
  <dc:creator>Jon Rosdahl</dc:creator>
  <cp:keywords>March 2014</cp:keywords>
  <dc:description>Ben Rolfe (BCA); Jon Rosdahl (CSR)</dc:description>
  <cp:lastModifiedBy>jr05</cp:lastModifiedBy>
  <cp:revision>106</cp:revision>
  <cp:lastPrinted>1601-01-01T00:00:00Z</cp:lastPrinted>
  <dcterms:created xsi:type="dcterms:W3CDTF">2012-05-13T15:07:35Z</dcterms:created>
  <dcterms:modified xsi:type="dcterms:W3CDTF">2014-03-20T04:16:07Z</dcterms:modified>
</cp:coreProperties>
</file>