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57" r:id="rId3"/>
    <p:sldId id="275" r:id="rId4"/>
    <p:sldId id="265" r:id="rId5"/>
    <p:sldId id="274" r:id="rId6"/>
    <p:sldId id="276" r:id="rId7"/>
    <p:sldId id="269" r:id="rId8"/>
    <p:sldId id="277" r:id="rId9"/>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88" autoAdjust="0"/>
    <p:restoredTop sz="86095" autoAdjust="0"/>
  </p:normalViewPr>
  <p:slideViewPr>
    <p:cSldViewPr>
      <p:cViewPr>
        <p:scale>
          <a:sx n="70" d="100"/>
          <a:sy n="70" d="100"/>
        </p:scale>
        <p:origin x="-1026" y="-7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notesViewPr>
    <p:cSldViewPr>
      <p:cViewPr varScale="1">
        <p:scale>
          <a:sx n="67" d="100"/>
          <a:sy n="67" d="100"/>
        </p:scale>
        <p:origin x="3101" y="43"/>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802.11-14/0317r0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Jon Rosdahl, CSR</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xmlns=""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802.11-14/0317r0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Jon Rosdahl, CSR</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xmlns=""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802.11-14/0317r0</a:t>
            </a:r>
            <a:endParaRPr lang="en-US" smtClean="0">
              <a:latin typeface="Times New Roman" pitchFamily="18" charset="0"/>
              <a:ea typeface="Arial Unicode MS" pitchFamily="34" charset="-128"/>
              <a:cs typeface="Arial Unicode MS" pitchFamily="34" charset="-128"/>
            </a:endParaRP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2014</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3043588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802.11-14/0317r0</a:t>
            </a:r>
            <a:endParaRPr lang="en-US" smtClean="0">
              <a:latin typeface="Times New Roman" pitchFamily="18" charset="0"/>
              <a:ea typeface="Arial Unicode MS" pitchFamily="34" charset="-128"/>
              <a:cs typeface="Arial Unicode MS" pitchFamily="34" charset="-128"/>
            </a:endParaRP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xmlns=""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802.11-14/0317r0</a:t>
            </a:r>
            <a:endParaRPr lang="en-US" dirty="0"/>
          </a:p>
        </p:txBody>
      </p:sp>
      <p:sp>
        <p:nvSpPr>
          <p:cNvPr id="5" name="Date Placeholder 4"/>
          <p:cNvSpPr>
            <a:spLocks noGrp="1"/>
          </p:cNvSpPr>
          <p:nvPr>
            <p:ph type="dt" idx="11"/>
          </p:nvPr>
        </p:nvSpPr>
        <p:spPr/>
        <p:txBody>
          <a:bodyPr/>
          <a:lstStyle/>
          <a:p>
            <a:pPr>
              <a:defRPr/>
            </a:pPr>
            <a:r>
              <a:rPr lang="en-US" smtClean="0"/>
              <a:t>March 2014</a:t>
            </a:r>
            <a:endParaRPr lang="en-US" dirty="0"/>
          </a:p>
        </p:txBody>
      </p:sp>
      <p:sp>
        <p:nvSpPr>
          <p:cNvPr id="6" name="Footer Placeholder 5"/>
          <p:cNvSpPr>
            <a:spLocks noGrp="1"/>
          </p:cNvSpPr>
          <p:nvPr>
            <p:ph type="ftr" idx="12"/>
          </p:nvPr>
        </p:nvSpPr>
        <p:spPr/>
        <p:txBody>
          <a:bodyPr/>
          <a:lstStyle/>
          <a:p>
            <a:pPr>
              <a:defRPr/>
            </a:pPr>
            <a:r>
              <a:rPr lang="en-US" smtClean="0"/>
              <a:t>Jon Rosdahl, CSR</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2291"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2292" name="Rectangle 2"/>
          <p:cNvSpPr>
            <a:spLocks noGrp="1" noRot="1" noChangeAspect="1" noChangeArrowheads="1" noTextEdit="1"/>
          </p:cNvSpPr>
          <p:nvPr>
            <p:ph type="sldImg"/>
          </p:nvPr>
        </p:nvSpPr>
        <p:spPr>
          <a:xfrm>
            <a:off x="1155700" y="701675"/>
            <a:ext cx="4624388" cy="3468688"/>
          </a:xfrm>
          <a:ln/>
        </p:spPr>
      </p:sp>
      <p:sp>
        <p:nvSpPr>
          <p:cNvPr id="12293"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endParaRPr lang="en-US" dirty="0" smtClean="0">
              <a:latin typeface="Times New Roman" pitchFamily="18" charset="0"/>
            </a:endParaRPr>
          </a:p>
        </p:txBody>
      </p:sp>
    </p:spTree>
    <p:extLst>
      <p:ext uri="{BB962C8B-B14F-4D97-AF65-F5344CB8AC3E}">
        <p14:creationId xmlns:p14="http://schemas.microsoft.com/office/powerpoint/2010/main" xmlns="" val="1410223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txBox="1">
            <a:spLocks noGrp="1" noChangeArrowheads="1"/>
          </p:cNvSpPr>
          <p:nvPr/>
        </p:nvSpPr>
        <p:spPr bwMode="auto">
          <a:xfrm>
            <a:off x="3467100" y="96838"/>
            <a:ext cx="2814638" cy="217487"/>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4339" name="Rectangle 3"/>
          <p:cNvSpPr txBox="1">
            <a:spLocks noGrp="1" noChangeArrowheads="1"/>
          </p:cNvSpPr>
          <p:nvPr/>
        </p:nvSpPr>
        <p:spPr bwMode="auto">
          <a:xfrm>
            <a:off x="654050" y="96838"/>
            <a:ext cx="2736850" cy="217487"/>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4340" name="Rectangle 6"/>
          <p:cNvSpPr txBox="1">
            <a:spLocks noGrp="1" noChangeArrowheads="1"/>
          </p:cNvSpPr>
          <p:nvPr/>
        </p:nvSpPr>
        <p:spPr bwMode="auto">
          <a:xfrm>
            <a:off x="3771900" y="8985250"/>
            <a:ext cx="2509838" cy="185738"/>
          </a:xfrm>
          <a:prstGeom prst="rect">
            <a:avLst/>
          </a:prstGeom>
          <a:noFill/>
          <a:ln w="9525">
            <a:noFill/>
            <a:miter lim="800000"/>
            <a:headEnd/>
            <a:tailEnd/>
          </a:ln>
        </p:spPr>
        <p:txBody>
          <a:bodyPr lIns="0" tIns="0" rIns="0" bIns="0">
            <a:spAutoFit/>
          </a:bodyPr>
          <a:lstStyle/>
          <a:p>
            <a:pPr marL="457200" lvl="4" indent="0" algn="r" defTabSz="933450" eaLnBrk="0" hangingPunct="0"/>
            <a:r>
              <a:rPr lang="en-US" sz="1200">
                <a:solidFill>
                  <a:schemeClr val="tx1"/>
                </a:solidFill>
                <a:ea typeface="MS PGothic" pitchFamily="34" charset="-128"/>
              </a:rPr>
              <a:t>Jon Rosdahl, CSR</a:t>
            </a:r>
          </a:p>
        </p:txBody>
      </p:sp>
      <p:sp>
        <p:nvSpPr>
          <p:cNvPr id="14341" name="Rectangle 7"/>
          <p:cNvSpPr txBox="1">
            <a:spLocks noGrp="1" noChangeArrowheads="1"/>
          </p:cNvSpPr>
          <p:nvPr/>
        </p:nvSpPr>
        <p:spPr bwMode="auto">
          <a:xfrm>
            <a:off x="2933700" y="8985250"/>
            <a:ext cx="801688" cy="185738"/>
          </a:xfrm>
          <a:prstGeom prst="rect">
            <a:avLst/>
          </a:prstGeom>
          <a:noFill/>
          <a:ln w="9525">
            <a:noFill/>
            <a:miter lim="800000"/>
            <a:headEnd/>
            <a:tailEnd/>
          </a:ln>
        </p:spPr>
        <p:txBody>
          <a:bodyPr lIns="0" tIns="0" rIns="0" bIns="0">
            <a:spAutoFit/>
          </a:bodyPr>
          <a:lstStyle/>
          <a:p>
            <a:pPr algn="r" defTabSz="933450" eaLnBrk="0" hangingPunct="0"/>
            <a:r>
              <a:rPr lang="en-US" sz="1200">
                <a:solidFill>
                  <a:schemeClr val="tx1"/>
                </a:solidFill>
                <a:ea typeface="MS PGothic" pitchFamily="34" charset="-128"/>
              </a:rPr>
              <a:t>Page </a:t>
            </a:r>
            <a:fld id="{D044EE3D-4CCA-41B3-959A-D59068301CFA}" type="slidenum">
              <a:rPr lang="en-US" sz="1200">
                <a:solidFill>
                  <a:schemeClr val="tx1"/>
                </a:solidFill>
                <a:ea typeface="MS PGothic" pitchFamily="34" charset="-128"/>
              </a:rPr>
              <a:pPr algn="r" defTabSz="933450" eaLnBrk="0" hangingPunct="0"/>
              <a:t>5</a:t>
            </a:fld>
            <a:endParaRPr lang="en-US" sz="1200">
              <a:solidFill>
                <a:schemeClr val="tx1"/>
              </a:solidFill>
              <a:ea typeface="MS PGothic" pitchFamily="34" charset="-128"/>
            </a:endParaRPr>
          </a:p>
        </p:txBody>
      </p:sp>
      <p:sp>
        <p:nvSpPr>
          <p:cNvPr id="14342" name="Rectangle 2"/>
          <p:cNvSpPr txBox="1">
            <a:spLocks noGrp="1" noChangeArrowheads="1"/>
          </p:cNvSpPr>
          <p:nvPr/>
        </p:nvSpPr>
        <p:spPr bwMode="auto">
          <a:xfrm>
            <a:off x="3467100" y="96838"/>
            <a:ext cx="2814638" cy="215900"/>
          </a:xfrm>
          <a:prstGeom prst="rect">
            <a:avLst/>
          </a:prstGeom>
          <a:noFill/>
          <a:ln w="9525">
            <a:noFill/>
            <a:miter lim="800000"/>
            <a:headEnd/>
            <a:tailEnd/>
          </a:ln>
        </p:spPr>
        <p:txBody>
          <a:bodyPr lIns="0" tIns="0" rIns="0" bIns="0" anchor="b">
            <a:spAutoFit/>
          </a:bodyPr>
          <a:lstStyle/>
          <a:p>
            <a:pPr algn="r" defTabSz="931863" eaLnBrk="0" hangingPunct="0"/>
            <a:r>
              <a:rPr lang="en-US" sz="1400" b="1">
                <a:solidFill>
                  <a:schemeClr val="tx1"/>
                </a:solidFill>
                <a:ea typeface="MS PGothic" pitchFamily="34" charset="-128"/>
              </a:rPr>
              <a:t>doc.: IEEE 802.15-10/0171r0</a:t>
            </a:r>
          </a:p>
        </p:txBody>
      </p:sp>
      <p:sp>
        <p:nvSpPr>
          <p:cNvPr id="14343" name="Rectangle 3"/>
          <p:cNvSpPr txBox="1">
            <a:spLocks noGrp="1" noChangeArrowheads="1"/>
          </p:cNvSpPr>
          <p:nvPr/>
        </p:nvSpPr>
        <p:spPr bwMode="auto">
          <a:xfrm>
            <a:off x="654050" y="96838"/>
            <a:ext cx="2736850" cy="215900"/>
          </a:xfrm>
          <a:prstGeom prst="rect">
            <a:avLst/>
          </a:prstGeom>
          <a:noFill/>
          <a:ln w="9525">
            <a:noFill/>
            <a:miter lim="800000"/>
            <a:headEnd/>
            <a:tailEnd/>
          </a:ln>
        </p:spPr>
        <p:txBody>
          <a:bodyPr lIns="0" tIns="0" rIns="0" bIns="0" anchor="b">
            <a:spAutoFit/>
          </a:bodyPr>
          <a:lstStyle/>
          <a:p>
            <a:pPr defTabSz="931863" eaLnBrk="0" hangingPunct="0"/>
            <a:r>
              <a:rPr lang="en-US" sz="1400" b="1">
                <a:solidFill>
                  <a:schemeClr val="tx1"/>
                </a:solidFill>
                <a:ea typeface="MS PGothic" pitchFamily="34" charset="-128"/>
              </a:rPr>
              <a:t>March 2010</a:t>
            </a:r>
          </a:p>
        </p:txBody>
      </p:sp>
      <p:sp>
        <p:nvSpPr>
          <p:cNvPr id="14344" name="Rectangle 2"/>
          <p:cNvSpPr>
            <a:spLocks noGrp="1" noRot="1" noChangeAspect="1" noChangeArrowheads="1" noTextEdit="1"/>
          </p:cNvSpPr>
          <p:nvPr>
            <p:ph type="sldImg"/>
          </p:nvPr>
        </p:nvSpPr>
        <p:spPr>
          <a:xfrm>
            <a:off x="1155700" y="701675"/>
            <a:ext cx="4624388" cy="3468688"/>
          </a:xfrm>
          <a:ln/>
        </p:spPr>
      </p:sp>
      <p:sp>
        <p:nvSpPr>
          <p:cNvPr id="14345" name="Rectangle 3"/>
          <p:cNvSpPr>
            <a:spLocks noGrp="1" noChangeArrowheads="1"/>
          </p:cNvSpPr>
          <p:nvPr>
            <p:ph type="body" idx="1"/>
          </p:nvPr>
        </p:nvSpPr>
        <p:spPr>
          <a:xfrm>
            <a:off x="923925" y="4408488"/>
            <a:ext cx="5086350" cy="4176712"/>
          </a:xfrm>
          <a:noFill/>
          <a:ln/>
        </p:spPr>
        <p:txBody>
          <a:bodyPr lIns="93634" tIns="46024" rIns="93634" bIns="46024"/>
          <a:lstStyle/>
          <a:p>
            <a:pPr defTabSz="933450"/>
            <a:endParaRPr lang="en-US" smtClean="0">
              <a:latin typeface="Times New Roman" pitchFamily="18" charset="0"/>
            </a:endParaRPr>
          </a:p>
        </p:txBody>
      </p:sp>
    </p:spTree>
    <p:extLst>
      <p:ext uri="{BB962C8B-B14F-4D97-AF65-F5344CB8AC3E}">
        <p14:creationId xmlns:p14="http://schemas.microsoft.com/office/powerpoint/2010/main" xmlns="" val="2629508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Number attending the meeting (budgeted prior to meeting, final budget )</a:t>
            </a:r>
          </a:p>
          <a:p>
            <a:pPr defTabSz="933450"/>
            <a:r>
              <a:rPr lang="en-US" dirty="0" smtClean="0">
                <a:latin typeface="Times New Roman" pitchFamily="18" charset="0"/>
              </a:rPr>
              <a:t>The numbers in red are a negative (loss), and the black are a positive</a:t>
            </a: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Nanjing – low estimate 200 attendees estimate </a:t>
            </a:r>
            <a:r>
              <a:rPr lang="en-US" dirty="0" smtClean="0">
                <a:solidFill>
                  <a:srgbClr val="FF0000"/>
                </a:solidFill>
                <a:latin typeface="Times New Roman" pitchFamily="18" charset="0"/>
              </a:rPr>
              <a:t>-$40,768</a:t>
            </a:r>
            <a:r>
              <a:rPr lang="en-US" baseline="0" dirty="0" smtClean="0">
                <a:solidFill>
                  <a:srgbClr val="FF0000"/>
                </a:solidFill>
                <a:latin typeface="Times New Roman" pitchFamily="18" charset="0"/>
              </a:rPr>
              <a:t> </a:t>
            </a:r>
            <a:r>
              <a:rPr lang="en-US" baseline="0" dirty="0" smtClean="0">
                <a:solidFill>
                  <a:srgbClr val="000000"/>
                </a:solidFill>
                <a:latin typeface="Times New Roman" pitchFamily="18" charset="0"/>
              </a:rPr>
              <a:t>(loss)</a:t>
            </a:r>
            <a:endParaRPr lang="en-US" dirty="0" smtClean="0">
              <a:latin typeface="Times New Roman" pitchFamily="18" charset="0"/>
            </a:endParaRPr>
          </a:p>
        </p:txBody>
      </p:sp>
    </p:spTree>
    <p:extLst>
      <p:ext uri="{BB962C8B-B14F-4D97-AF65-F5344CB8AC3E}">
        <p14:creationId xmlns:p14="http://schemas.microsoft.com/office/powerpoint/2010/main" xmlns=""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2014</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2014</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2014</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2014</a:t>
            </a:r>
            <a:endParaRPr lang="en-GB" dirty="0"/>
          </a:p>
        </p:txBody>
      </p:sp>
      <p:sp>
        <p:nvSpPr>
          <p:cNvPr id="1028" name="Rectangle 4"/>
          <p:cNvSpPr>
            <a:spLocks noGrp="1" noChangeArrowheads="1"/>
          </p:cNvSpPr>
          <p:nvPr>
            <p:ph type="ftr"/>
          </p:nvPr>
        </p:nvSpPr>
        <p:spPr bwMode="auto">
          <a:xfrm>
            <a:off x="5357813" y="6475413"/>
            <a:ext cx="3184525"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a:t>
            </a:r>
            <a:r>
              <a:rPr lang="en-GB" sz="1800" b="1" dirty="0" smtClean="0">
                <a:solidFill>
                  <a:schemeClr val="tx1"/>
                </a:solidFill>
                <a:latin typeface="Times New Roman" pitchFamily="16" charset="0"/>
                <a:ea typeface="MS Gothic" charset="-128"/>
                <a:cs typeface="Arial Unicode MS" charset="0"/>
              </a:rPr>
              <a:t>IEEE 802.</a:t>
            </a:r>
            <a:r>
              <a:rPr lang="en-US" sz="1800" b="1" dirty="0" smtClean="0">
                <a:solidFill>
                  <a:schemeClr val="tx1"/>
                </a:solidFill>
                <a:effectLst/>
              </a:rPr>
              <a:t>11-14-0317r0</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1028" name="Rectangle 4"/>
          <p:cNvSpPr>
            <a:spLocks noGrp="1" noChangeArrowheads="1"/>
          </p:cNvSpPr>
          <p:nvPr>
            <p:ph type="ftr" sz="quarter" idx="11"/>
          </p:nvPr>
        </p:nvSpPr>
        <p:spPr>
          <a:noFill/>
        </p:spPr>
        <p:txBody>
          <a:bodyPr/>
          <a:lstStyle/>
          <a:p>
            <a:r>
              <a:rPr lang="en-GB" smtClean="0"/>
              <a:t>Jon Rosdahl, CSR</a:t>
            </a:r>
            <a:endParaRPr lang="en-GB" smtClean="0"/>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0"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ea typeface="Arial Unicode MS" pitchFamily="34" charset="-128"/>
                <a:cs typeface="Arial Unicode MS" pitchFamily="34" charset="-128"/>
              </a:rPr>
              <a:t>Jon </a:t>
            </a:r>
            <a:r>
              <a:rPr lang="en-GB" sz="1200" dirty="0" err="1" smtClean="0">
                <a:solidFill>
                  <a:srgbClr val="000000"/>
                </a:solidFill>
                <a:ea typeface="Arial Unicode MS" pitchFamily="34" charset="-128"/>
                <a:cs typeface="Arial Unicode MS" pitchFamily="34" charset="-128"/>
              </a:rPr>
              <a:t>Rosdahl</a:t>
            </a:r>
            <a:r>
              <a:rPr lang="en-GB" sz="1200" dirty="0">
                <a:solidFill>
                  <a:srgbClr val="000000"/>
                </a:solidFill>
                <a:ea typeface="Arial Unicode MS" pitchFamily="34" charset="-128"/>
                <a:cs typeface="Arial Unicode MS" pitchFamily="34" charset="-128"/>
              </a:rPr>
              <a:t>, CSR</a:t>
            </a: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2014</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2014-03-16</a:t>
            </a:r>
          </a:p>
        </p:txBody>
      </p:sp>
      <p:graphicFrame>
        <p:nvGraphicFramePr>
          <p:cNvPr id="1026" name="Object 3"/>
          <p:cNvGraphicFramePr>
            <a:graphicFrameLocks noChangeAspect="1"/>
          </p:cNvGraphicFramePr>
          <p:nvPr/>
        </p:nvGraphicFramePr>
        <p:xfrm>
          <a:off x="525463" y="2286000"/>
          <a:ext cx="7704137" cy="2743200"/>
        </p:xfrm>
        <a:graphic>
          <a:graphicData uri="http://schemas.openxmlformats.org/presentationml/2006/ole">
            <p:oleObj spid="_x0000_s1070" name="Document" r:id="rId4" imgW="8257888" imgH="2948721" progId="Word.Document.8">
              <p:embed/>
            </p:oleObj>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1035"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4099" name="Rectangle 4"/>
          <p:cNvSpPr>
            <a:spLocks noGrp="1" noChangeArrowheads="1"/>
          </p:cNvSpPr>
          <p:nvPr>
            <p:ph type="ftr" sz="quarter" idx="11"/>
          </p:nvPr>
        </p:nvSpPr>
        <p:spPr>
          <a:noFill/>
        </p:spPr>
        <p:txBody>
          <a:bodyPr/>
          <a:lstStyle/>
          <a:p>
            <a:r>
              <a:rPr lang="en-GB" smtClean="0"/>
              <a:t>Jon Rosdahl, CSR</a:t>
            </a:r>
            <a:endParaRPr lang="en-GB" smtClean="0"/>
          </a:p>
        </p:txBody>
      </p:sp>
      <p:sp>
        <p:nvSpPr>
          <p:cNvPr id="4100"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82CB204-8F88-4025-B305-BD26943A6CBF}"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4102" name="Footer Placeholder 4"/>
          <p:cNvSpPr txBox="1">
            <a:spLocks noGrp="1"/>
          </p:cNvSpPr>
          <p:nvPr/>
        </p:nvSpPr>
        <p:spPr bwMode="auto">
          <a:xfrm>
            <a:off x="5500688" y="6475413"/>
            <a:ext cx="3041650" cy="180975"/>
          </a:xfrm>
          <a:prstGeom prst="rect">
            <a:avLst/>
          </a:prstGeom>
          <a:noFill/>
          <a:ln w="9525">
            <a:noFill/>
            <a:round/>
            <a:headEnd/>
            <a:tailEnd/>
          </a:ln>
        </p:spPr>
        <p:txBody>
          <a:bodyPr lIns="0" tIns="0" rIns="0" bIns="0"/>
          <a:lstStyle/>
          <a:p>
            <a:pPr algn="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Jon Rosdahl, CSR</a:t>
            </a:r>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4104"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mtClean="0"/>
              <a:t>Abstract</a:t>
            </a:r>
          </a:p>
        </p:txBody>
      </p:sp>
      <p:sp>
        <p:nvSpPr>
          <p:cNvPr id="4105" name="Rectangle 2"/>
          <p:cNvSpPr>
            <a:spLocks noGrp="1" noChangeArrowheads="1"/>
          </p:cNvSpPr>
          <p:nvPr>
            <p:ph type="body" idx="1"/>
          </p:nvPr>
        </p:nvSpPr>
        <p:spPr>
          <a:xfrm>
            <a:off x="685800" y="1981200"/>
            <a:ext cx="7772400" cy="4114800"/>
          </a:xfrm>
        </p:spPr>
        <p:txBody>
          <a:bodyPr/>
          <a:lstStyle/>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latin typeface="Times New Roman" pitchFamily="18" charset="0"/>
                <a:ea typeface="Arial Unicode MS" pitchFamily="34" charset="-128"/>
                <a:cs typeface="Arial Unicode MS" pitchFamily="34" charset="-128"/>
              </a:rPr>
              <a:t>March </a:t>
            </a:r>
            <a:r>
              <a:rPr lang="en-GB" dirty="0" smtClean="0"/>
              <a:t>2014 Treasurer report for the Joint 802.11/.15 Wireless funds</a:t>
            </a:r>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Also reported in </a:t>
            </a:r>
            <a:r>
              <a:rPr lang="en-GB" dirty="0" smtClean="0"/>
              <a:t>802.15 </a:t>
            </a:r>
            <a:r>
              <a:rPr lang="en-GB" dirty="0" smtClean="0"/>
              <a:t>doc: </a:t>
            </a:r>
            <a:r>
              <a:rPr lang="en-US" dirty="0" smtClean="0"/>
              <a:t>11-15/0149</a:t>
            </a:r>
            <a:r>
              <a:rPr lang="en-GB" dirty="0" smtClean="0"/>
              <a:t>.</a:t>
            </a:r>
            <a:endParaRPr lang="en-GB" dirty="0" smtClean="0"/>
          </a:p>
          <a:p>
            <a:pPr eaLnBrk="1" hangingPunct="1">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smtClean="0"/>
          </a:p>
        </p:txBody>
      </p:sp>
      <p:sp>
        <p:nvSpPr>
          <p:cNvPr id="4106"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2014</a:t>
            </a:r>
            <a:endParaRPr lang="en-US" dirty="0" smtClean="0"/>
          </a:p>
        </p:txBody>
      </p:sp>
      <p:sp>
        <p:nvSpPr>
          <p:cNvPr id="5" name="Footer Placeholder 4"/>
          <p:cNvSpPr>
            <a:spLocks noGrp="1"/>
          </p:cNvSpPr>
          <p:nvPr>
            <p:ph type="ftr" idx="11"/>
          </p:nvPr>
        </p:nvSpPr>
        <p:spPr/>
        <p:txBody>
          <a:bodyPr/>
          <a:lstStyle/>
          <a:p>
            <a:pPr>
              <a:defRPr/>
            </a:pPr>
            <a:r>
              <a:rPr lang="en-GB" smtClean="0"/>
              <a:t>Jon Rosdahl, CSR</a:t>
            </a:r>
            <a:endParaRPr lang="en-GB"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93757"/>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2014</a:t>
            </a:r>
            <a:r>
              <a:rPr lang="en-US" altLang="ko-KR" sz="1600" dirty="0">
                <a:solidFill>
                  <a:schemeClr val="tx1"/>
                </a:solidFill>
                <a:ea typeface="굴림" pitchFamily="50" charset="-127"/>
              </a:rPr>
              <a:t>	</a:t>
            </a: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16 March 2013</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Jan 2014 for the Joint 802.11/.15 Wireless funds.  </a:t>
            </a:r>
            <a:r>
              <a:rPr lang="en-US" sz="1600" dirty="0" smtClean="0">
                <a:solidFill>
                  <a:schemeClr val="tx1"/>
                </a:solidFill>
              </a:rPr>
              <a:t>See Also document # </a:t>
            </a:r>
            <a:r>
              <a:rPr lang="en-GB" sz="1600" dirty="0">
                <a:solidFill>
                  <a:srgbClr val="000000"/>
                </a:solidFill>
                <a:latin typeface="Times New Roman" pitchFamily="16" charset="0"/>
                <a:ea typeface="MS Gothic" charset="-128"/>
                <a:cs typeface="Arial Unicode MS" charset="0"/>
              </a:rPr>
              <a:t>11-14/317</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7"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xmlns=""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5123" name="Rectangle 4"/>
          <p:cNvSpPr>
            <a:spLocks noGrp="1" noChangeArrowheads="1"/>
          </p:cNvSpPr>
          <p:nvPr>
            <p:ph type="ftr" sz="quarter" idx="11"/>
          </p:nvPr>
        </p:nvSpPr>
        <p:spPr>
          <a:noFill/>
        </p:spPr>
        <p:txBody>
          <a:bodyPr/>
          <a:lstStyle/>
          <a:p>
            <a:r>
              <a:rPr lang="en-GB" smtClean="0"/>
              <a:t>Jon Rosdahl, CSR</a:t>
            </a:r>
            <a:endParaRPr lang="en-GB" smtClean="0"/>
          </a:p>
        </p:txBody>
      </p:sp>
      <p:sp>
        <p:nvSpPr>
          <p:cNvPr id="5124"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C80AD8FF-38CB-406D-A99A-4F9EC981484E}"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4</a:t>
            </a:fld>
            <a:endParaRPr lang="en-GB" smtClean="0">
              <a:latin typeface="Times New Roman" pitchFamily="18" charset="0"/>
              <a:ea typeface="Arial Unicode MS" pitchFamily="34" charset="-128"/>
              <a:cs typeface="Arial Unicode MS" pitchFamily="34" charset="-128"/>
            </a:endParaRPr>
          </a:p>
        </p:txBody>
      </p:sp>
      <p:sp>
        <p:nvSpPr>
          <p:cNvPr id="5125" name="Slide Number Placeholder 4"/>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6379F3D5-80A1-4B4E-B2FC-F255381E2ACB}" type="slidenum">
              <a:rPr lang="en-US" sz="1200">
                <a:solidFill>
                  <a:schemeClr val="tx1"/>
                </a:solidFill>
                <a:ea typeface="MS PGothic" pitchFamily="34" charset="-128"/>
              </a:rPr>
              <a:pPr algn="ctr" defTabSz="914400" eaLnBrk="0" hangingPunct="0"/>
              <a:t>4</a:t>
            </a:fld>
            <a:endParaRPr lang="en-US" sz="1200">
              <a:solidFill>
                <a:schemeClr val="tx1"/>
              </a:solidFill>
              <a:ea typeface="MS PGothic" pitchFamily="34" charset="-128"/>
            </a:endParaRPr>
          </a:p>
        </p:txBody>
      </p:sp>
      <p:sp>
        <p:nvSpPr>
          <p:cNvPr id="5126" name="Rectangle 2"/>
          <p:cNvSpPr>
            <a:spLocks noGrp="1" noChangeArrowheads="1"/>
          </p:cNvSpPr>
          <p:nvPr>
            <p:ph type="title" idx="4294967295"/>
          </p:nvPr>
        </p:nvSpPr>
        <p:spPr>
          <a:xfrm>
            <a:off x="685800" y="685800"/>
            <a:ext cx="7770813" cy="608013"/>
          </a:xfrm>
        </p:spPr>
        <p:txBody>
          <a:bodyPr lIns="92075" tIns="46038" rIns="92075" bIns="46038"/>
          <a:lstStyle/>
          <a:p>
            <a:pPr eaLnBrk="1" hangingPunct="1"/>
            <a:r>
              <a:rPr lang="en-US" sz="2800" dirty="0" smtClean="0"/>
              <a:t>Treasury Net Worth</a:t>
            </a:r>
            <a:br>
              <a:rPr lang="en-US" sz="2800" dirty="0" smtClean="0"/>
            </a:br>
            <a:r>
              <a:rPr lang="en-US" sz="2400" dirty="0" smtClean="0"/>
              <a:t>(Unaudited)</a:t>
            </a:r>
          </a:p>
        </p:txBody>
      </p:sp>
      <p:sp>
        <p:nvSpPr>
          <p:cNvPr id="5127" name="Rectangle 3"/>
          <p:cNvSpPr>
            <a:spLocks noGrp="1" noChangeArrowheads="1"/>
          </p:cNvSpPr>
          <p:nvPr>
            <p:ph type="body" idx="4294967295"/>
          </p:nvPr>
        </p:nvSpPr>
        <p:spPr>
          <a:xfrm>
            <a:off x="533400" y="1447800"/>
            <a:ext cx="8001000" cy="4648200"/>
          </a:xfrm>
        </p:spPr>
        <p:txBody>
          <a:bodyPr lIns="92075" tIns="46038" rIns="92075" bIns="46038"/>
          <a:lstStyle/>
          <a:p>
            <a:pPr lvl="1" defTabSz="914400" eaLnBrk="1" hangingPunct="1">
              <a:lnSpc>
                <a:spcPct val="90000"/>
              </a:lnSpc>
              <a:tabLst>
                <a:tab pos="7372350" algn="r"/>
              </a:tabLst>
            </a:pPr>
            <a:endParaRPr lang="en-US" sz="1600" dirty="0" smtClean="0"/>
          </a:p>
          <a:p>
            <a:pPr defTabSz="914400" eaLnBrk="1" hangingPunct="1">
              <a:lnSpc>
                <a:spcPct val="90000"/>
              </a:lnSpc>
              <a:tabLst>
                <a:tab pos="7372350" algn="r"/>
              </a:tabLst>
            </a:pPr>
            <a:r>
              <a:rPr lang="en-US" dirty="0"/>
              <a:t>Oct 31, 2013 – $409,466.33</a:t>
            </a:r>
          </a:p>
          <a:p>
            <a:pPr lvl="1" defTabSz="914400" eaLnBrk="1" hangingPunct="1">
              <a:lnSpc>
                <a:spcPct val="90000"/>
              </a:lnSpc>
              <a:tabLst>
                <a:tab pos="7372350" algn="r"/>
              </a:tabLst>
            </a:pPr>
            <a:r>
              <a:rPr lang="en-US" sz="1600" dirty="0"/>
              <a:t>IEEE account:  $364,804.12 + $80.96 = $364,885.08</a:t>
            </a:r>
          </a:p>
          <a:p>
            <a:pPr lvl="1" defTabSz="914400" eaLnBrk="1" hangingPunct="1">
              <a:lnSpc>
                <a:spcPct val="90000"/>
              </a:lnSpc>
              <a:tabLst>
                <a:tab pos="7372350" algn="r"/>
              </a:tabLst>
            </a:pPr>
            <a:r>
              <a:rPr lang="en-US" sz="1600" dirty="0"/>
              <a:t>Face-to-Face:      $44,620.25 – 39 + 9600 – 147.75 = $</a:t>
            </a:r>
            <a:r>
              <a:rPr lang="en-US" sz="1600" dirty="0" smtClean="0"/>
              <a:t>54,033.50</a:t>
            </a:r>
          </a:p>
          <a:p>
            <a:pPr lvl="1"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smtClean="0"/>
              <a:t>Dec 31, 2013 – </a:t>
            </a:r>
            <a:r>
              <a:rPr lang="en-US" dirty="0"/>
              <a:t>$</a:t>
            </a:r>
            <a:r>
              <a:rPr lang="en-US" dirty="0" smtClean="0"/>
              <a:t>597,980.08</a:t>
            </a:r>
          </a:p>
          <a:p>
            <a:pPr lvl="1" defTabSz="914400" eaLnBrk="1" hangingPunct="1">
              <a:lnSpc>
                <a:spcPct val="90000"/>
              </a:lnSpc>
              <a:tabLst>
                <a:tab pos="7372350" algn="r"/>
              </a:tabLst>
            </a:pPr>
            <a:r>
              <a:rPr lang="en-US" sz="1600" dirty="0" smtClean="0"/>
              <a:t>IEEE account:  $364,885.08  +  83.67 + 80.99 + 21,515 -25   =  $386,539.74</a:t>
            </a:r>
          </a:p>
          <a:p>
            <a:pPr lvl="1" defTabSz="914400" eaLnBrk="1" hangingPunct="1">
              <a:lnSpc>
                <a:spcPct val="90000"/>
              </a:lnSpc>
              <a:tabLst>
                <a:tab pos="7372350" algn="r"/>
              </a:tabLst>
            </a:pPr>
            <a:r>
              <a:rPr lang="en-US" sz="1600" dirty="0" smtClean="0"/>
              <a:t>Face-to-Face:     $44,581.25 + 95,700 – 32,306.83 +104,850 – 10,836.33 = $211,440.34</a:t>
            </a:r>
          </a:p>
          <a:p>
            <a:pPr defTabSz="914400" eaLnBrk="1" hangingPunct="1">
              <a:lnSpc>
                <a:spcPct val="90000"/>
              </a:lnSpc>
              <a:tabLst>
                <a:tab pos="7372350" algn="r"/>
              </a:tabLst>
            </a:pPr>
            <a:endParaRPr lang="en-US" dirty="0" smtClean="0"/>
          </a:p>
          <a:p>
            <a:pPr defTabSz="914400" eaLnBrk="1" hangingPunct="1">
              <a:lnSpc>
                <a:spcPct val="90000"/>
              </a:lnSpc>
              <a:tabLst>
                <a:tab pos="7372350" algn="r"/>
              </a:tabLst>
            </a:pPr>
            <a:r>
              <a:rPr lang="en-US" dirty="0"/>
              <a:t>Feb 28, 2014 – </a:t>
            </a:r>
            <a:r>
              <a:rPr lang="en-US" dirty="0" smtClean="0"/>
              <a:t>$432,242.38</a:t>
            </a:r>
            <a:endParaRPr lang="en-US" dirty="0"/>
          </a:p>
          <a:p>
            <a:pPr lvl="1" defTabSz="914400" eaLnBrk="1" hangingPunct="1">
              <a:lnSpc>
                <a:spcPct val="90000"/>
              </a:lnSpc>
              <a:tabLst>
                <a:tab pos="7372350" algn="r"/>
              </a:tabLst>
            </a:pPr>
            <a:r>
              <a:rPr lang="en-US" sz="1600" dirty="0" smtClean="0"/>
              <a:t>IEEE </a:t>
            </a:r>
            <a:r>
              <a:rPr lang="en-US" sz="1600" dirty="0"/>
              <a:t>account</a:t>
            </a:r>
            <a:r>
              <a:rPr lang="en-US" sz="1600" dirty="0" smtClean="0"/>
              <a:t>: </a:t>
            </a:r>
            <a:r>
              <a:rPr lang="en-US" sz="1600" dirty="0"/>
              <a:t>$</a:t>
            </a:r>
            <a:r>
              <a:rPr lang="en-US" sz="1600" dirty="0" smtClean="0"/>
              <a:t>386,539.74 + 87.84 + 88.66 = $386,716.24</a:t>
            </a:r>
            <a:endParaRPr lang="en-US" sz="1600" dirty="0"/>
          </a:p>
          <a:p>
            <a:pPr lvl="1" defTabSz="914400" eaLnBrk="1" hangingPunct="1">
              <a:lnSpc>
                <a:spcPct val="90000"/>
              </a:lnSpc>
              <a:tabLst>
                <a:tab pos="7372350" algn="r"/>
              </a:tabLst>
            </a:pPr>
            <a:r>
              <a:rPr lang="en-US" sz="1600" dirty="0"/>
              <a:t>Face-to-Face: </a:t>
            </a:r>
            <a:r>
              <a:rPr lang="en-US" sz="1600" dirty="0" smtClean="0"/>
              <a:t>211,440.34 - 211,440.34 + 90,600.00 - 46,283.81 </a:t>
            </a:r>
            <a:r>
              <a:rPr lang="en-US" sz="1600" dirty="0"/>
              <a:t>+ 650 - 210,880.39 = 45,526.14</a:t>
            </a:r>
            <a:endParaRPr lang="en-US" dirty="0"/>
          </a:p>
          <a:p>
            <a:pPr lvl="1" defTabSz="914400" eaLnBrk="1" hangingPunct="1">
              <a:lnSpc>
                <a:spcPct val="90000"/>
              </a:lnSpc>
              <a:tabLst>
                <a:tab pos="7372350" algn="r"/>
              </a:tabLst>
            </a:pPr>
            <a:endParaRPr lang="en-US" sz="1600" dirty="0"/>
          </a:p>
          <a:p>
            <a:pPr defTabSz="914400" eaLnBrk="1" hangingPunct="1">
              <a:lnSpc>
                <a:spcPct val="90000"/>
              </a:lnSpc>
              <a:tabLst>
                <a:tab pos="7372350" algn="r"/>
              </a:tabLst>
            </a:pPr>
            <a:endParaRPr lang="en-US" dirty="0"/>
          </a:p>
        </p:txBody>
      </p:sp>
      <p:sp>
        <p:nvSpPr>
          <p:cNvPr id="5128" name="Footer Placeholder 1"/>
          <p:cNvSpPr txBox="1">
            <a:spLocks noGrp="1"/>
          </p:cNvSpPr>
          <p:nvPr/>
        </p:nvSpPr>
        <p:spPr bwMode="auto">
          <a:xfrm>
            <a:off x="7391400" y="6248400"/>
            <a:ext cx="1143000" cy="184666"/>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7171" name="Rectangle 4"/>
          <p:cNvSpPr>
            <a:spLocks noGrp="1" noChangeArrowheads="1"/>
          </p:cNvSpPr>
          <p:nvPr>
            <p:ph type="ftr" sz="quarter" idx="11"/>
          </p:nvPr>
        </p:nvSpPr>
        <p:spPr>
          <a:noFill/>
        </p:spPr>
        <p:txBody>
          <a:bodyPr/>
          <a:lstStyle/>
          <a:p>
            <a:r>
              <a:rPr lang="en-GB" smtClean="0"/>
              <a:t>Jon Rosdahl, CSR</a:t>
            </a:r>
            <a:endParaRPr lang="en-GB" smtClean="0"/>
          </a:p>
        </p:txBody>
      </p:sp>
      <p:sp>
        <p:nvSpPr>
          <p:cNvPr id="7172"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14E53906-E030-442C-8515-1CE0DFF1B559}"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5</a:t>
            </a:fld>
            <a:endParaRPr lang="en-GB" smtClean="0">
              <a:latin typeface="Times New Roman" pitchFamily="18" charset="0"/>
              <a:ea typeface="Arial Unicode MS" pitchFamily="34" charset="-128"/>
              <a:cs typeface="Arial Unicode MS" pitchFamily="34" charset="-128"/>
            </a:endParaRPr>
          </a:p>
        </p:txBody>
      </p:sp>
      <p:sp>
        <p:nvSpPr>
          <p:cNvPr id="7173" name="Slide Number Placeholder 3"/>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21011CB0-A749-4277-8571-BCBFD59FDE7B}" type="slidenum">
              <a:rPr lang="en-US" sz="1200">
                <a:solidFill>
                  <a:schemeClr val="tx1"/>
                </a:solidFill>
                <a:ea typeface="MS PGothic" pitchFamily="34" charset="-128"/>
              </a:rPr>
              <a:pPr algn="ctr" defTabSz="914400" eaLnBrk="0" hangingPunct="0"/>
              <a:t>5</a:t>
            </a:fld>
            <a:endParaRPr lang="en-US" sz="1200">
              <a:solidFill>
                <a:schemeClr val="tx1"/>
              </a:solidFill>
              <a:ea typeface="MS PGothic" pitchFamily="34" charset="-128"/>
            </a:endParaRPr>
          </a:p>
        </p:txBody>
      </p:sp>
      <p:sp>
        <p:nvSpPr>
          <p:cNvPr id="7174" name="Rectangle 2"/>
          <p:cNvSpPr>
            <a:spLocks noGrp="1" noChangeArrowheads="1"/>
          </p:cNvSpPr>
          <p:nvPr>
            <p:ph type="title" idx="4294967295"/>
          </p:nvPr>
        </p:nvSpPr>
        <p:spPr>
          <a:xfrm>
            <a:off x="609600" y="609600"/>
            <a:ext cx="7772400" cy="457200"/>
          </a:xfrm>
        </p:spPr>
        <p:txBody>
          <a:bodyPr lIns="92075" tIns="46038" rIns="92075" bIns="46038"/>
          <a:lstStyle/>
          <a:p>
            <a:pPr eaLnBrk="1" hangingPunct="1"/>
            <a:r>
              <a:rPr lang="en-US" dirty="0" smtClean="0"/>
              <a:t>Nanjing, China – Sept 2013</a:t>
            </a:r>
          </a:p>
        </p:txBody>
      </p:sp>
      <p:sp>
        <p:nvSpPr>
          <p:cNvPr id="7178"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
        <p:nvSpPr>
          <p:cNvPr id="11" name="Text Box 8"/>
          <p:cNvSpPr txBox="1">
            <a:spLocks noChangeArrowheads="1"/>
          </p:cNvSpPr>
          <p:nvPr/>
        </p:nvSpPr>
        <p:spPr bwMode="auto">
          <a:xfrm>
            <a:off x="2819400" y="10668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July 2013</a:t>
            </a:r>
            <a:endParaRPr lang="en-US" sz="1800" b="1" dirty="0">
              <a:solidFill>
                <a:schemeClr val="tx1"/>
              </a:solidFill>
              <a:ea typeface="MS PGothic" pitchFamily="34" charset="-128"/>
            </a:endParaRPr>
          </a:p>
        </p:txBody>
      </p:sp>
      <p:sp>
        <p:nvSpPr>
          <p:cNvPr id="2" name="TextBox 1"/>
          <p:cNvSpPr txBox="1"/>
          <p:nvPr/>
        </p:nvSpPr>
        <p:spPr>
          <a:xfrm>
            <a:off x="304800" y="1447800"/>
            <a:ext cx="8382000" cy="5262979"/>
          </a:xfrm>
          <a:prstGeom prst="rect">
            <a:avLst/>
          </a:prstGeom>
          <a:noFill/>
        </p:spPr>
        <p:txBody>
          <a:bodyPr wrap="square" rtlCol="0">
            <a:spAutoFit/>
          </a:bodyPr>
          <a:lstStyle/>
          <a:p>
            <a:pPr marL="285750" indent="-285750">
              <a:buFont typeface="Arial" panose="020B0604020202020204" pitchFamily="34" charset="0"/>
              <a:buChar char="•"/>
            </a:pPr>
            <a:r>
              <a:rPr lang="en-US" sz="1800" b="1" dirty="0">
                <a:solidFill>
                  <a:schemeClr val="tx1"/>
                </a:solidFill>
              </a:rPr>
              <a:t>Registration Income:                </a:t>
            </a:r>
            <a:r>
              <a:rPr lang="en-US" sz="1600" dirty="0">
                <a:solidFill>
                  <a:schemeClr val="tx1"/>
                </a:solidFill>
              </a:rPr>
              <a:t>	</a:t>
            </a:r>
            <a:r>
              <a:rPr lang="en-US" sz="1600" b="1" dirty="0" smtClean="0">
                <a:solidFill>
                  <a:schemeClr val="tx1"/>
                </a:solidFill>
              </a:rPr>
              <a:t>$179,925</a:t>
            </a:r>
            <a:r>
              <a:rPr lang="en-US" sz="1600" dirty="0">
                <a:solidFill>
                  <a:schemeClr val="tx1"/>
                </a:solidFill>
              </a:rPr>
              <a:t>		</a:t>
            </a:r>
            <a:r>
              <a:rPr lang="en-US" sz="1600" dirty="0" smtClean="0">
                <a:solidFill>
                  <a:schemeClr val="tx1"/>
                </a:solidFill>
              </a:rPr>
              <a:t>			</a:t>
            </a:r>
            <a:r>
              <a:rPr lang="en-US" sz="1800" dirty="0" smtClean="0">
                <a:solidFill>
                  <a:schemeClr val="tx1"/>
                </a:solidFill>
              </a:rPr>
              <a:t>$</a:t>
            </a:r>
            <a:r>
              <a:rPr lang="en-US" sz="1800" b="1" dirty="0" smtClean="0">
                <a:solidFill>
                  <a:schemeClr val="tx1"/>
                </a:solidFill>
              </a:rPr>
              <a:t>180,825 </a:t>
            </a:r>
            <a:endParaRPr lang="en-US" sz="1600" b="1" dirty="0">
              <a:solidFill>
                <a:schemeClr val="tx1"/>
              </a:solidFill>
            </a:endParaRPr>
          </a:p>
          <a:p>
            <a:pPr marL="1028700" lvl="1">
              <a:buFont typeface="Times New Roman" panose="02020603050405020304" pitchFamily="18" charset="0"/>
              <a:buChar char="−"/>
            </a:pPr>
            <a:r>
              <a:rPr lang="en-US" sz="1600" dirty="0">
                <a:solidFill>
                  <a:schemeClr val="tx1"/>
                </a:solidFill>
              </a:rPr>
              <a:t>Registrations			</a:t>
            </a:r>
            <a:r>
              <a:rPr lang="en-US" sz="1600" dirty="0" smtClean="0">
                <a:solidFill>
                  <a:schemeClr val="tx1"/>
                </a:solidFill>
              </a:rPr>
              <a:t>290  (+34 Students)				291  (+33 students)</a:t>
            </a:r>
            <a:endParaRPr lang="en-US" sz="1600" dirty="0">
              <a:solidFill>
                <a:schemeClr val="tx1"/>
              </a:solidFill>
            </a:endParaRPr>
          </a:p>
          <a:p>
            <a:pPr marL="1028700" lvl="1">
              <a:buFont typeface="Times New Roman" panose="02020603050405020304" pitchFamily="18" charset="0"/>
              <a:buChar char="−"/>
            </a:pPr>
            <a:r>
              <a:rPr lang="en-US" sz="1600" dirty="0">
                <a:solidFill>
                  <a:schemeClr val="tx1"/>
                </a:solidFill>
              </a:rPr>
              <a:t>Meeting Expense Estimate    </a:t>
            </a:r>
            <a:r>
              <a:rPr lang="en-US" sz="1600" dirty="0" smtClean="0">
                <a:solidFill>
                  <a:schemeClr val="tx1"/>
                </a:solidFill>
              </a:rPr>
              <a:t>   $173,692</a:t>
            </a:r>
          </a:p>
          <a:p>
            <a:pPr marL="1028700" lvl="1">
              <a:buFont typeface="Times New Roman" panose="02020603050405020304" pitchFamily="18" charset="0"/>
              <a:buChar char="−"/>
            </a:pPr>
            <a:endParaRPr lang="en-US" sz="1100" b="1"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Expense </a:t>
            </a:r>
            <a:r>
              <a:rPr lang="en-US" sz="1800" b="1" dirty="0">
                <a:solidFill>
                  <a:schemeClr val="tx1"/>
                </a:solidFill>
              </a:rPr>
              <a:t>Estimates:				$</a:t>
            </a:r>
            <a:r>
              <a:rPr lang="en-US" sz="1800" b="1" dirty="0" smtClean="0">
                <a:solidFill>
                  <a:schemeClr val="tx1"/>
                </a:solidFill>
              </a:rPr>
              <a:t>161,626</a:t>
            </a:r>
            <a:endParaRPr lang="en-US" sz="1800" b="1" dirty="0">
              <a:solidFill>
                <a:schemeClr val="tx1"/>
              </a:solidFill>
            </a:endParaRPr>
          </a:p>
          <a:p>
            <a:pPr marL="1028700" lvl="1">
              <a:buFont typeface="Times New Roman" panose="02020603050405020304" pitchFamily="18" charset="0"/>
              <a:buChar char="−"/>
            </a:pPr>
            <a:r>
              <a:rPr lang="en-US" sz="1600" dirty="0">
                <a:solidFill>
                  <a:schemeClr val="tx1"/>
                </a:solidFill>
              </a:rPr>
              <a:t>Electronic </a:t>
            </a:r>
            <a:r>
              <a:rPr lang="en-US" sz="1600" dirty="0" smtClean="0">
                <a:solidFill>
                  <a:schemeClr val="tx1"/>
                </a:solidFill>
              </a:rPr>
              <a:t>Facilities			$  7,700</a:t>
            </a:r>
            <a:endParaRPr lang="en-US" sz="1600" dirty="0">
              <a:solidFill>
                <a:schemeClr val="tx1"/>
              </a:solidFill>
            </a:endParaRPr>
          </a:p>
          <a:p>
            <a:pPr marL="1028700" lvl="1">
              <a:buFont typeface="Times New Roman" panose="02020603050405020304" pitchFamily="18" charset="0"/>
              <a:buChar char="−"/>
            </a:pPr>
            <a:r>
              <a:rPr lang="en-US" sz="1600" dirty="0" smtClean="0">
                <a:solidFill>
                  <a:schemeClr val="tx1"/>
                </a:solidFill>
              </a:rPr>
              <a:t>Networking &amp; Shipping		$52,376</a:t>
            </a:r>
          </a:p>
          <a:p>
            <a:pPr marL="1028700" lvl="1">
              <a:buFont typeface="Times New Roman" panose="02020603050405020304" pitchFamily="18" charset="0"/>
              <a:buChar char="−"/>
            </a:pPr>
            <a:r>
              <a:rPr lang="en-US" sz="1600" dirty="0" smtClean="0">
                <a:solidFill>
                  <a:schemeClr val="tx1"/>
                </a:solidFill>
              </a:rPr>
              <a:t>Special Services on site		$22,313</a:t>
            </a:r>
          </a:p>
          <a:p>
            <a:pPr marL="1028700" lvl="1">
              <a:buFont typeface="Times New Roman" panose="02020603050405020304" pitchFamily="18" charset="0"/>
              <a:buChar char="−"/>
            </a:pPr>
            <a:r>
              <a:rPr lang="en-US" sz="1600" dirty="0" smtClean="0">
                <a:solidFill>
                  <a:schemeClr val="tx1"/>
                </a:solidFill>
              </a:rPr>
              <a:t>On site setup				$  5,765</a:t>
            </a:r>
          </a:p>
          <a:p>
            <a:pPr marL="1028700" lvl="1">
              <a:buFont typeface="Times New Roman" panose="02020603050405020304" pitchFamily="18" charset="0"/>
              <a:buChar char="−"/>
            </a:pPr>
            <a:r>
              <a:rPr lang="en-US" sz="1600" dirty="0" smtClean="0">
                <a:solidFill>
                  <a:schemeClr val="tx1"/>
                </a:solidFill>
              </a:rPr>
              <a:t>Staffing on site			$ </a:t>
            </a:r>
            <a:r>
              <a:rPr lang="en-US" sz="1600" dirty="0">
                <a:solidFill>
                  <a:schemeClr val="tx1"/>
                </a:solidFill>
              </a:rPr>
              <a:t>15,175</a:t>
            </a:r>
            <a:endParaRPr lang="en-US" sz="1600" dirty="0" smtClean="0">
              <a:solidFill>
                <a:schemeClr val="tx1"/>
              </a:solidFill>
            </a:endParaRPr>
          </a:p>
          <a:p>
            <a:pPr marL="1028700" lvl="1">
              <a:buFont typeface="Times New Roman" panose="02020603050405020304" pitchFamily="18" charset="0"/>
              <a:buChar char="−"/>
            </a:pPr>
            <a:r>
              <a:rPr lang="en-US" sz="1600" dirty="0" smtClean="0">
                <a:solidFill>
                  <a:schemeClr val="tx1"/>
                </a:solidFill>
              </a:rPr>
              <a:t>Disbursements				$   4,367</a:t>
            </a:r>
          </a:p>
          <a:p>
            <a:pPr marL="1028700" lvl="1">
              <a:buFont typeface="Times New Roman" panose="02020603050405020304" pitchFamily="18" charset="0"/>
              <a:buChar char="−"/>
            </a:pPr>
            <a:r>
              <a:rPr lang="en-US" sz="1600" dirty="0" smtClean="0">
                <a:solidFill>
                  <a:schemeClr val="tx1"/>
                </a:solidFill>
              </a:rPr>
              <a:t>Accounting and Legal		$ 19,677</a:t>
            </a:r>
          </a:p>
          <a:p>
            <a:pPr marL="1028700" lvl="1">
              <a:buFont typeface="Times New Roman" panose="02020603050405020304" pitchFamily="18" charset="0"/>
              <a:buChar char="−"/>
            </a:pPr>
            <a:r>
              <a:rPr lang="en-US" sz="1600" dirty="0" smtClean="0">
                <a:solidFill>
                  <a:schemeClr val="tx1"/>
                </a:solidFill>
              </a:rPr>
              <a:t>Management				$ 30,822</a:t>
            </a:r>
          </a:p>
          <a:p>
            <a:pPr marL="1028700" lvl="1">
              <a:buFont typeface="Times New Roman" panose="02020603050405020304" pitchFamily="18" charset="0"/>
              <a:buChar char="−"/>
            </a:pPr>
            <a:r>
              <a:rPr lang="en-US" sz="1600" dirty="0" smtClean="0">
                <a:solidFill>
                  <a:schemeClr val="tx1"/>
                </a:solidFill>
              </a:rPr>
              <a:t>Delegate Materials			$   3,430</a:t>
            </a:r>
          </a:p>
          <a:p>
            <a:pPr marL="1028700" lvl="1">
              <a:buFont typeface="Times New Roman" panose="02020603050405020304" pitchFamily="18" charset="0"/>
              <a:buChar char="−"/>
            </a:pPr>
            <a:endParaRPr lang="en-US" sz="1100" b="1" dirty="0" smtClean="0">
              <a:solidFill>
                <a:schemeClr val="tx1"/>
              </a:solidFill>
            </a:endParaRPr>
          </a:p>
          <a:p>
            <a:pPr marL="0" lvl="1" indent="0"/>
            <a:r>
              <a:rPr lang="en-US" sz="1600" b="1" dirty="0" smtClean="0">
                <a:solidFill>
                  <a:schemeClr val="tx1"/>
                </a:solidFill>
              </a:rPr>
              <a:t>      Surplus 					$19,199</a:t>
            </a:r>
          </a:p>
          <a:p>
            <a:endParaRPr lang="en-US" sz="1200" dirty="0" smtClean="0">
              <a:solidFill>
                <a:schemeClr val="tx1"/>
              </a:solidFill>
            </a:endParaRPr>
          </a:p>
          <a:p>
            <a:pPr marL="285750" indent="-285750">
              <a:buFont typeface="Arial" panose="020B0604020202020204" pitchFamily="34" charset="0"/>
              <a:buChar char="•"/>
            </a:pPr>
            <a:r>
              <a:rPr lang="en-US" sz="1800" b="1" dirty="0" smtClean="0">
                <a:solidFill>
                  <a:schemeClr val="tx1"/>
                </a:solidFill>
              </a:rPr>
              <a:t>Estimated Sponsor Contribution:   </a:t>
            </a:r>
            <a:r>
              <a:rPr lang="en-US" sz="1800" b="1" dirty="0">
                <a:solidFill>
                  <a:schemeClr val="tx1"/>
                </a:solidFill>
              </a:rPr>
              <a:t>$</a:t>
            </a:r>
            <a:r>
              <a:rPr lang="en-US" sz="1800" b="1" dirty="0" smtClean="0">
                <a:solidFill>
                  <a:schemeClr val="tx1"/>
                </a:solidFill>
              </a:rPr>
              <a:t>115,995</a:t>
            </a:r>
            <a:r>
              <a:rPr lang="en-US" sz="1600" b="1" dirty="0" smtClean="0">
                <a:solidFill>
                  <a:schemeClr val="tx1"/>
                </a:solidFill>
              </a:rPr>
              <a:t>	</a:t>
            </a:r>
            <a:r>
              <a:rPr lang="en-US" sz="1600" dirty="0" smtClean="0">
                <a:solidFill>
                  <a:schemeClr val="tx1"/>
                </a:solidFill>
              </a:rPr>
              <a:t>	</a:t>
            </a:r>
          </a:p>
          <a:p>
            <a:pPr marL="1028700" lvl="1">
              <a:buFont typeface="Times New Roman" panose="02020603050405020304" pitchFamily="18" charset="0"/>
              <a:buChar char="−"/>
            </a:pPr>
            <a:r>
              <a:rPr lang="en-US" sz="1600" dirty="0" smtClean="0">
                <a:solidFill>
                  <a:schemeClr val="tx1"/>
                </a:solidFill>
              </a:rPr>
              <a:t>Meeting facilities		$44,165</a:t>
            </a:r>
          </a:p>
          <a:p>
            <a:pPr marL="1028700" lvl="1">
              <a:buFont typeface="Times New Roman" panose="02020603050405020304" pitchFamily="18" charset="0"/>
              <a:buChar char="−"/>
            </a:pPr>
            <a:r>
              <a:rPr lang="en-US" sz="1600" dirty="0" smtClean="0">
                <a:solidFill>
                  <a:schemeClr val="tx1"/>
                </a:solidFill>
              </a:rPr>
              <a:t>AV					$35,000</a:t>
            </a:r>
          </a:p>
          <a:p>
            <a:pPr marL="1028700" lvl="1">
              <a:buFont typeface="Times New Roman" panose="02020603050405020304" pitchFamily="18" charset="0"/>
              <a:buChar char="−"/>
            </a:pPr>
            <a:r>
              <a:rPr lang="en-US" sz="1600" dirty="0" smtClean="0">
                <a:solidFill>
                  <a:schemeClr val="tx1"/>
                </a:solidFill>
              </a:rPr>
              <a:t>Special Event (social0	$36,830</a:t>
            </a:r>
            <a:endParaRPr lang="en-US" sz="1600" dirty="0">
              <a:solidFill>
                <a:schemeClr val="tx1"/>
              </a:solidFill>
            </a:endParaRPr>
          </a:p>
        </p:txBody>
      </p:sp>
      <p:sp>
        <p:nvSpPr>
          <p:cNvPr id="4" name="TextBox 3"/>
          <p:cNvSpPr txBox="1"/>
          <p:nvPr/>
        </p:nvSpPr>
        <p:spPr>
          <a:xfrm>
            <a:off x="5562600" y="5105400"/>
            <a:ext cx="2819400" cy="861774"/>
          </a:xfrm>
          <a:prstGeom prst="rect">
            <a:avLst/>
          </a:prstGeom>
          <a:noFill/>
        </p:spPr>
        <p:txBody>
          <a:bodyPr wrap="square" rtlCol="0">
            <a:spAutoFit/>
          </a:bodyPr>
          <a:lstStyle/>
          <a:p>
            <a:r>
              <a:rPr lang="en-US" sz="1600" dirty="0" smtClean="0">
                <a:solidFill>
                  <a:schemeClr val="tx1"/>
                </a:solidFill>
              </a:rPr>
              <a:t>Surplus was returned to sponsor</a:t>
            </a:r>
          </a:p>
          <a:p>
            <a:endParaRPr lang="en-US" sz="1600" dirty="0">
              <a:solidFill>
                <a:schemeClr val="tx1"/>
              </a:solidFill>
            </a:endParaRPr>
          </a:p>
          <a:p>
            <a:r>
              <a:rPr lang="en-US" sz="1800" b="1" dirty="0" smtClean="0">
                <a:solidFill>
                  <a:schemeClr val="tx1"/>
                </a:solidFill>
              </a:rPr>
              <a:t>Net cost to 802.15/11 = $25</a:t>
            </a:r>
            <a:endParaRPr lang="en-US" sz="1800" b="1" dirty="0">
              <a:solidFill>
                <a:schemeClr val="tx1"/>
              </a:solidFill>
            </a:endParaRPr>
          </a:p>
        </p:txBody>
      </p:sp>
      <p:sp>
        <p:nvSpPr>
          <p:cNvPr id="12" name="Text Box 8"/>
          <p:cNvSpPr txBox="1">
            <a:spLocks noChangeArrowheads="1"/>
          </p:cNvSpPr>
          <p:nvPr/>
        </p:nvSpPr>
        <p:spPr bwMode="auto">
          <a:xfrm>
            <a:off x="5943600" y="1143000"/>
            <a:ext cx="2971800" cy="369332"/>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Final Expenses Nov 10, 2013</a:t>
            </a:r>
            <a:endParaRPr lang="en-US" sz="1800" b="1" dirty="0">
              <a:solidFill>
                <a:schemeClr val="tx1"/>
              </a:solidFill>
              <a:ea typeface="MS PGothic"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85800" y="685801"/>
            <a:ext cx="7770813" cy="530224"/>
          </a:xfrm>
        </p:spPr>
        <p:txBody>
          <a:bodyPr/>
          <a:lstStyle/>
          <a:p>
            <a:r>
              <a:rPr lang="en-US" dirty="0" smtClean="0"/>
              <a:t> Century City, CA - January 2014</a:t>
            </a:r>
            <a:endParaRPr lang="en-US" dirty="0"/>
          </a:p>
        </p:txBody>
      </p:sp>
      <p:sp>
        <p:nvSpPr>
          <p:cNvPr id="2" name="Date Placeholder 1"/>
          <p:cNvSpPr>
            <a:spLocks noGrp="1"/>
          </p:cNvSpPr>
          <p:nvPr>
            <p:ph type="dt" idx="10"/>
          </p:nvPr>
        </p:nvSpPr>
        <p:spPr/>
        <p:txBody>
          <a:bodyPr/>
          <a:lstStyle/>
          <a:p>
            <a:pPr>
              <a:defRPr/>
            </a:pPr>
            <a:r>
              <a:rPr lang="en-US" smtClean="0"/>
              <a:t>March 2014</a:t>
            </a:r>
            <a:endParaRPr lang="en-GB" dirty="0"/>
          </a:p>
        </p:txBody>
      </p:sp>
      <p:sp>
        <p:nvSpPr>
          <p:cNvPr id="3" name="Footer Placeholder 2"/>
          <p:cNvSpPr>
            <a:spLocks noGrp="1"/>
          </p:cNvSpPr>
          <p:nvPr>
            <p:ph type="ftr" idx="11"/>
          </p:nvPr>
        </p:nvSpPr>
        <p:spPr/>
        <p:txBody>
          <a:bodyPr/>
          <a:lstStyle/>
          <a:p>
            <a:pPr>
              <a:defRPr/>
            </a:pPr>
            <a:r>
              <a:rPr lang="en-GB" smtClean="0"/>
              <a:t>Jon Rosdahl, CSR</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04800" y="1905000"/>
            <a:ext cx="8229600" cy="4343400"/>
          </a:xfrm>
          <a:prstGeom prst="rect">
            <a:avLst/>
          </a:prstGeom>
          <a:noFill/>
          <a:ln w="9525">
            <a:noFill/>
            <a:miter lim="800000"/>
            <a:headEnd/>
            <a:tailEnd/>
          </a:ln>
        </p:spPr>
        <p:txBody>
          <a:bodyPr lIns="92075" tIns="46038" rIns="92075" bIns="46038"/>
          <a:lstStyle/>
          <a:p>
            <a:pPr marL="342900" indent="-342900" defTabSz="914400" eaLnBrk="0" hangingPunct="0">
              <a:lnSpc>
                <a:spcPct val="90000"/>
              </a:lnSpc>
              <a:spcBef>
                <a:spcPct val="20000"/>
              </a:spcBef>
              <a:buFontTx/>
              <a:buChar char="•"/>
              <a:tabLst>
                <a:tab pos="3654425" algn="l"/>
                <a:tab pos="5487988" algn="l"/>
                <a:tab pos="7372350" algn="r"/>
              </a:tabLst>
            </a:pPr>
            <a:r>
              <a:rPr lang="en-US" sz="1600" b="1" dirty="0">
                <a:solidFill>
                  <a:schemeClr val="tx1"/>
                </a:solidFill>
                <a:ea typeface="MS PGothic" pitchFamily="34" charset="-128"/>
              </a:rPr>
              <a:t>Registration Income:                	$200,250	$268,050	 $</a:t>
            </a:r>
            <a:r>
              <a:rPr lang="en-US" sz="1600" b="1" dirty="0" smtClean="0">
                <a:solidFill>
                  <a:schemeClr val="tx1"/>
                </a:solidFill>
                <a:ea typeface="MS PGothic" pitchFamily="34" charset="-128"/>
              </a:rPr>
              <a:t>294,150.00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Hotel Credits	$0	$      7,600</a:t>
            </a:r>
            <a:r>
              <a:rPr lang="en-US" sz="1400" dirty="0">
                <a:solidFill>
                  <a:schemeClr val="tx1"/>
                </a:solidFill>
                <a:ea typeface="MS PGothic" pitchFamily="34" charset="-128"/>
              </a:rPr>
              <a:t>	$</a:t>
            </a:r>
            <a:r>
              <a:rPr lang="en-US" sz="1400" dirty="0" smtClean="0">
                <a:solidFill>
                  <a:schemeClr val="tx1"/>
                </a:solidFill>
                <a:ea typeface="MS PGothic" pitchFamily="34" charset="-128"/>
              </a:rPr>
              <a:t>8,738.60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400" dirty="0" smtClean="0">
                <a:solidFill>
                  <a:schemeClr val="tx1"/>
                </a:solidFill>
                <a:ea typeface="MS PGothic" pitchFamily="34" charset="-128"/>
              </a:rPr>
              <a:t>Registrations	300	402	430</a:t>
            </a:r>
          </a:p>
          <a:p>
            <a:pPr lvl="1" defTabSz="914400" eaLnBrk="0" hangingPunct="0">
              <a:lnSpc>
                <a:spcPct val="90000"/>
              </a:lnSpc>
              <a:spcBef>
                <a:spcPct val="20000"/>
              </a:spcBef>
              <a:buFont typeface="Times New Roman" pitchFamily="18" charset="0"/>
              <a:buChar char="–"/>
              <a:tabLst>
                <a:tab pos="3654425" algn="l"/>
                <a:tab pos="5487988" algn="l"/>
                <a:tab pos="7372350" algn="r"/>
              </a:tabLst>
            </a:pPr>
            <a:endParaRPr lang="en-US" sz="16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Meeting Expense Estimate:      </a:t>
            </a:r>
            <a:r>
              <a:rPr lang="en-US" sz="1600" b="1" dirty="0" smtClean="0">
                <a:solidFill>
                  <a:srgbClr val="FF0000"/>
                </a:solidFill>
                <a:ea typeface="MS PGothic" pitchFamily="34" charset="-128"/>
              </a:rPr>
              <a:t>	$209,563	</a:t>
            </a:r>
            <a:r>
              <a:rPr lang="en-US" sz="1600" b="1" dirty="0">
                <a:solidFill>
                  <a:srgbClr val="FF0000"/>
                </a:solidFill>
                <a:ea typeface="MS PGothic" pitchFamily="34" charset="-128"/>
              </a:rPr>
              <a:t>$275,753	$</a:t>
            </a:r>
            <a:r>
              <a:rPr lang="en-US" sz="1600" b="1" dirty="0" smtClean="0">
                <a:solidFill>
                  <a:srgbClr val="FF0000"/>
                </a:solidFill>
                <a:ea typeface="MS PGothic" pitchFamily="34" charset="-128"/>
              </a:rPr>
              <a:t>302,286.75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AV	$17,000	$17,000</a:t>
            </a:r>
            <a:r>
              <a:rPr lang="en-US" sz="1400" dirty="0">
                <a:solidFill>
                  <a:schemeClr val="tx1"/>
                </a:solidFill>
                <a:ea typeface="MS PGothic" pitchFamily="34" charset="-128"/>
              </a:rPr>
              <a:t>	</a:t>
            </a:r>
            <a:r>
              <a:rPr lang="en-US" sz="1400" dirty="0" smtClean="0">
                <a:solidFill>
                  <a:schemeClr val="tx1"/>
                </a:solidFill>
                <a:ea typeface="MS PGothic" pitchFamily="34" charset="-128"/>
              </a:rPr>
              <a:t>19,200.06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Financial Fees	$10,513	</a:t>
            </a:r>
            <a:r>
              <a:rPr lang="en-US" sz="1400" dirty="0">
                <a:solidFill>
                  <a:schemeClr val="tx1"/>
                </a:solidFill>
                <a:ea typeface="MS PGothic" pitchFamily="34" charset="-128"/>
              </a:rPr>
              <a:t>$ </a:t>
            </a:r>
            <a:r>
              <a:rPr lang="en-US" sz="1400" dirty="0" smtClean="0">
                <a:solidFill>
                  <a:schemeClr val="tx1"/>
                </a:solidFill>
                <a:ea typeface="MS PGothic" pitchFamily="34" charset="-128"/>
              </a:rPr>
              <a:t>13,902</a:t>
            </a:r>
            <a:r>
              <a:rPr lang="en-US" sz="1400" dirty="0">
                <a:solidFill>
                  <a:schemeClr val="tx1"/>
                </a:solidFill>
                <a:ea typeface="MS PGothic" pitchFamily="34" charset="-128"/>
              </a:rPr>
              <a:t>	$</a:t>
            </a:r>
            <a:r>
              <a:rPr lang="en-US" sz="1400" dirty="0" smtClean="0">
                <a:solidFill>
                  <a:schemeClr val="tx1"/>
                </a:solidFill>
                <a:ea typeface="MS PGothic" pitchFamily="34" charset="-128"/>
              </a:rPr>
              <a:t>16,712.56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Meeting Planner	$38,000	$ 45,750</a:t>
            </a:r>
            <a:r>
              <a:rPr lang="en-US" sz="1400" dirty="0">
                <a:solidFill>
                  <a:schemeClr val="tx1"/>
                </a:solidFill>
                <a:ea typeface="MS PGothic" pitchFamily="34" charset="-128"/>
              </a:rPr>
              <a:t>	$</a:t>
            </a:r>
            <a:r>
              <a:rPr lang="en-US" sz="1400" dirty="0" smtClean="0">
                <a:solidFill>
                  <a:schemeClr val="tx1"/>
                </a:solidFill>
                <a:ea typeface="MS PGothic" pitchFamily="34" charset="-128"/>
              </a:rPr>
              <a:t>51,061.35</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Food &amp; Beverage	$85,000	</a:t>
            </a:r>
            <a:r>
              <a:rPr lang="en-US" sz="1400" dirty="0">
                <a:solidFill>
                  <a:schemeClr val="tx1"/>
                </a:solidFill>
                <a:ea typeface="MS PGothic" pitchFamily="34" charset="-128"/>
              </a:rPr>
              <a:t>$122,000	$</a:t>
            </a:r>
            <a:r>
              <a:rPr lang="en-US" sz="1400" dirty="0" smtClean="0">
                <a:solidFill>
                  <a:schemeClr val="tx1"/>
                </a:solidFill>
                <a:ea typeface="MS PGothic" pitchFamily="34" charset="-128"/>
              </a:rPr>
              <a:t>129,456.46</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Network Services	$36,000	</a:t>
            </a:r>
            <a:r>
              <a:rPr lang="en-US" sz="1400" dirty="0">
                <a:solidFill>
                  <a:schemeClr val="tx1"/>
                </a:solidFill>
                <a:ea typeface="MS PGothic" pitchFamily="34" charset="-128"/>
              </a:rPr>
              <a:t>$ 57,000	$</a:t>
            </a:r>
            <a:r>
              <a:rPr lang="en-US" sz="1400" dirty="0" smtClean="0">
                <a:solidFill>
                  <a:schemeClr val="tx1"/>
                </a:solidFill>
                <a:ea typeface="MS PGothic" pitchFamily="34" charset="-128"/>
              </a:rPr>
              <a:t>47,590.07</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Social	$18,000	</a:t>
            </a:r>
            <a:r>
              <a:rPr lang="en-US" sz="1400" dirty="0">
                <a:solidFill>
                  <a:schemeClr val="tx1"/>
                </a:solidFill>
                <a:ea typeface="MS PGothic" pitchFamily="34" charset="-128"/>
              </a:rPr>
              <a:t>$ 28,500	$</a:t>
            </a:r>
            <a:r>
              <a:rPr lang="en-US" sz="1400" dirty="0" smtClean="0">
                <a:solidFill>
                  <a:schemeClr val="tx1"/>
                </a:solidFill>
                <a:ea typeface="MS PGothic" pitchFamily="34" charset="-128"/>
              </a:rPr>
              <a:t>33,673.00</a:t>
            </a:r>
          </a:p>
          <a:p>
            <a:pPr lvl="1" defTabSz="914400" eaLnBrk="0" hangingPunct="0">
              <a:lnSpc>
                <a:spcPct val="90000"/>
              </a:lnSpc>
              <a:spcBef>
                <a:spcPct val="20000"/>
              </a:spcBef>
              <a:buFontTx/>
              <a:buChar char="–"/>
              <a:tabLst>
                <a:tab pos="3654425" algn="l"/>
                <a:tab pos="5487988" algn="l"/>
                <a:tab pos="7372350" algn="r"/>
              </a:tabLst>
            </a:pPr>
            <a:r>
              <a:rPr lang="en-US" sz="1400" dirty="0" smtClean="0">
                <a:solidFill>
                  <a:schemeClr val="tx1"/>
                </a:solidFill>
                <a:ea typeface="MS PGothic" pitchFamily="34" charset="-128"/>
              </a:rPr>
              <a:t>Shipping 	$ 6,500	</a:t>
            </a:r>
            <a:r>
              <a:rPr lang="en-US" sz="1400" dirty="0">
                <a:solidFill>
                  <a:schemeClr val="tx1"/>
                </a:solidFill>
                <a:ea typeface="MS PGothic" pitchFamily="34" charset="-128"/>
              </a:rPr>
              <a:t>$   4,000	$</a:t>
            </a:r>
            <a:r>
              <a:rPr lang="en-US" sz="1400" dirty="0" smtClean="0">
                <a:solidFill>
                  <a:schemeClr val="tx1"/>
                </a:solidFill>
                <a:ea typeface="MS PGothic" pitchFamily="34" charset="-128"/>
              </a:rPr>
              <a:t>3,576.33</a:t>
            </a:r>
          </a:p>
          <a:p>
            <a:pPr lvl="1" defTabSz="914400" eaLnBrk="0" hangingPunct="0">
              <a:lnSpc>
                <a:spcPct val="90000"/>
              </a:lnSpc>
              <a:spcBef>
                <a:spcPct val="20000"/>
              </a:spcBef>
              <a:buFontTx/>
              <a:buChar char="–"/>
              <a:tabLst>
                <a:tab pos="3654425" algn="l"/>
                <a:tab pos="5487988" algn="l"/>
                <a:tab pos="7372350" algn="r"/>
              </a:tabLst>
            </a:pPr>
            <a:r>
              <a:rPr lang="en-US" sz="1400" dirty="0" err="1" smtClean="0">
                <a:solidFill>
                  <a:schemeClr val="tx1"/>
                </a:solidFill>
                <a:ea typeface="MS PGothic" pitchFamily="34" charset="-128"/>
              </a:rPr>
              <a:t>Misc</a:t>
            </a:r>
            <a:r>
              <a:rPr lang="en-US" sz="1400" dirty="0" smtClean="0">
                <a:solidFill>
                  <a:schemeClr val="tx1"/>
                </a:solidFill>
                <a:ea typeface="MS PGothic" pitchFamily="34" charset="-128"/>
              </a:rPr>
              <a:t>	$  1,400	</a:t>
            </a:r>
            <a:r>
              <a:rPr lang="en-US" sz="1400" dirty="0">
                <a:solidFill>
                  <a:schemeClr val="tx1"/>
                </a:solidFill>
                <a:ea typeface="MS PGothic" pitchFamily="34" charset="-128"/>
              </a:rPr>
              <a:t>$   1,600	</a:t>
            </a:r>
            <a:r>
              <a:rPr lang="en-US" sz="1400" dirty="0" smtClean="0">
                <a:solidFill>
                  <a:schemeClr val="tx1"/>
                </a:solidFill>
                <a:ea typeface="MS PGothic" pitchFamily="34" charset="-128"/>
              </a:rPr>
              <a:t>1,016.92</a:t>
            </a:r>
          </a:p>
          <a:p>
            <a:pPr lvl="1" defTabSz="914400" eaLnBrk="0" hangingPunct="0">
              <a:lnSpc>
                <a:spcPct val="90000"/>
              </a:lnSpc>
              <a:spcBef>
                <a:spcPct val="20000"/>
              </a:spcBef>
              <a:tabLst>
                <a:tab pos="3654425" algn="l"/>
                <a:tab pos="5487988" algn="l"/>
                <a:tab pos="7372350" algn="r"/>
              </a:tabLst>
            </a:pPr>
            <a:endParaRPr lang="en-US" sz="1400"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600" b="1" dirty="0" smtClean="0">
                <a:solidFill>
                  <a:schemeClr val="tx1"/>
                </a:solidFill>
                <a:ea typeface="MS PGothic" pitchFamily="34" charset="-128"/>
              </a:rPr>
              <a:t>Surplus/(Deficit)	</a:t>
            </a:r>
            <a:r>
              <a:rPr lang="en-US" sz="1600" b="1" dirty="0" smtClean="0">
                <a:solidFill>
                  <a:srgbClr val="FF0000"/>
                </a:solidFill>
                <a:ea typeface="MS PGothic" pitchFamily="34" charset="-128"/>
              </a:rPr>
              <a:t>$(9,313.00)	$(103)</a:t>
            </a:r>
            <a:r>
              <a:rPr lang="en-US" sz="1600" b="1" dirty="0">
                <a:solidFill>
                  <a:srgbClr val="FF0000"/>
                </a:solidFill>
                <a:ea typeface="MS PGothic" pitchFamily="34" charset="-128"/>
              </a:rPr>
              <a:t>	</a:t>
            </a:r>
            <a:r>
              <a:rPr lang="en-US" sz="1600" b="1" dirty="0" smtClean="0">
                <a:solidFill>
                  <a:srgbClr val="FF0000"/>
                </a:solidFill>
                <a:ea typeface="MS PGothic" pitchFamily="34" charset="-128"/>
              </a:rPr>
              <a:t>$(601.85)</a:t>
            </a:r>
            <a:endParaRPr lang="en-US" sz="1600" b="1" dirty="0">
              <a:solidFill>
                <a:srgbClr val="FF0000"/>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600" b="1" dirty="0">
              <a:solidFill>
                <a:schemeClr val="tx1"/>
              </a:solidFill>
              <a:ea typeface="MS PGothic" pitchFamily="34" charset="-128"/>
            </a:endParaRPr>
          </a:p>
        </p:txBody>
      </p:sp>
      <p:sp>
        <p:nvSpPr>
          <p:cNvPr id="11" name="Text Box 8"/>
          <p:cNvSpPr txBox="1">
            <a:spLocks noChangeArrowheads="1"/>
          </p:cNvSpPr>
          <p:nvPr/>
        </p:nvSpPr>
        <p:spPr bwMode="auto">
          <a:xfrm>
            <a:off x="3429000" y="1295400"/>
            <a:ext cx="1905000" cy="646331"/>
          </a:xfrm>
          <a:prstGeom prst="rect">
            <a:avLst/>
          </a:prstGeom>
          <a:noFill/>
          <a:ln w="12700">
            <a:noFill/>
            <a:miter lim="800000"/>
            <a:headEnd type="none" w="sm" len="sm"/>
            <a:tailEnd type="none" w="sm" len="sm"/>
          </a:ln>
        </p:spPr>
        <p:txBody>
          <a:bodyPr>
            <a:spAutoFit/>
          </a:bodyPr>
          <a:lstStyle/>
          <a:p>
            <a:pPr algn="ctr" defTabSz="914400" eaLnBrk="0" hangingPunct="0">
              <a:spcBef>
                <a:spcPct val="50000"/>
              </a:spcBef>
            </a:pPr>
            <a:r>
              <a:rPr lang="en-US" sz="1800" b="1" dirty="0">
                <a:solidFill>
                  <a:schemeClr val="tx1"/>
                </a:solidFill>
                <a:ea typeface="MS PGothic" pitchFamily="34" charset="-128"/>
              </a:rPr>
              <a:t>Proposed Budget </a:t>
            </a:r>
            <a:r>
              <a:rPr lang="en-US" sz="1800" b="1" dirty="0" smtClean="0">
                <a:solidFill>
                  <a:schemeClr val="tx1"/>
                </a:solidFill>
                <a:ea typeface="MS PGothic" pitchFamily="34" charset="-128"/>
              </a:rPr>
              <a:t>November 2013</a:t>
            </a:r>
            <a:endParaRPr lang="en-US" sz="1800" b="1" dirty="0">
              <a:solidFill>
                <a:schemeClr val="tx1"/>
              </a:solidFill>
              <a:ea typeface="MS PGothic" pitchFamily="34" charset="-128"/>
            </a:endParaRPr>
          </a:p>
        </p:txBody>
      </p:sp>
      <p:sp>
        <p:nvSpPr>
          <p:cNvPr id="8" name="Text Box 8"/>
          <p:cNvSpPr txBox="1">
            <a:spLocks noChangeArrowheads="1"/>
          </p:cNvSpPr>
          <p:nvPr/>
        </p:nvSpPr>
        <p:spPr bwMode="auto">
          <a:xfrm>
            <a:off x="5181600" y="1295400"/>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Estimated Budget  Jan 2014</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7086600" y="1312724"/>
            <a:ext cx="2057400"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ct val="50000"/>
              </a:spcBef>
            </a:pPr>
            <a:r>
              <a:rPr lang="en-US" sz="1800" b="1" dirty="0" smtClean="0">
                <a:solidFill>
                  <a:schemeClr val="tx1"/>
                </a:solidFill>
                <a:ea typeface="MS PGothic" pitchFamily="34" charset="-128"/>
              </a:rPr>
              <a:t>Actual           March 2014</a:t>
            </a:r>
            <a:endParaRPr lang="en-US" sz="1800" b="1" dirty="0">
              <a:solidFill>
                <a:schemeClr val="tx1"/>
              </a:solidFill>
              <a:ea typeface="MS PGothic" pitchFamily="34" charset="-128"/>
            </a:endParaRPr>
          </a:p>
        </p:txBody>
      </p:sp>
      <p:sp>
        <p:nvSpPr>
          <p:cNvPr id="12"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extLst>
      <p:ext uri="{BB962C8B-B14F-4D97-AF65-F5344CB8AC3E}">
        <p14:creationId xmlns:p14="http://schemas.microsoft.com/office/powerpoint/2010/main" xmlns="" val="2354405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4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4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4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4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4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4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r>
              <a:rPr lang="en-US" sz="1400" dirty="0" smtClean="0"/>
              <a:t>2009</a:t>
            </a:r>
          </a:p>
          <a:p>
            <a:pPr marL="515938" lvl="1" indent="-174625" defTabSz="914400" eaLnBrk="1" hangingPunct="1">
              <a:lnSpc>
                <a:spcPct val="90000"/>
              </a:lnSpc>
              <a:tabLst>
                <a:tab pos="7372350" algn="r"/>
              </a:tabLst>
            </a:pPr>
            <a:r>
              <a:rPr lang="en-US" sz="1200" dirty="0" smtClean="0"/>
              <a:t>355 – LA ($4,724 - $9,835)</a:t>
            </a:r>
          </a:p>
          <a:p>
            <a:pPr marL="515938" lvl="1" indent="-174625" defTabSz="914400" eaLnBrk="1" hangingPunct="1">
              <a:lnSpc>
                <a:spcPct val="90000"/>
              </a:lnSpc>
              <a:tabLst>
                <a:tab pos="7372350" algn="r"/>
              </a:tabLst>
            </a:pPr>
            <a:r>
              <a:rPr lang="en-US" sz="1200" dirty="0" smtClean="0"/>
              <a:t>344 – Montreal ($8,676 - $29,948)</a:t>
            </a:r>
          </a:p>
          <a:p>
            <a:pPr marL="515938" lvl="1" indent="-174625" defTabSz="914400" eaLnBrk="1" hangingPunct="1">
              <a:lnSpc>
                <a:spcPct val="90000"/>
              </a:lnSpc>
              <a:tabLst>
                <a:tab pos="7372350" algn="r"/>
              </a:tabLst>
            </a:pPr>
            <a:r>
              <a:rPr lang="en-US" sz="1200" dirty="0" smtClean="0"/>
              <a:t>500 – Hawaii ($16,793 - $17,330)</a:t>
            </a:r>
          </a:p>
          <a:p>
            <a:pPr marL="227013" indent="-227013" defTabSz="914400" eaLnBrk="1" hangingPunct="1">
              <a:lnSpc>
                <a:spcPct val="90000"/>
              </a:lnSpc>
              <a:tabLst>
                <a:tab pos="7372350" algn="r"/>
              </a:tabLst>
            </a:pPr>
            <a:r>
              <a:rPr lang="en-US" sz="1400" dirty="0" smtClean="0"/>
              <a:t>2010</a:t>
            </a:r>
          </a:p>
          <a:p>
            <a:pPr marL="515938" lvl="1" indent="-174625" defTabSz="914400" eaLnBrk="1" hangingPunct="1">
              <a:lnSpc>
                <a:spcPct val="90000"/>
              </a:lnSpc>
              <a:tabLst>
                <a:tab pos="7372350" algn="r"/>
              </a:tabLst>
            </a:pPr>
            <a:r>
              <a:rPr lang="en-US" sz="1200" dirty="0" smtClean="0"/>
              <a:t>428 – LA ($9,000 - $33,841)</a:t>
            </a:r>
          </a:p>
          <a:p>
            <a:pPr marL="515938" lvl="1" indent="-174625" defTabSz="914400" eaLnBrk="1" hangingPunct="1">
              <a:lnSpc>
                <a:spcPct val="90000"/>
              </a:lnSpc>
              <a:tabLst>
                <a:tab pos="7372350" algn="r"/>
              </a:tabLst>
            </a:pPr>
            <a:r>
              <a:rPr lang="en-US" sz="1200" dirty="0" smtClean="0"/>
              <a:t>426 - Beijing ($0)</a:t>
            </a:r>
          </a:p>
          <a:p>
            <a:pPr marL="515938" lvl="1" indent="-174625" defTabSz="914400" eaLnBrk="1" hangingPunct="1">
              <a:lnSpc>
                <a:spcPct val="90000"/>
              </a:lnSpc>
              <a:tabLst>
                <a:tab pos="7372350" algn="r"/>
              </a:tabLst>
            </a:pPr>
            <a:r>
              <a:rPr lang="en-US" sz="1200" dirty="0" smtClean="0"/>
              <a:t>384 – Hawaii ($1,161- $316)</a:t>
            </a:r>
          </a:p>
          <a:p>
            <a:pPr marL="227013" indent="-227013" defTabSz="914400" eaLnBrk="1" hangingPunct="1">
              <a:lnSpc>
                <a:spcPct val="90000"/>
              </a:lnSpc>
              <a:tabLst>
                <a:tab pos="7372350" algn="r"/>
              </a:tabLst>
            </a:pPr>
            <a:r>
              <a:rPr lang="en-US" sz="1400" dirty="0" smtClean="0"/>
              <a:t>2011</a:t>
            </a:r>
          </a:p>
          <a:p>
            <a:pPr marL="515938" lvl="1" indent="-174625" defTabSz="914400" eaLnBrk="1" hangingPunct="1">
              <a:lnSpc>
                <a:spcPct val="90000"/>
              </a:lnSpc>
              <a:tabLst>
                <a:tab pos="7372350" algn="r"/>
              </a:tabLst>
            </a:pPr>
            <a:r>
              <a:rPr lang="en-US" sz="1200" dirty="0" smtClean="0"/>
              <a:t>410 – LA ($13,378 - $29,080)</a:t>
            </a:r>
          </a:p>
          <a:p>
            <a:pPr marL="515938" lvl="1" indent="-174625" defTabSz="914400" eaLnBrk="1" hangingPunct="1">
              <a:lnSpc>
                <a:spcPct val="90000"/>
              </a:lnSpc>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15938" lvl="1" indent="-174625" defTabSz="914400" eaLnBrk="1" hangingPunct="1">
              <a:lnSpc>
                <a:spcPct val="90000"/>
              </a:lnSpc>
              <a:tabLst>
                <a:tab pos="7372350" algn="r"/>
              </a:tabLst>
            </a:pPr>
            <a:r>
              <a:rPr lang="en-US" sz="1200" dirty="0" smtClean="0"/>
              <a:t>313 – Okinawa (</a:t>
            </a:r>
            <a:r>
              <a:rPr lang="en-US" sz="1200" dirty="0" smtClean="0">
                <a:solidFill>
                  <a:srgbClr val="FF0000"/>
                </a:solidFill>
              </a:rPr>
              <a:t>$22,669 </a:t>
            </a:r>
            <a:r>
              <a:rPr lang="en-US" sz="1200" dirty="0" smtClean="0"/>
              <a:t>– $0)</a:t>
            </a:r>
          </a:p>
          <a:p>
            <a:pPr marL="227013" indent="-227013" defTabSz="914400" eaLnBrk="1" hangingPunct="1">
              <a:lnSpc>
                <a:spcPct val="90000"/>
              </a:lnSpc>
              <a:tabLst>
                <a:tab pos="7372350" algn="r"/>
              </a:tabLst>
            </a:pPr>
            <a:r>
              <a:rPr lang="en-US" sz="1400" dirty="0" smtClean="0"/>
              <a:t>2012</a:t>
            </a:r>
          </a:p>
          <a:p>
            <a:pPr marL="515938" lvl="1" indent="-174625" defTabSz="914400" eaLnBrk="1" hangingPunct="1">
              <a:lnSpc>
                <a:spcPct val="90000"/>
              </a:lnSpc>
              <a:tabLst>
                <a:tab pos="7372350" algn="r"/>
              </a:tabLst>
            </a:pPr>
            <a:r>
              <a:rPr lang="en-US" sz="1400" dirty="0" smtClean="0"/>
              <a:t>359 – Jacksonville ($16,398 - $30,931.52)</a:t>
            </a:r>
          </a:p>
          <a:p>
            <a:pPr marL="515938" lvl="1" indent="-174625" defTabSz="914400" eaLnBrk="1" hangingPunct="1">
              <a:lnSpc>
                <a:spcPct val="90000"/>
              </a:lnSpc>
              <a:tabLst>
                <a:tab pos="7372350" algn="r"/>
              </a:tabLst>
            </a:pPr>
            <a:r>
              <a:rPr lang="en-US" sz="1400" dirty="0" smtClean="0"/>
              <a:t>335 – Atlanta ($680 -  $100.35)</a:t>
            </a:r>
          </a:p>
          <a:p>
            <a:pPr marL="515938" lvl="1" indent="-174625" defTabSz="914400" eaLnBrk="1" hangingPunct="1">
              <a:lnSpc>
                <a:spcPct val="90000"/>
              </a:lnSpc>
              <a:tabLst>
                <a:tab pos="7372350" algn="r"/>
              </a:tabLst>
            </a:pPr>
            <a:r>
              <a:rPr lang="en-US" sz="1400" dirty="0" smtClean="0"/>
              <a:t>314 – Indian Wells ($7,665 -  $ 15,480) </a:t>
            </a:r>
          </a:p>
          <a:p>
            <a:pPr marL="115888" indent="-174625" defTabSz="914400" eaLnBrk="1" hangingPunct="1">
              <a:lnSpc>
                <a:spcPct val="90000"/>
              </a:lnSpc>
              <a:tabLst>
                <a:tab pos="7372350" algn="r"/>
              </a:tabLst>
            </a:pPr>
            <a:r>
              <a:rPr lang="en-US" sz="1400" dirty="0" smtClean="0"/>
              <a:t>2013</a:t>
            </a:r>
          </a:p>
          <a:p>
            <a:pPr marL="515938" lvl="1" indent="-174625" defTabSz="914400" eaLnBrk="1" hangingPunct="1">
              <a:lnSpc>
                <a:spcPct val="90000"/>
              </a:lnSpc>
              <a:tabLst>
                <a:tab pos="7372350" algn="r"/>
              </a:tabLst>
            </a:pPr>
            <a:r>
              <a:rPr lang="en-US" sz="1400" dirty="0" smtClean="0"/>
              <a:t>356 – Vancouver ($15,259  - $ 5,887)</a:t>
            </a:r>
          </a:p>
          <a:p>
            <a:pPr marL="515938" lvl="1" indent="-174625" defTabSz="914400" eaLnBrk="1" hangingPunct="1">
              <a:lnSpc>
                <a:spcPct val="90000"/>
              </a:lnSpc>
              <a:tabLst>
                <a:tab pos="7372350" algn="r"/>
              </a:tabLst>
            </a:pPr>
            <a:r>
              <a:rPr lang="en-US" sz="1400" dirty="0" smtClean="0"/>
              <a:t>337 – Hawaii      ($ 10,533 - </a:t>
            </a:r>
            <a:r>
              <a:rPr lang="en-US" sz="1400" dirty="0"/>
              <a:t>$10,173</a:t>
            </a:r>
            <a:r>
              <a:rPr lang="en-US" sz="1400" dirty="0" smtClean="0"/>
              <a:t>)</a:t>
            </a:r>
          </a:p>
          <a:p>
            <a:pPr marL="515938" lvl="1" indent="-174625" defTabSz="914400" eaLnBrk="1" hangingPunct="1">
              <a:lnSpc>
                <a:spcPct val="90000"/>
              </a:lnSpc>
              <a:tabLst>
                <a:tab pos="7372350" algn="r"/>
              </a:tabLst>
            </a:pPr>
            <a:r>
              <a:rPr lang="en-US" sz="1400" dirty="0" smtClean="0"/>
              <a:t>279 </a:t>
            </a:r>
            <a:r>
              <a:rPr lang="en-US" sz="1400" dirty="0"/>
              <a:t>– Nanjing </a:t>
            </a:r>
            <a:r>
              <a:rPr lang="en-US" sz="1400" dirty="0" smtClean="0"/>
              <a:t>       ($5,067 - </a:t>
            </a:r>
            <a:r>
              <a:rPr lang="en-US" sz="1400" dirty="0" smtClean="0">
                <a:solidFill>
                  <a:srgbClr val="FF0000"/>
                </a:solidFill>
              </a:rPr>
              <a:t>$25</a:t>
            </a:r>
            <a:r>
              <a:rPr lang="en-US" sz="1400" dirty="0" smtClean="0"/>
              <a:t>) </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2014</a:t>
            </a:r>
            <a:endParaRPr lang="en-GB" dirty="0" smtClean="0">
              <a:latin typeface="Times New Roman" pitchFamily="18" charset="0"/>
              <a:ea typeface="Arial Unicode MS" pitchFamily="34" charset="-128"/>
              <a:cs typeface="Arial Unicode MS" pitchFamily="34" charset="-128"/>
            </a:endParaRPr>
          </a:p>
        </p:txBody>
      </p:sp>
      <p:sp>
        <p:nvSpPr>
          <p:cNvPr id="8195" name="Rectangle 4"/>
          <p:cNvSpPr>
            <a:spLocks noGrp="1" noChangeArrowheads="1"/>
          </p:cNvSpPr>
          <p:nvPr>
            <p:ph type="ftr" sz="quarter" idx="11"/>
          </p:nvPr>
        </p:nvSpPr>
        <p:spPr>
          <a:noFill/>
        </p:spPr>
        <p:txBody>
          <a:bodyPr/>
          <a:lstStyle/>
          <a:p>
            <a:r>
              <a:rPr lang="en-GB" smtClean="0"/>
              <a:t>Jon Rosdahl, CSR</a:t>
            </a:r>
            <a:endParaRPr lang="en-GB" dirty="0" smtClean="0"/>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114800" cy="1227132"/>
          </a:xfrm>
        </p:spPr>
        <p:txBody>
          <a:bodyPr wrap="square" lIns="92075" tIns="46038" rIns="92075" bIns="46038">
            <a:spAutoFit/>
          </a:bodyPr>
          <a:lstStyle/>
          <a:p>
            <a:pPr marL="227013" indent="-227013" defTabSz="914400" eaLnBrk="1" hangingPunct="1">
              <a:lnSpc>
                <a:spcPct val="90000"/>
              </a:lnSpc>
              <a:tabLst>
                <a:tab pos="7372350" algn="r"/>
              </a:tabLst>
            </a:pPr>
            <a:r>
              <a:rPr lang="en-US" sz="2000" dirty="0" smtClean="0"/>
              <a:t>2014</a:t>
            </a:r>
          </a:p>
          <a:p>
            <a:pPr marL="454025" lvl="1" indent="-112713" defTabSz="914400" eaLnBrk="1" hangingPunct="1">
              <a:lnSpc>
                <a:spcPct val="90000"/>
              </a:lnSpc>
              <a:tabLst>
                <a:tab pos="7372350" algn="r"/>
              </a:tabLst>
            </a:pPr>
            <a:r>
              <a:rPr lang="en-US" sz="1800" dirty="0" smtClean="0"/>
              <a:t>426 – LA </a:t>
            </a:r>
            <a:r>
              <a:rPr lang="en-US" sz="1800" dirty="0" smtClean="0"/>
              <a:t>(</a:t>
            </a:r>
            <a:r>
              <a:rPr lang="en-US" sz="1800" dirty="0" smtClean="0">
                <a:solidFill>
                  <a:srgbClr val="FF0000"/>
                </a:solidFill>
              </a:rPr>
              <a:t>$</a:t>
            </a:r>
            <a:r>
              <a:rPr lang="en-US" sz="1800" b="1" dirty="0" smtClean="0">
                <a:solidFill>
                  <a:srgbClr val="FF0000"/>
                </a:solidFill>
                <a:ea typeface="MS PGothic" pitchFamily="34" charset="-128"/>
              </a:rPr>
              <a:t>9,313.00</a:t>
            </a:r>
            <a:r>
              <a:rPr lang="en-US" sz="1800" dirty="0" smtClean="0"/>
              <a:t> </a:t>
            </a:r>
            <a:r>
              <a:rPr lang="en-US" sz="1800" dirty="0" smtClean="0"/>
              <a:t>, </a:t>
            </a:r>
            <a:r>
              <a:rPr lang="en-US" sz="1800" b="1" dirty="0" smtClean="0">
                <a:solidFill>
                  <a:srgbClr val="FF0000"/>
                </a:solidFill>
                <a:ea typeface="MS PGothic" pitchFamily="34" charset="-128"/>
              </a:rPr>
              <a:t>$601.85</a:t>
            </a:r>
            <a:r>
              <a:rPr lang="en-US" sz="1800" dirty="0" smtClean="0"/>
              <a:t>)</a:t>
            </a:r>
          </a:p>
          <a:p>
            <a:pPr marL="454025" lvl="1" indent="-112713" defTabSz="914400" eaLnBrk="1" hangingPunct="1">
              <a:lnSpc>
                <a:spcPct val="90000"/>
              </a:lnSpc>
              <a:tabLst>
                <a:tab pos="7372350" algn="r"/>
              </a:tabLst>
            </a:pPr>
            <a:r>
              <a:rPr lang="en-US" sz="1800" dirty="0" smtClean="0"/>
              <a:t> </a:t>
            </a:r>
            <a:r>
              <a:rPr lang="en-US" sz="1800" dirty="0" smtClean="0"/>
              <a:t>     - Waikoloa ( $,  )</a:t>
            </a:r>
            <a:endParaRPr lang="en-US" sz="1800" dirty="0" smtClean="0"/>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10" name="Footer Placeholder 1"/>
          <p:cNvSpPr txBox="1">
            <a:spLocks noGrp="1"/>
          </p:cNvSpPr>
          <p:nvPr/>
        </p:nvSpPr>
        <p:spPr bwMode="auto">
          <a:xfrm>
            <a:off x="7391400" y="6248400"/>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5719</TotalTime>
  <Words>851</Words>
  <Application>Microsoft Office PowerPoint</Application>
  <PresentationFormat>On-screen Show (4:3)</PresentationFormat>
  <Paragraphs>200</Paragraphs>
  <Slides>8</Slides>
  <Notes>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802-11-Submission</vt:lpstr>
      <vt:lpstr>Document</vt:lpstr>
      <vt:lpstr>Treasurer Report March 2014</vt:lpstr>
      <vt:lpstr>Abstract</vt:lpstr>
      <vt:lpstr>Slide 3</vt:lpstr>
      <vt:lpstr>Treasury Net Worth (Unaudited)</vt:lpstr>
      <vt:lpstr>Nanjing, China – Sept 2013</vt:lpstr>
      <vt:lpstr> Century City, CA - January 2014</vt:lpstr>
      <vt:lpstr>Historical Attendance</vt:lpstr>
      <vt:lpstr>Historical Attendance</vt:lpstr>
    </vt:vector>
  </TitlesOfParts>
  <Manager>Benjamin A. Rolfe</Manager>
  <Company>BCA, 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2014</dc:title>
  <dc:creator>Jon Rosdahl</dc:creator>
  <cp:keywords>March 2014</cp:keywords>
  <dc:description>Ben Rolfe (BCA); Jon Rosdahl (CSR)</dc:description>
  <cp:lastModifiedBy>jr05</cp:lastModifiedBy>
  <cp:revision>101</cp:revision>
  <cp:lastPrinted>1601-01-01T00:00:00Z</cp:lastPrinted>
  <dcterms:created xsi:type="dcterms:W3CDTF">2012-05-13T15:07:35Z</dcterms:created>
  <dcterms:modified xsi:type="dcterms:W3CDTF">2014-03-16T14:49:51Z</dcterms:modified>
</cp:coreProperties>
</file>