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75"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86095" autoAdjust="0"/>
  </p:normalViewPr>
  <p:slideViewPr>
    <p:cSldViewPr>
      <p:cViewPr>
        <p:scale>
          <a:sx n="70" d="100"/>
          <a:sy n="70" d="100"/>
        </p:scale>
        <p:origin x="-1026" y="-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802.11-14/0317r0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802.11-14/0317r0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802.11-14/0317r0</a:t>
            </a:r>
            <a:endParaRPr lang="en-US" dirty="0"/>
          </a:p>
        </p:txBody>
      </p:sp>
      <p:sp>
        <p:nvSpPr>
          <p:cNvPr id="5" name="Date Placeholder 4"/>
          <p:cNvSpPr>
            <a:spLocks noGrp="1"/>
          </p:cNvSpPr>
          <p:nvPr>
            <p:ph type="dt" idx="11"/>
          </p:nvPr>
        </p:nvSpPr>
        <p:spPr/>
        <p:txBody>
          <a:bodyPr/>
          <a:lstStyle/>
          <a:p>
            <a:pPr>
              <a:defRPr/>
            </a:pPr>
            <a:r>
              <a:rPr lang="en-US" smtClean="0"/>
              <a:t>March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 802.</a:t>
            </a:r>
            <a:r>
              <a:rPr lang="en-US" sz="1800" b="1" dirty="0" smtClean="0">
                <a:solidFill>
                  <a:schemeClr val="tx1"/>
                </a:solidFill>
                <a:effectLst/>
              </a:rPr>
              <a:t>11-14-0317r0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endParaRPr lang="en-GB" smtClean="0"/>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2014-03-16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endParaRPr lang="en-GB" smtClean="0"/>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802.15 </a:t>
            </a:r>
            <a:r>
              <a:rPr lang="en-GB" dirty="0" smtClean="0"/>
              <a:t>doc: </a:t>
            </a:r>
            <a:r>
              <a:rPr lang="en-US" dirty="0" smtClean="0"/>
              <a:t>11-15/0149</a:t>
            </a: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a:solidFill>
                  <a:srgbClr val="000000"/>
                </a:solidFill>
                <a:latin typeface="Times New Roman" pitchFamily="16" charset="0"/>
                <a:ea typeface="MS Gothic" charset="-128"/>
                <a:cs typeface="Arial Unicode MS" charset="0"/>
              </a:rPr>
              <a:t>11-14/317</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endParaRPr lang="en-GB" smtClean="0"/>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a:t>Oct 31, 2013 – $409,466.33</a:t>
            </a:r>
          </a:p>
          <a:p>
            <a:pPr lvl="1" defTabSz="914400" eaLnBrk="1" hangingPunct="1">
              <a:lnSpc>
                <a:spcPct val="90000"/>
              </a:lnSpc>
              <a:tabLst>
                <a:tab pos="7372350" algn="r"/>
              </a:tabLst>
            </a:pPr>
            <a:r>
              <a:rPr lang="en-US" sz="1600" dirty="0"/>
              <a:t>IEEE account:  $364,804.12 + $80.96 = $364,885.08</a:t>
            </a:r>
          </a:p>
          <a:p>
            <a:pPr lvl="1" defTabSz="914400" eaLnBrk="1" hangingPunct="1">
              <a:lnSpc>
                <a:spcPct val="90000"/>
              </a:lnSpc>
              <a:tabLst>
                <a:tab pos="7372350" algn="r"/>
              </a:tabLst>
            </a:pPr>
            <a:r>
              <a:rPr lang="en-US" sz="1600" dirty="0"/>
              <a:t>Face-to-Face:      $44,620.25 – 39 + 9600 – 147.75 = $</a:t>
            </a:r>
            <a:r>
              <a:rPr lang="en-US" sz="1600" dirty="0" smtClean="0"/>
              <a:t>54,033.50</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$386,716.24</a:t>
            </a:r>
            <a:endParaRPr lang="en-US" sz="1600" dirty="0"/>
          </a:p>
          <a:p>
            <a:pPr lvl="1" defTabSz="914400" eaLnBrk="1" hangingPunct="1">
              <a:lnSpc>
                <a:spcPct val="90000"/>
              </a:lnSpc>
              <a:tabLst>
                <a:tab pos="7372350" algn="r"/>
              </a:tabLst>
            </a:pPr>
            <a:r>
              <a:rPr lang="en-US" sz="1600" dirty="0"/>
              <a:t>Face-to-Face: </a:t>
            </a:r>
            <a:r>
              <a:rPr lang="en-US" sz="1600" dirty="0" smtClean="0"/>
              <a:t>211,440.34 - 211,440.34 + 90,600.00 - 46,283.81 </a:t>
            </a:r>
            <a:r>
              <a:rPr lang="en-US" sz="1600" dirty="0"/>
              <a:t>+ 650 - 210,880.39 = 45,526.14</a:t>
            </a:r>
            <a:endParaRPr lang="en-US"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endParaRPr lang="en-GB" smtClean="0"/>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302,286.75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16,712.56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a:t>
            </a:r>
            <a:r>
              <a:rPr lang="en-US" sz="1400" dirty="0">
                <a:solidFill>
                  <a:schemeClr val="tx1"/>
                </a:solidFill>
                <a:ea typeface="MS PGothic" pitchFamily="34" charset="-128"/>
              </a:rPr>
              <a:t>	$</a:t>
            </a:r>
            <a:r>
              <a:rPr lang="en-US" sz="1400" dirty="0" smtClean="0">
                <a:solidFill>
                  <a:schemeClr val="tx1"/>
                </a:solidFill>
                <a:ea typeface="MS PGothic" pitchFamily="34" charset="-128"/>
              </a:rPr>
              <a:t>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3,576.33</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smtClean="0">
                <a:solidFill>
                  <a:schemeClr val="tx1"/>
                </a:solidFill>
                <a:ea typeface="MS PGothic" pitchFamily="34" charset="-128"/>
              </a:rPr>
              <a:t>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$(601.85)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086600" y="1312724"/>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a:t>
            </a:r>
            <a:r>
              <a:rPr lang="en-US" sz="1400" dirty="0" smtClean="0">
                <a:solidFill>
                  <a:srgbClr val="FF0000"/>
                </a:solidFill>
              </a:rPr>
              <a:t>$25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t>(</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a:t>
            </a:r>
            <a:r>
              <a:rPr lang="en-US" sz="1800" dirty="0" smtClean="0"/>
              <a:t>, </a:t>
            </a:r>
            <a:r>
              <a:rPr lang="en-US" sz="1800" b="1" dirty="0" smtClean="0">
                <a:solidFill>
                  <a:srgbClr val="FF0000"/>
                </a:solidFill>
                <a:ea typeface="MS PGothic" pitchFamily="34" charset="-128"/>
              </a:rPr>
              <a:t>$601.85</a:t>
            </a:r>
            <a:r>
              <a:rPr lang="en-US" sz="1800" dirty="0" smtClean="0"/>
              <a:t>)</a:t>
            </a:r>
          </a:p>
          <a:p>
            <a:pPr marL="454025" lvl="1" indent="-112713" defTabSz="914400" eaLnBrk="1" hangingPunct="1">
              <a:lnSpc>
                <a:spcPct val="90000"/>
              </a:lnSpc>
              <a:tabLst>
                <a:tab pos="7372350" algn="r"/>
              </a:tabLst>
            </a:pPr>
            <a:r>
              <a:rPr lang="en-US" sz="1800" dirty="0" smtClean="0"/>
              <a:t> </a:t>
            </a:r>
            <a:r>
              <a:rPr lang="en-US" sz="1800" dirty="0" smtClean="0"/>
              <a:t>     - Waikoloa ( $,  )</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5719</TotalTime>
  <Words>851</Words>
  <Application>Microsoft Office PowerPoint</Application>
  <PresentationFormat>On-screen Show (4:3)</PresentationFormat>
  <Paragraphs>200</Paragraphs>
  <Slides>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Treasurer Report March 2014</vt:lpstr>
      <vt:lpstr>Abstract</vt:lpstr>
      <vt:lpstr>Slide 3</vt:lpstr>
      <vt:lpstr>Treasury Net Worth (Unaudited)</vt:lpstr>
      <vt:lpstr>Nanjing, China – Sept 2013</vt:lpstr>
      <vt:lpstr> Century City, CA - January 2014</vt:lpstr>
      <vt:lpstr>Historical Attendance</vt:lpstr>
      <vt:lpstr>Historical Attendance</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2014</dc:title>
  <dc:creator>Jon Rosdahl</dc:creator>
  <cp:keywords>March 2014</cp:keywords>
  <dc:description>Ben Rolfe (BCA); Jon Rosdahl (CSR)</dc:description>
  <cp:lastModifiedBy>jr05</cp:lastModifiedBy>
  <cp:revision>101</cp:revision>
  <cp:lastPrinted>1601-01-01T00:00:00Z</cp:lastPrinted>
  <dcterms:created xsi:type="dcterms:W3CDTF">2012-05-13T15:07:35Z</dcterms:created>
  <dcterms:modified xsi:type="dcterms:W3CDTF">2014-03-16T14:49:51Z</dcterms:modified>
</cp:coreProperties>
</file>