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9"/>
  </p:notesMasterIdLst>
  <p:handoutMasterIdLst>
    <p:handoutMasterId r:id="rId20"/>
  </p:handoutMasterIdLst>
  <p:sldIdLst>
    <p:sldId id="269" r:id="rId3"/>
    <p:sldId id="382" r:id="rId4"/>
    <p:sldId id="359" r:id="rId5"/>
    <p:sldId id="368" r:id="rId6"/>
    <p:sldId id="375" r:id="rId7"/>
    <p:sldId id="370" r:id="rId8"/>
    <p:sldId id="371" r:id="rId9"/>
    <p:sldId id="379" r:id="rId10"/>
    <p:sldId id="372" r:id="rId11"/>
    <p:sldId id="373" r:id="rId12"/>
    <p:sldId id="378" r:id="rId13"/>
    <p:sldId id="381" r:id="rId14"/>
    <p:sldId id="384" r:id="rId15"/>
    <p:sldId id="386" r:id="rId16"/>
    <p:sldId id="387" r:id="rId17"/>
    <p:sldId id="383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>
        <p:scale>
          <a:sx n="90" d="100"/>
          <a:sy n="90" d="100"/>
        </p:scale>
        <p:origin x="-140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5148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342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94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731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273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6053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514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8794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8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2824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508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1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4075" y="6475413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802.11-14/0307r0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76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800" dirty="0" smtClean="0"/>
              <a:t>PHY Calibration </a:t>
            </a:r>
            <a:r>
              <a:rPr lang="en-US" sz="2800" dirty="0" smtClean="0"/>
              <a:t>Results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2014-01-20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3771599"/>
              </p:ext>
            </p:extLst>
          </p:nvPr>
        </p:nvGraphicFramePr>
        <p:xfrm>
          <a:off x="690563" y="2795588"/>
          <a:ext cx="6710362" cy="310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5" name="Document" r:id="rId4" imgW="9199155" imgH="4251693" progId="Word.Document.8">
                  <p:embed/>
                </p:oleObj>
              </mc:Choice>
              <mc:Fallback>
                <p:oleObj name="Document" r:id="rId4" imgW="9199155" imgH="4251693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563" y="2795588"/>
                        <a:ext cx="6710362" cy="310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Tabulated Results: 3 channels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4745540"/>
              </p:ext>
            </p:extLst>
          </p:nvPr>
        </p:nvGraphicFramePr>
        <p:xfrm>
          <a:off x="990600" y="1981200"/>
          <a:ext cx="7054844" cy="36004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1261"/>
                <a:gridCol w="856632"/>
                <a:gridCol w="730993"/>
                <a:gridCol w="730993"/>
                <a:gridCol w="730993"/>
                <a:gridCol w="730993"/>
                <a:gridCol w="730993"/>
                <a:gridCol w="730993"/>
                <a:gridCol w="730993"/>
              </a:tblGrid>
              <a:tr h="2769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Scenario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69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# channels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69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% DL traffic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69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Fading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AWGN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11nB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AWGN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11nB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AWGN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11nB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69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Downlink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Downlink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Uplink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Uplink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Downlink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Uplink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Downlink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Uplink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69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-3.82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-6.59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-4.02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-6.61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-1.87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-7.91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-4.63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-10.2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69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2.85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0.52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2.83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5.07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-0.87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2.58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-2.86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69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10%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6.39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8.76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2.77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6.51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0.98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69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50%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19.72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18.92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19.71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18.92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22.36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16.45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21.58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15.66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69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90%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35.93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35.92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35.93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35.95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38.77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32.83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38.69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32.69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69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95%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40.91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41.13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40.91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43.76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37.91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43.93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38.1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69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99%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50.66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51.22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50.5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50.98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53.23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47.55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53.85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48.05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69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Mean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20.53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19.58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20.51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19.57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23.14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17.22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22.17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16.35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98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Tabulated Results: 2x2 MIMO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3021000"/>
              </p:ext>
            </p:extLst>
          </p:nvPr>
        </p:nvGraphicFramePr>
        <p:xfrm>
          <a:off x="1066800" y="2057400"/>
          <a:ext cx="6858002" cy="37337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6722"/>
                <a:gridCol w="742660"/>
                <a:gridCol w="742660"/>
                <a:gridCol w="742660"/>
                <a:gridCol w="742660"/>
                <a:gridCol w="742660"/>
                <a:gridCol w="742660"/>
                <a:gridCol w="742660"/>
                <a:gridCol w="742660"/>
              </a:tblGrid>
              <a:tr h="2872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Scenario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72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# channels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72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% DL traffic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72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Fading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2x2 11nB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72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Downlink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Uplink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Downlink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Uplink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Downlink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Uplink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Downlink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Uplink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72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-16.45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-16.6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-14.52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-20.24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-11.86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-11.59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-9.97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-15.3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72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-10.14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-10.06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-7.99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-13.66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-4.61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-4.55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-2.5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-7.94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72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10%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-6.91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-6.86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-4.8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-10.33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-0.87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-0.87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-4.15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72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50%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6.7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13.01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12.96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15.62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9.83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72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90%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16.63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16.54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19.23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13.32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29.88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29.74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32.57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26.61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72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95%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20.42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20.32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23.09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17.06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35.07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34.85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37.77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31.76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72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99%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28.04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27.8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30.81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24.63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44.78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44.79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47.34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41.87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72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Mean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4.68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4.62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7.01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1.35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13.81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13.78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16.33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10.62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646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System </a:t>
            </a:r>
            <a:r>
              <a:rPr lang="en-US" dirty="0" err="1" smtClean="0"/>
              <a:t>Sim</a:t>
            </a:r>
            <a:r>
              <a:rPr lang="en-US" dirty="0"/>
              <a:t> </a:t>
            </a:r>
            <a:r>
              <a:rPr lang="en-US" dirty="0" smtClean="0"/>
              <a:t>Calibration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 system simulation results for scenario 1 with previously described parameters, 100% DL, 5 STA’s per BSS</a:t>
            </a:r>
          </a:p>
          <a:p>
            <a:r>
              <a:rPr lang="en-US" dirty="0" smtClean="0"/>
              <a:t>CCA threshold values: -90 </a:t>
            </a:r>
            <a:r>
              <a:rPr lang="en-US" dirty="0" err="1" smtClean="0"/>
              <a:t>dBm</a:t>
            </a:r>
            <a:r>
              <a:rPr lang="en-US" dirty="0" smtClean="0"/>
              <a:t>, -60 </a:t>
            </a:r>
            <a:r>
              <a:rPr lang="en-US" dirty="0" err="1" smtClean="0"/>
              <a:t>dBm</a:t>
            </a:r>
            <a:r>
              <a:rPr lang="en-US" dirty="0" smtClean="0"/>
              <a:t>, -30 </a:t>
            </a:r>
            <a:r>
              <a:rPr lang="en-US" dirty="0" err="1" smtClean="0"/>
              <a:t>dBm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Display CDF’s of:</a:t>
            </a:r>
          </a:p>
          <a:p>
            <a:pPr lvl="1"/>
            <a:r>
              <a:rPr lang="en-US" dirty="0" smtClean="0"/>
              <a:t>Per-STA throughput</a:t>
            </a:r>
          </a:p>
          <a:p>
            <a:pPr lvl="1"/>
            <a:r>
              <a:rPr lang="en-US" dirty="0" smtClean="0"/>
              <a:t>SINR of active links</a:t>
            </a:r>
          </a:p>
          <a:p>
            <a:pPr lvl="1"/>
            <a:r>
              <a:rPr lang="en-US" dirty="0" smtClean="0"/>
              <a:t>Per-STA selected MCS</a:t>
            </a:r>
          </a:p>
          <a:p>
            <a:pPr lvl="1"/>
            <a:r>
              <a:rPr lang="en-US" dirty="0" smtClean="0"/>
              <a:t>Per-STA airtime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868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Scenario 1, 1x1 11nB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216570"/>
            <a:ext cx="5943600" cy="5260429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465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Scenario 1, 2x2 11nB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295400"/>
            <a:ext cx="6120419" cy="5105400"/>
          </a:xfrm>
        </p:spPr>
      </p:pic>
    </p:spTree>
    <p:extLst>
      <p:ext uri="{BB962C8B-B14F-4D97-AF65-F5344CB8AC3E}">
        <p14:creationId xmlns:p14="http://schemas.microsoft.com/office/powerpoint/2010/main" val="17767418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Presented SINR calibration results for scenario 1</a:t>
            </a:r>
          </a:p>
          <a:p>
            <a:pPr lvl="1"/>
            <a:r>
              <a:rPr lang="en-US" dirty="0" smtClean="0"/>
              <a:t>Based on an operationally meaningful SINR definition</a:t>
            </a:r>
          </a:p>
          <a:p>
            <a:pPr lvl="1"/>
            <a:r>
              <a:rPr lang="en-US" dirty="0" smtClean="0"/>
              <a:t>Included effective SINR results with multipath and 2x2 MIMO</a:t>
            </a:r>
          </a:p>
          <a:p>
            <a:r>
              <a:rPr lang="en-US" dirty="0" smtClean="0"/>
              <a:t>Presented PHY system simulation results for scenario 1</a:t>
            </a:r>
          </a:p>
          <a:p>
            <a:pPr lvl="1"/>
            <a:r>
              <a:rPr lang="en-US" dirty="0" smtClean="0"/>
              <a:t>Allows for calibration of per-STA throughput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2181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“HEW Evaluation Methodology”, IEEE 802.11-13/1359r1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809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dirty="0" smtClean="0"/>
              <a:t>Calibration flowchart from [1]</a:t>
            </a:r>
          </a:p>
          <a:p>
            <a:pPr lvl="1"/>
            <a:r>
              <a:rPr lang="en-US" dirty="0" smtClean="0"/>
              <a:t>We present results on the noted items for simulation scenario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0145873"/>
              </p:ext>
            </p:extLst>
          </p:nvPr>
        </p:nvGraphicFramePr>
        <p:xfrm>
          <a:off x="1600200" y="2819400"/>
          <a:ext cx="6105525" cy="326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r:id="rId3" imgW="6105586" imgH="3263111" progId="Visio.Drawing.11">
                  <p:embed/>
                </p:oleObj>
              </mc:Choice>
              <mc:Fallback>
                <p:oleObj r:id="rId3" imgW="6105586" imgH="3263111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819400"/>
                        <a:ext cx="6105525" cy="3267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Freeform 12"/>
          <p:cNvSpPr/>
          <p:nvPr/>
        </p:nvSpPr>
        <p:spPr bwMode="auto">
          <a:xfrm>
            <a:off x="923678" y="2445488"/>
            <a:ext cx="5200675" cy="4031621"/>
          </a:xfrm>
          <a:custGeom>
            <a:avLst/>
            <a:gdLst>
              <a:gd name="connsiteX0" fmla="*/ 3180489 w 5200675"/>
              <a:gd name="connsiteY0" fmla="*/ 297712 h 4031621"/>
              <a:gd name="connsiteX1" fmla="*/ 2946573 w 5200675"/>
              <a:gd name="connsiteY1" fmla="*/ 297712 h 4031621"/>
              <a:gd name="connsiteX2" fmla="*/ 2872145 w 5200675"/>
              <a:gd name="connsiteY2" fmla="*/ 329610 h 4031621"/>
              <a:gd name="connsiteX3" fmla="*/ 2840248 w 5200675"/>
              <a:gd name="connsiteY3" fmla="*/ 340242 h 4031621"/>
              <a:gd name="connsiteX4" fmla="*/ 2744555 w 5200675"/>
              <a:gd name="connsiteY4" fmla="*/ 404038 h 4031621"/>
              <a:gd name="connsiteX5" fmla="*/ 2712657 w 5200675"/>
              <a:gd name="connsiteY5" fmla="*/ 425303 h 4031621"/>
              <a:gd name="connsiteX6" fmla="*/ 2659494 w 5200675"/>
              <a:gd name="connsiteY6" fmla="*/ 457200 h 4031621"/>
              <a:gd name="connsiteX7" fmla="*/ 2585066 w 5200675"/>
              <a:gd name="connsiteY7" fmla="*/ 520996 h 4031621"/>
              <a:gd name="connsiteX8" fmla="*/ 2542536 w 5200675"/>
              <a:gd name="connsiteY8" fmla="*/ 531628 h 4031621"/>
              <a:gd name="connsiteX9" fmla="*/ 2510638 w 5200675"/>
              <a:gd name="connsiteY9" fmla="*/ 563526 h 4031621"/>
              <a:gd name="connsiteX10" fmla="*/ 2478741 w 5200675"/>
              <a:gd name="connsiteY10" fmla="*/ 574159 h 4031621"/>
              <a:gd name="connsiteX11" fmla="*/ 2414945 w 5200675"/>
              <a:gd name="connsiteY11" fmla="*/ 637954 h 4031621"/>
              <a:gd name="connsiteX12" fmla="*/ 2372415 w 5200675"/>
              <a:gd name="connsiteY12" fmla="*/ 659219 h 4031621"/>
              <a:gd name="connsiteX13" fmla="*/ 2202294 w 5200675"/>
              <a:gd name="connsiteY13" fmla="*/ 765545 h 4031621"/>
              <a:gd name="connsiteX14" fmla="*/ 2106601 w 5200675"/>
              <a:gd name="connsiteY14" fmla="*/ 808075 h 4031621"/>
              <a:gd name="connsiteX15" fmla="*/ 2074703 w 5200675"/>
              <a:gd name="connsiteY15" fmla="*/ 818707 h 4031621"/>
              <a:gd name="connsiteX16" fmla="*/ 2021541 w 5200675"/>
              <a:gd name="connsiteY16" fmla="*/ 882503 h 4031621"/>
              <a:gd name="connsiteX17" fmla="*/ 1989643 w 5200675"/>
              <a:gd name="connsiteY17" fmla="*/ 903768 h 4031621"/>
              <a:gd name="connsiteX18" fmla="*/ 1957745 w 5200675"/>
              <a:gd name="connsiteY18" fmla="*/ 935665 h 4031621"/>
              <a:gd name="connsiteX19" fmla="*/ 1883317 w 5200675"/>
              <a:gd name="connsiteY19" fmla="*/ 988828 h 4031621"/>
              <a:gd name="connsiteX20" fmla="*/ 1851420 w 5200675"/>
              <a:gd name="connsiteY20" fmla="*/ 999461 h 4031621"/>
              <a:gd name="connsiteX21" fmla="*/ 1819522 w 5200675"/>
              <a:gd name="connsiteY21" fmla="*/ 1020726 h 4031621"/>
              <a:gd name="connsiteX22" fmla="*/ 1776992 w 5200675"/>
              <a:gd name="connsiteY22" fmla="*/ 1041991 h 4031621"/>
              <a:gd name="connsiteX23" fmla="*/ 1723829 w 5200675"/>
              <a:gd name="connsiteY23" fmla="*/ 1073889 h 4031621"/>
              <a:gd name="connsiteX24" fmla="*/ 1691931 w 5200675"/>
              <a:gd name="connsiteY24" fmla="*/ 1095154 h 4031621"/>
              <a:gd name="connsiteX25" fmla="*/ 1660034 w 5200675"/>
              <a:gd name="connsiteY25" fmla="*/ 1105786 h 4031621"/>
              <a:gd name="connsiteX26" fmla="*/ 1606871 w 5200675"/>
              <a:gd name="connsiteY26" fmla="*/ 1137684 h 4031621"/>
              <a:gd name="connsiteX27" fmla="*/ 1521810 w 5200675"/>
              <a:gd name="connsiteY27" fmla="*/ 1148317 h 4031621"/>
              <a:gd name="connsiteX28" fmla="*/ 1468648 w 5200675"/>
              <a:gd name="connsiteY28" fmla="*/ 1180214 h 4031621"/>
              <a:gd name="connsiteX29" fmla="*/ 1383587 w 5200675"/>
              <a:gd name="connsiteY29" fmla="*/ 1212112 h 4031621"/>
              <a:gd name="connsiteX30" fmla="*/ 1245364 w 5200675"/>
              <a:gd name="connsiteY30" fmla="*/ 1286540 h 4031621"/>
              <a:gd name="connsiteX31" fmla="*/ 1192201 w 5200675"/>
              <a:gd name="connsiteY31" fmla="*/ 1307805 h 4031621"/>
              <a:gd name="connsiteX32" fmla="*/ 1096508 w 5200675"/>
              <a:gd name="connsiteY32" fmla="*/ 1360968 h 4031621"/>
              <a:gd name="connsiteX33" fmla="*/ 1000815 w 5200675"/>
              <a:gd name="connsiteY33" fmla="*/ 1414131 h 4031621"/>
              <a:gd name="connsiteX34" fmla="*/ 926387 w 5200675"/>
              <a:gd name="connsiteY34" fmla="*/ 1446028 h 4031621"/>
              <a:gd name="connsiteX35" fmla="*/ 841327 w 5200675"/>
              <a:gd name="connsiteY35" fmla="*/ 1499191 h 4031621"/>
              <a:gd name="connsiteX36" fmla="*/ 820062 w 5200675"/>
              <a:gd name="connsiteY36" fmla="*/ 1531089 h 4031621"/>
              <a:gd name="connsiteX37" fmla="*/ 766899 w 5200675"/>
              <a:gd name="connsiteY37" fmla="*/ 1584252 h 4031621"/>
              <a:gd name="connsiteX38" fmla="*/ 692471 w 5200675"/>
              <a:gd name="connsiteY38" fmla="*/ 1679945 h 4031621"/>
              <a:gd name="connsiteX39" fmla="*/ 649941 w 5200675"/>
              <a:gd name="connsiteY39" fmla="*/ 1722475 h 4031621"/>
              <a:gd name="connsiteX40" fmla="*/ 586145 w 5200675"/>
              <a:gd name="connsiteY40" fmla="*/ 1807535 h 4031621"/>
              <a:gd name="connsiteX41" fmla="*/ 575513 w 5200675"/>
              <a:gd name="connsiteY41" fmla="*/ 1839433 h 4031621"/>
              <a:gd name="connsiteX42" fmla="*/ 458555 w 5200675"/>
              <a:gd name="connsiteY42" fmla="*/ 1935126 h 4031621"/>
              <a:gd name="connsiteX43" fmla="*/ 405392 w 5200675"/>
              <a:gd name="connsiteY43" fmla="*/ 1977656 h 4031621"/>
              <a:gd name="connsiteX44" fmla="*/ 330964 w 5200675"/>
              <a:gd name="connsiteY44" fmla="*/ 2073349 h 4031621"/>
              <a:gd name="connsiteX45" fmla="*/ 309699 w 5200675"/>
              <a:gd name="connsiteY45" fmla="*/ 2105247 h 4031621"/>
              <a:gd name="connsiteX46" fmla="*/ 299066 w 5200675"/>
              <a:gd name="connsiteY46" fmla="*/ 2137145 h 4031621"/>
              <a:gd name="connsiteX47" fmla="*/ 256536 w 5200675"/>
              <a:gd name="connsiteY47" fmla="*/ 2169042 h 4031621"/>
              <a:gd name="connsiteX48" fmla="*/ 203373 w 5200675"/>
              <a:gd name="connsiteY48" fmla="*/ 2222205 h 4031621"/>
              <a:gd name="connsiteX49" fmla="*/ 182108 w 5200675"/>
              <a:gd name="connsiteY49" fmla="*/ 2254103 h 4031621"/>
              <a:gd name="connsiteX50" fmla="*/ 139578 w 5200675"/>
              <a:gd name="connsiteY50" fmla="*/ 2286000 h 4031621"/>
              <a:gd name="connsiteX51" fmla="*/ 107680 w 5200675"/>
              <a:gd name="connsiteY51" fmla="*/ 2360428 h 4031621"/>
              <a:gd name="connsiteX52" fmla="*/ 75782 w 5200675"/>
              <a:gd name="connsiteY52" fmla="*/ 2445489 h 4031621"/>
              <a:gd name="connsiteX53" fmla="*/ 65150 w 5200675"/>
              <a:gd name="connsiteY53" fmla="*/ 2509284 h 4031621"/>
              <a:gd name="connsiteX54" fmla="*/ 33252 w 5200675"/>
              <a:gd name="connsiteY54" fmla="*/ 2679405 h 4031621"/>
              <a:gd name="connsiteX55" fmla="*/ 22620 w 5200675"/>
              <a:gd name="connsiteY55" fmla="*/ 2785731 h 4031621"/>
              <a:gd name="connsiteX56" fmla="*/ 11987 w 5200675"/>
              <a:gd name="connsiteY56" fmla="*/ 2870791 h 4031621"/>
              <a:gd name="connsiteX57" fmla="*/ 11987 w 5200675"/>
              <a:gd name="connsiteY57" fmla="*/ 3391786 h 4031621"/>
              <a:gd name="connsiteX58" fmla="*/ 33252 w 5200675"/>
              <a:gd name="connsiteY58" fmla="*/ 3498112 h 4031621"/>
              <a:gd name="connsiteX59" fmla="*/ 65150 w 5200675"/>
              <a:gd name="connsiteY59" fmla="*/ 3583172 h 4031621"/>
              <a:gd name="connsiteX60" fmla="*/ 97048 w 5200675"/>
              <a:gd name="connsiteY60" fmla="*/ 3646968 h 4031621"/>
              <a:gd name="connsiteX61" fmla="*/ 160843 w 5200675"/>
              <a:gd name="connsiteY61" fmla="*/ 3732028 h 4031621"/>
              <a:gd name="connsiteX62" fmla="*/ 214006 w 5200675"/>
              <a:gd name="connsiteY62" fmla="*/ 3795824 h 4031621"/>
              <a:gd name="connsiteX63" fmla="*/ 277801 w 5200675"/>
              <a:gd name="connsiteY63" fmla="*/ 3859619 h 4031621"/>
              <a:gd name="connsiteX64" fmla="*/ 309699 w 5200675"/>
              <a:gd name="connsiteY64" fmla="*/ 3891517 h 4031621"/>
              <a:gd name="connsiteX65" fmla="*/ 416024 w 5200675"/>
              <a:gd name="connsiteY65" fmla="*/ 3955312 h 4031621"/>
              <a:gd name="connsiteX66" fmla="*/ 447922 w 5200675"/>
              <a:gd name="connsiteY66" fmla="*/ 3965945 h 4031621"/>
              <a:gd name="connsiteX67" fmla="*/ 490452 w 5200675"/>
              <a:gd name="connsiteY67" fmla="*/ 3987210 h 4031621"/>
              <a:gd name="connsiteX68" fmla="*/ 639308 w 5200675"/>
              <a:gd name="connsiteY68" fmla="*/ 4008475 h 4031621"/>
              <a:gd name="connsiteX69" fmla="*/ 894489 w 5200675"/>
              <a:gd name="connsiteY69" fmla="*/ 4029740 h 4031621"/>
              <a:gd name="connsiteX70" fmla="*/ 1255996 w 5200675"/>
              <a:gd name="connsiteY70" fmla="*/ 4008475 h 4031621"/>
              <a:gd name="connsiteX71" fmla="*/ 1596238 w 5200675"/>
              <a:gd name="connsiteY71" fmla="*/ 3987210 h 4031621"/>
              <a:gd name="connsiteX72" fmla="*/ 1638769 w 5200675"/>
              <a:gd name="connsiteY72" fmla="*/ 3976577 h 4031621"/>
              <a:gd name="connsiteX73" fmla="*/ 1798257 w 5200675"/>
              <a:gd name="connsiteY73" fmla="*/ 3965945 h 4031621"/>
              <a:gd name="connsiteX74" fmla="*/ 1883317 w 5200675"/>
              <a:gd name="connsiteY74" fmla="*/ 3923414 h 4031621"/>
              <a:gd name="connsiteX75" fmla="*/ 1968378 w 5200675"/>
              <a:gd name="connsiteY75" fmla="*/ 3902149 h 4031621"/>
              <a:gd name="connsiteX76" fmla="*/ 2032173 w 5200675"/>
              <a:gd name="connsiteY76" fmla="*/ 3870252 h 4031621"/>
              <a:gd name="connsiteX77" fmla="*/ 2138499 w 5200675"/>
              <a:gd name="connsiteY77" fmla="*/ 3838354 h 4031621"/>
              <a:gd name="connsiteX78" fmla="*/ 2170396 w 5200675"/>
              <a:gd name="connsiteY78" fmla="*/ 3827721 h 4031621"/>
              <a:gd name="connsiteX79" fmla="*/ 2276722 w 5200675"/>
              <a:gd name="connsiteY79" fmla="*/ 3795824 h 4031621"/>
              <a:gd name="connsiteX80" fmla="*/ 2319252 w 5200675"/>
              <a:gd name="connsiteY80" fmla="*/ 3774559 h 4031621"/>
              <a:gd name="connsiteX81" fmla="*/ 2414945 w 5200675"/>
              <a:gd name="connsiteY81" fmla="*/ 3732028 h 4031621"/>
              <a:gd name="connsiteX82" fmla="*/ 2489373 w 5200675"/>
              <a:gd name="connsiteY82" fmla="*/ 3668233 h 4031621"/>
              <a:gd name="connsiteX83" fmla="*/ 2510638 w 5200675"/>
              <a:gd name="connsiteY83" fmla="*/ 3625703 h 4031621"/>
              <a:gd name="connsiteX84" fmla="*/ 2542536 w 5200675"/>
              <a:gd name="connsiteY84" fmla="*/ 3593805 h 4031621"/>
              <a:gd name="connsiteX85" fmla="*/ 2616964 w 5200675"/>
              <a:gd name="connsiteY85" fmla="*/ 3508745 h 4031621"/>
              <a:gd name="connsiteX86" fmla="*/ 2691392 w 5200675"/>
              <a:gd name="connsiteY86" fmla="*/ 3423684 h 4031621"/>
              <a:gd name="connsiteX87" fmla="*/ 2712657 w 5200675"/>
              <a:gd name="connsiteY87" fmla="*/ 3391786 h 4031621"/>
              <a:gd name="connsiteX88" fmla="*/ 2744555 w 5200675"/>
              <a:gd name="connsiteY88" fmla="*/ 3359889 h 4031621"/>
              <a:gd name="connsiteX89" fmla="*/ 2765820 w 5200675"/>
              <a:gd name="connsiteY89" fmla="*/ 3327991 h 4031621"/>
              <a:gd name="connsiteX90" fmla="*/ 2797717 w 5200675"/>
              <a:gd name="connsiteY90" fmla="*/ 3285461 h 4031621"/>
              <a:gd name="connsiteX91" fmla="*/ 2818982 w 5200675"/>
              <a:gd name="connsiteY91" fmla="*/ 3253563 h 4031621"/>
              <a:gd name="connsiteX92" fmla="*/ 2850880 w 5200675"/>
              <a:gd name="connsiteY92" fmla="*/ 3211033 h 4031621"/>
              <a:gd name="connsiteX93" fmla="*/ 2893410 w 5200675"/>
              <a:gd name="connsiteY93" fmla="*/ 3179135 h 4031621"/>
              <a:gd name="connsiteX94" fmla="*/ 2946573 w 5200675"/>
              <a:gd name="connsiteY94" fmla="*/ 3094075 h 4031621"/>
              <a:gd name="connsiteX95" fmla="*/ 3010369 w 5200675"/>
              <a:gd name="connsiteY95" fmla="*/ 3040912 h 4031621"/>
              <a:gd name="connsiteX96" fmla="*/ 3042266 w 5200675"/>
              <a:gd name="connsiteY96" fmla="*/ 2966484 h 4031621"/>
              <a:gd name="connsiteX97" fmla="*/ 3084796 w 5200675"/>
              <a:gd name="connsiteY97" fmla="*/ 2902689 h 4031621"/>
              <a:gd name="connsiteX98" fmla="*/ 3159224 w 5200675"/>
              <a:gd name="connsiteY98" fmla="*/ 2838893 h 4031621"/>
              <a:gd name="connsiteX99" fmla="*/ 3180489 w 5200675"/>
              <a:gd name="connsiteY99" fmla="*/ 2806996 h 4031621"/>
              <a:gd name="connsiteX100" fmla="*/ 3254917 w 5200675"/>
              <a:gd name="connsiteY100" fmla="*/ 2732568 h 4031621"/>
              <a:gd name="connsiteX101" fmla="*/ 3276182 w 5200675"/>
              <a:gd name="connsiteY101" fmla="*/ 2700670 h 4031621"/>
              <a:gd name="connsiteX102" fmla="*/ 3308080 w 5200675"/>
              <a:gd name="connsiteY102" fmla="*/ 2668772 h 4031621"/>
              <a:gd name="connsiteX103" fmla="*/ 3329345 w 5200675"/>
              <a:gd name="connsiteY103" fmla="*/ 2626242 h 4031621"/>
              <a:gd name="connsiteX104" fmla="*/ 3361243 w 5200675"/>
              <a:gd name="connsiteY104" fmla="*/ 2573079 h 4031621"/>
              <a:gd name="connsiteX105" fmla="*/ 3393141 w 5200675"/>
              <a:gd name="connsiteY105" fmla="*/ 2541182 h 4031621"/>
              <a:gd name="connsiteX106" fmla="*/ 3414406 w 5200675"/>
              <a:gd name="connsiteY106" fmla="*/ 2498652 h 4031621"/>
              <a:gd name="connsiteX107" fmla="*/ 3446303 w 5200675"/>
              <a:gd name="connsiteY107" fmla="*/ 2488019 h 4031621"/>
              <a:gd name="connsiteX108" fmla="*/ 3488834 w 5200675"/>
              <a:gd name="connsiteY108" fmla="*/ 2456121 h 4031621"/>
              <a:gd name="connsiteX109" fmla="*/ 3510099 w 5200675"/>
              <a:gd name="connsiteY109" fmla="*/ 2402959 h 4031621"/>
              <a:gd name="connsiteX110" fmla="*/ 3520731 w 5200675"/>
              <a:gd name="connsiteY110" fmla="*/ 2371061 h 4031621"/>
              <a:gd name="connsiteX111" fmla="*/ 3584527 w 5200675"/>
              <a:gd name="connsiteY111" fmla="*/ 2317898 h 4031621"/>
              <a:gd name="connsiteX112" fmla="*/ 3669587 w 5200675"/>
              <a:gd name="connsiteY112" fmla="*/ 2232838 h 4031621"/>
              <a:gd name="connsiteX113" fmla="*/ 3690852 w 5200675"/>
              <a:gd name="connsiteY113" fmla="*/ 2211572 h 4031621"/>
              <a:gd name="connsiteX114" fmla="*/ 3754648 w 5200675"/>
              <a:gd name="connsiteY114" fmla="*/ 2126512 h 4031621"/>
              <a:gd name="connsiteX115" fmla="*/ 3797178 w 5200675"/>
              <a:gd name="connsiteY115" fmla="*/ 2105247 h 4031621"/>
              <a:gd name="connsiteX116" fmla="*/ 3818443 w 5200675"/>
              <a:gd name="connsiteY116" fmla="*/ 2062717 h 4031621"/>
              <a:gd name="connsiteX117" fmla="*/ 3860973 w 5200675"/>
              <a:gd name="connsiteY117" fmla="*/ 2041452 h 4031621"/>
              <a:gd name="connsiteX118" fmla="*/ 3924769 w 5200675"/>
              <a:gd name="connsiteY118" fmla="*/ 1998921 h 4031621"/>
              <a:gd name="connsiteX119" fmla="*/ 3956666 w 5200675"/>
              <a:gd name="connsiteY119" fmla="*/ 1977656 h 4031621"/>
              <a:gd name="connsiteX120" fmla="*/ 3977931 w 5200675"/>
              <a:gd name="connsiteY120" fmla="*/ 1945759 h 4031621"/>
              <a:gd name="connsiteX121" fmla="*/ 4009829 w 5200675"/>
              <a:gd name="connsiteY121" fmla="*/ 1924493 h 4031621"/>
              <a:gd name="connsiteX122" fmla="*/ 4062992 w 5200675"/>
              <a:gd name="connsiteY122" fmla="*/ 1871331 h 4031621"/>
              <a:gd name="connsiteX123" fmla="*/ 4158685 w 5200675"/>
              <a:gd name="connsiteY123" fmla="*/ 1796903 h 4031621"/>
              <a:gd name="connsiteX124" fmla="*/ 4233113 w 5200675"/>
              <a:gd name="connsiteY124" fmla="*/ 1775638 h 4031621"/>
              <a:gd name="connsiteX125" fmla="*/ 4286275 w 5200675"/>
              <a:gd name="connsiteY125" fmla="*/ 1743740 h 4031621"/>
              <a:gd name="connsiteX126" fmla="*/ 4307541 w 5200675"/>
              <a:gd name="connsiteY126" fmla="*/ 1722475 h 4031621"/>
              <a:gd name="connsiteX127" fmla="*/ 4328806 w 5200675"/>
              <a:gd name="connsiteY127" fmla="*/ 1690577 h 4031621"/>
              <a:gd name="connsiteX128" fmla="*/ 4381969 w 5200675"/>
              <a:gd name="connsiteY128" fmla="*/ 1679945 h 4031621"/>
              <a:gd name="connsiteX129" fmla="*/ 4424499 w 5200675"/>
              <a:gd name="connsiteY129" fmla="*/ 1658679 h 4031621"/>
              <a:gd name="connsiteX130" fmla="*/ 4477662 w 5200675"/>
              <a:gd name="connsiteY130" fmla="*/ 1637414 h 4031621"/>
              <a:gd name="connsiteX131" fmla="*/ 4541457 w 5200675"/>
              <a:gd name="connsiteY131" fmla="*/ 1594884 h 4031621"/>
              <a:gd name="connsiteX132" fmla="*/ 4573355 w 5200675"/>
              <a:gd name="connsiteY132" fmla="*/ 1573619 h 4031621"/>
              <a:gd name="connsiteX133" fmla="*/ 4605252 w 5200675"/>
              <a:gd name="connsiteY133" fmla="*/ 1562986 h 4031621"/>
              <a:gd name="connsiteX134" fmla="*/ 4637150 w 5200675"/>
              <a:gd name="connsiteY134" fmla="*/ 1531089 h 4031621"/>
              <a:gd name="connsiteX135" fmla="*/ 4700945 w 5200675"/>
              <a:gd name="connsiteY135" fmla="*/ 1488559 h 4031621"/>
              <a:gd name="connsiteX136" fmla="*/ 4775373 w 5200675"/>
              <a:gd name="connsiteY136" fmla="*/ 1424763 h 4031621"/>
              <a:gd name="connsiteX137" fmla="*/ 4871066 w 5200675"/>
              <a:gd name="connsiteY137" fmla="*/ 1329070 h 4031621"/>
              <a:gd name="connsiteX138" fmla="*/ 4902964 w 5200675"/>
              <a:gd name="connsiteY138" fmla="*/ 1297172 h 4031621"/>
              <a:gd name="connsiteX139" fmla="*/ 4945494 w 5200675"/>
              <a:gd name="connsiteY139" fmla="*/ 1265275 h 4031621"/>
              <a:gd name="connsiteX140" fmla="*/ 5009289 w 5200675"/>
              <a:gd name="connsiteY140" fmla="*/ 1169582 h 4031621"/>
              <a:gd name="connsiteX141" fmla="*/ 5030555 w 5200675"/>
              <a:gd name="connsiteY141" fmla="*/ 1137684 h 4031621"/>
              <a:gd name="connsiteX142" fmla="*/ 5051820 w 5200675"/>
              <a:gd name="connsiteY142" fmla="*/ 1073889 h 4031621"/>
              <a:gd name="connsiteX143" fmla="*/ 5073085 w 5200675"/>
              <a:gd name="connsiteY143" fmla="*/ 1041991 h 4031621"/>
              <a:gd name="connsiteX144" fmla="*/ 5115615 w 5200675"/>
              <a:gd name="connsiteY144" fmla="*/ 956931 h 4031621"/>
              <a:gd name="connsiteX145" fmla="*/ 5147513 w 5200675"/>
              <a:gd name="connsiteY145" fmla="*/ 871870 h 4031621"/>
              <a:gd name="connsiteX146" fmla="*/ 5168778 w 5200675"/>
              <a:gd name="connsiteY146" fmla="*/ 808075 h 4031621"/>
              <a:gd name="connsiteX147" fmla="*/ 5179410 w 5200675"/>
              <a:gd name="connsiteY147" fmla="*/ 733647 h 4031621"/>
              <a:gd name="connsiteX148" fmla="*/ 5190043 w 5200675"/>
              <a:gd name="connsiteY148" fmla="*/ 691117 h 4031621"/>
              <a:gd name="connsiteX149" fmla="*/ 5200675 w 5200675"/>
              <a:gd name="connsiteY149" fmla="*/ 595424 h 4031621"/>
              <a:gd name="connsiteX150" fmla="*/ 5179410 w 5200675"/>
              <a:gd name="connsiteY150" fmla="*/ 340242 h 4031621"/>
              <a:gd name="connsiteX151" fmla="*/ 5168778 w 5200675"/>
              <a:gd name="connsiteY151" fmla="*/ 308345 h 4031621"/>
              <a:gd name="connsiteX152" fmla="*/ 5126248 w 5200675"/>
              <a:gd name="connsiteY152" fmla="*/ 233917 h 4031621"/>
              <a:gd name="connsiteX153" fmla="*/ 5104982 w 5200675"/>
              <a:gd name="connsiteY153" fmla="*/ 212652 h 4031621"/>
              <a:gd name="connsiteX154" fmla="*/ 5062452 w 5200675"/>
              <a:gd name="connsiteY154" fmla="*/ 148856 h 4031621"/>
              <a:gd name="connsiteX155" fmla="*/ 5041187 w 5200675"/>
              <a:gd name="connsiteY155" fmla="*/ 116959 h 4031621"/>
              <a:gd name="connsiteX156" fmla="*/ 4977392 w 5200675"/>
              <a:gd name="connsiteY156" fmla="*/ 74428 h 4031621"/>
              <a:gd name="connsiteX157" fmla="*/ 4945494 w 5200675"/>
              <a:gd name="connsiteY157" fmla="*/ 42531 h 4031621"/>
              <a:gd name="connsiteX158" fmla="*/ 4881699 w 5200675"/>
              <a:gd name="connsiteY158" fmla="*/ 21265 h 4031621"/>
              <a:gd name="connsiteX159" fmla="*/ 4839169 w 5200675"/>
              <a:gd name="connsiteY159" fmla="*/ 0 h 4031621"/>
              <a:gd name="connsiteX160" fmla="*/ 4084257 w 5200675"/>
              <a:gd name="connsiteY160" fmla="*/ 21265 h 4031621"/>
              <a:gd name="connsiteX161" fmla="*/ 3999196 w 5200675"/>
              <a:gd name="connsiteY161" fmla="*/ 42531 h 4031621"/>
              <a:gd name="connsiteX162" fmla="*/ 3956666 w 5200675"/>
              <a:gd name="connsiteY162" fmla="*/ 63796 h 4031621"/>
              <a:gd name="connsiteX163" fmla="*/ 3829075 w 5200675"/>
              <a:gd name="connsiteY163" fmla="*/ 85061 h 4031621"/>
              <a:gd name="connsiteX164" fmla="*/ 3754648 w 5200675"/>
              <a:gd name="connsiteY164" fmla="*/ 106326 h 4031621"/>
              <a:gd name="connsiteX165" fmla="*/ 3733382 w 5200675"/>
              <a:gd name="connsiteY165" fmla="*/ 127591 h 4031621"/>
              <a:gd name="connsiteX166" fmla="*/ 3669587 w 5200675"/>
              <a:gd name="connsiteY166" fmla="*/ 148856 h 4031621"/>
              <a:gd name="connsiteX167" fmla="*/ 3637689 w 5200675"/>
              <a:gd name="connsiteY167" fmla="*/ 170121 h 4031621"/>
              <a:gd name="connsiteX168" fmla="*/ 3595159 w 5200675"/>
              <a:gd name="connsiteY168" fmla="*/ 191386 h 4031621"/>
              <a:gd name="connsiteX169" fmla="*/ 3531364 w 5200675"/>
              <a:gd name="connsiteY169" fmla="*/ 223284 h 4031621"/>
              <a:gd name="connsiteX170" fmla="*/ 3414406 w 5200675"/>
              <a:gd name="connsiteY170" fmla="*/ 255182 h 4031621"/>
              <a:gd name="connsiteX171" fmla="*/ 3254917 w 5200675"/>
              <a:gd name="connsiteY171" fmla="*/ 287079 h 4031621"/>
              <a:gd name="connsiteX172" fmla="*/ 3095429 w 5200675"/>
              <a:gd name="connsiteY172" fmla="*/ 276447 h 4031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</a:cxnLst>
            <a:rect l="l" t="t" r="r" b="b"/>
            <a:pathLst>
              <a:path w="5200675" h="4031621">
                <a:moveTo>
                  <a:pt x="3180489" y="297712"/>
                </a:moveTo>
                <a:cubicBezTo>
                  <a:pt x="3076313" y="276876"/>
                  <a:pt x="3118082" y="280560"/>
                  <a:pt x="2946573" y="297712"/>
                </a:cubicBezTo>
                <a:cubicBezTo>
                  <a:pt x="2924891" y="299880"/>
                  <a:pt x="2888988" y="322392"/>
                  <a:pt x="2872145" y="329610"/>
                </a:cubicBezTo>
                <a:cubicBezTo>
                  <a:pt x="2861844" y="334025"/>
                  <a:pt x="2850880" y="336698"/>
                  <a:pt x="2840248" y="340242"/>
                </a:cubicBezTo>
                <a:cubicBezTo>
                  <a:pt x="2776752" y="403738"/>
                  <a:pt x="2811398" y="387326"/>
                  <a:pt x="2744555" y="404038"/>
                </a:cubicBezTo>
                <a:cubicBezTo>
                  <a:pt x="2733922" y="411126"/>
                  <a:pt x="2723493" y="418530"/>
                  <a:pt x="2712657" y="425303"/>
                </a:cubicBezTo>
                <a:cubicBezTo>
                  <a:pt x="2695132" y="436256"/>
                  <a:pt x="2676027" y="444801"/>
                  <a:pt x="2659494" y="457200"/>
                </a:cubicBezTo>
                <a:cubicBezTo>
                  <a:pt x="2616933" y="489120"/>
                  <a:pt x="2637424" y="494817"/>
                  <a:pt x="2585066" y="520996"/>
                </a:cubicBezTo>
                <a:cubicBezTo>
                  <a:pt x="2571996" y="527531"/>
                  <a:pt x="2556713" y="528084"/>
                  <a:pt x="2542536" y="531628"/>
                </a:cubicBezTo>
                <a:cubicBezTo>
                  <a:pt x="2531903" y="542261"/>
                  <a:pt x="2523149" y="555185"/>
                  <a:pt x="2510638" y="563526"/>
                </a:cubicBezTo>
                <a:cubicBezTo>
                  <a:pt x="2501313" y="569743"/>
                  <a:pt x="2487588" y="567278"/>
                  <a:pt x="2478741" y="574159"/>
                </a:cubicBezTo>
                <a:cubicBezTo>
                  <a:pt x="2455002" y="592622"/>
                  <a:pt x="2441844" y="624505"/>
                  <a:pt x="2414945" y="637954"/>
                </a:cubicBezTo>
                <a:cubicBezTo>
                  <a:pt x="2400768" y="645042"/>
                  <a:pt x="2385476" y="650240"/>
                  <a:pt x="2372415" y="659219"/>
                </a:cubicBezTo>
                <a:cubicBezTo>
                  <a:pt x="2213236" y="768654"/>
                  <a:pt x="2301869" y="740650"/>
                  <a:pt x="2202294" y="765545"/>
                </a:cubicBezTo>
                <a:cubicBezTo>
                  <a:pt x="2151746" y="799243"/>
                  <a:pt x="2182517" y="782770"/>
                  <a:pt x="2106601" y="808075"/>
                </a:cubicBezTo>
                <a:lnTo>
                  <a:pt x="2074703" y="818707"/>
                </a:lnTo>
                <a:cubicBezTo>
                  <a:pt x="2053795" y="850070"/>
                  <a:pt x="2052239" y="856921"/>
                  <a:pt x="2021541" y="882503"/>
                </a:cubicBezTo>
                <a:cubicBezTo>
                  <a:pt x="2011724" y="890684"/>
                  <a:pt x="1999460" y="895587"/>
                  <a:pt x="1989643" y="903768"/>
                </a:cubicBezTo>
                <a:cubicBezTo>
                  <a:pt x="1978091" y="913394"/>
                  <a:pt x="1969162" y="925879"/>
                  <a:pt x="1957745" y="935665"/>
                </a:cubicBezTo>
                <a:cubicBezTo>
                  <a:pt x="1950998" y="941448"/>
                  <a:pt x="1896784" y="982094"/>
                  <a:pt x="1883317" y="988828"/>
                </a:cubicBezTo>
                <a:cubicBezTo>
                  <a:pt x="1873293" y="993840"/>
                  <a:pt x="1861444" y="994449"/>
                  <a:pt x="1851420" y="999461"/>
                </a:cubicBezTo>
                <a:cubicBezTo>
                  <a:pt x="1839990" y="1005176"/>
                  <a:pt x="1830617" y="1014386"/>
                  <a:pt x="1819522" y="1020726"/>
                </a:cubicBezTo>
                <a:cubicBezTo>
                  <a:pt x="1805760" y="1028590"/>
                  <a:pt x="1790847" y="1034294"/>
                  <a:pt x="1776992" y="1041991"/>
                </a:cubicBezTo>
                <a:cubicBezTo>
                  <a:pt x="1758927" y="1052027"/>
                  <a:pt x="1741354" y="1062936"/>
                  <a:pt x="1723829" y="1073889"/>
                </a:cubicBezTo>
                <a:cubicBezTo>
                  <a:pt x="1712993" y="1080662"/>
                  <a:pt x="1703361" y="1089439"/>
                  <a:pt x="1691931" y="1095154"/>
                </a:cubicBezTo>
                <a:cubicBezTo>
                  <a:pt x="1681907" y="1100166"/>
                  <a:pt x="1670058" y="1100774"/>
                  <a:pt x="1660034" y="1105786"/>
                </a:cubicBezTo>
                <a:cubicBezTo>
                  <a:pt x="1641550" y="1115028"/>
                  <a:pt x="1626623" y="1131606"/>
                  <a:pt x="1606871" y="1137684"/>
                </a:cubicBezTo>
                <a:cubicBezTo>
                  <a:pt x="1579560" y="1146087"/>
                  <a:pt x="1550164" y="1144773"/>
                  <a:pt x="1521810" y="1148317"/>
                </a:cubicBezTo>
                <a:cubicBezTo>
                  <a:pt x="1504089" y="1158949"/>
                  <a:pt x="1487132" y="1170972"/>
                  <a:pt x="1468648" y="1180214"/>
                </a:cubicBezTo>
                <a:cubicBezTo>
                  <a:pt x="1349185" y="1239945"/>
                  <a:pt x="1466414" y="1175299"/>
                  <a:pt x="1383587" y="1212112"/>
                </a:cubicBezTo>
                <a:cubicBezTo>
                  <a:pt x="1281879" y="1257316"/>
                  <a:pt x="1355284" y="1231581"/>
                  <a:pt x="1245364" y="1286540"/>
                </a:cubicBezTo>
                <a:cubicBezTo>
                  <a:pt x="1228293" y="1295075"/>
                  <a:pt x="1208567" y="1297985"/>
                  <a:pt x="1192201" y="1307805"/>
                </a:cubicBezTo>
                <a:cubicBezTo>
                  <a:pt x="1090726" y="1368689"/>
                  <a:pt x="1184815" y="1338890"/>
                  <a:pt x="1096508" y="1360968"/>
                </a:cubicBezTo>
                <a:cubicBezTo>
                  <a:pt x="1012855" y="1423707"/>
                  <a:pt x="1098277" y="1365399"/>
                  <a:pt x="1000815" y="1414131"/>
                </a:cubicBezTo>
                <a:cubicBezTo>
                  <a:pt x="927392" y="1450843"/>
                  <a:pt x="1014895" y="1423902"/>
                  <a:pt x="926387" y="1446028"/>
                </a:cubicBezTo>
                <a:cubicBezTo>
                  <a:pt x="822818" y="1549597"/>
                  <a:pt x="982291" y="1398501"/>
                  <a:pt x="841327" y="1499191"/>
                </a:cubicBezTo>
                <a:cubicBezTo>
                  <a:pt x="830929" y="1506619"/>
                  <a:pt x="828477" y="1521472"/>
                  <a:pt x="820062" y="1531089"/>
                </a:cubicBezTo>
                <a:cubicBezTo>
                  <a:pt x="803559" y="1549950"/>
                  <a:pt x="784620" y="1566531"/>
                  <a:pt x="766899" y="1584252"/>
                </a:cubicBezTo>
                <a:cubicBezTo>
                  <a:pt x="738325" y="1612826"/>
                  <a:pt x="717280" y="1648047"/>
                  <a:pt x="692471" y="1679945"/>
                </a:cubicBezTo>
                <a:cubicBezTo>
                  <a:pt x="680162" y="1695771"/>
                  <a:pt x="661438" y="1706050"/>
                  <a:pt x="649941" y="1722475"/>
                </a:cubicBezTo>
                <a:cubicBezTo>
                  <a:pt x="584119" y="1816505"/>
                  <a:pt x="652987" y="1762974"/>
                  <a:pt x="586145" y="1807535"/>
                </a:cubicBezTo>
                <a:cubicBezTo>
                  <a:pt x="582601" y="1818168"/>
                  <a:pt x="582394" y="1830586"/>
                  <a:pt x="575513" y="1839433"/>
                </a:cubicBezTo>
                <a:cubicBezTo>
                  <a:pt x="515741" y="1916283"/>
                  <a:pt x="524698" y="1888826"/>
                  <a:pt x="458555" y="1935126"/>
                </a:cubicBezTo>
                <a:cubicBezTo>
                  <a:pt x="439963" y="1948140"/>
                  <a:pt x="423113" y="1963479"/>
                  <a:pt x="405392" y="1977656"/>
                </a:cubicBezTo>
                <a:cubicBezTo>
                  <a:pt x="343543" y="2080737"/>
                  <a:pt x="407156" y="1984457"/>
                  <a:pt x="330964" y="2073349"/>
                </a:cubicBezTo>
                <a:cubicBezTo>
                  <a:pt x="322648" y="2083051"/>
                  <a:pt x="315414" y="2093817"/>
                  <a:pt x="309699" y="2105247"/>
                </a:cubicBezTo>
                <a:cubicBezTo>
                  <a:pt x="304687" y="2115272"/>
                  <a:pt x="306241" y="2128535"/>
                  <a:pt x="299066" y="2137145"/>
                </a:cubicBezTo>
                <a:cubicBezTo>
                  <a:pt x="287721" y="2150758"/>
                  <a:pt x="270713" y="2158410"/>
                  <a:pt x="256536" y="2169042"/>
                </a:cubicBezTo>
                <a:cubicBezTo>
                  <a:pt x="235173" y="2233129"/>
                  <a:pt x="264013" y="2171671"/>
                  <a:pt x="203373" y="2222205"/>
                </a:cubicBezTo>
                <a:cubicBezTo>
                  <a:pt x="193556" y="2230386"/>
                  <a:pt x="191144" y="2245067"/>
                  <a:pt x="182108" y="2254103"/>
                </a:cubicBezTo>
                <a:cubicBezTo>
                  <a:pt x="169578" y="2266633"/>
                  <a:pt x="153755" y="2275368"/>
                  <a:pt x="139578" y="2286000"/>
                </a:cubicBezTo>
                <a:cubicBezTo>
                  <a:pt x="117448" y="2374519"/>
                  <a:pt x="144395" y="2286999"/>
                  <a:pt x="107680" y="2360428"/>
                </a:cubicBezTo>
                <a:cubicBezTo>
                  <a:pt x="94968" y="2385852"/>
                  <a:pt x="84984" y="2417884"/>
                  <a:pt x="75782" y="2445489"/>
                </a:cubicBezTo>
                <a:cubicBezTo>
                  <a:pt x="72238" y="2466754"/>
                  <a:pt x="69123" y="2488095"/>
                  <a:pt x="65150" y="2509284"/>
                </a:cubicBezTo>
                <a:cubicBezTo>
                  <a:pt x="57316" y="2551067"/>
                  <a:pt x="39295" y="2631064"/>
                  <a:pt x="33252" y="2679405"/>
                </a:cubicBezTo>
                <a:cubicBezTo>
                  <a:pt x="28834" y="2714749"/>
                  <a:pt x="26553" y="2750330"/>
                  <a:pt x="22620" y="2785731"/>
                </a:cubicBezTo>
                <a:cubicBezTo>
                  <a:pt x="19465" y="2814130"/>
                  <a:pt x="15531" y="2842438"/>
                  <a:pt x="11987" y="2870791"/>
                </a:cubicBezTo>
                <a:cubicBezTo>
                  <a:pt x="-28" y="3099092"/>
                  <a:pt x="-7530" y="3131554"/>
                  <a:pt x="11987" y="3391786"/>
                </a:cubicBezTo>
                <a:cubicBezTo>
                  <a:pt x="14690" y="3427829"/>
                  <a:pt x="26164" y="3462670"/>
                  <a:pt x="33252" y="3498112"/>
                </a:cubicBezTo>
                <a:cubicBezTo>
                  <a:pt x="36699" y="3515348"/>
                  <a:pt x="62237" y="3575404"/>
                  <a:pt x="65150" y="3583172"/>
                </a:cubicBezTo>
                <a:cubicBezTo>
                  <a:pt x="81279" y="3626183"/>
                  <a:pt x="67905" y="3606896"/>
                  <a:pt x="97048" y="3646968"/>
                </a:cubicBezTo>
                <a:cubicBezTo>
                  <a:pt x="117894" y="3675631"/>
                  <a:pt x="144993" y="3700328"/>
                  <a:pt x="160843" y="3732028"/>
                </a:cubicBezTo>
                <a:cubicBezTo>
                  <a:pt x="199007" y="3808358"/>
                  <a:pt x="159903" y="3747732"/>
                  <a:pt x="214006" y="3795824"/>
                </a:cubicBezTo>
                <a:cubicBezTo>
                  <a:pt x="236483" y="3815804"/>
                  <a:pt x="256536" y="3838354"/>
                  <a:pt x="277801" y="3859619"/>
                </a:cubicBezTo>
                <a:cubicBezTo>
                  <a:pt x="288434" y="3870252"/>
                  <a:pt x="296250" y="3884792"/>
                  <a:pt x="309699" y="3891517"/>
                </a:cubicBezTo>
                <a:cubicBezTo>
                  <a:pt x="375088" y="3924212"/>
                  <a:pt x="339041" y="3903990"/>
                  <a:pt x="416024" y="3955312"/>
                </a:cubicBezTo>
                <a:cubicBezTo>
                  <a:pt x="425349" y="3961529"/>
                  <a:pt x="437620" y="3961530"/>
                  <a:pt x="447922" y="3965945"/>
                </a:cubicBezTo>
                <a:cubicBezTo>
                  <a:pt x="462490" y="3972189"/>
                  <a:pt x="475270" y="3982656"/>
                  <a:pt x="490452" y="3987210"/>
                </a:cubicBezTo>
                <a:cubicBezTo>
                  <a:pt x="512345" y="3993778"/>
                  <a:pt x="625751" y="4006780"/>
                  <a:pt x="639308" y="4008475"/>
                </a:cubicBezTo>
                <a:cubicBezTo>
                  <a:pt x="736856" y="4040989"/>
                  <a:pt x="693511" y="4029740"/>
                  <a:pt x="894489" y="4029740"/>
                </a:cubicBezTo>
                <a:cubicBezTo>
                  <a:pt x="997118" y="4029740"/>
                  <a:pt x="1146933" y="4016864"/>
                  <a:pt x="1255996" y="4008475"/>
                </a:cubicBezTo>
                <a:cubicBezTo>
                  <a:pt x="1401428" y="3972116"/>
                  <a:pt x="1239306" y="4009518"/>
                  <a:pt x="1596238" y="3987210"/>
                </a:cubicBezTo>
                <a:cubicBezTo>
                  <a:pt x="1610823" y="3986298"/>
                  <a:pt x="1624236" y="3978107"/>
                  <a:pt x="1638769" y="3976577"/>
                </a:cubicBezTo>
                <a:cubicBezTo>
                  <a:pt x="1691757" y="3970999"/>
                  <a:pt x="1745094" y="3969489"/>
                  <a:pt x="1798257" y="3965945"/>
                </a:cubicBezTo>
                <a:cubicBezTo>
                  <a:pt x="1870191" y="3941966"/>
                  <a:pt x="1782873" y="3973636"/>
                  <a:pt x="1883317" y="3923414"/>
                </a:cubicBezTo>
                <a:cubicBezTo>
                  <a:pt x="1905110" y="3912518"/>
                  <a:pt x="1948164" y="3906192"/>
                  <a:pt x="1968378" y="3902149"/>
                </a:cubicBezTo>
                <a:cubicBezTo>
                  <a:pt x="1989643" y="3891517"/>
                  <a:pt x="2010227" y="3879396"/>
                  <a:pt x="2032173" y="3870252"/>
                </a:cubicBezTo>
                <a:cubicBezTo>
                  <a:pt x="2087319" y="3847275"/>
                  <a:pt x="2088899" y="3852526"/>
                  <a:pt x="2138499" y="3838354"/>
                </a:cubicBezTo>
                <a:cubicBezTo>
                  <a:pt x="2149275" y="3835275"/>
                  <a:pt x="2159620" y="3830800"/>
                  <a:pt x="2170396" y="3827721"/>
                </a:cubicBezTo>
                <a:cubicBezTo>
                  <a:pt x="2282900" y="3795577"/>
                  <a:pt x="2125088" y="3846369"/>
                  <a:pt x="2276722" y="3795824"/>
                </a:cubicBezTo>
                <a:cubicBezTo>
                  <a:pt x="2291759" y="3790812"/>
                  <a:pt x="2304684" y="3780803"/>
                  <a:pt x="2319252" y="3774559"/>
                </a:cubicBezTo>
                <a:cubicBezTo>
                  <a:pt x="2383657" y="3746957"/>
                  <a:pt x="2320015" y="3788986"/>
                  <a:pt x="2414945" y="3732028"/>
                </a:cubicBezTo>
                <a:cubicBezTo>
                  <a:pt x="2433096" y="3721137"/>
                  <a:pt x="2475839" y="3687181"/>
                  <a:pt x="2489373" y="3668233"/>
                </a:cubicBezTo>
                <a:cubicBezTo>
                  <a:pt x="2498586" y="3655335"/>
                  <a:pt x="2501425" y="3638601"/>
                  <a:pt x="2510638" y="3625703"/>
                </a:cubicBezTo>
                <a:cubicBezTo>
                  <a:pt x="2519378" y="3613467"/>
                  <a:pt x="2533304" y="3605674"/>
                  <a:pt x="2542536" y="3593805"/>
                </a:cubicBezTo>
                <a:cubicBezTo>
                  <a:pt x="2609330" y="3507927"/>
                  <a:pt x="2555213" y="3549912"/>
                  <a:pt x="2616964" y="3508745"/>
                </a:cubicBezTo>
                <a:cubicBezTo>
                  <a:pt x="2664816" y="3436965"/>
                  <a:pt x="2604314" y="3523203"/>
                  <a:pt x="2691392" y="3423684"/>
                </a:cubicBezTo>
                <a:cubicBezTo>
                  <a:pt x="2699807" y="3414067"/>
                  <a:pt x="2704476" y="3401603"/>
                  <a:pt x="2712657" y="3391786"/>
                </a:cubicBezTo>
                <a:cubicBezTo>
                  <a:pt x="2722283" y="3380235"/>
                  <a:pt x="2734929" y="3371440"/>
                  <a:pt x="2744555" y="3359889"/>
                </a:cubicBezTo>
                <a:cubicBezTo>
                  <a:pt x="2752736" y="3350072"/>
                  <a:pt x="2758393" y="3338390"/>
                  <a:pt x="2765820" y="3327991"/>
                </a:cubicBezTo>
                <a:cubicBezTo>
                  <a:pt x="2776120" y="3313571"/>
                  <a:pt x="2787417" y="3299881"/>
                  <a:pt x="2797717" y="3285461"/>
                </a:cubicBezTo>
                <a:cubicBezTo>
                  <a:pt x="2805144" y="3275062"/>
                  <a:pt x="2811554" y="3263962"/>
                  <a:pt x="2818982" y="3253563"/>
                </a:cubicBezTo>
                <a:cubicBezTo>
                  <a:pt x="2829282" y="3239143"/>
                  <a:pt x="2838349" y="3223564"/>
                  <a:pt x="2850880" y="3211033"/>
                </a:cubicBezTo>
                <a:cubicBezTo>
                  <a:pt x="2863411" y="3198502"/>
                  <a:pt x="2880879" y="3191666"/>
                  <a:pt x="2893410" y="3179135"/>
                </a:cubicBezTo>
                <a:cubicBezTo>
                  <a:pt x="2996357" y="3076188"/>
                  <a:pt x="2862341" y="3195152"/>
                  <a:pt x="2946573" y="3094075"/>
                </a:cubicBezTo>
                <a:cubicBezTo>
                  <a:pt x="3039832" y="2982165"/>
                  <a:pt x="2911953" y="3178694"/>
                  <a:pt x="3010369" y="3040912"/>
                </a:cubicBezTo>
                <a:cubicBezTo>
                  <a:pt x="3063608" y="2966378"/>
                  <a:pt x="3007557" y="3028961"/>
                  <a:pt x="3042266" y="2966484"/>
                </a:cubicBezTo>
                <a:cubicBezTo>
                  <a:pt x="3054678" y="2944143"/>
                  <a:pt x="3070619" y="2923954"/>
                  <a:pt x="3084796" y="2902689"/>
                </a:cubicBezTo>
                <a:cubicBezTo>
                  <a:pt x="3107943" y="2867969"/>
                  <a:pt x="3129745" y="2868372"/>
                  <a:pt x="3159224" y="2838893"/>
                </a:cubicBezTo>
                <a:cubicBezTo>
                  <a:pt x="3168260" y="2829857"/>
                  <a:pt x="3171941" y="2816494"/>
                  <a:pt x="3180489" y="2806996"/>
                </a:cubicBezTo>
                <a:cubicBezTo>
                  <a:pt x="3203960" y="2780917"/>
                  <a:pt x="3235455" y="2761761"/>
                  <a:pt x="3254917" y="2732568"/>
                </a:cubicBezTo>
                <a:cubicBezTo>
                  <a:pt x="3262005" y="2721935"/>
                  <a:pt x="3268001" y="2710487"/>
                  <a:pt x="3276182" y="2700670"/>
                </a:cubicBezTo>
                <a:cubicBezTo>
                  <a:pt x="3285808" y="2689118"/>
                  <a:pt x="3299340" y="2681008"/>
                  <a:pt x="3308080" y="2668772"/>
                </a:cubicBezTo>
                <a:cubicBezTo>
                  <a:pt x="3317293" y="2655874"/>
                  <a:pt x="3321648" y="2640097"/>
                  <a:pt x="3329345" y="2626242"/>
                </a:cubicBezTo>
                <a:cubicBezTo>
                  <a:pt x="3339381" y="2608177"/>
                  <a:pt x="3348843" y="2589612"/>
                  <a:pt x="3361243" y="2573079"/>
                </a:cubicBezTo>
                <a:cubicBezTo>
                  <a:pt x="3370265" y="2561050"/>
                  <a:pt x="3382508" y="2551814"/>
                  <a:pt x="3393141" y="2541182"/>
                </a:cubicBezTo>
                <a:cubicBezTo>
                  <a:pt x="3400229" y="2527005"/>
                  <a:pt x="3403198" y="2509860"/>
                  <a:pt x="3414406" y="2498652"/>
                </a:cubicBezTo>
                <a:cubicBezTo>
                  <a:pt x="3422331" y="2490727"/>
                  <a:pt x="3436572" y="2493580"/>
                  <a:pt x="3446303" y="2488019"/>
                </a:cubicBezTo>
                <a:cubicBezTo>
                  <a:pt x="3461689" y="2479227"/>
                  <a:pt x="3474657" y="2466754"/>
                  <a:pt x="3488834" y="2456121"/>
                </a:cubicBezTo>
                <a:cubicBezTo>
                  <a:pt x="3495922" y="2438400"/>
                  <a:pt x="3503398" y="2420830"/>
                  <a:pt x="3510099" y="2402959"/>
                </a:cubicBezTo>
                <a:cubicBezTo>
                  <a:pt x="3514034" y="2392465"/>
                  <a:pt x="3514514" y="2380386"/>
                  <a:pt x="3520731" y="2371061"/>
                </a:cubicBezTo>
                <a:cubicBezTo>
                  <a:pt x="3537104" y="2346500"/>
                  <a:pt x="3560990" y="2333589"/>
                  <a:pt x="3584527" y="2317898"/>
                </a:cubicBezTo>
                <a:cubicBezTo>
                  <a:pt x="3635849" y="2240915"/>
                  <a:pt x="3604198" y="2265533"/>
                  <a:pt x="3669587" y="2232838"/>
                </a:cubicBezTo>
                <a:cubicBezTo>
                  <a:pt x="3676675" y="2225749"/>
                  <a:pt x="3684837" y="2219592"/>
                  <a:pt x="3690852" y="2211572"/>
                </a:cubicBezTo>
                <a:cubicBezTo>
                  <a:pt x="3700826" y="2198273"/>
                  <a:pt x="3730261" y="2142770"/>
                  <a:pt x="3754648" y="2126512"/>
                </a:cubicBezTo>
                <a:cubicBezTo>
                  <a:pt x="3767836" y="2117720"/>
                  <a:pt x="3783001" y="2112335"/>
                  <a:pt x="3797178" y="2105247"/>
                </a:cubicBezTo>
                <a:cubicBezTo>
                  <a:pt x="3804266" y="2091070"/>
                  <a:pt x="3807235" y="2073925"/>
                  <a:pt x="3818443" y="2062717"/>
                </a:cubicBezTo>
                <a:cubicBezTo>
                  <a:pt x="3829651" y="2051509"/>
                  <a:pt x="3847382" y="2049607"/>
                  <a:pt x="3860973" y="2041452"/>
                </a:cubicBezTo>
                <a:cubicBezTo>
                  <a:pt x="3882889" y="2028303"/>
                  <a:pt x="3903504" y="2013098"/>
                  <a:pt x="3924769" y="1998921"/>
                </a:cubicBezTo>
                <a:lnTo>
                  <a:pt x="3956666" y="1977656"/>
                </a:lnTo>
                <a:cubicBezTo>
                  <a:pt x="3963754" y="1967024"/>
                  <a:pt x="3968895" y="1954795"/>
                  <a:pt x="3977931" y="1945759"/>
                </a:cubicBezTo>
                <a:cubicBezTo>
                  <a:pt x="3986967" y="1936723"/>
                  <a:pt x="4001648" y="1934310"/>
                  <a:pt x="4009829" y="1924493"/>
                </a:cubicBezTo>
                <a:cubicBezTo>
                  <a:pt x="4060361" y="1863854"/>
                  <a:pt x="3998906" y="1892692"/>
                  <a:pt x="4062992" y="1871331"/>
                </a:cubicBezTo>
                <a:cubicBezTo>
                  <a:pt x="4088021" y="1846301"/>
                  <a:pt x="4124767" y="1805383"/>
                  <a:pt x="4158685" y="1796903"/>
                </a:cubicBezTo>
                <a:cubicBezTo>
                  <a:pt x="4212088" y="1783552"/>
                  <a:pt x="4187352" y="1790891"/>
                  <a:pt x="4233113" y="1775638"/>
                </a:cubicBezTo>
                <a:cubicBezTo>
                  <a:pt x="4286990" y="1721759"/>
                  <a:pt x="4217268" y="1785143"/>
                  <a:pt x="4286275" y="1743740"/>
                </a:cubicBezTo>
                <a:cubicBezTo>
                  <a:pt x="4294871" y="1738582"/>
                  <a:pt x="4301279" y="1730303"/>
                  <a:pt x="4307541" y="1722475"/>
                </a:cubicBezTo>
                <a:cubicBezTo>
                  <a:pt x="4315524" y="1712496"/>
                  <a:pt x="4317711" y="1696917"/>
                  <a:pt x="4328806" y="1690577"/>
                </a:cubicBezTo>
                <a:cubicBezTo>
                  <a:pt x="4344497" y="1681611"/>
                  <a:pt x="4364248" y="1683489"/>
                  <a:pt x="4381969" y="1679945"/>
                </a:cubicBezTo>
                <a:cubicBezTo>
                  <a:pt x="4396146" y="1672856"/>
                  <a:pt x="4410015" y="1665116"/>
                  <a:pt x="4424499" y="1658679"/>
                </a:cubicBezTo>
                <a:cubicBezTo>
                  <a:pt x="4441940" y="1650927"/>
                  <a:pt x="4460906" y="1646553"/>
                  <a:pt x="4477662" y="1637414"/>
                </a:cubicBezTo>
                <a:cubicBezTo>
                  <a:pt x="4500099" y="1625176"/>
                  <a:pt x="4520192" y="1609061"/>
                  <a:pt x="4541457" y="1594884"/>
                </a:cubicBezTo>
                <a:lnTo>
                  <a:pt x="4573355" y="1573619"/>
                </a:lnTo>
                <a:cubicBezTo>
                  <a:pt x="4582680" y="1567402"/>
                  <a:pt x="4594620" y="1566530"/>
                  <a:pt x="4605252" y="1562986"/>
                </a:cubicBezTo>
                <a:cubicBezTo>
                  <a:pt x="4615885" y="1552354"/>
                  <a:pt x="4625281" y="1540321"/>
                  <a:pt x="4637150" y="1531089"/>
                </a:cubicBezTo>
                <a:cubicBezTo>
                  <a:pt x="4657324" y="1515398"/>
                  <a:pt x="4700945" y="1488559"/>
                  <a:pt x="4700945" y="1488559"/>
                </a:cubicBezTo>
                <a:cubicBezTo>
                  <a:pt x="4746360" y="1420436"/>
                  <a:pt x="4690735" y="1494011"/>
                  <a:pt x="4775373" y="1424763"/>
                </a:cubicBezTo>
                <a:cubicBezTo>
                  <a:pt x="4775395" y="1424745"/>
                  <a:pt x="4855107" y="1345029"/>
                  <a:pt x="4871066" y="1329070"/>
                </a:cubicBezTo>
                <a:cubicBezTo>
                  <a:pt x="4881699" y="1318437"/>
                  <a:pt x="4890934" y="1306194"/>
                  <a:pt x="4902964" y="1297172"/>
                </a:cubicBezTo>
                <a:lnTo>
                  <a:pt x="4945494" y="1265275"/>
                </a:lnTo>
                <a:lnTo>
                  <a:pt x="5009289" y="1169582"/>
                </a:lnTo>
                <a:lnTo>
                  <a:pt x="5030555" y="1137684"/>
                </a:lnTo>
                <a:cubicBezTo>
                  <a:pt x="5037643" y="1116419"/>
                  <a:pt x="5039386" y="1092540"/>
                  <a:pt x="5051820" y="1073889"/>
                </a:cubicBezTo>
                <a:cubicBezTo>
                  <a:pt x="5058908" y="1063256"/>
                  <a:pt x="5067370" y="1053421"/>
                  <a:pt x="5073085" y="1041991"/>
                </a:cubicBezTo>
                <a:cubicBezTo>
                  <a:pt x="5125104" y="937952"/>
                  <a:pt x="5066350" y="1030828"/>
                  <a:pt x="5115615" y="956931"/>
                </a:cubicBezTo>
                <a:cubicBezTo>
                  <a:pt x="5140823" y="830895"/>
                  <a:pt x="5107690" y="961473"/>
                  <a:pt x="5147513" y="871870"/>
                </a:cubicBezTo>
                <a:cubicBezTo>
                  <a:pt x="5156617" y="851387"/>
                  <a:pt x="5168778" y="808075"/>
                  <a:pt x="5168778" y="808075"/>
                </a:cubicBezTo>
                <a:cubicBezTo>
                  <a:pt x="5172322" y="783266"/>
                  <a:pt x="5174927" y="758304"/>
                  <a:pt x="5179410" y="733647"/>
                </a:cubicBezTo>
                <a:cubicBezTo>
                  <a:pt x="5182024" y="719270"/>
                  <a:pt x="5187821" y="705560"/>
                  <a:pt x="5190043" y="691117"/>
                </a:cubicBezTo>
                <a:cubicBezTo>
                  <a:pt x="5194923" y="659396"/>
                  <a:pt x="5197131" y="627322"/>
                  <a:pt x="5200675" y="595424"/>
                </a:cubicBezTo>
                <a:cubicBezTo>
                  <a:pt x="5193587" y="510363"/>
                  <a:pt x="5188836" y="425075"/>
                  <a:pt x="5179410" y="340242"/>
                </a:cubicBezTo>
                <a:cubicBezTo>
                  <a:pt x="5178172" y="329103"/>
                  <a:pt x="5173193" y="318646"/>
                  <a:pt x="5168778" y="308345"/>
                </a:cubicBezTo>
                <a:cubicBezTo>
                  <a:pt x="5158703" y="284836"/>
                  <a:pt x="5142677" y="254452"/>
                  <a:pt x="5126248" y="233917"/>
                </a:cubicBezTo>
                <a:cubicBezTo>
                  <a:pt x="5119986" y="226089"/>
                  <a:pt x="5110997" y="220672"/>
                  <a:pt x="5104982" y="212652"/>
                </a:cubicBezTo>
                <a:cubicBezTo>
                  <a:pt x="5089647" y="192206"/>
                  <a:pt x="5076629" y="170121"/>
                  <a:pt x="5062452" y="148856"/>
                </a:cubicBezTo>
                <a:lnTo>
                  <a:pt x="5041187" y="116959"/>
                </a:lnTo>
                <a:cubicBezTo>
                  <a:pt x="5027010" y="95694"/>
                  <a:pt x="4998657" y="88605"/>
                  <a:pt x="4977392" y="74428"/>
                </a:cubicBezTo>
                <a:cubicBezTo>
                  <a:pt x="4964881" y="66087"/>
                  <a:pt x="4958638" y="49833"/>
                  <a:pt x="4945494" y="42531"/>
                </a:cubicBezTo>
                <a:cubicBezTo>
                  <a:pt x="4925899" y="31645"/>
                  <a:pt x="4901748" y="31289"/>
                  <a:pt x="4881699" y="21265"/>
                </a:cubicBezTo>
                <a:lnTo>
                  <a:pt x="4839169" y="0"/>
                </a:lnTo>
                <a:cubicBezTo>
                  <a:pt x="4404888" y="28953"/>
                  <a:pt x="5018804" y="-9376"/>
                  <a:pt x="4084257" y="21265"/>
                </a:cubicBezTo>
                <a:cubicBezTo>
                  <a:pt x="4066236" y="21856"/>
                  <a:pt x="4019629" y="33774"/>
                  <a:pt x="3999196" y="42531"/>
                </a:cubicBezTo>
                <a:cubicBezTo>
                  <a:pt x="3984628" y="48775"/>
                  <a:pt x="3971703" y="58784"/>
                  <a:pt x="3956666" y="63796"/>
                </a:cubicBezTo>
                <a:cubicBezTo>
                  <a:pt x="3930226" y="72609"/>
                  <a:pt x="3850256" y="81210"/>
                  <a:pt x="3829075" y="85061"/>
                </a:cubicBezTo>
                <a:cubicBezTo>
                  <a:pt x="3799696" y="90403"/>
                  <a:pt x="3781983" y="97214"/>
                  <a:pt x="3754648" y="106326"/>
                </a:cubicBezTo>
                <a:cubicBezTo>
                  <a:pt x="3747559" y="113414"/>
                  <a:pt x="3742348" y="123108"/>
                  <a:pt x="3733382" y="127591"/>
                </a:cubicBezTo>
                <a:cubicBezTo>
                  <a:pt x="3713333" y="137615"/>
                  <a:pt x="3669587" y="148856"/>
                  <a:pt x="3669587" y="148856"/>
                </a:cubicBezTo>
                <a:cubicBezTo>
                  <a:pt x="3658954" y="155944"/>
                  <a:pt x="3648784" y="163781"/>
                  <a:pt x="3637689" y="170121"/>
                </a:cubicBezTo>
                <a:cubicBezTo>
                  <a:pt x="3623927" y="177985"/>
                  <a:pt x="3608347" y="182594"/>
                  <a:pt x="3595159" y="191386"/>
                </a:cubicBezTo>
                <a:cubicBezTo>
                  <a:pt x="3538282" y="229305"/>
                  <a:pt x="3620468" y="201009"/>
                  <a:pt x="3531364" y="223284"/>
                </a:cubicBezTo>
                <a:cubicBezTo>
                  <a:pt x="3447809" y="265062"/>
                  <a:pt x="3533950" y="227595"/>
                  <a:pt x="3414406" y="255182"/>
                </a:cubicBezTo>
                <a:cubicBezTo>
                  <a:pt x="3239393" y="295570"/>
                  <a:pt x="3488533" y="261123"/>
                  <a:pt x="3254917" y="287079"/>
                </a:cubicBezTo>
                <a:lnTo>
                  <a:pt x="3095429" y="276447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782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1: Simulation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>
            <a:normAutofit fontScale="55000" lnSpcReduction="20000"/>
          </a:bodyPr>
          <a:lstStyle/>
          <a:p>
            <a:r>
              <a:rPr lang="en-US" sz="2300" dirty="0" smtClean="0"/>
              <a:t>5 floor building with 2x10 apartments per floor, 10m x 10m x 3m apartments</a:t>
            </a:r>
          </a:p>
          <a:p>
            <a:r>
              <a:rPr lang="en-US" sz="2300" dirty="0" smtClean="0"/>
              <a:t>1 AP per apartment, either centrally located (give exact coordinates) or randomly located within apartment (uniform distribution)</a:t>
            </a:r>
          </a:p>
          <a:p>
            <a:endParaRPr lang="en-US" sz="2300" dirty="0" smtClean="0"/>
          </a:p>
          <a:p>
            <a:r>
              <a:rPr lang="en-US" sz="2300" dirty="0" smtClean="0"/>
              <a:t>11nB model for PL, shadowing, and multipath:</a:t>
            </a:r>
          </a:p>
          <a:p>
            <a:pPr lvl="1"/>
            <a:r>
              <a:rPr lang="en-US" sz="2300" dirty="0" smtClean="0"/>
              <a:t>PL: free space (</a:t>
            </a:r>
            <a:r>
              <a:rPr lang="en-US" sz="2300" dirty="0" err="1" smtClean="0"/>
              <a:t>f_c</a:t>
            </a:r>
            <a:r>
              <a:rPr lang="en-US" sz="2300" dirty="0" smtClean="0"/>
              <a:t> = 2.4e9) until breakpoint distance of 5 meters, exponent of 3.5 after breakpoint distance</a:t>
            </a:r>
          </a:p>
          <a:p>
            <a:pPr lvl="1"/>
            <a:r>
              <a:rPr lang="en-US" sz="2300" dirty="0" smtClean="0"/>
              <a:t>Minimum path loss = 30 dB, i.e., PL = minimum of computed PL and 30 dB</a:t>
            </a:r>
          </a:p>
          <a:p>
            <a:pPr lvl="2"/>
            <a:r>
              <a:rPr lang="en-US" sz="2100" dirty="0" smtClean="0"/>
              <a:t>Minimum computed before shadowing and wall/floor loss added</a:t>
            </a:r>
          </a:p>
          <a:p>
            <a:pPr lvl="1"/>
            <a:r>
              <a:rPr lang="en-US" sz="2300" dirty="0" smtClean="0"/>
              <a:t>Log-normal shadowing with 4 dB std. deviation, </a:t>
            </a:r>
            <a:r>
              <a:rPr lang="en-US" sz="2300" dirty="0" err="1" smtClean="0"/>
              <a:t>iid</a:t>
            </a:r>
            <a:r>
              <a:rPr lang="en-US" sz="2300" dirty="0" smtClean="0"/>
              <a:t> for every link</a:t>
            </a:r>
          </a:p>
          <a:p>
            <a:r>
              <a:rPr lang="en-US" sz="2300" dirty="0" smtClean="0"/>
              <a:t>Penetration losses: 12 dB floor, 17 dB wall</a:t>
            </a:r>
          </a:p>
          <a:p>
            <a:pPr lvl="1"/>
            <a:endParaRPr lang="en-US" sz="2300" dirty="0" smtClean="0"/>
          </a:p>
          <a:p>
            <a:pPr lvl="1"/>
            <a:endParaRPr lang="en-US" sz="2300" dirty="0"/>
          </a:p>
          <a:p>
            <a:pPr lvl="1"/>
            <a:endParaRPr lang="en-US" sz="2300" dirty="0" smtClean="0"/>
          </a:p>
          <a:p>
            <a:pPr lvl="1"/>
            <a:endParaRPr lang="en-US" sz="2300" dirty="0" smtClean="0"/>
          </a:p>
          <a:p>
            <a:endParaRPr lang="en-US" sz="2300" dirty="0" smtClean="0"/>
          </a:p>
          <a:p>
            <a:r>
              <a:rPr lang="en-US" sz="2300" dirty="0" smtClean="0"/>
              <a:t>2.4 GHz, 20 </a:t>
            </a:r>
            <a:r>
              <a:rPr lang="en-US" sz="2300" dirty="0" err="1" smtClean="0"/>
              <a:t>Mhz</a:t>
            </a:r>
            <a:r>
              <a:rPr lang="en-US" sz="2300" dirty="0" smtClean="0"/>
              <a:t> channels, either all BSS’s on same channel or each BSS randomly picks 1 of 3 channels</a:t>
            </a:r>
          </a:p>
          <a:p>
            <a:r>
              <a:rPr lang="en-US" sz="2300" dirty="0" smtClean="0"/>
              <a:t>TX power per antenna: </a:t>
            </a:r>
            <a:r>
              <a:rPr lang="en-US" sz="2300" dirty="0"/>
              <a:t>23 </a:t>
            </a:r>
            <a:r>
              <a:rPr lang="en-US" sz="2300" dirty="0" err="1"/>
              <a:t>dBm</a:t>
            </a:r>
            <a:r>
              <a:rPr lang="en-US" sz="2300" dirty="0"/>
              <a:t> AP, 17 </a:t>
            </a:r>
            <a:r>
              <a:rPr lang="en-US" sz="2300" dirty="0" err="1"/>
              <a:t>dBm</a:t>
            </a:r>
            <a:r>
              <a:rPr lang="en-US" sz="2300" dirty="0"/>
              <a:t> STA</a:t>
            </a:r>
          </a:p>
          <a:p>
            <a:r>
              <a:rPr lang="en-US" sz="2300" dirty="0"/>
              <a:t>5 dB noise </a:t>
            </a:r>
            <a:r>
              <a:rPr lang="en-US" sz="2300" dirty="0" smtClean="0"/>
              <a:t>figure -&gt; effective noise floor is -96 </a:t>
            </a:r>
            <a:r>
              <a:rPr lang="en-US" sz="2300" dirty="0" err="1" smtClean="0"/>
              <a:t>dBm</a:t>
            </a:r>
            <a:endParaRPr lang="en-US" sz="2300" dirty="0"/>
          </a:p>
          <a:p>
            <a:r>
              <a:rPr lang="en-US" sz="2300" dirty="0" smtClean="0"/>
              <a:t>AWGN and 11nB</a:t>
            </a:r>
          </a:p>
          <a:p>
            <a:pPr lvl="1"/>
            <a:r>
              <a:rPr lang="en-US" dirty="0" smtClean="0"/>
              <a:t>For 11nB, use Shannon capacity function to compute effective SINR: log2(1+SNR)</a:t>
            </a:r>
          </a:p>
          <a:p>
            <a:pPr lvl="1"/>
            <a:r>
              <a:rPr lang="en-US" dirty="0" smtClean="0"/>
              <a:t>For MIMO use MMSE receiver.  Specified TX power is per antenna.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6876573"/>
              </p:ext>
            </p:extLst>
          </p:nvPr>
        </p:nvGraphicFramePr>
        <p:xfrm>
          <a:off x="2362200" y="3886200"/>
          <a:ext cx="4418012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8" name="Equation" r:id="rId3" imgW="2743200" imgH="393480" progId="Equation.DSMT4">
                  <p:embed/>
                </p:oleObj>
              </mc:Choice>
              <mc:Fallback>
                <p:oleObj name="Equation" r:id="rId3" imgW="274320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3886200"/>
                        <a:ext cx="4418012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740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Description of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Place devices, choose random shadowing per link, compute path loss accounting for distance, walls/floors, and shadowing</a:t>
            </a:r>
          </a:p>
          <a:p>
            <a:r>
              <a:rPr lang="en-US" dirty="0" smtClean="0"/>
              <a:t>Turn on specified set of devices and measured SINR’s at appropriate devices</a:t>
            </a:r>
          </a:p>
          <a:p>
            <a:pPr lvl="1"/>
            <a:r>
              <a:rPr lang="en-US" dirty="0" smtClean="0"/>
              <a:t>100% DL: turn </a:t>
            </a:r>
            <a:r>
              <a:rPr lang="en-US" dirty="0" smtClean="0"/>
              <a:t>on all AP’s and measure SINR at </a:t>
            </a:r>
            <a:r>
              <a:rPr lang="en-US" dirty="0" smtClean="0"/>
              <a:t>each associated STA</a:t>
            </a:r>
          </a:p>
          <a:p>
            <a:pPr lvl="1"/>
            <a:r>
              <a:rPr lang="en-US" dirty="0" smtClean="0"/>
              <a:t>0% DL: turn on 1 STA (randomly selected within BSS) and measure SINR at each respective AP</a:t>
            </a:r>
          </a:p>
          <a:p>
            <a:pPr lvl="1"/>
            <a:r>
              <a:rPr lang="en-US" dirty="0" smtClean="0"/>
              <a:t>50% DL: in each BSS randomly choose to activate a DL link (to randomly selected STA) or an UL link (from randomly selected STA) and measure SINR at appropriate RX device</a:t>
            </a:r>
          </a:p>
          <a:p>
            <a:endParaRPr lang="en-US" dirty="0"/>
          </a:p>
          <a:p>
            <a:r>
              <a:rPr lang="en-US" dirty="0"/>
              <a:t># WLAN channels: 1 or </a:t>
            </a:r>
            <a:r>
              <a:rPr lang="en-US" dirty="0" smtClean="0"/>
              <a:t>3 (random selection)</a:t>
            </a:r>
            <a:endParaRPr lang="en-US" dirty="0"/>
          </a:p>
          <a:p>
            <a:r>
              <a:rPr lang="en-US" dirty="0"/>
              <a:t>Fading: 1x1 AWGN, 1x1 11nB, 2x2 11nB (all rank 2)</a:t>
            </a:r>
          </a:p>
          <a:p>
            <a:r>
              <a:rPr lang="en-US" dirty="0"/>
              <a:t>Traffic: 100% DL, 0% DL, 50% DL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54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CDF of interference-free SNR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Such high SNRs may not be </a:t>
            </a:r>
            <a:r>
              <a:rPr lang="en-US" dirty="0" smtClean="0"/>
              <a:t>realistic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ay </a:t>
            </a:r>
            <a:r>
              <a:rPr lang="en-US" dirty="0" smtClean="0"/>
              <a:t>want to add intra-apartment </a:t>
            </a:r>
            <a:r>
              <a:rPr lang="en-US" dirty="0" smtClean="0"/>
              <a:t>walls, or increase intra-apartment shadowing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799" y="2870791"/>
            <a:ext cx="4706679" cy="3530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755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SINR CDF </a:t>
            </a:r>
            <a:r>
              <a:rPr lang="en-US" dirty="0" smtClean="0"/>
              <a:t>for 1 WLAN channel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725220"/>
            <a:ext cx="4724400" cy="3543301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2706356"/>
            <a:ext cx="4876800" cy="3657600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5800" y="152400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Left plot: 100% DL or 0% DL traffic</a:t>
            </a:r>
          </a:p>
          <a:p>
            <a:pPr lvl="1"/>
            <a:r>
              <a:rPr lang="en-US" dirty="0" smtClean="0"/>
              <a:t>100% DL and 0% DL have nearly identical SINR’s because UL/DL only differ in transmit power, but that is inconsequential in this scenario because interference-limited</a:t>
            </a:r>
          </a:p>
          <a:p>
            <a:r>
              <a:rPr lang="en-US" dirty="0" smtClean="0"/>
              <a:t>Right plot: 50% DL/UL</a:t>
            </a:r>
          </a:p>
          <a:p>
            <a:pPr lvl="1"/>
            <a:r>
              <a:rPr lang="en-US" dirty="0" smtClean="0"/>
              <a:t>UL SINR distribution is 6 dB worse than DL SINR, due to 6 dB lower TX power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038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SINR CDF </a:t>
            </a:r>
            <a:r>
              <a:rPr lang="en-US" dirty="0" smtClean="0"/>
              <a:t>for 3 WLAN channels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5800" y="152400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Left plot: 100% DL or 0% DL traffic</a:t>
            </a:r>
          </a:p>
          <a:p>
            <a:pPr lvl="1"/>
            <a:r>
              <a:rPr lang="en-US" dirty="0" smtClean="0"/>
              <a:t>100% DL and 0% DL have nearly identical SINR’s</a:t>
            </a:r>
          </a:p>
          <a:p>
            <a:r>
              <a:rPr lang="en-US" dirty="0" smtClean="0"/>
              <a:t>Right plot: 50% DL/UL</a:t>
            </a:r>
          </a:p>
          <a:p>
            <a:pPr lvl="1"/>
            <a:r>
              <a:rPr lang="en-US" dirty="0" smtClean="0"/>
              <a:t>UL SINR distribution is 6 dB worse than DL SINR</a:t>
            </a: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3199" y="2743570"/>
            <a:ext cx="4775199" cy="3581400"/>
          </a:xfr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0884" y="2743200"/>
            <a:ext cx="4877293" cy="3657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815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SINR </a:t>
            </a:r>
            <a:r>
              <a:rPr lang="en-US" dirty="0" smtClean="0"/>
              <a:t>CDF </a:t>
            </a:r>
            <a:r>
              <a:rPr lang="en-US" dirty="0" smtClean="0"/>
              <a:t>for 2x2 MIMO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895600"/>
            <a:ext cx="4529962" cy="3397472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00" y="2895600"/>
            <a:ext cx="4572493" cy="3429370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5800" y="152400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Left plot: 100% DL </a:t>
            </a:r>
          </a:p>
          <a:p>
            <a:pPr lvl="1"/>
            <a:r>
              <a:rPr lang="en-US" dirty="0" smtClean="0"/>
              <a:t>Nearly identical to 0% DL </a:t>
            </a:r>
            <a:r>
              <a:rPr lang="en-US" dirty="0" smtClean="0"/>
              <a:t>SINR’s</a:t>
            </a:r>
            <a:endParaRPr lang="en-US" dirty="0" smtClean="0"/>
          </a:p>
          <a:p>
            <a:r>
              <a:rPr lang="en-US" dirty="0" smtClean="0"/>
              <a:t>Right plot: 50% DL/UL</a:t>
            </a:r>
          </a:p>
          <a:p>
            <a:pPr lvl="1"/>
            <a:r>
              <a:rPr lang="en-US" dirty="0" smtClean="0"/>
              <a:t>UL SINR distribution is 6 dB worse than DL SINR</a:t>
            </a:r>
          </a:p>
          <a:p>
            <a:r>
              <a:rPr lang="en-US" dirty="0" smtClean="0"/>
              <a:t>All transmissions are rank 2, MMSE RX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406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Tabulated Results: 1 Channel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1902052"/>
              </p:ext>
            </p:extLst>
          </p:nvPr>
        </p:nvGraphicFramePr>
        <p:xfrm>
          <a:off x="914404" y="2133606"/>
          <a:ext cx="7238996" cy="35813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9485"/>
                <a:gridCol w="878993"/>
                <a:gridCol w="750074"/>
                <a:gridCol w="750074"/>
                <a:gridCol w="750074"/>
                <a:gridCol w="750074"/>
                <a:gridCol w="750074"/>
                <a:gridCol w="750074"/>
                <a:gridCol w="750074"/>
              </a:tblGrid>
              <a:tr h="27549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Scenario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549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# channels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549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% DL traffic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549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Fading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AWGN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11nB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AWGN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11nB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AWGN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11nB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549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Downlink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Downlink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Uplink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Uplink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Downlink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Uplink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Downlink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Uplink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54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-8.33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-11.32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-8.36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-11.44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-6.25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-12.43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-9.27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-15.35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54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-2.51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-2.53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-5.08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-0.41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-6.36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-2.95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-8.6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54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10%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0.46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-1.78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-1.79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2.7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-3.26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-5.25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54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50%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11.13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9.79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9.82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13.54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7.56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12.26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6.49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54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90%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22.43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22.46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22.44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22.48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25.12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19.12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25.09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19.25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54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95%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26.03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26.37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26.1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26.34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28.8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22.8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29.02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23.05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54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99%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33.51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34.06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33.35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33.88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36.22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30.23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36.67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30.78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54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Mean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11.34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10.14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11.31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13.78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7.79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12.54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6.77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48229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175065</TotalTime>
  <Words>1190</Words>
  <Application>Microsoft Office PowerPoint</Application>
  <PresentationFormat>On-screen Show (4:3)</PresentationFormat>
  <Paragraphs>423</Paragraphs>
  <Slides>16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802-11-Submission</vt:lpstr>
      <vt:lpstr>Custom Design</vt:lpstr>
      <vt:lpstr>Microsoft Word 97 - 2003 Document</vt:lpstr>
      <vt:lpstr>Equation</vt:lpstr>
      <vt:lpstr>Visio.Drawing.11</vt:lpstr>
      <vt:lpstr>PHY Calibration Results</vt:lpstr>
      <vt:lpstr>Overview</vt:lpstr>
      <vt:lpstr>Scenario 1: Simulation Parameters</vt:lpstr>
      <vt:lpstr>Description of Results</vt:lpstr>
      <vt:lpstr>CDF of interference-free SNR</vt:lpstr>
      <vt:lpstr>SINR CDF for 1 WLAN channel</vt:lpstr>
      <vt:lpstr>SINR CDF for 3 WLAN channels</vt:lpstr>
      <vt:lpstr>SINR CDF for 2x2 MIMO</vt:lpstr>
      <vt:lpstr>Tabulated Results: 1 Channel</vt:lpstr>
      <vt:lpstr>Tabulated Results: 3 channels</vt:lpstr>
      <vt:lpstr>Tabulated Results: 2x2 MIMO</vt:lpstr>
      <vt:lpstr>PHY System Sim Calibration Results</vt:lpstr>
      <vt:lpstr>Scenario 1, 1x1 11nB</vt:lpstr>
      <vt:lpstr>Scenario 1, 2x2 11nB</vt:lpstr>
      <vt:lpstr>Summary</vt:lpstr>
      <vt:lpstr>References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Broadcom User</cp:lastModifiedBy>
  <cp:revision>1320</cp:revision>
  <cp:lastPrinted>1998-02-10T13:28:06Z</cp:lastPrinted>
  <dcterms:created xsi:type="dcterms:W3CDTF">2007-05-21T21:00:37Z</dcterms:created>
  <dcterms:modified xsi:type="dcterms:W3CDTF">2014-03-19T01:28:53Z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848639313</vt:i4>
  </property>
  <property fmtid="{D5CDD505-2E9C-101B-9397-08002B2CF9AE}" pid="3" name="_NewReviewCycle">
    <vt:lpwstr/>
  </property>
  <property fmtid="{D5CDD505-2E9C-101B-9397-08002B2CF9AE}" pid="4" name="_EmailSubject">
    <vt:lpwstr>ED threshold for multiple RX antennsa</vt:lpwstr>
  </property>
  <property fmtid="{D5CDD505-2E9C-101B-9397-08002B2CF9AE}" pid="5" name="_AuthorEmail">
    <vt:lpwstr>rporat@broadcom.com</vt:lpwstr>
  </property>
  <property fmtid="{D5CDD505-2E9C-101B-9397-08002B2CF9AE}" pid="6" name="_AuthorEmailDisplayName">
    <vt:lpwstr>Ron Porat</vt:lpwstr>
  </property>
  <property fmtid="{D5CDD505-2E9C-101B-9397-08002B2CF9AE}" pid="7" name="_PreviousAdHocReviewCycleID">
    <vt:i4>916076159</vt:i4>
  </property>
</Properties>
</file>